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9" r:id="rId3"/>
    <p:sldId id="260" r:id="rId4"/>
    <p:sldId id="263" r:id="rId5"/>
    <p:sldId id="348" r:id="rId6"/>
    <p:sldId id="261" r:id="rId7"/>
    <p:sldId id="265" r:id="rId8"/>
    <p:sldId id="313" r:id="rId9"/>
    <p:sldId id="309" r:id="rId10"/>
    <p:sldId id="266" r:id="rId11"/>
    <p:sldId id="311" r:id="rId12"/>
    <p:sldId id="308" r:id="rId13"/>
    <p:sldId id="292" r:id="rId14"/>
    <p:sldId id="293" r:id="rId15"/>
    <p:sldId id="326" r:id="rId16"/>
    <p:sldId id="327" r:id="rId17"/>
    <p:sldId id="303" r:id="rId18"/>
    <p:sldId id="267" r:id="rId19"/>
    <p:sldId id="268" r:id="rId20"/>
    <p:sldId id="356" r:id="rId21"/>
    <p:sldId id="270" r:id="rId22"/>
    <p:sldId id="307" r:id="rId23"/>
    <p:sldId id="300" r:id="rId24"/>
    <p:sldId id="272" r:id="rId25"/>
    <p:sldId id="294" r:id="rId26"/>
    <p:sldId id="295" r:id="rId27"/>
    <p:sldId id="296" r:id="rId28"/>
    <p:sldId id="381" r:id="rId29"/>
    <p:sldId id="297" r:id="rId30"/>
    <p:sldId id="329" r:id="rId31"/>
    <p:sldId id="382" r:id="rId32"/>
    <p:sldId id="302" r:id="rId33"/>
    <p:sldId id="301" r:id="rId34"/>
    <p:sldId id="273" r:id="rId35"/>
    <p:sldId id="337" r:id="rId36"/>
    <p:sldId id="335" r:id="rId37"/>
    <p:sldId id="336" r:id="rId38"/>
    <p:sldId id="276" r:id="rId39"/>
    <p:sldId id="346" r:id="rId40"/>
    <p:sldId id="277" r:id="rId41"/>
    <p:sldId id="278" r:id="rId42"/>
    <p:sldId id="279" r:id="rId43"/>
    <p:sldId id="283" r:id="rId44"/>
    <p:sldId id="338" r:id="rId45"/>
    <p:sldId id="284" r:id="rId46"/>
    <p:sldId id="286" r:id="rId47"/>
    <p:sldId id="357" r:id="rId48"/>
    <p:sldId id="358" r:id="rId49"/>
    <p:sldId id="359" r:id="rId50"/>
    <p:sldId id="391" r:id="rId51"/>
    <p:sldId id="319" r:id="rId52"/>
    <p:sldId id="315" r:id="rId53"/>
    <p:sldId id="316" r:id="rId54"/>
    <p:sldId id="317" r:id="rId55"/>
    <p:sldId id="321" r:id="rId56"/>
    <p:sldId id="318" r:id="rId57"/>
    <p:sldId id="383" r:id="rId58"/>
    <p:sldId id="384" r:id="rId59"/>
    <p:sldId id="385" r:id="rId60"/>
    <p:sldId id="386" r:id="rId61"/>
    <p:sldId id="332" r:id="rId62"/>
    <p:sldId id="320" r:id="rId63"/>
    <p:sldId id="322" r:id="rId64"/>
    <p:sldId id="323" r:id="rId65"/>
    <p:sldId id="324" r:id="rId66"/>
    <p:sldId id="333" r:id="rId67"/>
    <p:sldId id="334" r:id="rId68"/>
    <p:sldId id="362" r:id="rId69"/>
    <p:sldId id="363" r:id="rId70"/>
    <p:sldId id="364" r:id="rId71"/>
    <p:sldId id="365" r:id="rId72"/>
    <p:sldId id="387" r:id="rId73"/>
    <p:sldId id="388" r:id="rId74"/>
    <p:sldId id="367" r:id="rId75"/>
    <p:sldId id="368" r:id="rId76"/>
    <p:sldId id="369" r:id="rId77"/>
    <p:sldId id="370" r:id="rId78"/>
    <p:sldId id="371" r:id="rId79"/>
    <p:sldId id="372" r:id="rId80"/>
    <p:sldId id="373" r:id="rId81"/>
    <p:sldId id="374" r:id="rId82"/>
    <p:sldId id="375" r:id="rId83"/>
    <p:sldId id="376" r:id="rId84"/>
    <p:sldId id="377" r:id="rId8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60" d="100"/>
          <a:sy n="60" d="100"/>
        </p:scale>
        <p:origin x="330" y="72"/>
      </p:cViewPr>
      <p:guideLst/>
    </p:cSldViewPr>
  </p:slideViewPr>
  <p:notesTextViewPr>
    <p:cViewPr>
      <p:scale>
        <a:sx n="1" d="1"/>
        <a:sy n="1" d="1"/>
      </p:scale>
      <p:origin x="0" y="0"/>
    </p:cViewPr>
  </p:notesTextViewPr>
  <p:sorterViewPr>
    <p:cViewPr>
      <p:scale>
        <a:sx n="58" d="100"/>
        <a:sy n="58" d="100"/>
      </p:scale>
      <p:origin x="0" y="-43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byy\desktop\LEVANTAMENTO%20DE%20GASTOS%20DA%20CA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Gráfico</a:t>
            </a:r>
            <a:r>
              <a:rPr lang="en-US" sz="1800" b="1" baseline="0"/>
              <a:t> de Dispersão</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Planilha3!$B$1</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Planilha3!$A$2:$A$11</c:f>
              <c:numCache>
                <c:formatCode>General</c:formatCode>
                <c:ptCount val="10"/>
                <c:pt idx="0">
                  <c:v>2</c:v>
                </c:pt>
                <c:pt idx="1">
                  <c:v>4</c:v>
                </c:pt>
                <c:pt idx="2">
                  <c:v>3</c:v>
                </c:pt>
                <c:pt idx="3">
                  <c:v>5</c:v>
                </c:pt>
                <c:pt idx="4">
                  <c:v>1</c:v>
                </c:pt>
                <c:pt idx="5">
                  <c:v>2</c:v>
                </c:pt>
                <c:pt idx="6">
                  <c:v>4</c:v>
                </c:pt>
                <c:pt idx="7">
                  <c:v>6</c:v>
                </c:pt>
                <c:pt idx="8">
                  <c:v>7</c:v>
                </c:pt>
                <c:pt idx="9">
                  <c:v>10</c:v>
                </c:pt>
              </c:numCache>
            </c:numRef>
          </c:xVal>
          <c:yVal>
            <c:numRef>
              <c:f>Planilha3!$B$2:$B$11</c:f>
              <c:numCache>
                <c:formatCode>General</c:formatCode>
                <c:ptCount val="10"/>
                <c:pt idx="0">
                  <c:v>21</c:v>
                </c:pt>
                <c:pt idx="1">
                  <c:v>25</c:v>
                </c:pt>
                <c:pt idx="2">
                  <c:v>22</c:v>
                </c:pt>
                <c:pt idx="3">
                  <c:v>30</c:v>
                </c:pt>
                <c:pt idx="4">
                  <c:v>18</c:v>
                </c:pt>
                <c:pt idx="5">
                  <c:v>17</c:v>
                </c:pt>
                <c:pt idx="6">
                  <c:v>28</c:v>
                </c:pt>
                <c:pt idx="7">
                  <c:v>32</c:v>
                </c:pt>
                <c:pt idx="8">
                  <c:v>41</c:v>
                </c:pt>
                <c:pt idx="9">
                  <c:v>52</c:v>
                </c:pt>
              </c:numCache>
            </c:numRef>
          </c:yVal>
          <c:smooth val="0"/>
          <c:extLst>
            <c:ext xmlns:c16="http://schemas.microsoft.com/office/drawing/2014/chart" uri="{C3380CC4-5D6E-409C-BE32-E72D297353CC}">
              <c16:uniqueId val="{00000001-F41F-4D30-84E7-F79D934366FD}"/>
            </c:ext>
          </c:extLst>
        </c:ser>
        <c:dLbls>
          <c:showLegendKey val="0"/>
          <c:showVal val="0"/>
          <c:showCatName val="0"/>
          <c:showSerName val="0"/>
          <c:showPercent val="0"/>
          <c:showBubbleSize val="0"/>
        </c:dLbls>
        <c:axId val="1869965728"/>
        <c:axId val="1869970304"/>
      </c:scatterChart>
      <c:valAx>
        <c:axId val="1869965728"/>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pt-BR" sz="1600" b="1"/>
                  <a:t>X</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869970304"/>
        <c:crosses val="autoZero"/>
        <c:crossBetween val="midCat"/>
      </c:valAx>
      <c:valAx>
        <c:axId val="18699703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pt-BR" sz="1600" b="1"/>
                  <a:t>Y</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8699657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A24B8E-DD0E-4103-A768-303094178E1B}"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CCBFD0F-9030-47A7-A096-63EC65792D8B}">
      <dgm:prSet/>
      <dgm:spPr/>
      <dgm:t>
        <a:bodyPr/>
        <a:lstStyle/>
        <a:p>
          <a:r>
            <a:rPr lang="pt-BR"/>
            <a:t>Processo de obtenção de informações importantes de um texto.</a:t>
          </a:r>
          <a:endParaRPr lang="en-US"/>
        </a:p>
      </dgm:t>
    </dgm:pt>
    <dgm:pt modelId="{F36CFED4-E75C-4BAA-8822-0DC11AD4C3C6}" type="parTrans" cxnId="{A257D553-953D-4F37-BB43-096252520A3B}">
      <dgm:prSet/>
      <dgm:spPr/>
      <dgm:t>
        <a:bodyPr/>
        <a:lstStyle/>
        <a:p>
          <a:endParaRPr lang="en-US"/>
        </a:p>
      </dgm:t>
    </dgm:pt>
    <dgm:pt modelId="{A7979C0D-569D-45B1-85EA-38ADDE8FCC93}" type="sibTrans" cxnId="{A257D553-953D-4F37-BB43-096252520A3B}">
      <dgm:prSet/>
      <dgm:spPr/>
      <dgm:t>
        <a:bodyPr/>
        <a:lstStyle/>
        <a:p>
          <a:endParaRPr lang="en-US"/>
        </a:p>
      </dgm:t>
    </dgm:pt>
    <dgm:pt modelId="{F5D009F2-7CFF-4244-86B2-6D389159C520}">
      <dgm:prSet/>
      <dgm:spPr/>
      <dgm:t>
        <a:bodyPr/>
        <a:lstStyle/>
        <a:p>
          <a:r>
            <a:rPr lang="pt-BR"/>
            <a:t>O pacote ‘tm’ é o pacote do R que possui as principais funções utilizadas no Text Mining, sendo o mais utilizado nas análises.</a:t>
          </a:r>
          <a:endParaRPr lang="en-US"/>
        </a:p>
      </dgm:t>
    </dgm:pt>
    <dgm:pt modelId="{331E31DB-A5E2-4BEF-982B-4FCBD128C37C}" type="parTrans" cxnId="{8291B3A7-C60A-4F8D-A079-780A767C5C59}">
      <dgm:prSet/>
      <dgm:spPr/>
      <dgm:t>
        <a:bodyPr/>
        <a:lstStyle/>
        <a:p>
          <a:endParaRPr lang="en-US"/>
        </a:p>
      </dgm:t>
    </dgm:pt>
    <dgm:pt modelId="{EC41C5AE-E726-4829-A3ED-9D299AFA9157}" type="sibTrans" cxnId="{8291B3A7-C60A-4F8D-A079-780A767C5C59}">
      <dgm:prSet/>
      <dgm:spPr/>
      <dgm:t>
        <a:bodyPr/>
        <a:lstStyle/>
        <a:p>
          <a:endParaRPr lang="en-US"/>
        </a:p>
      </dgm:t>
    </dgm:pt>
    <dgm:pt modelId="{9025897E-EB73-42E0-A8C2-29E7B56D275E}">
      <dgm:prSet/>
      <dgm:spPr/>
      <dgm:t>
        <a:bodyPr/>
        <a:lstStyle/>
        <a:p>
          <a:r>
            <a:rPr lang="pt-BR"/>
            <a:t>Um problema frequente na vida de quem trabalha com dados é a manipulação de variáveis do tipo </a:t>
          </a:r>
          <a:r>
            <a:rPr lang="pt-BR" i="1"/>
            <a:t>string</a:t>
          </a:r>
          <a:r>
            <a:rPr lang="pt-BR"/>
            <a:t>.</a:t>
          </a:r>
          <a:endParaRPr lang="en-US"/>
        </a:p>
      </dgm:t>
    </dgm:pt>
    <dgm:pt modelId="{E9E606DD-D76A-4A93-A48C-74BAB886B76F}" type="parTrans" cxnId="{D1D85924-897A-4FD3-980C-827334698563}">
      <dgm:prSet/>
      <dgm:spPr/>
      <dgm:t>
        <a:bodyPr/>
        <a:lstStyle/>
        <a:p>
          <a:endParaRPr lang="en-US"/>
        </a:p>
      </dgm:t>
    </dgm:pt>
    <dgm:pt modelId="{D8621EA9-95C5-4768-AF9A-0B782C8E5A9F}" type="sibTrans" cxnId="{D1D85924-897A-4FD3-980C-827334698563}">
      <dgm:prSet/>
      <dgm:spPr/>
      <dgm:t>
        <a:bodyPr/>
        <a:lstStyle/>
        <a:p>
          <a:endParaRPr lang="en-US"/>
        </a:p>
      </dgm:t>
    </dgm:pt>
    <dgm:pt modelId="{45644218-3750-4D87-BDA5-F2FC35D4F348}">
      <dgm:prSet/>
      <dgm:spPr/>
      <dgm:t>
        <a:bodyPr/>
        <a:lstStyle/>
        <a:p>
          <a:r>
            <a:rPr lang="pt-BR"/>
            <a:t>Uma variável do tipo </a:t>
          </a:r>
          <a:r>
            <a:rPr lang="pt-BR" i="1"/>
            <a:t>string</a:t>
          </a:r>
          <a:r>
            <a:rPr lang="pt-BR"/>
            <a:t> é uma variável do tipo texto e esse tipo de objeto costuma causar alguns problemas na análise de dados se não forem devidamente tratados.</a:t>
          </a:r>
          <a:endParaRPr lang="en-US"/>
        </a:p>
      </dgm:t>
    </dgm:pt>
    <dgm:pt modelId="{FAED226F-AB74-479A-BD3C-81AA3FF48D66}" type="parTrans" cxnId="{B670DFE9-BA20-4119-90E9-7C680199E73C}">
      <dgm:prSet/>
      <dgm:spPr/>
      <dgm:t>
        <a:bodyPr/>
        <a:lstStyle/>
        <a:p>
          <a:endParaRPr lang="en-US"/>
        </a:p>
      </dgm:t>
    </dgm:pt>
    <dgm:pt modelId="{4B8E9E47-6622-4DE0-99E4-6268ACCB8D2A}" type="sibTrans" cxnId="{B670DFE9-BA20-4119-90E9-7C680199E73C}">
      <dgm:prSet/>
      <dgm:spPr/>
      <dgm:t>
        <a:bodyPr/>
        <a:lstStyle/>
        <a:p>
          <a:endParaRPr lang="en-US"/>
        </a:p>
      </dgm:t>
    </dgm:pt>
    <dgm:pt modelId="{66E3683C-69A2-44F0-91BA-FE8C80090999}" type="pres">
      <dgm:prSet presAssocID="{6AA24B8E-DD0E-4103-A768-303094178E1B}" presName="vert0" presStyleCnt="0">
        <dgm:presLayoutVars>
          <dgm:dir/>
          <dgm:animOne val="branch"/>
          <dgm:animLvl val="lvl"/>
        </dgm:presLayoutVars>
      </dgm:prSet>
      <dgm:spPr/>
    </dgm:pt>
    <dgm:pt modelId="{AE5CF41C-7D19-4FE9-A9BF-17D5B101BD0A}" type="pres">
      <dgm:prSet presAssocID="{ECCBFD0F-9030-47A7-A096-63EC65792D8B}" presName="thickLine" presStyleLbl="alignNode1" presStyleIdx="0" presStyleCnt="4"/>
      <dgm:spPr/>
    </dgm:pt>
    <dgm:pt modelId="{B35D3324-A9A4-46F1-9177-6AEFE7A8DA10}" type="pres">
      <dgm:prSet presAssocID="{ECCBFD0F-9030-47A7-A096-63EC65792D8B}" presName="horz1" presStyleCnt="0"/>
      <dgm:spPr/>
    </dgm:pt>
    <dgm:pt modelId="{7EAA4350-38E3-4740-992B-EA73CBDA898A}" type="pres">
      <dgm:prSet presAssocID="{ECCBFD0F-9030-47A7-A096-63EC65792D8B}" presName="tx1" presStyleLbl="revTx" presStyleIdx="0" presStyleCnt="4"/>
      <dgm:spPr/>
    </dgm:pt>
    <dgm:pt modelId="{DFAEC2CD-EC3F-40D7-BD26-0D013925D619}" type="pres">
      <dgm:prSet presAssocID="{ECCBFD0F-9030-47A7-A096-63EC65792D8B}" presName="vert1" presStyleCnt="0"/>
      <dgm:spPr/>
    </dgm:pt>
    <dgm:pt modelId="{BC4214D4-C1EC-4FE6-917B-986FB5650676}" type="pres">
      <dgm:prSet presAssocID="{F5D009F2-7CFF-4244-86B2-6D389159C520}" presName="thickLine" presStyleLbl="alignNode1" presStyleIdx="1" presStyleCnt="4"/>
      <dgm:spPr/>
    </dgm:pt>
    <dgm:pt modelId="{EAAD5E7B-EFC1-47A5-86F5-0A56D7889E59}" type="pres">
      <dgm:prSet presAssocID="{F5D009F2-7CFF-4244-86B2-6D389159C520}" presName="horz1" presStyleCnt="0"/>
      <dgm:spPr/>
    </dgm:pt>
    <dgm:pt modelId="{46CAB17C-2320-435C-AD29-EC8C97FE8CEC}" type="pres">
      <dgm:prSet presAssocID="{F5D009F2-7CFF-4244-86B2-6D389159C520}" presName="tx1" presStyleLbl="revTx" presStyleIdx="1" presStyleCnt="4"/>
      <dgm:spPr/>
    </dgm:pt>
    <dgm:pt modelId="{CE0E1B0A-392C-46E1-A42B-0922F2DF550B}" type="pres">
      <dgm:prSet presAssocID="{F5D009F2-7CFF-4244-86B2-6D389159C520}" presName="vert1" presStyleCnt="0"/>
      <dgm:spPr/>
    </dgm:pt>
    <dgm:pt modelId="{D3C3C496-901D-4525-B840-F703D69808F3}" type="pres">
      <dgm:prSet presAssocID="{9025897E-EB73-42E0-A8C2-29E7B56D275E}" presName="thickLine" presStyleLbl="alignNode1" presStyleIdx="2" presStyleCnt="4"/>
      <dgm:spPr/>
    </dgm:pt>
    <dgm:pt modelId="{99101674-9454-4227-B484-6E6FBAC8C67B}" type="pres">
      <dgm:prSet presAssocID="{9025897E-EB73-42E0-A8C2-29E7B56D275E}" presName="horz1" presStyleCnt="0"/>
      <dgm:spPr/>
    </dgm:pt>
    <dgm:pt modelId="{557640AF-8C9B-4016-BB7B-CD3D4A43116B}" type="pres">
      <dgm:prSet presAssocID="{9025897E-EB73-42E0-A8C2-29E7B56D275E}" presName="tx1" presStyleLbl="revTx" presStyleIdx="2" presStyleCnt="4"/>
      <dgm:spPr/>
    </dgm:pt>
    <dgm:pt modelId="{0117D879-64F4-458D-A1FF-D5CC6DBC5AF8}" type="pres">
      <dgm:prSet presAssocID="{9025897E-EB73-42E0-A8C2-29E7B56D275E}" presName="vert1" presStyleCnt="0"/>
      <dgm:spPr/>
    </dgm:pt>
    <dgm:pt modelId="{5388F0FB-F6E8-443C-A587-50EEC00791AA}" type="pres">
      <dgm:prSet presAssocID="{45644218-3750-4D87-BDA5-F2FC35D4F348}" presName="thickLine" presStyleLbl="alignNode1" presStyleIdx="3" presStyleCnt="4"/>
      <dgm:spPr/>
    </dgm:pt>
    <dgm:pt modelId="{1B165E62-79CA-4D53-80C2-2A9AD0D66BC2}" type="pres">
      <dgm:prSet presAssocID="{45644218-3750-4D87-BDA5-F2FC35D4F348}" presName="horz1" presStyleCnt="0"/>
      <dgm:spPr/>
    </dgm:pt>
    <dgm:pt modelId="{57032885-3D82-4E5A-93EB-28D93DE2F482}" type="pres">
      <dgm:prSet presAssocID="{45644218-3750-4D87-BDA5-F2FC35D4F348}" presName="tx1" presStyleLbl="revTx" presStyleIdx="3" presStyleCnt="4"/>
      <dgm:spPr/>
    </dgm:pt>
    <dgm:pt modelId="{2FF15240-F293-46D6-8DFD-799025B53908}" type="pres">
      <dgm:prSet presAssocID="{45644218-3750-4D87-BDA5-F2FC35D4F348}" presName="vert1" presStyleCnt="0"/>
      <dgm:spPr/>
    </dgm:pt>
  </dgm:ptLst>
  <dgm:cxnLst>
    <dgm:cxn modelId="{D1D85924-897A-4FD3-980C-827334698563}" srcId="{6AA24B8E-DD0E-4103-A768-303094178E1B}" destId="{9025897E-EB73-42E0-A8C2-29E7B56D275E}" srcOrd="2" destOrd="0" parTransId="{E9E606DD-D76A-4A93-A48C-74BAB886B76F}" sibTransId="{D8621EA9-95C5-4768-AF9A-0B782C8E5A9F}"/>
    <dgm:cxn modelId="{A1EB0029-BE65-4FD8-8DEA-563B15E423A7}" type="presOf" srcId="{45644218-3750-4D87-BDA5-F2FC35D4F348}" destId="{57032885-3D82-4E5A-93EB-28D93DE2F482}" srcOrd="0" destOrd="0" presId="urn:microsoft.com/office/officeart/2008/layout/LinedList"/>
    <dgm:cxn modelId="{44262968-750A-4D9A-9163-D722BEF09FB0}" type="presOf" srcId="{6AA24B8E-DD0E-4103-A768-303094178E1B}" destId="{66E3683C-69A2-44F0-91BA-FE8C80090999}" srcOrd="0" destOrd="0" presId="urn:microsoft.com/office/officeart/2008/layout/LinedList"/>
    <dgm:cxn modelId="{A257D553-953D-4F37-BB43-096252520A3B}" srcId="{6AA24B8E-DD0E-4103-A768-303094178E1B}" destId="{ECCBFD0F-9030-47A7-A096-63EC65792D8B}" srcOrd="0" destOrd="0" parTransId="{F36CFED4-E75C-4BAA-8822-0DC11AD4C3C6}" sibTransId="{A7979C0D-569D-45B1-85EA-38ADDE8FCC93}"/>
    <dgm:cxn modelId="{6F981877-E607-4799-8BB2-5723738E1E8A}" type="presOf" srcId="{9025897E-EB73-42E0-A8C2-29E7B56D275E}" destId="{557640AF-8C9B-4016-BB7B-CD3D4A43116B}" srcOrd="0" destOrd="0" presId="urn:microsoft.com/office/officeart/2008/layout/LinedList"/>
    <dgm:cxn modelId="{E4CE4093-2593-4CEB-B48A-164678B14B0C}" type="presOf" srcId="{ECCBFD0F-9030-47A7-A096-63EC65792D8B}" destId="{7EAA4350-38E3-4740-992B-EA73CBDA898A}" srcOrd="0" destOrd="0" presId="urn:microsoft.com/office/officeart/2008/layout/LinedList"/>
    <dgm:cxn modelId="{8291B3A7-C60A-4F8D-A079-780A767C5C59}" srcId="{6AA24B8E-DD0E-4103-A768-303094178E1B}" destId="{F5D009F2-7CFF-4244-86B2-6D389159C520}" srcOrd="1" destOrd="0" parTransId="{331E31DB-A5E2-4BEF-982B-4FCBD128C37C}" sibTransId="{EC41C5AE-E726-4829-A3ED-9D299AFA9157}"/>
    <dgm:cxn modelId="{752201DB-A008-454E-8E2B-B9DF75403CF0}" type="presOf" srcId="{F5D009F2-7CFF-4244-86B2-6D389159C520}" destId="{46CAB17C-2320-435C-AD29-EC8C97FE8CEC}" srcOrd="0" destOrd="0" presId="urn:microsoft.com/office/officeart/2008/layout/LinedList"/>
    <dgm:cxn modelId="{B670DFE9-BA20-4119-90E9-7C680199E73C}" srcId="{6AA24B8E-DD0E-4103-A768-303094178E1B}" destId="{45644218-3750-4D87-BDA5-F2FC35D4F348}" srcOrd="3" destOrd="0" parTransId="{FAED226F-AB74-479A-BD3C-81AA3FF48D66}" sibTransId="{4B8E9E47-6622-4DE0-99E4-6268ACCB8D2A}"/>
    <dgm:cxn modelId="{6A5E7FCD-76D2-4818-8BBD-2804E3C94754}" type="presParOf" srcId="{66E3683C-69A2-44F0-91BA-FE8C80090999}" destId="{AE5CF41C-7D19-4FE9-A9BF-17D5B101BD0A}" srcOrd="0" destOrd="0" presId="urn:microsoft.com/office/officeart/2008/layout/LinedList"/>
    <dgm:cxn modelId="{494CC5A3-4F05-4B16-A224-9157B232D659}" type="presParOf" srcId="{66E3683C-69A2-44F0-91BA-FE8C80090999}" destId="{B35D3324-A9A4-46F1-9177-6AEFE7A8DA10}" srcOrd="1" destOrd="0" presId="urn:microsoft.com/office/officeart/2008/layout/LinedList"/>
    <dgm:cxn modelId="{81FE70B6-999A-406C-A345-292F61647D05}" type="presParOf" srcId="{B35D3324-A9A4-46F1-9177-6AEFE7A8DA10}" destId="{7EAA4350-38E3-4740-992B-EA73CBDA898A}" srcOrd="0" destOrd="0" presId="urn:microsoft.com/office/officeart/2008/layout/LinedList"/>
    <dgm:cxn modelId="{107DA828-F718-4600-ABC1-3292BCC869E7}" type="presParOf" srcId="{B35D3324-A9A4-46F1-9177-6AEFE7A8DA10}" destId="{DFAEC2CD-EC3F-40D7-BD26-0D013925D619}" srcOrd="1" destOrd="0" presId="urn:microsoft.com/office/officeart/2008/layout/LinedList"/>
    <dgm:cxn modelId="{2B29561B-BA43-4F64-A726-2B50BF4585EB}" type="presParOf" srcId="{66E3683C-69A2-44F0-91BA-FE8C80090999}" destId="{BC4214D4-C1EC-4FE6-917B-986FB5650676}" srcOrd="2" destOrd="0" presId="urn:microsoft.com/office/officeart/2008/layout/LinedList"/>
    <dgm:cxn modelId="{E0FDDA20-B041-4DBE-9570-A6E3CB6BFFC8}" type="presParOf" srcId="{66E3683C-69A2-44F0-91BA-FE8C80090999}" destId="{EAAD5E7B-EFC1-47A5-86F5-0A56D7889E59}" srcOrd="3" destOrd="0" presId="urn:microsoft.com/office/officeart/2008/layout/LinedList"/>
    <dgm:cxn modelId="{A2A950D4-DD56-43FE-A128-F84A4F101143}" type="presParOf" srcId="{EAAD5E7B-EFC1-47A5-86F5-0A56D7889E59}" destId="{46CAB17C-2320-435C-AD29-EC8C97FE8CEC}" srcOrd="0" destOrd="0" presId="urn:microsoft.com/office/officeart/2008/layout/LinedList"/>
    <dgm:cxn modelId="{4F31A590-AF8D-4C1A-9605-91E83AEF3343}" type="presParOf" srcId="{EAAD5E7B-EFC1-47A5-86F5-0A56D7889E59}" destId="{CE0E1B0A-392C-46E1-A42B-0922F2DF550B}" srcOrd="1" destOrd="0" presId="urn:microsoft.com/office/officeart/2008/layout/LinedList"/>
    <dgm:cxn modelId="{D71E4F04-97C8-4B0E-B693-C47744B92C1B}" type="presParOf" srcId="{66E3683C-69A2-44F0-91BA-FE8C80090999}" destId="{D3C3C496-901D-4525-B840-F703D69808F3}" srcOrd="4" destOrd="0" presId="urn:microsoft.com/office/officeart/2008/layout/LinedList"/>
    <dgm:cxn modelId="{1DF91E67-0694-4AC3-8345-69D637F22EC4}" type="presParOf" srcId="{66E3683C-69A2-44F0-91BA-FE8C80090999}" destId="{99101674-9454-4227-B484-6E6FBAC8C67B}" srcOrd="5" destOrd="0" presId="urn:microsoft.com/office/officeart/2008/layout/LinedList"/>
    <dgm:cxn modelId="{309EC760-8615-4F59-A81D-6D6C2A93ABAE}" type="presParOf" srcId="{99101674-9454-4227-B484-6E6FBAC8C67B}" destId="{557640AF-8C9B-4016-BB7B-CD3D4A43116B}" srcOrd="0" destOrd="0" presId="urn:microsoft.com/office/officeart/2008/layout/LinedList"/>
    <dgm:cxn modelId="{FDAFF518-6F6A-4D7B-8BEA-4E0A12F8076D}" type="presParOf" srcId="{99101674-9454-4227-B484-6E6FBAC8C67B}" destId="{0117D879-64F4-458D-A1FF-D5CC6DBC5AF8}" srcOrd="1" destOrd="0" presId="urn:microsoft.com/office/officeart/2008/layout/LinedList"/>
    <dgm:cxn modelId="{C6E29F91-8E86-4FB4-A3D0-90F720EF4285}" type="presParOf" srcId="{66E3683C-69A2-44F0-91BA-FE8C80090999}" destId="{5388F0FB-F6E8-443C-A587-50EEC00791AA}" srcOrd="6" destOrd="0" presId="urn:microsoft.com/office/officeart/2008/layout/LinedList"/>
    <dgm:cxn modelId="{A025FE74-A50D-4CD8-B490-E50E3C9BFFB1}" type="presParOf" srcId="{66E3683C-69A2-44F0-91BA-FE8C80090999}" destId="{1B165E62-79CA-4D53-80C2-2A9AD0D66BC2}" srcOrd="7" destOrd="0" presId="urn:microsoft.com/office/officeart/2008/layout/LinedList"/>
    <dgm:cxn modelId="{88216F17-B791-4784-AEBD-22C0B20F9A92}" type="presParOf" srcId="{1B165E62-79CA-4D53-80C2-2A9AD0D66BC2}" destId="{57032885-3D82-4E5A-93EB-28D93DE2F482}" srcOrd="0" destOrd="0" presId="urn:microsoft.com/office/officeart/2008/layout/LinedList"/>
    <dgm:cxn modelId="{8F2F9DBA-9C22-47DB-80FF-60785A9B498B}" type="presParOf" srcId="{1B165E62-79CA-4D53-80C2-2A9AD0D66BC2}" destId="{2FF15240-F293-46D6-8DFD-799025B539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CF41C-7D19-4FE9-A9BF-17D5B101BD0A}">
      <dsp:nvSpPr>
        <dsp:cNvPr id="0" name=""/>
        <dsp:cNvSpPr/>
      </dsp:nvSpPr>
      <dsp:spPr>
        <a:xfrm>
          <a:off x="0" y="0"/>
          <a:ext cx="5257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A4350-38E3-4740-992B-EA73CBDA898A}">
      <dsp:nvSpPr>
        <dsp:cNvPr id="0" name=""/>
        <dsp:cNvSpPr/>
      </dsp:nvSpPr>
      <dsp:spPr>
        <a:xfrm>
          <a:off x="0" y="0"/>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Processo de obtenção de informações importantes de um texto.</a:t>
          </a:r>
          <a:endParaRPr lang="en-US" sz="2100" kern="1200"/>
        </a:p>
      </dsp:txBody>
      <dsp:txXfrm>
        <a:off x="0" y="0"/>
        <a:ext cx="5257800" cy="1376171"/>
      </dsp:txXfrm>
    </dsp:sp>
    <dsp:sp modelId="{BC4214D4-C1EC-4FE6-917B-986FB5650676}">
      <dsp:nvSpPr>
        <dsp:cNvPr id="0" name=""/>
        <dsp:cNvSpPr/>
      </dsp:nvSpPr>
      <dsp:spPr>
        <a:xfrm>
          <a:off x="0" y="1376171"/>
          <a:ext cx="5257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CAB17C-2320-435C-AD29-EC8C97FE8CEC}">
      <dsp:nvSpPr>
        <dsp:cNvPr id="0" name=""/>
        <dsp:cNvSpPr/>
      </dsp:nvSpPr>
      <dsp:spPr>
        <a:xfrm>
          <a:off x="0" y="1376171"/>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O pacote ‘tm’ é o pacote do R que possui as principais funções utilizadas no Text Mining, sendo o mais utilizado nas análises.</a:t>
          </a:r>
          <a:endParaRPr lang="en-US" sz="2100" kern="1200"/>
        </a:p>
      </dsp:txBody>
      <dsp:txXfrm>
        <a:off x="0" y="1376171"/>
        <a:ext cx="5257800" cy="1376171"/>
      </dsp:txXfrm>
    </dsp:sp>
    <dsp:sp modelId="{D3C3C496-901D-4525-B840-F703D69808F3}">
      <dsp:nvSpPr>
        <dsp:cNvPr id="0" name=""/>
        <dsp:cNvSpPr/>
      </dsp:nvSpPr>
      <dsp:spPr>
        <a:xfrm>
          <a:off x="0" y="2752343"/>
          <a:ext cx="5257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640AF-8C9B-4016-BB7B-CD3D4A43116B}">
      <dsp:nvSpPr>
        <dsp:cNvPr id="0" name=""/>
        <dsp:cNvSpPr/>
      </dsp:nvSpPr>
      <dsp:spPr>
        <a:xfrm>
          <a:off x="0" y="2752343"/>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Um problema frequente na vida de quem trabalha com dados é a manipulação de variáveis do tipo </a:t>
          </a:r>
          <a:r>
            <a:rPr lang="pt-BR" sz="2100" i="1" kern="1200"/>
            <a:t>string</a:t>
          </a:r>
          <a:r>
            <a:rPr lang="pt-BR" sz="2100" kern="1200"/>
            <a:t>.</a:t>
          </a:r>
          <a:endParaRPr lang="en-US" sz="2100" kern="1200"/>
        </a:p>
      </dsp:txBody>
      <dsp:txXfrm>
        <a:off x="0" y="2752343"/>
        <a:ext cx="5257800" cy="1376171"/>
      </dsp:txXfrm>
    </dsp:sp>
    <dsp:sp modelId="{5388F0FB-F6E8-443C-A587-50EEC00791AA}">
      <dsp:nvSpPr>
        <dsp:cNvPr id="0" name=""/>
        <dsp:cNvSpPr/>
      </dsp:nvSpPr>
      <dsp:spPr>
        <a:xfrm>
          <a:off x="0" y="4128515"/>
          <a:ext cx="5257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32885-3D82-4E5A-93EB-28D93DE2F482}">
      <dsp:nvSpPr>
        <dsp:cNvPr id="0" name=""/>
        <dsp:cNvSpPr/>
      </dsp:nvSpPr>
      <dsp:spPr>
        <a:xfrm>
          <a:off x="0" y="4128515"/>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Uma variável do tipo </a:t>
          </a:r>
          <a:r>
            <a:rPr lang="pt-BR" sz="2100" i="1" kern="1200"/>
            <a:t>string</a:t>
          </a:r>
          <a:r>
            <a:rPr lang="pt-BR" sz="2100" kern="1200"/>
            <a:t> é uma variável do tipo texto e esse tipo de objeto costuma causar alguns problemas na análise de dados se não forem devidamente tratados.</a:t>
          </a:r>
          <a:endParaRPr lang="en-US" sz="2100" kern="1200"/>
        </a:p>
      </dsp:txBody>
      <dsp:txXfrm>
        <a:off x="0" y="4128515"/>
        <a:ext cx="5257800" cy="13761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16T02:43:07.880"/>
    </inkml:context>
    <inkml:brush xml:id="br0">
      <inkml:brushProperty name="width" value="0.05292" units="cm"/>
      <inkml:brushProperty name="height" value="0.05292" units="cm"/>
      <inkml:brushProperty name="color" value="#C00000"/>
    </inkml:brush>
  </inkml:definitions>
  <inkml:trace contextRef="#ctx0" brushRef="#br0">31105 397 0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16T02:43:07.880"/>
    </inkml:context>
    <inkml:brush xml:id="br0">
      <inkml:brushProperty name="width" value="0.05292" units="cm"/>
      <inkml:brushProperty name="height" value="0.05292" units="cm"/>
      <inkml:brushProperty name="color" value="#C00000"/>
    </inkml:brush>
  </inkml:definitions>
  <inkml:trace contextRef="#ctx0" brushRef="#br0">31105 397 0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16T02:41:00.462"/>
    </inkml:context>
    <inkml:brush xml:id="br0">
      <inkml:brushProperty name="width" value="0.05292" units="cm"/>
      <inkml:brushProperty name="height" value="0.05292" units="cm"/>
      <inkml:brushProperty name="color" value="#C00000"/>
    </inkml:brush>
  </inkml:definitions>
  <inkml:trace contextRef="#ctx0" brushRef="#br0">29443 1067 0</inkml:trace>
  <inkml:trace contextRef="#ctx0" brushRef="#br0" timeOffset="144">29443 1067 0</inkml:trace>
  <inkml:trace contextRef="#ctx0" brushRef="#br0" timeOffset="1315">30510 0 0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A8456-5B94-4B14-B222-3CC2985B2BC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FACEC8F-9CEC-4747-80F4-FC4D434FC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FB996DA-B3C6-4FE6-9E97-D3FDF89ACAD5}"/>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5" name="Espaço Reservado para Rodapé 4">
            <a:extLst>
              <a:ext uri="{FF2B5EF4-FFF2-40B4-BE49-F238E27FC236}">
                <a16:creationId xmlns:a16="http://schemas.microsoft.com/office/drawing/2014/main" id="{54490E6A-9706-4CAF-BE4E-60653E47C5D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7753EF-9997-4A6C-960F-E6C7C46BCC87}"/>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15004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98F0A-7F52-494D-9A55-C47D32C9724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E5D285E-6A27-48A3-9845-4C7A559B397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E7EB65-CD77-4C66-8402-5E3B6FD50F1F}"/>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5" name="Espaço Reservado para Rodapé 4">
            <a:extLst>
              <a:ext uri="{FF2B5EF4-FFF2-40B4-BE49-F238E27FC236}">
                <a16:creationId xmlns:a16="http://schemas.microsoft.com/office/drawing/2014/main" id="{2C493E68-BA4E-4A75-A316-19C76A2134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8A1FCD-A1ED-4FE2-81F3-470023ED6462}"/>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356455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693EA9B-2E7F-4522-AEC0-2334DCC972D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E995ACB-15F7-41E7-A2E3-5579F6F1202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501B407-D948-4500-9A8B-56F10CC5DB02}"/>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5" name="Espaço Reservado para Rodapé 4">
            <a:extLst>
              <a:ext uri="{FF2B5EF4-FFF2-40B4-BE49-F238E27FC236}">
                <a16:creationId xmlns:a16="http://schemas.microsoft.com/office/drawing/2014/main" id="{1333B75D-683F-4FFB-99F8-8B3D077340A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B062019-9FB0-4ECB-96FA-38E06A5B3CB3}"/>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9444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BF263-818A-4B50-816F-4F50C09897E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82E6267-0451-498C-9F87-CF856FC63CC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469EC9-FBCA-4D7C-B4EF-1541101B9C16}"/>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5" name="Espaço Reservado para Rodapé 4">
            <a:extLst>
              <a:ext uri="{FF2B5EF4-FFF2-40B4-BE49-F238E27FC236}">
                <a16:creationId xmlns:a16="http://schemas.microsoft.com/office/drawing/2014/main" id="{5F15E0F5-DC56-4D51-AEDA-4AE3E9ADB54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658AF7-9813-465F-B87C-E9433706FD7B}"/>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263036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A2A72-4C13-4477-AA18-6EDCB0F642B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A8F3CB1-033C-478C-899B-869450F7B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555AD98-AC13-4417-896D-1E8EF1E55912}"/>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5" name="Espaço Reservado para Rodapé 4">
            <a:extLst>
              <a:ext uri="{FF2B5EF4-FFF2-40B4-BE49-F238E27FC236}">
                <a16:creationId xmlns:a16="http://schemas.microsoft.com/office/drawing/2014/main" id="{DC7EAA87-C9E6-46AC-A513-11E22037632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B0B11-2B45-4607-ACAD-1789AB4AD661}"/>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97239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59F71-B73D-49ED-9E2E-72B53D49798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88AA31E-A882-4CF2-9D82-92FB88F6492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5CEB584-0590-43F8-A3CF-D589FBB2DA4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B09E423-BD3F-4EED-8B79-D5B571C100DB}"/>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6" name="Espaço Reservado para Rodapé 5">
            <a:extLst>
              <a:ext uri="{FF2B5EF4-FFF2-40B4-BE49-F238E27FC236}">
                <a16:creationId xmlns:a16="http://schemas.microsoft.com/office/drawing/2014/main" id="{A749A8BE-31D7-461D-BAB4-760806CC94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1A709F5-7695-4E80-B9EE-073790A430B1}"/>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249699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0E9AC-9DEA-4DCC-9554-B22413FA00D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AC794A7-2CB1-4463-8F70-43A613F6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0E7EB9A-4007-4502-9086-759E75B3BEF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42C0EBD-5552-4B4C-802A-3AB6D8C85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6BF3F2D-BF9F-4A3D-9FDF-D3AA748D1B6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1991FA8-4020-459F-90B2-75540B76AA26}"/>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8" name="Espaço Reservado para Rodapé 7">
            <a:extLst>
              <a:ext uri="{FF2B5EF4-FFF2-40B4-BE49-F238E27FC236}">
                <a16:creationId xmlns:a16="http://schemas.microsoft.com/office/drawing/2014/main" id="{EA86A08B-21BF-48D9-AD89-10752D651D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3BA7A6A-4A6C-4FCC-97B8-A42D950D746F}"/>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234081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26AA3-5F02-499D-8F23-00B6F6ECEC5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8351FC9-BCA4-47D5-B249-5FB2F478F222}"/>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4" name="Espaço Reservado para Rodapé 3">
            <a:extLst>
              <a:ext uri="{FF2B5EF4-FFF2-40B4-BE49-F238E27FC236}">
                <a16:creationId xmlns:a16="http://schemas.microsoft.com/office/drawing/2014/main" id="{E8C73BD0-E1E5-4DAB-BE28-809FCBDF9CC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0150C7B-3BD2-4B49-BCF3-EC0645FD2144}"/>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328472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5F568A2-BA4D-48D0-9ED6-DB7E9831B2FB}"/>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3" name="Espaço Reservado para Rodapé 2">
            <a:extLst>
              <a:ext uri="{FF2B5EF4-FFF2-40B4-BE49-F238E27FC236}">
                <a16:creationId xmlns:a16="http://schemas.microsoft.com/office/drawing/2014/main" id="{48BCE5E6-0CFE-4E0A-B987-FBBBC22B3A3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EC19A94-E274-4C64-BE69-1FB5276F48A2}"/>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147064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EDAEE-0A4B-4F1D-8B90-F01CB59CFD2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D6FC1B0-F7E1-425F-8AE3-22E69907E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A544561-2CF9-43A1-B670-93B06F6FE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6906DCA-AFFA-4E62-98FA-1ED08CE008AD}"/>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6" name="Espaço Reservado para Rodapé 5">
            <a:extLst>
              <a:ext uri="{FF2B5EF4-FFF2-40B4-BE49-F238E27FC236}">
                <a16:creationId xmlns:a16="http://schemas.microsoft.com/office/drawing/2014/main" id="{48FF8EB4-A202-45C2-968B-57AAB911B81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14080DF-7686-44A1-96BA-D2DEF0D33673}"/>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135905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C1743-71F3-4361-A0E4-3852F3C5E68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C25657C-3DE9-4660-95CA-8156DBBC3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04E339E-9316-4D77-AFC3-C6C184EEB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7396BE9-F58F-4A59-8862-2CA06CB693C1}"/>
              </a:ext>
            </a:extLst>
          </p:cNvPr>
          <p:cNvSpPr>
            <a:spLocks noGrp="1"/>
          </p:cNvSpPr>
          <p:nvPr>
            <p:ph type="dt" sz="half" idx="10"/>
          </p:nvPr>
        </p:nvSpPr>
        <p:spPr/>
        <p:txBody>
          <a:bodyPr/>
          <a:lstStyle/>
          <a:p>
            <a:fld id="{6EF8404A-36F5-4F09-91FE-303D5D065959}" type="datetimeFigureOut">
              <a:rPr lang="pt-BR" smtClean="0"/>
              <a:t>22/06/2023</a:t>
            </a:fld>
            <a:endParaRPr lang="pt-BR"/>
          </a:p>
        </p:txBody>
      </p:sp>
      <p:sp>
        <p:nvSpPr>
          <p:cNvPr id="6" name="Espaço Reservado para Rodapé 5">
            <a:extLst>
              <a:ext uri="{FF2B5EF4-FFF2-40B4-BE49-F238E27FC236}">
                <a16:creationId xmlns:a16="http://schemas.microsoft.com/office/drawing/2014/main" id="{4503ED00-FB8E-4B65-BC4E-0398DBEA139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FB591BA-6F69-466D-9A7B-7302C8A30599}"/>
              </a:ext>
            </a:extLst>
          </p:cNvPr>
          <p:cNvSpPr>
            <a:spLocks noGrp="1"/>
          </p:cNvSpPr>
          <p:nvPr>
            <p:ph type="sldNum" sz="quarter" idx="12"/>
          </p:nvPr>
        </p:nvSpPr>
        <p:spPr/>
        <p:txBody>
          <a:bodyPr/>
          <a:lstStyle/>
          <a:p>
            <a:fld id="{8C1DA187-C008-4CA2-95A6-079E8D28CDD4}" type="slidenum">
              <a:rPr lang="pt-BR" smtClean="0"/>
              <a:t>‹nº›</a:t>
            </a:fld>
            <a:endParaRPr lang="pt-BR"/>
          </a:p>
        </p:txBody>
      </p:sp>
    </p:spTree>
    <p:extLst>
      <p:ext uri="{BB962C8B-B14F-4D97-AF65-F5344CB8AC3E}">
        <p14:creationId xmlns:p14="http://schemas.microsoft.com/office/powerpoint/2010/main" val="66517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650CBFF-3EA7-4C08-AABD-AE252F5DC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232476C-029B-4437-B1C0-8250C5720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C18FAF7-A554-4996-A7DC-68F667B938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8404A-36F5-4F09-91FE-303D5D065959}" type="datetimeFigureOut">
              <a:rPr lang="pt-BR" smtClean="0"/>
              <a:t>22/06/2023</a:t>
            </a:fld>
            <a:endParaRPr lang="pt-BR"/>
          </a:p>
        </p:txBody>
      </p:sp>
      <p:sp>
        <p:nvSpPr>
          <p:cNvPr id="5" name="Espaço Reservado para Rodapé 4">
            <a:extLst>
              <a:ext uri="{FF2B5EF4-FFF2-40B4-BE49-F238E27FC236}">
                <a16:creationId xmlns:a16="http://schemas.microsoft.com/office/drawing/2014/main" id="{CED157A5-C41E-4101-8F63-8239A8AAE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436C679-2590-424B-B714-C0916D01D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DA187-C008-4CA2-95A6-079E8D28CDD4}" type="slidenum">
              <a:rPr lang="pt-BR" smtClean="0"/>
              <a:t>‹nº›</a:t>
            </a:fld>
            <a:endParaRPr lang="pt-BR"/>
          </a:p>
        </p:txBody>
      </p:sp>
    </p:spTree>
    <p:extLst>
      <p:ext uri="{BB962C8B-B14F-4D97-AF65-F5344CB8AC3E}">
        <p14:creationId xmlns:p14="http://schemas.microsoft.com/office/powerpoint/2010/main" val="326856195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ran-r.c3sl.ufpr.b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2.xml"/><Relationship Id="rId9" Type="http://schemas.openxmlformats.org/officeDocument/2006/relationships/chart" Target="../charts/chart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10.emf"/></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5D9F5A-E737-4698-A0D6-6481289DBB4C}"/>
              </a:ext>
            </a:extLst>
          </p:cNvPr>
          <p:cNvSpPr>
            <a:spLocks noGrp="1"/>
          </p:cNvSpPr>
          <p:nvPr>
            <p:ph type="ctrTitle"/>
          </p:nvPr>
        </p:nvSpPr>
        <p:spPr>
          <a:xfrm>
            <a:off x="1524000" y="1122362"/>
            <a:ext cx="9144000" cy="2840037"/>
          </a:xfrm>
        </p:spPr>
        <p:txBody>
          <a:bodyPr>
            <a:normAutofit/>
          </a:bodyPr>
          <a:lstStyle/>
          <a:p>
            <a:r>
              <a:rPr lang="pt-BR" sz="5800" b="1" dirty="0"/>
              <a:t>Fundamentos da Linguagem “R”</a:t>
            </a:r>
            <a:endParaRPr lang="pt-BR" sz="5800" dirty="0"/>
          </a:p>
        </p:txBody>
      </p:sp>
      <p:sp>
        <p:nvSpPr>
          <p:cNvPr id="3" name="Subtítulo 2">
            <a:extLst>
              <a:ext uri="{FF2B5EF4-FFF2-40B4-BE49-F238E27FC236}">
                <a16:creationId xmlns:a16="http://schemas.microsoft.com/office/drawing/2014/main" id="{8AD1BC4A-4B6E-4252-ABE1-9D962FB4B177}"/>
              </a:ext>
            </a:extLst>
          </p:cNvPr>
          <p:cNvSpPr>
            <a:spLocks noGrp="1"/>
          </p:cNvSpPr>
          <p:nvPr>
            <p:ph type="subTitle" idx="1"/>
          </p:nvPr>
        </p:nvSpPr>
        <p:spPr>
          <a:xfrm>
            <a:off x="1524000" y="4256436"/>
            <a:ext cx="9144000" cy="1600818"/>
          </a:xfrm>
        </p:spPr>
        <p:txBody>
          <a:bodyPr>
            <a:normAutofit/>
          </a:bodyPr>
          <a:lstStyle/>
          <a:p>
            <a:r>
              <a:rPr lang="pt-BR">
                <a:solidFill>
                  <a:schemeClr val="accent1">
                    <a:lumMod val="60000"/>
                    <a:lumOff val="40000"/>
                  </a:schemeClr>
                </a:solidFill>
              </a:rPr>
              <a:t>Profª Ma. Gabrielle Gomes dos Santos Ribeiro</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9794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DA01F5-B532-4493-84A6-5B4D1081BB68}"/>
              </a:ext>
            </a:extLst>
          </p:cNvPr>
          <p:cNvSpPr>
            <a:spLocks noGrp="1"/>
          </p:cNvSpPr>
          <p:nvPr>
            <p:ph type="title"/>
          </p:nvPr>
        </p:nvSpPr>
        <p:spPr>
          <a:xfrm>
            <a:off x="594360" y="640263"/>
            <a:ext cx="3822192" cy="1344975"/>
          </a:xfrm>
        </p:spPr>
        <p:txBody>
          <a:bodyPr>
            <a:normAutofit fontScale="90000"/>
          </a:bodyPr>
          <a:lstStyle/>
          <a:p>
            <a:pPr algn="ctr"/>
            <a:r>
              <a:rPr lang="pt-BR" sz="3600" b="1" dirty="0">
                <a:solidFill>
                  <a:schemeClr val="bg1"/>
                </a:solidFill>
              </a:rPr>
              <a:t>Operadores Aritméticos</a:t>
            </a:r>
            <a:br>
              <a:rPr lang="pt-BR" sz="2800" dirty="0">
                <a:solidFill>
                  <a:schemeClr val="bg1"/>
                </a:solidFill>
              </a:rPr>
            </a:br>
            <a:endParaRPr lang="pt-BR" sz="2800" dirty="0">
              <a:solidFill>
                <a:schemeClr val="bg1"/>
              </a:solidFill>
            </a:endParaRP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E5F508C-0E5D-4CD0-8591-26FE2AB652E0}"/>
              </a:ext>
            </a:extLst>
          </p:cNvPr>
          <p:cNvSpPr>
            <a:spLocks noGrp="1"/>
          </p:cNvSpPr>
          <p:nvPr>
            <p:ph idx="1"/>
          </p:nvPr>
        </p:nvSpPr>
        <p:spPr>
          <a:xfrm>
            <a:off x="593610" y="2121763"/>
            <a:ext cx="3822192" cy="3773010"/>
          </a:xfrm>
        </p:spPr>
        <p:txBody>
          <a:bodyPr>
            <a:normAutofit/>
          </a:bodyPr>
          <a:lstStyle/>
          <a:p>
            <a:pPr marL="0" indent="0">
              <a:buNone/>
            </a:pPr>
            <a:r>
              <a:rPr lang="pt-BR" sz="2400" b="1" dirty="0">
                <a:solidFill>
                  <a:schemeClr val="bg1"/>
                </a:solidFill>
              </a:rPr>
              <a:t>O R como calculadora </a:t>
            </a:r>
            <a:endParaRPr lang="pt-BR" sz="2400" dirty="0">
              <a:solidFill>
                <a:schemeClr val="bg1"/>
              </a:solidFill>
            </a:endParaRPr>
          </a:p>
          <a:p>
            <a:r>
              <a:rPr lang="pt-BR" sz="2400" dirty="0">
                <a:solidFill>
                  <a:schemeClr val="bg1"/>
                </a:solidFill>
              </a:rPr>
              <a:t>A forma de uso mais básica do R é usá-lo como calculadora. Os </a:t>
            </a:r>
            <a:r>
              <a:rPr lang="pt-BR" sz="2400" b="1" dirty="0">
                <a:solidFill>
                  <a:schemeClr val="bg1"/>
                </a:solidFill>
              </a:rPr>
              <a:t>operadores matemáticos básicos </a:t>
            </a:r>
            <a:r>
              <a:rPr lang="pt-BR" sz="2400" dirty="0">
                <a:solidFill>
                  <a:schemeClr val="bg1"/>
                </a:solidFill>
              </a:rPr>
              <a:t>são:</a:t>
            </a:r>
          </a:p>
          <a:p>
            <a:endParaRPr lang="pt-BR" sz="2400" dirty="0">
              <a:solidFill>
                <a:schemeClr val="bg1"/>
              </a:solidFill>
            </a:endParaRPr>
          </a:p>
          <a:p>
            <a:pPr marL="0" indent="0">
              <a:buNone/>
            </a:pPr>
            <a:r>
              <a:rPr lang="pt-BR" sz="2400" dirty="0">
                <a:solidFill>
                  <a:schemeClr val="accent1"/>
                </a:solidFill>
              </a:rPr>
              <a:t>OBS: %/% retorna o valor inteiro do resultado da divisão.</a:t>
            </a:r>
          </a:p>
          <a:p>
            <a:pPr marL="0" indent="0">
              <a:buNone/>
            </a:pPr>
            <a:endParaRPr lang="pt-BR" sz="2000" dirty="0">
              <a:solidFill>
                <a:schemeClr val="bg1"/>
              </a:solidFill>
            </a:endParaRPr>
          </a:p>
        </p:txBody>
      </p:sp>
      <p:pic>
        <p:nvPicPr>
          <p:cNvPr id="6" name="Imagem 5">
            <a:extLst>
              <a:ext uri="{FF2B5EF4-FFF2-40B4-BE49-F238E27FC236}">
                <a16:creationId xmlns:a16="http://schemas.microsoft.com/office/drawing/2014/main" id="{CAB11956-81E8-4DBC-B5B2-F2C001A736B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5110716" y="1594917"/>
            <a:ext cx="6596652" cy="3512716"/>
          </a:xfrm>
          <a:prstGeom prst="rect">
            <a:avLst/>
          </a:prstGeom>
        </p:spPr>
      </p:pic>
    </p:spTree>
    <p:extLst>
      <p:ext uri="{BB962C8B-B14F-4D97-AF65-F5344CB8AC3E}">
        <p14:creationId xmlns:p14="http://schemas.microsoft.com/office/powerpoint/2010/main" val="86289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4CDE17-320E-4E16-8E6E-68765F61DF49}"/>
              </a:ext>
            </a:extLst>
          </p:cNvPr>
          <p:cNvSpPr>
            <a:spLocks noGrp="1"/>
          </p:cNvSpPr>
          <p:nvPr>
            <p:ph type="title"/>
          </p:nvPr>
        </p:nvSpPr>
        <p:spPr>
          <a:xfrm>
            <a:off x="838200" y="631825"/>
            <a:ext cx="10515600" cy="1325563"/>
          </a:xfrm>
        </p:spPr>
        <p:txBody>
          <a:bodyPr>
            <a:normAutofit/>
          </a:bodyPr>
          <a:lstStyle/>
          <a:p>
            <a:r>
              <a:rPr lang="pt-BR" b="1" dirty="0"/>
              <a:t>Operadores Relacionais e Lógicos</a:t>
            </a:r>
          </a:p>
        </p:txBody>
      </p:sp>
      <p:sp>
        <p:nvSpPr>
          <p:cNvPr id="3" name="Espaço Reservado para Conteúdo 2">
            <a:extLst>
              <a:ext uri="{FF2B5EF4-FFF2-40B4-BE49-F238E27FC236}">
                <a16:creationId xmlns:a16="http://schemas.microsoft.com/office/drawing/2014/main" id="{840C7490-23E4-4AAF-B263-C640D7993CAD}"/>
              </a:ext>
            </a:extLst>
          </p:cNvPr>
          <p:cNvSpPr>
            <a:spLocks noGrp="1"/>
          </p:cNvSpPr>
          <p:nvPr>
            <p:ph idx="1"/>
          </p:nvPr>
        </p:nvSpPr>
        <p:spPr>
          <a:xfrm>
            <a:off x="838200" y="2057400"/>
            <a:ext cx="10515600" cy="3871762"/>
          </a:xfrm>
        </p:spPr>
        <p:txBody>
          <a:bodyPr>
            <a:normAutofit lnSpcReduction="10000"/>
          </a:bodyPr>
          <a:lstStyle/>
          <a:p>
            <a:pPr fontAlgn="base"/>
            <a:r>
              <a:rPr lang="pt-BR" sz="2400" dirty="0"/>
              <a:t>Igualdade: ==</a:t>
            </a:r>
          </a:p>
          <a:p>
            <a:pPr fontAlgn="base"/>
            <a:r>
              <a:rPr lang="pt-BR" sz="2400" dirty="0"/>
              <a:t>Diferença: !=</a:t>
            </a:r>
          </a:p>
          <a:p>
            <a:pPr fontAlgn="base"/>
            <a:r>
              <a:rPr lang="pt-BR" sz="2400" dirty="0"/>
              <a:t>Menor: &lt;</a:t>
            </a:r>
          </a:p>
          <a:p>
            <a:pPr fontAlgn="base"/>
            <a:r>
              <a:rPr lang="pt-BR" sz="2400" dirty="0"/>
              <a:t>Maior: &gt;</a:t>
            </a:r>
          </a:p>
          <a:p>
            <a:pPr fontAlgn="base"/>
            <a:r>
              <a:rPr lang="pt-BR" sz="2400" dirty="0"/>
              <a:t>Menor ou igual: &lt;=</a:t>
            </a:r>
          </a:p>
          <a:p>
            <a:pPr fontAlgn="base"/>
            <a:r>
              <a:rPr lang="pt-BR" sz="2400" dirty="0"/>
              <a:t>Maior ou igual: &gt;=</a:t>
            </a:r>
          </a:p>
          <a:p>
            <a:r>
              <a:rPr lang="pt-BR" sz="2400" dirty="0"/>
              <a:t>E: &amp; </a:t>
            </a:r>
          </a:p>
          <a:p>
            <a:r>
              <a:rPr lang="pt-BR" sz="2400" dirty="0"/>
              <a:t>Ou: |</a:t>
            </a:r>
          </a:p>
          <a:p>
            <a:r>
              <a:rPr lang="pt-BR" sz="2400" dirty="0"/>
              <a:t>Não: !</a:t>
            </a:r>
          </a:p>
          <a:p>
            <a:pPr marL="0" indent="0">
              <a:buNone/>
            </a:pPr>
            <a:endParaRPr lang="pt-BR" sz="2200" dirty="0"/>
          </a:p>
        </p:txBody>
      </p:sp>
    </p:spTree>
    <p:extLst>
      <p:ext uri="{BB962C8B-B14F-4D97-AF65-F5344CB8AC3E}">
        <p14:creationId xmlns:p14="http://schemas.microsoft.com/office/powerpoint/2010/main" val="342689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72ED0B-51F0-4F80-977B-96E6C0A138EF}"/>
              </a:ext>
            </a:extLst>
          </p:cNvPr>
          <p:cNvSpPr>
            <a:spLocks noGrp="1"/>
          </p:cNvSpPr>
          <p:nvPr>
            <p:ph type="title"/>
          </p:nvPr>
        </p:nvSpPr>
        <p:spPr>
          <a:xfrm>
            <a:off x="838200" y="631825"/>
            <a:ext cx="10515600" cy="1325563"/>
          </a:xfrm>
        </p:spPr>
        <p:txBody>
          <a:bodyPr>
            <a:normAutofit/>
          </a:bodyPr>
          <a:lstStyle/>
          <a:p>
            <a:r>
              <a:rPr lang="pt-BR" b="1" dirty="0"/>
              <a:t>Operadores Relacionais e Lógicos</a:t>
            </a:r>
          </a:p>
        </p:txBody>
      </p:sp>
      <p:sp>
        <p:nvSpPr>
          <p:cNvPr id="3" name="Espaço Reservado para Conteúdo 2">
            <a:extLst>
              <a:ext uri="{FF2B5EF4-FFF2-40B4-BE49-F238E27FC236}">
                <a16:creationId xmlns:a16="http://schemas.microsoft.com/office/drawing/2014/main" id="{C64AFBA0-2C8E-4920-81D6-2CCAF923D4FE}"/>
              </a:ext>
            </a:extLst>
          </p:cNvPr>
          <p:cNvSpPr>
            <a:spLocks noGrp="1"/>
          </p:cNvSpPr>
          <p:nvPr>
            <p:ph idx="1"/>
          </p:nvPr>
        </p:nvSpPr>
        <p:spPr>
          <a:xfrm>
            <a:off x="838200" y="2057400"/>
            <a:ext cx="10515600" cy="3871762"/>
          </a:xfrm>
        </p:spPr>
        <p:txBody>
          <a:bodyPr>
            <a:normAutofit/>
          </a:bodyPr>
          <a:lstStyle/>
          <a:p>
            <a:r>
              <a:rPr lang="pt-BR" sz="2000" dirty="0"/>
              <a:t>São frequentemente utilizados no R, principalmente nas funções de controle de fluxo. </a:t>
            </a:r>
          </a:p>
          <a:p>
            <a:pPr marL="0" indent="0">
              <a:buNone/>
            </a:pPr>
            <a:endParaRPr lang="pt-BR" sz="2000" dirty="0"/>
          </a:p>
          <a:p>
            <a:r>
              <a:rPr lang="pt-BR" sz="2000" dirty="0"/>
              <a:t>Operadores relacionais e lógicos retornarão sempre ou </a:t>
            </a:r>
            <a:r>
              <a:rPr lang="pt-BR" sz="2000" b="1" dirty="0"/>
              <a:t>TRUE</a:t>
            </a:r>
            <a:r>
              <a:rPr lang="pt-BR" sz="2000" dirty="0"/>
              <a:t> ou </a:t>
            </a:r>
            <a:r>
              <a:rPr lang="pt-BR" sz="2000" b="1" dirty="0"/>
              <a:t>FALSE</a:t>
            </a:r>
            <a:r>
              <a:rPr lang="pt-BR" sz="2000" dirty="0"/>
              <a:t>. Eles definem perguntas que aceitam apenas verdadeiro e falso como resposta, como sugere o quadro abaixo. </a:t>
            </a:r>
          </a:p>
          <a:p>
            <a:pPr marL="0" indent="0">
              <a:buNone/>
            </a:pPr>
            <a:endParaRPr lang="pt-BR" sz="2000" dirty="0"/>
          </a:p>
          <a:p>
            <a:r>
              <a:rPr lang="pt-BR" sz="2000" dirty="0"/>
              <a:t>No R, além dos estados TRUE ou FALSE, há também um terceiro para indicar </a:t>
            </a:r>
            <a:r>
              <a:rPr lang="pt-BR" sz="2000" b="1" dirty="0"/>
              <a:t>valor ausente </a:t>
            </a:r>
            <a:r>
              <a:rPr lang="pt-BR" sz="2000" dirty="0"/>
              <a:t>(</a:t>
            </a:r>
            <a:r>
              <a:rPr lang="pt-BR" sz="2000" dirty="0" err="1"/>
              <a:t>missing</a:t>
            </a:r>
            <a:r>
              <a:rPr lang="pt-BR" sz="2000" dirty="0"/>
              <a:t> </a:t>
            </a:r>
            <a:r>
              <a:rPr lang="pt-BR" sz="2000" dirty="0" err="1"/>
              <a:t>value</a:t>
            </a:r>
            <a:r>
              <a:rPr lang="pt-BR" sz="2000" dirty="0"/>
              <a:t>) identificado por </a:t>
            </a:r>
            <a:r>
              <a:rPr lang="pt-BR" sz="2000" b="1" dirty="0"/>
              <a:t>NA</a:t>
            </a:r>
            <a:r>
              <a:rPr lang="pt-BR" sz="2000" dirty="0"/>
              <a:t>. </a:t>
            </a:r>
          </a:p>
          <a:p>
            <a:pPr marL="0" indent="0">
              <a:buNone/>
            </a:pPr>
            <a:endParaRPr lang="pt-BR" sz="2000" dirty="0"/>
          </a:p>
          <a:p>
            <a:r>
              <a:rPr lang="pt-BR" sz="2000" dirty="0"/>
              <a:t>Também podemos representar TRUE e FALSE digitando apenas a primeira letra maiúscula (T e F). </a:t>
            </a:r>
          </a:p>
          <a:p>
            <a:pPr marL="0" indent="0">
              <a:buNone/>
            </a:pPr>
            <a:endParaRPr lang="pt-BR" sz="2000" dirty="0"/>
          </a:p>
          <a:p>
            <a:endParaRPr lang="pt-BR" sz="2000" dirty="0"/>
          </a:p>
        </p:txBody>
      </p:sp>
    </p:spTree>
    <p:extLst>
      <p:ext uri="{BB962C8B-B14F-4D97-AF65-F5344CB8AC3E}">
        <p14:creationId xmlns:p14="http://schemas.microsoft.com/office/powerpoint/2010/main" val="139860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D822D-9BCE-4C11-8A8E-5F5ADC841DDE}"/>
              </a:ext>
            </a:extLst>
          </p:cNvPr>
          <p:cNvSpPr>
            <a:spLocks noGrp="1"/>
          </p:cNvSpPr>
          <p:nvPr>
            <p:ph type="title"/>
          </p:nvPr>
        </p:nvSpPr>
        <p:spPr>
          <a:xfrm>
            <a:off x="1653363" y="365760"/>
            <a:ext cx="9367203" cy="1188720"/>
          </a:xfrm>
        </p:spPr>
        <p:txBody>
          <a:bodyPr>
            <a:normAutofit/>
          </a:bodyPr>
          <a:lstStyle/>
          <a:p>
            <a:r>
              <a:rPr lang="pt-BR" b="1" dirty="0"/>
              <a:t>Aplicação dos operadores</a:t>
            </a:r>
            <a:endParaRPr lang="pt-BR" b="1"/>
          </a:p>
        </p:txBody>
      </p:sp>
      <p:sp>
        <p:nvSpPr>
          <p:cNvPr id="31"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65DF35EE-A6AE-4167-B24F-6E3625A14A90}"/>
              </a:ext>
            </a:extLst>
          </p:cNvPr>
          <p:cNvSpPr>
            <a:spLocks noGrp="1"/>
          </p:cNvSpPr>
          <p:nvPr>
            <p:ph idx="1"/>
          </p:nvPr>
        </p:nvSpPr>
        <p:spPr>
          <a:xfrm>
            <a:off x="1088571" y="1695372"/>
            <a:ext cx="10972800" cy="4522548"/>
          </a:xfrm>
        </p:spPr>
        <p:txBody>
          <a:bodyPr anchor="t">
            <a:noAutofit/>
          </a:bodyPr>
          <a:lstStyle/>
          <a:p>
            <a:pPr marL="0" indent="0">
              <a:buNone/>
            </a:pPr>
            <a:r>
              <a:rPr lang="pt-BR" sz="2200" dirty="0"/>
              <a:t>Agora vamos selecionar partes dos dados que obedecem a algum critério de seleção. </a:t>
            </a:r>
          </a:p>
          <a:p>
            <a:r>
              <a:rPr lang="pt-BR" sz="2200" b="1" dirty="0" err="1"/>
              <a:t>which</a:t>
            </a:r>
            <a:r>
              <a:rPr lang="pt-BR" sz="2200" b="1" dirty="0"/>
              <a:t> </a:t>
            </a:r>
            <a:endParaRPr lang="pt-BR" sz="2200" dirty="0"/>
          </a:p>
          <a:p>
            <a:pPr marL="0" indent="0">
              <a:buNone/>
            </a:pPr>
            <a:r>
              <a:rPr lang="pt-BR" sz="2200" dirty="0"/>
              <a:t>A função </a:t>
            </a:r>
            <a:r>
              <a:rPr lang="pt-BR" sz="2200" i="1" dirty="0" err="1"/>
              <a:t>which</a:t>
            </a:r>
            <a:r>
              <a:rPr lang="pt-BR" sz="2200" dirty="0"/>
              <a:t> funciona como se fosse a pergunta: Quais? </a:t>
            </a:r>
          </a:p>
          <a:p>
            <a:pPr marL="0" indent="0">
              <a:buNone/>
            </a:pPr>
            <a:r>
              <a:rPr lang="pt-BR" sz="2200" dirty="0"/>
              <a:t>Ex.:</a:t>
            </a:r>
          </a:p>
          <a:p>
            <a:pPr marL="0" indent="0">
              <a:buNone/>
            </a:pPr>
            <a:r>
              <a:rPr lang="pt-BR" sz="2200" dirty="0"/>
              <a:t>&gt; a&lt;-c(2,4,6,8,10,12,14,16,18,20) </a:t>
            </a:r>
          </a:p>
          <a:p>
            <a:pPr marL="0" indent="0">
              <a:buNone/>
            </a:pPr>
            <a:r>
              <a:rPr lang="pt-BR" sz="2200" dirty="0"/>
              <a:t>&gt; a&gt;10  # Retorna um vetor contendo TRUE se for maior e FALSE se for menor </a:t>
            </a:r>
          </a:p>
          <a:p>
            <a:pPr marL="0" indent="0">
              <a:buNone/>
            </a:pPr>
            <a:r>
              <a:rPr lang="pt-BR" sz="2200" dirty="0"/>
              <a:t>&gt; </a:t>
            </a:r>
            <a:r>
              <a:rPr lang="pt-BR" sz="2200" dirty="0" err="1"/>
              <a:t>which</a:t>
            </a:r>
            <a:r>
              <a:rPr lang="pt-BR" sz="2200" dirty="0"/>
              <a:t>(a&gt;10)  # Equivale a pergunta: "Quais valores de a são maiores que 10?". </a:t>
            </a:r>
          </a:p>
          <a:p>
            <a:pPr marL="0" indent="0">
              <a:buNone/>
            </a:pPr>
            <a:r>
              <a:rPr lang="pt-BR" sz="2200" dirty="0"/>
              <a:t>Note que a resposta é a </a:t>
            </a:r>
            <a:r>
              <a:rPr lang="pt-BR" sz="2200" b="1" dirty="0"/>
              <a:t>posição</a:t>
            </a:r>
            <a:r>
              <a:rPr lang="pt-BR" sz="2200" dirty="0"/>
              <a:t> dos valores (o sexto, o sétimo…) e não os valores que são maiores que 10. </a:t>
            </a:r>
          </a:p>
          <a:p>
            <a:pPr marL="0" indent="0">
              <a:buNone/>
            </a:pPr>
            <a:endParaRPr lang="pt-BR" sz="800" dirty="0"/>
          </a:p>
          <a:p>
            <a:r>
              <a:rPr lang="pt-BR" sz="2200" dirty="0"/>
              <a:t>Tente prever o que ocorrerá usando o comando abaixo. </a:t>
            </a:r>
          </a:p>
          <a:p>
            <a:pPr marL="0" indent="0">
              <a:buNone/>
            </a:pPr>
            <a:r>
              <a:rPr lang="pt-BR" sz="2200" dirty="0"/>
              <a:t>&gt; a[</a:t>
            </a:r>
            <a:r>
              <a:rPr lang="pt-BR" sz="2200" dirty="0" err="1"/>
              <a:t>which</a:t>
            </a:r>
            <a:r>
              <a:rPr lang="pt-BR" sz="2200" dirty="0"/>
              <a:t>(a&gt;=14)] </a:t>
            </a:r>
          </a:p>
        </p:txBody>
      </p:sp>
    </p:spTree>
    <p:extLst>
      <p:ext uri="{BB962C8B-B14F-4D97-AF65-F5344CB8AC3E}">
        <p14:creationId xmlns:p14="http://schemas.microsoft.com/office/powerpoint/2010/main" val="56857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5B5D45-724E-4E96-8916-66FF418E2030}"/>
              </a:ext>
            </a:extLst>
          </p:cNvPr>
          <p:cNvSpPr>
            <a:spLocks noGrp="1"/>
          </p:cNvSpPr>
          <p:nvPr>
            <p:ph type="title"/>
          </p:nvPr>
        </p:nvSpPr>
        <p:spPr>
          <a:xfrm>
            <a:off x="1653363" y="365760"/>
            <a:ext cx="9367203" cy="1188720"/>
          </a:xfrm>
        </p:spPr>
        <p:txBody>
          <a:bodyPr>
            <a:normAutofit/>
          </a:bodyPr>
          <a:lstStyle/>
          <a:p>
            <a:r>
              <a:rPr lang="pt-BR" sz="3700" b="1"/>
              <a:t>Aplicação dos operadores - Estruturas de Decisão</a:t>
            </a:r>
            <a:endParaRPr lang="pt-BR"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828CFA18-2790-4433-85A1-286832168027}"/>
              </a:ext>
            </a:extLst>
          </p:cNvPr>
          <p:cNvSpPr>
            <a:spLocks noGrp="1"/>
          </p:cNvSpPr>
          <p:nvPr>
            <p:ph idx="1"/>
          </p:nvPr>
        </p:nvSpPr>
        <p:spPr>
          <a:xfrm>
            <a:off x="1277257" y="1920240"/>
            <a:ext cx="9743310" cy="4572000"/>
          </a:xfrm>
        </p:spPr>
        <p:txBody>
          <a:bodyPr anchor="t">
            <a:normAutofit lnSpcReduction="10000"/>
          </a:bodyPr>
          <a:lstStyle/>
          <a:p>
            <a:r>
              <a:rPr lang="pt-BR" sz="2200" b="1" i="1" dirty="0" err="1"/>
              <a:t>if</a:t>
            </a:r>
            <a:endParaRPr lang="pt-BR" sz="2200" b="1" i="1" dirty="0"/>
          </a:p>
          <a:p>
            <a:pPr marL="0" indent="0">
              <a:buNone/>
            </a:pPr>
            <a:r>
              <a:rPr lang="pt-BR" sz="2200" dirty="0"/>
              <a:t>Usando esses operadores podemos fazer as condições usando a função </a:t>
            </a:r>
            <a:r>
              <a:rPr lang="pt-BR" sz="2200" i="1" dirty="0" err="1"/>
              <a:t>if</a:t>
            </a:r>
            <a:r>
              <a:rPr lang="pt-BR" sz="2200" i="1" dirty="0"/>
              <a:t> ()</a:t>
            </a:r>
            <a:r>
              <a:rPr lang="pt-BR" sz="2200" dirty="0"/>
              <a:t>. Podemos usá-la de algumas maneiras, dependendo da necessidade ou do nosso gosto. Quanto à estrutura, usaremos chaves para delimitar o código que estará condicionado pela função </a:t>
            </a:r>
            <a:r>
              <a:rPr lang="pt-BR" sz="2200" i="1" dirty="0" err="1"/>
              <a:t>if</a:t>
            </a:r>
            <a:r>
              <a:rPr lang="pt-BR" sz="2200" i="1" dirty="0"/>
              <a:t>().</a:t>
            </a:r>
          </a:p>
          <a:p>
            <a:pPr fontAlgn="base"/>
            <a:r>
              <a:rPr lang="pt-BR" sz="2200" dirty="0"/>
              <a:t>Se quisermos executar um determinado código apenas se a condição for verdadeira e se a condição for falsa, queremos que nada seja feito, então:</a:t>
            </a:r>
          </a:p>
          <a:p>
            <a:pPr marL="0" indent="0" fontAlgn="base">
              <a:buNone/>
            </a:pPr>
            <a:r>
              <a:rPr lang="pt-BR" sz="2200" b="1" i="1" dirty="0" err="1"/>
              <a:t>if</a:t>
            </a:r>
            <a:r>
              <a:rPr lang="pt-BR" sz="2200" b="1" i="1" dirty="0"/>
              <a:t> (condição) {Comandos a serem executados caso a condição nos parênteses seja verdadeira}</a:t>
            </a:r>
            <a:endParaRPr lang="pt-BR" sz="2200" b="1" dirty="0"/>
          </a:p>
          <a:p>
            <a:pPr marL="0" indent="0" fontAlgn="base">
              <a:buNone/>
            </a:pPr>
            <a:endParaRPr lang="pt-BR" sz="2200" dirty="0"/>
          </a:p>
          <a:p>
            <a:pPr marL="0" indent="0" fontAlgn="base">
              <a:buNone/>
            </a:pPr>
            <a:r>
              <a:rPr lang="pt-BR" sz="2200" b="1" dirty="0"/>
              <a:t>Exemplo: </a:t>
            </a:r>
            <a:r>
              <a:rPr lang="pt-BR" sz="2200" dirty="0"/>
              <a:t>Imprima o valor da variável C, se nela o valor contido for menor que 5.</a:t>
            </a:r>
          </a:p>
          <a:p>
            <a:pPr marL="0" indent="0" fontAlgn="base">
              <a:buNone/>
            </a:pPr>
            <a:r>
              <a:rPr lang="pt-BR" sz="2200" i="1" dirty="0"/>
              <a:t>c=7</a:t>
            </a:r>
          </a:p>
          <a:p>
            <a:pPr marL="0" indent="0" fontAlgn="base">
              <a:buNone/>
            </a:pPr>
            <a:r>
              <a:rPr lang="pt-BR" sz="2200" i="1" dirty="0" err="1"/>
              <a:t>if</a:t>
            </a:r>
            <a:r>
              <a:rPr lang="pt-BR" sz="2200" i="1" dirty="0"/>
              <a:t>(c&lt;5){ print(c)}</a:t>
            </a:r>
          </a:p>
          <a:p>
            <a:endParaRPr lang="pt-BR" sz="1700" dirty="0"/>
          </a:p>
        </p:txBody>
      </p:sp>
    </p:spTree>
    <p:extLst>
      <p:ext uri="{BB962C8B-B14F-4D97-AF65-F5344CB8AC3E}">
        <p14:creationId xmlns:p14="http://schemas.microsoft.com/office/powerpoint/2010/main" val="202750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5B5D45-724E-4E96-8916-66FF418E2030}"/>
              </a:ext>
            </a:extLst>
          </p:cNvPr>
          <p:cNvSpPr>
            <a:spLocks noGrp="1"/>
          </p:cNvSpPr>
          <p:nvPr>
            <p:ph type="title"/>
          </p:nvPr>
        </p:nvSpPr>
        <p:spPr>
          <a:xfrm>
            <a:off x="1653363" y="365760"/>
            <a:ext cx="9367203" cy="1188720"/>
          </a:xfrm>
        </p:spPr>
        <p:txBody>
          <a:bodyPr>
            <a:normAutofit/>
          </a:bodyPr>
          <a:lstStyle/>
          <a:p>
            <a:r>
              <a:rPr lang="pt-BR" sz="3700" b="1"/>
              <a:t>Aplicação dos operadores - Estruturas de Decisão</a:t>
            </a:r>
            <a:endParaRPr lang="pt-BR"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828CFA18-2790-4433-85A1-286832168027}"/>
              </a:ext>
            </a:extLst>
          </p:cNvPr>
          <p:cNvSpPr>
            <a:spLocks noGrp="1"/>
          </p:cNvSpPr>
          <p:nvPr>
            <p:ph idx="1"/>
          </p:nvPr>
        </p:nvSpPr>
        <p:spPr>
          <a:xfrm>
            <a:off x="1146629" y="1814286"/>
            <a:ext cx="10697028" cy="4677954"/>
          </a:xfrm>
        </p:spPr>
        <p:txBody>
          <a:bodyPr anchor="t">
            <a:normAutofit lnSpcReduction="10000"/>
          </a:bodyPr>
          <a:lstStyle/>
          <a:p>
            <a:r>
              <a:rPr lang="pt-BR" sz="2200" b="1" i="1" dirty="0" err="1"/>
              <a:t>If</a:t>
            </a:r>
            <a:r>
              <a:rPr lang="pt-BR" sz="2200" b="1" i="1" dirty="0"/>
              <a:t> ... </a:t>
            </a:r>
            <a:r>
              <a:rPr lang="pt-BR" sz="2200" b="1" i="1" dirty="0" err="1"/>
              <a:t>else</a:t>
            </a:r>
            <a:endParaRPr lang="pt-BR" sz="2200" b="1" i="1" dirty="0"/>
          </a:p>
          <a:p>
            <a:pPr marL="0" indent="0">
              <a:buNone/>
            </a:pPr>
            <a:r>
              <a:rPr lang="pt-BR" sz="2200" dirty="0"/>
              <a:t>Se quisermos executar um determinado conjunto de código quando a condição for verdadeira e outro quando a condição for falsa, então:</a:t>
            </a:r>
          </a:p>
          <a:p>
            <a:pPr marL="0" indent="0" fontAlgn="base">
              <a:buNone/>
            </a:pPr>
            <a:r>
              <a:rPr lang="pt-BR" sz="2200" b="1" i="1" dirty="0" err="1"/>
              <a:t>if</a:t>
            </a:r>
            <a:r>
              <a:rPr lang="pt-BR" sz="2200" b="1" i="1" dirty="0"/>
              <a:t> (condição) { Comandos a serem executados caso a condição nos parênteses seja verdadeira} </a:t>
            </a:r>
            <a:r>
              <a:rPr lang="pt-BR" sz="2200" b="1" i="1" dirty="0" err="1"/>
              <a:t>else</a:t>
            </a:r>
            <a:r>
              <a:rPr lang="pt-BR" sz="2200" b="1" i="1" dirty="0"/>
              <a:t> {Comandos a serem executados caso a condição nos parênteses seja falsa}</a:t>
            </a:r>
          </a:p>
          <a:p>
            <a:pPr marL="0" indent="0" fontAlgn="base">
              <a:buNone/>
            </a:pPr>
            <a:endParaRPr lang="pt-BR" sz="2200" b="1" i="1" dirty="0"/>
          </a:p>
          <a:p>
            <a:pPr marL="0" indent="0" fontAlgn="base">
              <a:buNone/>
            </a:pPr>
            <a:r>
              <a:rPr lang="pt-BR" sz="2200" b="1" dirty="0"/>
              <a:t>Exemplo:</a:t>
            </a:r>
            <a:r>
              <a:rPr lang="pt-BR" sz="2200" dirty="0"/>
              <a:t> Imprimir o maior número, entre dois números.</a:t>
            </a:r>
          </a:p>
          <a:p>
            <a:pPr marL="0" indent="0" fontAlgn="base">
              <a:buNone/>
            </a:pPr>
            <a:r>
              <a:rPr lang="pt-BR" sz="2200" i="1" dirty="0"/>
              <a:t>a=4</a:t>
            </a:r>
          </a:p>
          <a:p>
            <a:pPr marL="0" indent="0" fontAlgn="base">
              <a:buNone/>
            </a:pPr>
            <a:r>
              <a:rPr lang="pt-BR" sz="2200" i="1" dirty="0"/>
              <a:t>b=6</a:t>
            </a:r>
          </a:p>
          <a:p>
            <a:pPr marL="0" indent="0" fontAlgn="base">
              <a:buNone/>
            </a:pPr>
            <a:r>
              <a:rPr lang="pt-BR" sz="2200" i="1" dirty="0" err="1"/>
              <a:t>if</a:t>
            </a:r>
            <a:r>
              <a:rPr lang="pt-BR" sz="2200" i="1" dirty="0"/>
              <a:t> (a&gt;b) {print (paste("o maior numero é:",a))}else{print(paste("o maior numero é:",b))}</a:t>
            </a:r>
          </a:p>
          <a:p>
            <a:pPr marL="0" indent="0" fontAlgn="base">
              <a:buNone/>
            </a:pPr>
            <a:r>
              <a:rPr lang="pt-BR" sz="2200" b="1" dirty="0"/>
              <a:t>OBS.: O </a:t>
            </a:r>
            <a:r>
              <a:rPr lang="pt-BR" sz="2200" b="1" dirty="0" err="1"/>
              <a:t>else</a:t>
            </a:r>
            <a:r>
              <a:rPr lang="pt-BR" sz="2200" b="1" dirty="0"/>
              <a:t> têm que estar na mesma linha do } da expressão anterior, senão não rodará</a:t>
            </a:r>
            <a:r>
              <a:rPr lang="pt-BR" sz="1900" b="1" dirty="0"/>
              <a:t>!</a:t>
            </a:r>
          </a:p>
          <a:p>
            <a:pPr marL="0" indent="0" fontAlgn="base">
              <a:buNone/>
            </a:pPr>
            <a:endParaRPr lang="pt-BR" sz="1900" dirty="0"/>
          </a:p>
        </p:txBody>
      </p:sp>
    </p:spTree>
    <p:extLst>
      <p:ext uri="{BB962C8B-B14F-4D97-AF65-F5344CB8AC3E}">
        <p14:creationId xmlns:p14="http://schemas.microsoft.com/office/powerpoint/2010/main" val="383749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5B5D45-724E-4E96-8916-66FF418E2030}"/>
              </a:ext>
            </a:extLst>
          </p:cNvPr>
          <p:cNvSpPr>
            <a:spLocks noGrp="1"/>
          </p:cNvSpPr>
          <p:nvPr>
            <p:ph type="title"/>
          </p:nvPr>
        </p:nvSpPr>
        <p:spPr>
          <a:xfrm>
            <a:off x="1653363" y="365760"/>
            <a:ext cx="9367203" cy="1188720"/>
          </a:xfrm>
        </p:spPr>
        <p:txBody>
          <a:bodyPr>
            <a:normAutofit/>
          </a:bodyPr>
          <a:lstStyle/>
          <a:p>
            <a:r>
              <a:rPr lang="pt-BR" sz="3700" b="1"/>
              <a:t>Aplicação dos operadores - Estruturas de Decisão</a:t>
            </a:r>
            <a:endParaRPr lang="pt-BR"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ço Reservado para Conteúdo 2">
            <a:extLst>
              <a:ext uri="{FF2B5EF4-FFF2-40B4-BE49-F238E27FC236}">
                <a16:creationId xmlns:a16="http://schemas.microsoft.com/office/drawing/2014/main" id="{828CFA18-2790-4433-85A1-286832168027}"/>
              </a:ext>
            </a:extLst>
          </p:cNvPr>
          <p:cNvSpPr>
            <a:spLocks noGrp="1"/>
          </p:cNvSpPr>
          <p:nvPr>
            <p:ph idx="1"/>
          </p:nvPr>
        </p:nvSpPr>
        <p:spPr>
          <a:xfrm>
            <a:off x="1219200" y="1920240"/>
            <a:ext cx="10755086" cy="4297680"/>
          </a:xfrm>
        </p:spPr>
        <p:txBody>
          <a:bodyPr anchor="t">
            <a:normAutofit/>
          </a:bodyPr>
          <a:lstStyle/>
          <a:p>
            <a:r>
              <a:rPr lang="pt-BR" sz="2400" b="1" i="1" dirty="0" err="1"/>
              <a:t>Ifelse</a:t>
            </a:r>
            <a:endParaRPr lang="pt-BR" sz="2400" b="1" i="1" dirty="0"/>
          </a:p>
          <a:p>
            <a:pPr marL="0" indent="0" fontAlgn="base">
              <a:buNone/>
            </a:pPr>
            <a:r>
              <a:rPr lang="pt-BR" sz="2400" b="1" i="1" dirty="0" err="1"/>
              <a:t>ifelse</a:t>
            </a:r>
            <a:r>
              <a:rPr lang="pt-BR" sz="2400" b="1" i="1" dirty="0"/>
              <a:t> (Condição , comando executado caso a condição seja verdadeira , comando executado caso a condição seja falsa)</a:t>
            </a:r>
          </a:p>
          <a:p>
            <a:pPr marL="0" indent="0" fontAlgn="base">
              <a:buNone/>
            </a:pPr>
            <a:endParaRPr lang="pt-BR" sz="2400" dirty="0"/>
          </a:p>
          <a:p>
            <a:pPr marL="0" indent="0" fontAlgn="base">
              <a:buNone/>
            </a:pPr>
            <a:r>
              <a:rPr lang="pt-BR" sz="2400" b="1" dirty="0"/>
              <a:t>Exemplo:</a:t>
            </a:r>
          </a:p>
          <a:p>
            <a:pPr marL="0" indent="0" fontAlgn="base">
              <a:buNone/>
            </a:pPr>
            <a:r>
              <a:rPr lang="pt-BR" sz="2400" i="1" dirty="0"/>
              <a:t>a=4</a:t>
            </a:r>
            <a:endParaRPr lang="pt-BR" sz="2400" dirty="0"/>
          </a:p>
          <a:p>
            <a:pPr marL="0" indent="0" fontAlgn="base">
              <a:buNone/>
            </a:pPr>
            <a:r>
              <a:rPr lang="pt-BR" sz="2400" i="1" dirty="0"/>
              <a:t>b=6</a:t>
            </a:r>
            <a:endParaRPr lang="pt-BR" sz="2400" dirty="0"/>
          </a:p>
          <a:p>
            <a:pPr marL="0" indent="0" fontAlgn="base">
              <a:buNone/>
            </a:pPr>
            <a:r>
              <a:rPr lang="pt-BR" sz="2400" i="1" dirty="0" err="1"/>
              <a:t>ifelse</a:t>
            </a:r>
            <a:r>
              <a:rPr lang="pt-BR" sz="2400" i="1" dirty="0"/>
              <a:t> (a&gt;b , a , b)</a:t>
            </a:r>
          </a:p>
          <a:p>
            <a:pPr marL="0" indent="0" fontAlgn="base">
              <a:buNone/>
            </a:pPr>
            <a:endParaRPr lang="pt-BR" sz="2400" i="1" dirty="0"/>
          </a:p>
        </p:txBody>
      </p:sp>
    </p:spTree>
    <p:extLst>
      <p:ext uri="{BB962C8B-B14F-4D97-AF65-F5344CB8AC3E}">
        <p14:creationId xmlns:p14="http://schemas.microsoft.com/office/powerpoint/2010/main" val="388689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FFFC4-35C9-4F2B-AA13-5B7A203710A0}"/>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i="1" kern="1200" dirty="0" err="1">
                <a:solidFill>
                  <a:schemeClr val="tx1"/>
                </a:solidFill>
                <a:latin typeface="+mj-lt"/>
                <a:ea typeface="+mj-ea"/>
                <a:cs typeface="+mj-cs"/>
              </a:rPr>
              <a:t>Funções</a:t>
            </a:r>
            <a:r>
              <a:rPr lang="en-US" sz="4800" b="1" i="1" kern="1200" dirty="0">
                <a:solidFill>
                  <a:schemeClr val="tx1"/>
                </a:solidFill>
                <a:latin typeface="+mj-lt"/>
                <a:ea typeface="+mj-ea"/>
                <a:cs typeface="+mj-cs"/>
              </a:rPr>
              <a:t> do R</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733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46761510-7234-48CF-92B8-9E3752071F77}"/>
              </a:ext>
            </a:extLst>
          </p:cNvPr>
          <p:cNvSpPr>
            <a:spLocks noGrp="1"/>
          </p:cNvSpPr>
          <p:nvPr>
            <p:ph type="title"/>
          </p:nvPr>
        </p:nvSpPr>
        <p:spPr>
          <a:xfrm>
            <a:off x="958506" y="800392"/>
            <a:ext cx="10264697" cy="1212102"/>
          </a:xfrm>
        </p:spPr>
        <p:txBody>
          <a:bodyPr>
            <a:normAutofit/>
          </a:bodyPr>
          <a:lstStyle/>
          <a:p>
            <a:r>
              <a:rPr lang="pt-BR" sz="4000" b="1">
                <a:solidFill>
                  <a:srgbClr val="FFFFFF"/>
                </a:solidFill>
              </a:rPr>
              <a:t>Funções do R </a:t>
            </a:r>
            <a:br>
              <a:rPr lang="pt-BR" sz="4000">
                <a:solidFill>
                  <a:srgbClr val="FFFFFF"/>
                </a:solidFill>
              </a:rPr>
            </a:br>
            <a:endParaRPr lang="pt-BR" sz="4000">
              <a:solidFill>
                <a:srgbClr val="FFFFFF"/>
              </a:solidFill>
            </a:endParaRPr>
          </a:p>
        </p:txBody>
      </p:sp>
      <p:sp>
        <p:nvSpPr>
          <p:cNvPr id="3" name="Espaço Reservado para Conteúdo 2">
            <a:extLst>
              <a:ext uri="{FF2B5EF4-FFF2-40B4-BE49-F238E27FC236}">
                <a16:creationId xmlns:a16="http://schemas.microsoft.com/office/drawing/2014/main" id="{5E260EA6-0065-4A0D-91D4-3D50AAA89AE6}"/>
              </a:ext>
            </a:extLst>
          </p:cNvPr>
          <p:cNvSpPr>
            <a:spLocks noGrp="1"/>
          </p:cNvSpPr>
          <p:nvPr>
            <p:ph idx="1"/>
          </p:nvPr>
        </p:nvSpPr>
        <p:spPr>
          <a:xfrm>
            <a:off x="1367624" y="2490436"/>
            <a:ext cx="9708995" cy="3567173"/>
          </a:xfrm>
        </p:spPr>
        <p:txBody>
          <a:bodyPr anchor="ctr">
            <a:normAutofit/>
          </a:bodyPr>
          <a:lstStyle/>
          <a:p>
            <a:r>
              <a:rPr lang="pt-BR" sz="2400" dirty="0"/>
              <a:t>O R tem diversas funções que podemos usar para fazer os cálculos desejados. O uso básico de uma função é escrever o nome da função e colocar os argumentos entre parênteses, por exemplo:</a:t>
            </a:r>
          </a:p>
          <a:p>
            <a:pPr marL="0" indent="0">
              <a:buNone/>
            </a:pPr>
            <a:r>
              <a:rPr lang="pt-BR" sz="2400" dirty="0"/>
              <a:t> &gt; </a:t>
            </a:r>
            <a:r>
              <a:rPr lang="pt-BR" sz="2400" b="1" dirty="0"/>
              <a:t>função(argumentos). </a:t>
            </a:r>
            <a:r>
              <a:rPr lang="pt-BR" sz="2400" dirty="0"/>
              <a:t>função especifica qual função irá usar e argumentos especifica os argumentos que serão avaliados pela função. Não se assuste com esses nomes, com um pouco de prática eles se tornarão triviais. </a:t>
            </a:r>
          </a:p>
          <a:p>
            <a:pPr marL="0" indent="0">
              <a:buNone/>
            </a:pPr>
            <a:endParaRPr lang="pt-BR" sz="2400" dirty="0"/>
          </a:p>
          <a:p>
            <a:r>
              <a:rPr lang="pt-BR" sz="2400" dirty="0"/>
              <a:t>Antes de usar uma função precisamos aprender como usá-la. Para isso vamos aprender como abrir e usar os arquivos de ajuda do R. </a:t>
            </a:r>
          </a:p>
        </p:txBody>
      </p:sp>
    </p:spTree>
    <p:extLst>
      <p:ext uri="{BB962C8B-B14F-4D97-AF65-F5344CB8AC3E}">
        <p14:creationId xmlns:p14="http://schemas.microsoft.com/office/powerpoint/2010/main" val="1495857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061B989-FE6B-49BA-B97F-51B38EDE30BE}"/>
              </a:ext>
            </a:extLst>
          </p:cNvPr>
          <p:cNvSpPr>
            <a:spLocks noGrp="1"/>
          </p:cNvSpPr>
          <p:nvPr>
            <p:ph type="title"/>
          </p:nvPr>
        </p:nvSpPr>
        <p:spPr>
          <a:xfrm>
            <a:off x="958506" y="800392"/>
            <a:ext cx="10264697" cy="1212102"/>
          </a:xfrm>
        </p:spPr>
        <p:txBody>
          <a:bodyPr>
            <a:normAutofit/>
          </a:bodyPr>
          <a:lstStyle/>
          <a:p>
            <a:r>
              <a:rPr lang="pt-BR" sz="4000" b="1">
                <a:solidFill>
                  <a:srgbClr val="FFFFFF"/>
                </a:solidFill>
              </a:rPr>
              <a:t>Como acessar a ajuda do R (help) </a:t>
            </a:r>
            <a:br>
              <a:rPr lang="pt-BR" sz="4000">
                <a:solidFill>
                  <a:srgbClr val="FFFFFF"/>
                </a:solidFill>
              </a:rPr>
            </a:br>
            <a:endParaRPr lang="pt-BR" sz="4000">
              <a:solidFill>
                <a:srgbClr val="FFFFFF"/>
              </a:solidFill>
            </a:endParaRPr>
          </a:p>
        </p:txBody>
      </p:sp>
      <p:sp>
        <p:nvSpPr>
          <p:cNvPr id="3" name="Espaço Reservado para Conteúdo 2">
            <a:extLst>
              <a:ext uri="{FF2B5EF4-FFF2-40B4-BE49-F238E27FC236}">
                <a16:creationId xmlns:a16="http://schemas.microsoft.com/office/drawing/2014/main" id="{7B73EA07-4375-4753-AD49-C2588085EED7}"/>
              </a:ext>
            </a:extLst>
          </p:cNvPr>
          <p:cNvSpPr>
            <a:spLocks noGrp="1"/>
          </p:cNvSpPr>
          <p:nvPr>
            <p:ph idx="1"/>
          </p:nvPr>
        </p:nvSpPr>
        <p:spPr>
          <a:xfrm>
            <a:off x="1222645" y="2341848"/>
            <a:ext cx="10000455" cy="3715761"/>
          </a:xfrm>
        </p:spPr>
        <p:txBody>
          <a:bodyPr anchor="ctr">
            <a:noAutofit/>
          </a:bodyPr>
          <a:lstStyle/>
          <a:p>
            <a:r>
              <a:rPr lang="pt-BR" sz="2200" dirty="0"/>
              <a:t>Em diversos casos você irá querer fazer uma análise cujo nome da função você ainda não conhece. Nestes casos existem três formas básicas para descobrir uma função que faça aquilo que você deseja. A primeira é pesquisar dentro do R usando palavras chave usando a função </a:t>
            </a:r>
            <a:r>
              <a:rPr lang="pt-BR" sz="2200" dirty="0" err="1"/>
              <a:t>help.search</a:t>
            </a:r>
            <a:r>
              <a:rPr lang="pt-BR" sz="2200" dirty="0"/>
              <a:t>(). Por exemplo, vamos tentar descobrir como calcular logaritmos no R. </a:t>
            </a:r>
          </a:p>
          <a:p>
            <a:pPr>
              <a:buFont typeface="Wingdings" panose="05000000000000000000" pitchFamily="2" charset="2"/>
              <a:buChar char="Ø"/>
            </a:pPr>
            <a:r>
              <a:rPr lang="pt-BR" sz="2200" dirty="0" err="1"/>
              <a:t>help.search</a:t>
            </a:r>
            <a:r>
              <a:rPr lang="pt-BR" sz="2200" dirty="0"/>
              <a:t>("</a:t>
            </a:r>
            <a:r>
              <a:rPr lang="pt-BR" sz="2200" dirty="0" err="1"/>
              <a:t>Logarithms</a:t>
            </a:r>
            <a:r>
              <a:rPr lang="pt-BR" sz="2200" dirty="0"/>
              <a:t>") </a:t>
            </a:r>
            <a:r>
              <a:rPr lang="pt-BR" sz="2200" dirty="0">
                <a:sym typeface="Wingdings" panose="05000000000000000000" pitchFamily="2" charset="2"/>
              </a:rPr>
              <a:t> usar palavras em inglês.</a:t>
            </a:r>
          </a:p>
          <a:p>
            <a:pPr>
              <a:buFont typeface="Wingdings" panose="05000000000000000000" pitchFamily="2" charset="2"/>
              <a:buChar char="Ø"/>
            </a:pPr>
            <a:endParaRPr lang="pt-BR" sz="2200" dirty="0">
              <a:sym typeface="Wingdings" panose="05000000000000000000" pitchFamily="2" charset="2"/>
            </a:endParaRPr>
          </a:p>
          <a:p>
            <a:r>
              <a:rPr lang="pt-BR" sz="2200" dirty="0"/>
              <a:t>Para ver os arquivos de ajuda do R use o comando help(</a:t>
            </a:r>
            <a:r>
              <a:rPr lang="pt-BR" sz="2200" dirty="0" err="1"/>
              <a:t>nome.da.função</a:t>
            </a:r>
            <a:r>
              <a:rPr lang="pt-BR" sz="2200" dirty="0"/>
              <a:t>). Por exemplo, vamos ver o help da função log: </a:t>
            </a:r>
          </a:p>
          <a:p>
            <a:pPr marL="0" indent="0">
              <a:buNone/>
            </a:pPr>
            <a:r>
              <a:rPr lang="pt-BR" sz="2200" dirty="0"/>
              <a:t>help(log) # abre o help sobre log </a:t>
            </a:r>
          </a:p>
        </p:txBody>
      </p:sp>
    </p:spTree>
    <p:extLst>
      <p:ext uri="{BB962C8B-B14F-4D97-AF65-F5344CB8AC3E}">
        <p14:creationId xmlns:p14="http://schemas.microsoft.com/office/powerpoint/2010/main" val="284591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530D14-0C51-4290-97C2-6007D2EDBE3B}"/>
              </a:ext>
            </a:extLst>
          </p:cNvPr>
          <p:cNvSpPr>
            <a:spLocks noGrp="1"/>
          </p:cNvSpPr>
          <p:nvPr>
            <p:ph type="title"/>
          </p:nvPr>
        </p:nvSpPr>
        <p:spPr>
          <a:xfrm>
            <a:off x="838200" y="631825"/>
            <a:ext cx="10515600" cy="1325563"/>
          </a:xfrm>
        </p:spPr>
        <p:txBody>
          <a:bodyPr>
            <a:normAutofit/>
          </a:bodyPr>
          <a:lstStyle/>
          <a:p>
            <a:pPr algn="ctr"/>
            <a:r>
              <a:rPr lang="pt-BR" b="1" dirty="0"/>
              <a:t>INTRODUÇÃO AO R</a:t>
            </a:r>
            <a:endParaRPr lang="pt-BR" b="1"/>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6F06A48-4A0A-4DA1-BD45-60B4A4B76948}"/>
              </a:ext>
            </a:extLst>
          </p:cNvPr>
          <p:cNvSpPr>
            <a:spLocks noGrp="1"/>
          </p:cNvSpPr>
          <p:nvPr>
            <p:ph idx="1"/>
          </p:nvPr>
        </p:nvSpPr>
        <p:spPr>
          <a:xfrm>
            <a:off x="838200" y="2269173"/>
            <a:ext cx="10515600" cy="3659988"/>
          </a:xfrm>
        </p:spPr>
        <p:txBody>
          <a:bodyPr>
            <a:normAutofit/>
          </a:bodyPr>
          <a:lstStyle/>
          <a:p>
            <a:r>
              <a:rPr lang="pt-BR" sz="2200" dirty="0"/>
              <a:t>O R é um </a:t>
            </a:r>
            <a:r>
              <a:rPr lang="pt-BR" sz="2200" b="1" dirty="0"/>
              <a:t>ambiente de programação </a:t>
            </a:r>
            <a:r>
              <a:rPr lang="pt-BR" sz="2200" dirty="0"/>
              <a:t>de linha de comando </a:t>
            </a:r>
          </a:p>
          <a:p>
            <a:r>
              <a:rPr lang="pt-BR" sz="2200" dirty="0"/>
              <a:t>Existem alguns projetos de interface do tipo “clique aqui” – </a:t>
            </a:r>
            <a:r>
              <a:rPr lang="pt-BR" sz="2200" dirty="0" err="1"/>
              <a:t>Action</a:t>
            </a:r>
            <a:r>
              <a:rPr lang="pt-BR" sz="2200" dirty="0"/>
              <a:t> </a:t>
            </a:r>
            <a:r>
              <a:rPr lang="pt-BR" sz="2200" dirty="0" err="1"/>
              <a:t>Stat</a:t>
            </a:r>
            <a:endParaRPr lang="pt-BR" sz="2200" dirty="0"/>
          </a:p>
          <a:p>
            <a:r>
              <a:rPr lang="pt-BR" sz="2200" dirty="0"/>
              <a:t>Você pode utilizar o R em ambiente Windows, Linux ou Macintosh</a:t>
            </a:r>
          </a:p>
          <a:p>
            <a:r>
              <a:rPr lang="pt-BR" sz="2200" dirty="0"/>
              <a:t>Sítio do projeto, em </a:t>
            </a:r>
            <a:r>
              <a:rPr lang="pt-BR" sz="2200" dirty="0">
                <a:hlinkClick r:id="rId2"/>
              </a:rPr>
              <a:t>http://www.r-Project.org/</a:t>
            </a:r>
            <a:endParaRPr lang="pt-BR" sz="2200" dirty="0"/>
          </a:p>
          <a:p>
            <a:r>
              <a:rPr lang="pt-BR" sz="2200" dirty="0"/>
              <a:t>Existem diversos ambientes de linha de comando para o R. Na instalação padrão do R, é instalado o </a:t>
            </a:r>
            <a:r>
              <a:rPr lang="pt-BR" sz="2200" dirty="0" err="1"/>
              <a:t>Rgui</a:t>
            </a:r>
            <a:r>
              <a:rPr lang="pt-BR" sz="2200" dirty="0"/>
              <a:t> (mais popular).</a:t>
            </a:r>
          </a:p>
          <a:p>
            <a:pPr marL="0" indent="0">
              <a:buNone/>
            </a:pPr>
            <a:endParaRPr lang="pt-BR" sz="2200" dirty="0"/>
          </a:p>
          <a:p>
            <a:pPr marL="0" indent="0">
              <a:buNone/>
            </a:pPr>
            <a:r>
              <a:rPr lang="pt-BR" sz="2200" dirty="0"/>
              <a:t>(FAZER INSTALAÇÃO)</a:t>
            </a:r>
          </a:p>
        </p:txBody>
      </p:sp>
    </p:spTree>
    <p:extLst>
      <p:ext uri="{BB962C8B-B14F-4D97-AF65-F5344CB8AC3E}">
        <p14:creationId xmlns:p14="http://schemas.microsoft.com/office/powerpoint/2010/main" val="59655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a:t>Algumas funções</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3"/>
          <p:cNvPicPr>
            <a:picLocks noGrp="1" noChangeAspect="1"/>
          </p:cNvPicPr>
          <p:nvPr>
            <p:ph idx="1"/>
          </p:nvPr>
        </p:nvPicPr>
        <p:blipFill rotWithShape="1">
          <a:blip r:embed="rId2"/>
          <a:srcRect t="1246" r="1" b="190"/>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99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15F0859-1B9E-497C-B595-66B02BDA5AFD}"/>
              </a:ext>
            </a:extLst>
          </p:cNvPr>
          <p:cNvSpPr>
            <a:spLocks noGrp="1"/>
          </p:cNvSpPr>
          <p:nvPr>
            <p:ph type="title"/>
          </p:nvPr>
        </p:nvSpPr>
        <p:spPr>
          <a:xfrm>
            <a:off x="572493" y="238539"/>
            <a:ext cx="11018520" cy="1434415"/>
          </a:xfrm>
        </p:spPr>
        <p:txBody>
          <a:bodyPr anchor="b">
            <a:normAutofit/>
          </a:bodyPr>
          <a:lstStyle/>
          <a:p>
            <a:r>
              <a:rPr lang="pt-BR" sz="5400" b="1"/>
              <a:t>Usando algumas funções</a:t>
            </a: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F7B0411-61B2-4698-9829-9BC9985F0A0A}"/>
              </a:ext>
            </a:extLst>
          </p:cNvPr>
          <p:cNvSpPr>
            <a:spLocks noGrp="1"/>
          </p:cNvSpPr>
          <p:nvPr>
            <p:ph idx="1"/>
          </p:nvPr>
        </p:nvSpPr>
        <p:spPr>
          <a:xfrm>
            <a:off x="572493" y="1699833"/>
            <a:ext cx="6951254" cy="4919628"/>
          </a:xfrm>
        </p:spPr>
        <p:txBody>
          <a:bodyPr anchor="t">
            <a:normAutofit/>
          </a:bodyPr>
          <a:lstStyle/>
          <a:p>
            <a:pPr marL="0" indent="0">
              <a:buNone/>
            </a:pPr>
            <a:r>
              <a:rPr lang="pt-BR" sz="1700" dirty="0"/>
              <a:t>&gt; </a:t>
            </a:r>
            <a:r>
              <a:rPr lang="pt-BR" sz="1700" dirty="0" err="1"/>
              <a:t>sqrt</a:t>
            </a:r>
            <a:r>
              <a:rPr lang="pt-BR" sz="1700" dirty="0"/>
              <a:t>(9)   # Tira a raiz quadrada dos argumentos entre parênteses, no caso 9 </a:t>
            </a:r>
          </a:p>
          <a:p>
            <a:pPr marL="0" indent="0">
              <a:buNone/>
            </a:pPr>
            <a:r>
              <a:rPr lang="pt-BR" sz="1700" dirty="0"/>
              <a:t>&gt; </a:t>
            </a:r>
            <a:r>
              <a:rPr lang="pt-BR" sz="1700" dirty="0" err="1"/>
              <a:t>sqrt</a:t>
            </a:r>
            <a:r>
              <a:rPr lang="pt-BR" sz="1700" dirty="0"/>
              <a:t>(3*3^2)   # raiz quadrada de 27 </a:t>
            </a:r>
          </a:p>
          <a:p>
            <a:pPr marL="0" indent="0">
              <a:buNone/>
            </a:pPr>
            <a:endParaRPr lang="pt-BR" sz="800" dirty="0"/>
          </a:p>
          <a:p>
            <a:r>
              <a:rPr lang="pt-BR" sz="1700" b="1" dirty="0" err="1"/>
              <a:t>prod</a:t>
            </a:r>
            <a:r>
              <a:rPr lang="pt-BR" sz="1700" b="1" dirty="0"/>
              <a:t> </a:t>
            </a:r>
            <a:r>
              <a:rPr lang="pt-BR" sz="1700" dirty="0"/>
              <a:t> é a função para multiplicação </a:t>
            </a:r>
          </a:p>
          <a:p>
            <a:pPr marL="0" indent="0">
              <a:buNone/>
            </a:pPr>
            <a:r>
              <a:rPr lang="pt-BR" sz="1700" dirty="0"/>
              <a:t>&gt; </a:t>
            </a:r>
            <a:r>
              <a:rPr lang="pt-BR" sz="1700" dirty="0" err="1"/>
              <a:t>prod</a:t>
            </a:r>
            <a:r>
              <a:rPr lang="pt-BR" sz="1700" dirty="0"/>
              <a:t>(2,2)   # O mesmo que 2x2 </a:t>
            </a:r>
          </a:p>
          <a:p>
            <a:pPr marL="0" indent="0">
              <a:buNone/>
            </a:pPr>
            <a:endParaRPr lang="pt-BR" sz="800" dirty="0"/>
          </a:p>
          <a:p>
            <a:r>
              <a:rPr lang="pt-BR" sz="1700" b="1" dirty="0"/>
              <a:t>log</a:t>
            </a:r>
            <a:r>
              <a:rPr lang="pt-BR" sz="1700" dirty="0"/>
              <a:t> é a função para calcular o logaritmo </a:t>
            </a:r>
          </a:p>
          <a:p>
            <a:pPr marL="0" indent="0">
              <a:buNone/>
            </a:pPr>
            <a:r>
              <a:rPr lang="da-DK" sz="1700" dirty="0"/>
              <a:t>&gt; log(3)   # log natural de 3 </a:t>
            </a:r>
          </a:p>
          <a:p>
            <a:pPr marL="0" indent="0">
              <a:buNone/>
            </a:pPr>
            <a:r>
              <a:rPr lang="pt-BR" sz="1700" dirty="0"/>
              <a:t>&gt; log(3,10)   # log de 3 na base 10                 </a:t>
            </a:r>
          </a:p>
          <a:p>
            <a:pPr marL="0" indent="0">
              <a:buNone/>
            </a:pPr>
            <a:r>
              <a:rPr lang="pt-BR" sz="1700" dirty="0"/>
              <a:t>&gt; log10(3)   # o mesmo que acima! log 3 na base 10 </a:t>
            </a:r>
          </a:p>
          <a:p>
            <a:pPr marL="0" indent="0">
              <a:buNone/>
            </a:pPr>
            <a:endParaRPr lang="pt-BR" sz="800" dirty="0"/>
          </a:p>
          <a:p>
            <a:pPr marL="0" indent="0">
              <a:buNone/>
            </a:pPr>
            <a:r>
              <a:rPr lang="pt-BR" sz="1700" dirty="0"/>
              <a:t>Para fazer o fatorial de algum número use </a:t>
            </a:r>
            <a:r>
              <a:rPr lang="pt-BR" sz="1700" b="1" dirty="0" err="1"/>
              <a:t>factorial</a:t>
            </a:r>
            <a:r>
              <a:rPr lang="pt-BR" sz="1700" b="1" dirty="0"/>
              <a:t>() </a:t>
            </a:r>
          </a:p>
          <a:p>
            <a:pPr marL="0" indent="0">
              <a:buNone/>
            </a:pPr>
            <a:r>
              <a:rPr lang="pt-BR" sz="1700" dirty="0"/>
              <a:t>&gt; </a:t>
            </a:r>
            <a:r>
              <a:rPr lang="pt-BR" sz="1700" dirty="0" err="1"/>
              <a:t>factorial</a:t>
            </a:r>
            <a:r>
              <a:rPr lang="pt-BR" sz="1700" dirty="0"/>
              <a:t>(4)   # fatorial (4!) </a:t>
            </a:r>
          </a:p>
        </p:txBody>
      </p:sp>
      <p:pic>
        <p:nvPicPr>
          <p:cNvPr id="20" name="Picture 19" descr="Fórmulas escritas em um quadro-negro">
            <a:extLst>
              <a:ext uri="{FF2B5EF4-FFF2-40B4-BE49-F238E27FC236}">
                <a16:creationId xmlns:a16="http://schemas.microsoft.com/office/drawing/2014/main" id="{4D4A4796-B8D4-38D0-868B-63CB931F3A81}"/>
              </a:ext>
            </a:extLst>
          </p:cNvPr>
          <p:cNvPicPr>
            <a:picLocks noChangeAspect="1"/>
          </p:cNvPicPr>
          <p:nvPr/>
        </p:nvPicPr>
        <p:blipFill rotWithShape="1">
          <a:blip r:embed="rId2"/>
          <a:srcRect l="4642" r="31142" b="2"/>
          <a:stretch/>
        </p:blipFill>
        <p:spPr>
          <a:xfrm>
            <a:off x="7675658" y="2093976"/>
            <a:ext cx="3941064" cy="4096512"/>
          </a:xfrm>
          <a:prstGeom prst="rect">
            <a:avLst/>
          </a:prstGeom>
        </p:spPr>
      </p:pic>
    </p:spTree>
    <p:extLst>
      <p:ext uri="{BB962C8B-B14F-4D97-AF65-F5344CB8AC3E}">
        <p14:creationId xmlns:p14="http://schemas.microsoft.com/office/powerpoint/2010/main" val="190960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315F0859-1B9E-497C-B595-66B02BDA5AFD}"/>
              </a:ext>
            </a:extLst>
          </p:cNvPr>
          <p:cNvSpPr>
            <a:spLocks noGrp="1"/>
          </p:cNvSpPr>
          <p:nvPr>
            <p:ph type="title"/>
          </p:nvPr>
        </p:nvSpPr>
        <p:spPr>
          <a:xfrm>
            <a:off x="958506" y="800392"/>
            <a:ext cx="10264697" cy="1212102"/>
          </a:xfrm>
        </p:spPr>
        <p:txBody>
          <a:bodyPr>
            <a:normAutofit/>
          </a:bodyPr>
          <a:lstStyle/>
          <a:p>
            <a:r>
              <a:rPr lang="pt-BR" sz="4000" b="1">
                <a:solidFill>
                  <a:srgbClr val="FFFFFF"/>
                </a:solidFill>
              </a:rPr>
              <a:t>Usando algumas funções</a:t>
            </a:r>
          </a:p>
        </p:txBody>
      </p:sp>
      <p:sp>
        <p:nvSpPr>
          <p:cNvPr id="3" name="Espaço Reservado para Conteúdo 2">
            <a:extLst>
              <a:ext uri="{FF2B5EF4-FFF2-40B4-BE49-F238E27FC236}">
                <a16:creationId xmlns:a16="http://schemas.microsoft.com/office/drawing/2014/main" id="{CF7B0411-61B2-4698-9829-9BC9985F0A0A}"/>
              </a:ext>
            </a:extLst>
          </p:cNvPr>
          <p:cNvSpPr>
            <a:spLocks noGrp="1"/>
          </p:cNvSpPr>
          <p:nvPr>
            <p:ph idx="1"/>
          </p:nvPr>
        </p:nvSpPr>
        <p:spPr>
          <a:xfrm>
            <a:off x="1367624" y="2490436"/>
            <a:ext cx="9708995" cy="3567173"/>
          </a:xfrm>
        </p:spPr>
        <p:txBody>
          <a:bodyPr anchor="ctr">
            <a:normAutofit/>
          </a:bodyPr>
          <a:lstStyle/>
          <a:p>
            <a:r>
              <a:rPr lang="pt-BR" sz="2400" dirty="0"/>
              <a:t>Se você quiser ver exemplos da função, basta fazer:</a:t>
            </a:r>
          </a:p>
          <a:p>
            <a:pPr marL="0" indent="0">
              <a:buNone/>
            </a:pPr>
            <a:endParaRPr lang="pt-BR" sz="2400" dirty="0"/>
          </a:p>
          <a:p>
            <a:pPr marL="0" indent="0">
              <a:buNone/>
            </a:pPr>
            <a:r>
              <a:rPr lang="pt-BR" sz="2400" dirty="0" err="1"/>
              <a:t>example</a:t>
            </a:r>
            <a:r>
              <a:rPr lang="pt-BR" sz="2400" dirty="0"/>
              <a:t>(nome da função)</a:t>
            </a:r>
          </a:p>
          <a:p>
            <a:pPr marL="0" indent="0">
              <a:buNone/>
            </a:pPr>
            <a:endParaRPr lang="pt-BR" sz="2400" dirty="0"/>
          </a:p>
          <a:p>
            <a:pPr marL="0" indent="0">
              <a:buNone/>
            </a:pPr>
            <a:r>
              <a:rPr lang="pt-BR" sz="2400" dirty="0"/>
              <a:t>Ex.: </a:t>
            </a:r>
            <a:r>
              <a:rPr lang="pt-BR" sz="2400" dirty="0" err="1"/>
              <a:t>example</a:t>
            </a:r>
            <a:r>
              <a:rPr lang="pt-BR" sz="2400" dirty="0"/>
              <a:t>(sum)</a:t>
            </a:r>
          </a:p>
        </p:txBody>
      </p:sp>
    </p:spTree>
    <p:extLst>
      <p:ext uri="{BB962C8B-B14F-4D97-AF65-F5344CB8AC3E}">
        <p14:creationId xmlns:p14="http://schemas.microsoft.com/office/powerpoint/2010/main" val="174776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C6E6344-E15A-451E-8B4B-FE5C5DB148D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700" b="1" kern="1200">
                <a:solidFill>
                  <a:schemeClr val="tx1"/>
                </a:solidFill>
                <a:latin typeface="+mj-lt"/>
                <a:ea typeface="+mj-ea"/>
                <a:cs typeface="+mj-cs"/>
              </a:rPr>
              <a:t>Estruturas de dados no R</a:t>
            </a:r>
            <a:br>
              <a:rPr lang="en-US" sz="6700" b="1" kern="1200">
                <a:solidFill>
                  <a:schemeClr val="tx1"/>
                </a:solidFill>
                <a:latin typeface="+mj-lt"/>
                <a:ea typeface="+mj-ea"/>
                <a:cs typeface="+mj-cs"/>
              </a:rPr>
            </a:br>
            <a:endParaRPr lang="en-US" sz="67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690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9617BF-D841-43BE-BD74-6FA2F873BED1}"/>
              </a:ext>
            </a:extLst>
          </p:cNvPr>
          <p:cNvSpPr>
            <a:spLocks noGrp="1"/>
          </p:cNvSpPr>
          <p:nvPr>
            <p:ph type="title"/>
          </p:nvPr>
        </p:nvSpPr>
        <p:spPr>
          <a:xfrm>
            <a:off x="838200" y="365125"/>
            <a:ext cx="10515600" cy="1325563"/>
          </a:xfrm>
        </p:spPr>
        <p:txBody>
          <a:bodyPr>
            <a:normAutofit/>
          </a:bodyPr>
          <a:lstStyle/>
          <a:p>
            <a:r>
              <a:rPr lang="pt-BR" sz="5400" b="1"/>
              <a:t>Objetos do R (O que são?): </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FC9FD91-807B-4FF9-9677-61DC51FC239E}"/>
              </a:ext>
            </a:extLst>
          </p:cNvPr>
          <p:cNvSpPr>
            <a:spLocks noGrp="1"/>
          </p:cNvSpPr>
          <p:nvPr>
            <p:ph idx="1"/>
          </p:nvPr>
        </p:nvSpPr>
        <p:spPr>
          <a:xfrm>
            <a:off x="838200" y="1757571"/>
            <a:ext cx="10515600" cy="4703219"/>
          </a:xfrm>
        </p:spPr>
        <p:txBody>
          <a:bodyPr>
            <a:noAutofit/>
          </a:bodyPr>
          <a:lstStyle/>
          <a:p>
            <a:r>
              <a:rPr lang="pt-BR" sz="2000" dirty="0"/>
              <a:t>O que são os objetos do R? </a:t>
            </a:r>
          </a:p>
          <a:p>
            <a:pPr marL="0" indent="0">
              <a:buNone/>
            </a:pPr>
            <a:r>
              <a:rPr lang="pt-BR" sz="2000" dirty="0"/>
              <a:t>Um </a:t>
            </a:r>
            <a:r>
              <a:rPr lang="pt-BR" sz="2000" b="1" dirty="0"/>
              <a:t>objeto</a:t>
            </a:r>
            <a:r>
              <a:rPr lang="pt-BR" sz="2000" dirty="0"/>
              <a:t> é qualquer coisa que pode ser associado (e armazenado) em uma variável. As variáveis em R não são predefinidas; elas assumem o tipo do objeto que for atribuído a elas.</a:t>
            </a:r>
          </a:p>
          <a:p>
            <a:r>
              <a:rPr lang="pt-BR" sz="2000" dirty="0"/>
              <a:t>Os principais tipos de objeto são:</a:t>
            </a:r>
          </a:p>
          <a:p>
            <a:pPr marL="0" indent="0">
              <a:buNone/>
            </a:pPr>
            <a:r>
              <a:rPr lang="pt-BR" sz="2000" dirty="0"/>
              <a:t>a) </a:t>
            </a:r>
            <a:r>
              <a:rPr lang="pt-BR" sz="2000" b="1" dirty="0"/>
              <a:t>vetores: </a:t>
            </a:r>
            <a:r>
              <a:rPr lang="pt-BR" sz="2000" dirty="0"/>
              <a:t>uma sequência de valores numéricos ou de caracteres (letras, palavras). </a:t>
            </a:r>
          </a:p>
          <a:p>
            <a:pPr marL="0" indent="0">
              <a:buNone/>
            </a:pPr>
            <a:r>
              <a:rPr lang="pt-BR" sz="2000" dirty="0"/>
              <a:t>b) </a:t>
            </a:r>
            <a:r>
              <a:rPr lang="pt-BR" sz="2000" b="1" dirty="0"/>
              <a:t>matrizes: </a:t>
            </a:r>
            <a:r>
              <a:rPr lang="pt-BR" sz="2000" dirty="0"/>
              <a:t>coleção de vetores em linhas e colunas, todos os vetores dever ser do mesmo tipo (numérico ou de caracteres). </a:t>
            </a:r>
          </a:p>
          <a:p>
            <a:pPr marL="0" indent="0">
              <a:buNone/>
            </a:pPr>
            <a:r>
              <a:rPr lang="pt-BR" sz="2000" dirty="0"/>
              <a:t>c) </a:t>
            </a:r>
            <a:r>
              <a:rPr lang="pt-BR" sz="2000" b="1" dirty="0" err="1"/>
              <a:t>dataframe</a:t>
            </a:r>
            <a:r>
              <a:rPr lang="pt-BR" sz="2000" b="1" dirty="0"/>
              <a:t>: </a:t>
            </a:r>
            <a:r>
              <a:rPr lang="pt-BR" sz="2000" dirty="0"/>
              <a:t>O mesmo que uma matriz, mas aceita vetores de tipos diferentes (numérico e caracteres). Geralmente nós guardamos nossos dados em objetos do tipo data frame, pois sempre temos variáveis numéricas e variáveis categóricas (por exemplo, largura do rio e nome do rio, respectivamente). </a:t>
            </a:r>
          </a:p>
          <a:p>
            <a:pPr marL="0" indent="0">
              <a:buNone/>
            </a:pPr>
            <a:r>
              <a:rPr lang="pt-BR" sz="2000" dirty="0"/>
              <a:t>d</a:t>
            </a:r>
            <a:r>
              <a:rPr lang="pt-BR" sz="2000" b="1" dirty="0"/>
              <a:t>) listas: </a:t>
            </a:r>
            <a:r>
              <a:rPr lang="pt-BR" sz="2000" dirty="0"/>
              <a:t>conjunto de vetores, </a:t>
            </a:r>
            <a:r>
              <a:rPr lang="pt-BR" sz="2000" dirty="0" err="1"/>
              <a:t>dataframes</a:t>
            </a:r>
            <a:r>
              <a:rPr lang="pt-BR" sz="2000" dirty="0"/>
              <a:t> ou de matrizes. Não precisam ter o mesmo comprimento, é a forma que a maioria das funções retorna os resultados. </a:t>
            </a:r>
          </a:p>
          <a:p>
            <a:pPr marL="0" indent="0">
              <a:buNone/>
            </a:pPr>
            <a:r>
              <a:rPr lang="pt-BR" sz="2000" dirty="0"/>
              <a:t>e) </a:t>
            </a:r>
            <a:r>
              <a:rPr lang="pt-BR" sz="2000" b="1" dirty="0"/>
              <a:t>funções: </a:t>
            </a:r>
            <a:r>
              <a:rPr lang="pt-BR" sz="2000" dirty="0"/>
              <a:t>as funções criadas para fazer diversos cálculos também são objetos do R. </a:t>
            </a:r>
          </a:p>
        </p:txBody>
      </p:sp>
    </p:spTree>
    <p:extLst>
      <p:ext uri="{BB962C8B-B14F-4D97-AF65-F5344CB8AC3E}">
        <p14:creationId xmlns:p14="http://schemas.microsoft.com/office/powerpoint/2010/main" val="409554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8B8B46-B098-4F30-9EB6-906752F59922}"/>
              </a:ext>
            </a:extLst>
          </p:cNvPr>
          <p:cNvSpPr>
            <a:spLocks noGrp="1"/>
          </p:cNvSpPr>
          <p:nvPr>
            <p:ph type="title"/>
          </p:nvPr>
        </p:nvSpPr>
        <p:spPr>
          <a:xfrm>
            <a:off x="838200" y="365125"/>
            <a:ext cx="10515600" cy="1325563"/>
          </a:xfrm>
        </p:spPr>
        <p:txBody>
          <a:bodyPr>
            <a:normAutofit/>
          </a:bodyPr>
          <a:lstStyle/>
          <a:p>
            <a:r>
              <a:rPr lang="pt-BR" sz="5400" b="1"/>
              <a:t>Vetores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445B63F-AE91-48A4-9F23-E40B47AFCC29}"/>
              </a:ext>
            </a:extLst>
          </p:cNvPr>
          <p:cNvSpPr>
            <a:spLocks noGrp="1"/>
          </p:cNvSpPr>
          <p:nvPr>
            <p:ph idx="1"/>
          </p:nvPr>
        </p:nvSpPr>
        <p:spPr>
          <a:xfrm>
            <a:off x="838200" y="1929384"/>
            <a:ext cx="10515600" cy="4251960"/>
          </a:xfrm>
        </p:spPr>
        <p:txBody>
          <a:bodyPr>
            <a:normAutofit/>
          </a:bodyPr>
          <a:lstStyle/>
          <a:p>
            <a:pPr marL="0" indent="0">
              <a:buNone/>
            </a:pPr>
            <a:r>
              <a:rPr lang="pt-BR" sz="2200"/>
              <a:t>Os vetores são uma sequência simples de elementos do mesmo tipo. Quando definimos uma variável, é criado um vetor.</a:t>
            </a:r>
          </a:p>
          <a:p>
            <a:pPr marL="0" indent="0">
              <a:buNone/>
            </a:pPr>
            <a:r>
              <a:rPr lang="pt-BR" sz="2200" b="1"/>
              <a:t>Exemplo:</a:t>
            </a:r>
          </a:p>
          <a:p>
            <a:r>
              <a:rPr lang="pt-BR" sz="2200"/>
              <a:t>com 1 elemento:</a:t>
            </a:r>
          </a:p>
          <a:p>
            <a:pPr marL="0" indent="0">
              <a:buNone/>
            </a:pPr>
            <a:r>
              <a:rPr lang="pt-BR" sz="2200"/>
              <a:t>x &lt;- 9</a:t>
            </a:r>
          </a:p>
          <a:p>
            <a:pPr marL="0" indent="0">
              <a:buNone/>
            </a:pPr>
            <a:r>
              <a:rPr lang="pt-BR" sz="2200"/>
              <a:t>X=9</a:t>
            </a:r>
          </a:p>
          <a:p>
            <a:pPr marL="0" indent="0">
              <a:buNone/>
            </a:pPr>
            <a:endParaRPr lang="pt-BR" sz="2200"/>
          </a:p>
          <a:p>
            <a:r>
              <a:rPr lang="pt-BR" sz="2200"/>
              <a:t>com vários elementos </a:t>
            </a:r>
            <a:r>
              <a:rPr lang="pt-BR" sz="2200">
                <a:sym typeface="Wingdings" panose="05000000000000000000" pitchFamily="2" charset="2"/>
              </a:rPr>
              <a:t> </a:t>
            </a:r>
            <a:r>
              <a:rPr lang="pt-BR" sz="2200"/>
              <a:t>inclui os valores desejados dentro de um c()</a:t>
            </a:r>
          </a:p>
          <a:p>
            <a:pPr marL="0" indent="0">
              <a:buNone/>
            </a:pPr>
            <a:r>
              <a:rPr lang="pt-BR" sz="2200"/>
              <a:t>x &lt;- c(2,7,9,5)</a:t>
            </a:r>
          </a:p>
          <a:p>
            <a:pPr marL="0" indent="0">
              <a:buNone/>
            </a:pPr>
            <a:r>
              <a:rPr lang="pt-BR" sz="2200"/>
              <a:t>y &lt;- c(“a”, “b”, c”, “b”)</a:t>
            </a:r>
          </a:p>
        </p:txBody>
      </p:sp>
    </p:spTree>
    <p:extLst>
      <p:ext uri="{BB962C8B-B14F-4D97-AF65-F5344CB8AC3E}">
        <p14:creationId xmlns:p14="http://schemas.microsoft.com/office/powerpoint/2010/main" val="3985195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FC62C-D621-4A40-93F2-F0A358F22CEC}"/>
              </a:ext>
            </a:extLst>
          </p:cNvPr>
          <p:cNvSpPr>
            <a:spLocks noGrp="1"/>
          </p:cNvSpPr>
          <p:nvPr>
            <p:ph type="title"/>
          </p:nvPr>
        </p:nvSpPr>
        <p:spPr>
          <a:xfrm>
            <a:off x="1913468" y="365125"/>
            <a:ext cx="9440332" cy="1325563"/>
          </a:xfrm>
        </p:spPr>
        <p:txBody>
          <a:bodyPr>
            <a:normAutofit/>
          </a:bodyPr>
          <a:lstStyle/>
          <a:p>
            <a:r>
              <a:rPr lang="pt-BR" sz="5400" b="1">
                <a:solidFill>
                  <a:schemeClr val="accent1"/>
                </a:solidFill>
              </a:rPr>
              <a:t>Matrizes</a:t>
            </a:r>
          </a:p>
        </p:txBody>
      </p:sp>
      <p:pic>
        <p:nvPicPr>
          <p:cNvPr id="22" name="Graphic 21">
            <a:extLst>
              <a:ext uri="{FF2B5EF4-FFF2-40B4-BE49-F238E27FC236}">
                <a16:creationId xmlns:a16="http://schemas.microsoft.com/office/drawing/2014/main" id="{26F6A3FB-8133-4DAE-BB97-998E22DA9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Espaço Reservado para Conteúdo 2">
            <a:extLst>
              <a:ext uri="{FF2B5EF4-FFF2-40B4-BE49-F238E27FC236}">
                <a16:creationId xmlns:a16="http://schemas.microsoft.com/office/drawing/2014/main" id="{3D7B85DD-58D2-4C60-8A0A-83F4ACE290EB}"/>
              </a:ext>
            </a:extLst>
          </p:cNvPr>
          <p:cNvSpPr>
            <a:spLocks noGrp="1"/>
          </p:cNvSpPr>
          <p:nvPr>
            <p:ph idx="1"/>
          </p:nvPr>
        </p:nvSpPr>
        <p:spPr>
          <a:xfrm>
            <a:off x="580571" y="1595437"/>
            <a:ext cx="11393714" cy="4691857"/>
          </a:xfrm>
        </p:spPr>
        <p:txBody>
          <a:bodyPr>
            <a:noAutofit/>
          </a:bodyPr>
          <a:lstStyle/>
          <a:p>
            <a:r>
              <a:rPr lang="pt-BR" sz="2000" dirty="0"/>
              <a:t>Objetos de classe </a:t>
            </a:r>
            <a:r>
              <a:rPr lang="pt-BR" sz="2000" b="1" dirty="0" err="1"/>
              <a:t>matrix</a:t>
            </a:r>
            <a:r>
              <a:rPr lang="pt-BR" sz="2000" dirty="0"/>
              <a:t> contém linhas e colunas, mas </a:t>
            </a:r>
            <a:r>
              <a:rPr lang="pt-BR" sz="2000" b="1" dirty="0"/>
              <a:t>os valores de toda a matriz são da mesma classe</a:t>
            </a:r>
            <a:r>
              <a:rPr lang="pt-BR" sz="2000" dirty="0"/>
              <a:t> (</a:t>
            </a:r>
            <a:r>
              <a:rPr lang="pt-BR" sz="2000" dirty="0" err="1"/>
              <a:t>numeric</a:t>
            </a:r>
            <a:r>
              <a:rPr lang="pt-BR" sz="2000" dirty="0"/>
              <a:t> ou </a:t>
            </a:r>
            <a:r>
              <a:rPr lang="pt-BR" sz="2000" dirty="0" err="1"/>
              <a:t>character</a:t>
            </a:r>
            <a:r>
              <a:rPr lang="pt-BR" sz="2000" dirty="0"/>
              <a:t> ou </a:t>
            </a:r>
            <a:r>
              <a:rPr lang="pt-BR" sz="2000" dirty="0" err="1"/>
              <a:t>logical</a:t>
            </a:r>
            <a:r>
              <a:rPr lang="pt-BR" sz="2000" dirty="0"/>
              <a:t>). </a:t>
            </a:r>
          </a:p>
          <a:p>
            <a:endParaRPr lang="pt-BR" sz="2000" dirty="0"/>
          </a:p>
          <a:p>
            <a:r>
              <a:rPr lang="pt-BR" sz="2000" dirty="0"/>
              <a:t>Para criar matrizes usamos a função </a:t>
            </a:r>
            <a:r>
              <a:rPr lang="pt-BR" sz="2000" b="1" dirty="0" err="1"/>
              <a:t>matrix</a:t>
            </a:r>
            <a:r>
              <a:rPr lang="pt-BR" sz="2000" b="1" dirty="0"/>
              <a:t>(). </a:t>
            </a:r>
          </a:p>
          <a:p>
            <a:r>
              <a:rPr lang="pt-BR" sz="2000" b="1" dirty="0"/>
              <a:t>Dentro dela, vamos definir: </a:t>
            </a:r>
            <a:r>
              <a:rPr lang="pt-BR" sz="2000" dirty="0"/>
              <a:t>o conjunto de dados, número de linhas (</a:t>
            </a:r>
            <a:r>
              <a:rPr lang="pt-BR" sz="2000" dirty="0" err="1"/>
              <a:t>nrow</a:t>
            </a:r>
            <a:r>
              <a:rPr lang="pt-BR" sz="2000" dirty="0"/>
              <a:t>) e de colunas (</a:t>
            </a:r>
            <a:r>
              <a:rPr lang="pt-BR" sz="2000" dirty="0" err="1"/>
              <a:t>ncol</a:t>
            </a:r>
            <a:r>
              <a:rPr lang="pt-BR" sz="2000" dirty="0"/>
              <a:t>), se os dados serão inseridos por colunas (</a:t>
            </a:r>
            <a:r>
              <a:rPr lang="pt-BR" sz="2000" dirty="0" err="1"/>
              <a:t>byrow</a:t>
            </a:r>
            <a:r>
              <a:rPr lang="pt-BR" sz="2000" dirty="0"/>
              <a:t> = FALSE) ou linhas (</a:t>
            </a:r>
            <a:r>
              <a:rPr lang="pt-BR" sz="2000" dirty="0" err="1"/>
              <a:t>byrow</a:t>
            </a:r>
            <a:r>
              <a:rPr lang="pt-BR" sz="2000" dirty="0"/>
              <a:t> = TRUE) e podemos também definir os nomes das colunas e linhas.</a:t>
            </a:r>
          </a:p>
          <a:p>
            <a:pPr marL="0" indent="0">
              <a:buNone/>
            </a:pPr>
            <a:r>
              <a:rPr lang="pt-BR" sz="2000" b="1" dirty="0"/>
              <a:t>Ex.:  </a:t>
            </a:r>
          </a:p>
          <a:p>
            <a:pPr marL="0" indent="0">
              <a:buNone/>
            </a:pPr>
            <a:r>
              <a:rPr lang="pt-BR" sz="2000" dirty="0"/>
              <a:t>x&lt;-</a:t>
            </a:r>
            <a:r>
              <a:rPr lang="pt-BR" sz="2000" dirty="0" err="1"/>
              <a:t>matrix</a:t>
            </a:r>
            <a:r>
              <a:rPr lang="pt-BR" sz="2000" dirty="0"/>
              <a:t>(data=c(1,2,3,4), </a:t>
            </a:r>
            <a:r>
              <a:rPr lang="pt-BR" sz="2000" dirty="0" err="1"/>
              <a:t>nrow</a:t>
            </a:r>
            <a:r>
              <a:rPr lang="pt-BR" sz="2000" dirty="0"/>
              <a:t>=2, </a:t>
            </a:r>
            <a:r>
              <a:rPr lang="pt-BR" sz="2000" dirty="0" err="1"/>
              <a:t>ncol</a:t>
            </a:r>
            <a:r>
              <a:rPr lang="pt-BR" sz="2000" dirty="0"/>
              <a:t>=2, </a:t>
            </a:r>
            <a:r>
              <a:rPr lang="pt-BR" sz="2000" dirty="0" err="1"/>
              <a:t>byrow</a:t>
            </a:r>
            <a:r>
              <a:rPr lang="pt-BR" sz="2000" dirty="0"/>
              <a:t>=F, </a:t>
            </a:r>
            <a:r>
              <a:rPr lang="pt-BR" sz="2000" dirty="0" err="1"/>
              <a:t>dimnames</a:t>
            </a:r>
            <a:r>
              <a:rPr lang="pt-BR" sz="2000" dirty="0"/>
              <a:t>=NULL)</a:t>
            </a:r>
          </a:p>
          <a:p>
            <a:pPr marL="0" indent="0">
              <a:buNone/>
            </a:pPr>
            <a:r>
              <a:rPr lang="pt-BR" sz="2000" dirty="0"/>
              <a:t>x&lt;-</a:t>
            </a:r>
            <a:r>
              <a:rPr lang="pt-BR" sz="2000" dirty="0" err="1"/>
              <a:t>matrix</a:t>
            </a:r>
            <a:r>
              <a:rPr lang="pt-BR" sz="2000" dirty="0"/>
              <a:t>(data=c(1,2,3,4), </a:t>
            </a:r>
            <a:r>
              <a:rPr lang="pt-BR" sz="2000" dirty="0" err="1"/>
              <a:t>nrow</a:t>
            </a:r>
            <a:r>
              <a:rPr lang="pt-BR" sz="2000" dirty="0"/>
              <a:t>=2, </a:t>
            </a:r>
            <a:r>
              <a:rPr lang="pt-BR" sz="2000" dirty="0" err="1"/>
              <a:t>ncol</a:t>
            </a:r>
            <a:r>
              <a:rPr lang="pt-BR" sz="2000" dirty="0"/>
              <a:t>=2, </a:t>
            </a:r>
            <a:r>
              <a:rPr lang="pt-BR" sz="2000" dirty="0" err="1"/>
              <a:t>byrow</a:t>
            </a:r>
            <a:r>
              <a:rPr lang="pt-BR" sz="2000" dirty="0"/>
              <a:t>=F, </a:t>
            </a:r>
            <a:r>
              <a:rPr lang="pt-BR" sz="2000" dirty="0" err="1"/>
              <a:t>dimnames</a:t>
            </a:r>
            <a:r>
              <a:rPr lang="pt-BR" sz="2000" dirty="0"/>
              <a:t> = </a:t>
            </a:r>
            <a:r>
              <a:rPr lang="pt-BR" sz="2000" dirty="0" err="1"/>
              <a:t>list</a:t>
            </a:r>
            <a:r>
              <a:rPr lang="pt-BR" sz="2000" dirty="0"/>
              <a:t> (c("linha1", "linha2"), c("col1","col2")))</a:t>
            </a:r>
          </a:p>
          <a:p>
            <a:pPr marL="0" indent="0">
              <a:buNone/>
            </a:pPr>
            <a:r>
              <a:rPr lang="pt-BR" sz="2000" dirty="0"/>
              <a:t>Se quiser inserir depois os nomes das linhas e colunas:</a:t>
            </a:r>
          </a:p>
          <a:p>
            <a:pPr marL="0" indent="0">
              <a:buNone/>
            </a:pPr>
            <a:r>
              <a:rPr lang="pt-BR" sz="2000" dirty="0"/>
              <a:t>&gt; </a:t>
            </a:r>
            <a:r>
              <a:rPr lang="pt-BR" sz="2000" dirty="0" err="1"/>
              <a:t>rownames</a:t>
            </a:r>
            <a:r>
              <a:rPr lang="pt-BR" sz="2000" dirty="0"/>
              <a:t>(x)&lt;-c("A","B","C")</a:t>
            </a:r>
          </a:p>
          <a:p>
            <a:pPr marL="0" indent="0">
              <a:buNone/>
            </a:pPr>
            <a:r>
              <a:rPr lang="pt-BR" sz="2000" dirty="0"/>
              <a:t>&gt; </a:t>
            </a:r>
            <a:r>
              <a:rPr lang="pt-BR" sz="2000" dirty="0" err="1"/>
              <a:t>colnames</a:t>
            </a:r>
            <a:r>
              <a:rPr lang="pt-BR" sz="2000" dirty="0"/>
              <a:t>(x) &lt;-c("</a:t>
            </a:r>
            <a:r>
              <a:rPr lang="pt-BR" sz="2000" dirty="0" err="1"/>
              <a:t>x","y</a:t>
            </a:r>
            <a:r>
              <a:rPr lang="pt-BR" sz="2000" dirty="0"/>
              <a:t>")</a:t>
            </a:r>
          </a:p>
        </p:txBody>
      </p:sp>
    </p:spTree>
    <p:extLst>
      <p:ext uri="{BB962C8B-B14F-4D97-AF65-F5344CB8AC3E}">
        <p14:creationId xmlns:p14="http://schemas.microsoft.com/office/powerpoint/2010/main" val="3730289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940617-5E3B-4294-9A26-88A650125455}"/>
              </a:ext>
            </a:extLst>
          </p:cNvPr>
          <p:cNvSpPr>
            <a:spLocks noGrp="1"/>
          </p:cNvSpPr>
          <p:nvPr>
            <p:ph type="title"/>
          </p:nvPr>
        </p:nvSpPr>
        <p:spPr>
          <a:xfrm>
            <a:off x="838200" y="365125"/>
            <a:ext cx="10515600" cy="1325563"/>
          </a:xfrm>
        </p:spPr>
        <p:txBody>
          <a:bodyPr>
            <a:normAutofit/>
          </a:bodyPr>
          <a:lstStyle/>
          <a:p>
            <a:r>
              <a:rPr lang="pt-BR" sz="5400" b="1"/>
              <a:t>Listas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F6D9D86-7880-465A-8627-B9A45D6F750D}"/>
              </a:ext>
            </a:extLst>
          </p:cNvPr>
          <p:cNvSpPr>
            <a:spLocks noGrp="1"/>
          </p:cNvSpPr>
          <p:nvPr>
            <p:ph idx="1"/>
          </p:nvPr>
        </p:nvSpPr>
        <p:spPr>
          <a:xfrm>
            <a:off x="669035" y="1722772"/>
            <a:ext cx="11137953" cy="4678028"/>
          </a:xfrm>
        </p:spPr>
        <p:txBody>
          <a:bodyPr>
            <a:normAutofit/>
          </a:bodyPr>
          <a:lstStyle/>
          <a:p>
            <a:r>
              <a:rPr lang="pt-BR" sz="2000" dirty="0"/>
              <a:t>Lista é um tipo especial de objeto, pois podem armazenar elementos de diferentes classes e comprimentos.</a:t>
            </a:r>
          </a:p>
          <a:p>
            <a:pPr marL="0" indent="0">
              <a:buNone/>
            </a:pPr>
            <a:r>
              <a:rPr lang="pt-BR" sz="2000" b="1" dirty="0"/>
              <a:t>Ex.:</a:t>
            </a:r>
          </a:p>
          <a:p>
            <a:pPr marL="0" indent="0">
              <a:buNone/>
            </a:pPr>
            <a:r>
              <a:rPr lang="pt-BR" sz="2000" dirty="0"/>
              <a:t>a &lt;- c(3,6,9)</a:t>
            </a:r>
          </a:p>
          <a:p>
            <a:pPr marL="0" indent="0">
              <a:buNone/>
            </a:pPr>
            <a:r>
              <a:rPr lang="pt-BR" sz="2000" dirty="0"/>
              <a:t>b &lt;- c("</a:t>
            </a:r>
            <a:r>
              <a:rPr lang="pt-BR" sz="2000" dirty="0" err="1"/>
              <a:t>a","b","c","d</a:t>
            </a:r>
            <a:r>
              <a:rPr lang="pt-BR" sz="2000" dirty="0"/>
              <a:t>")</a:t>
            </a:r>
          </a:p>
          <a:p>
            <a:pPr marL="0" indent="0">
              <a:buNone/>
            </a:pPr>
            <a:r>
              <a:rPr lang="pt-BR" sz="2000" dirty="0"/>
              <a:t>c &lt;- c(TRUE, FALSE, TRUE, TRUE)</a:t>
            </a:r>
          </a:p>
          <a:p>
            <a:pPr marL="0" indent="0">
              <a:buNone/>
            </a:pPr>
            <a:r>
              <a:rPr lang="pt-BR" sz="2000" dirty="0"/>
              <a:t>lista1 &lt;- </a:t>
            </a:r>
            <a:r>
              <a:rPr lang="pt-BR" sz="2000" dirty="0" err="1"/>
              <a:t>list</a:t>
            </a:r>
            <a:r>
              <a:rPr lang="pt-BR" sz="2000" dirty="0"/>
              <a:t>(</a:t>
            </a:r>
            <a:r>
              <a:rPr lang="pt-BR" sz="2000" dirty="0" err="1"/>
              <a:t>a,b,c</a:t>
            </a:r>
            <a:r>
              <a:rPr lang="pt-BR" sz="2000" dirty="0"/>
              <a:t>)</a:t>
            </a:r>
          </a:p>
          <a:p>
            <a:pPr marL="0" indent="0">
              <a:buNone/>
            </a:pPr>
            <a:r>
              <a:rPr lang="pt-BR" sz="2000" dirty="0"/>
              <a:t>print(lista1)</a:t>
            </a:r>
          </a:p>
          <a:p>
            <a:pPr marL="0" indent="0">
              <a:buNone/>
            </a:pPr>
            <a:endParaRPr lang="pt-BR" sz="2000" dirty="0"/>
          </a:p>
          <a:p>
            <a:r>
              <a:rPr lang="pt-BR" sz="2000" dirty="0"/>
              <a:t>Podemos retornar um pedaço da lista também com colchetes:</a:t>
            </a:r>
          </a:p>
          <a:p>
            <a:pPr marL="0" indent="0">
              <a:buNone/>
            </a:pPr>
            <a:r>
              <a:rPr lang="pt-BR" sz="2000" dirty="0"/>
              <a:t>lista1[[1]]        </a:t>
            </a:r>
            <a:r>
              <a:rPr lang="pt-BR" sz="2000" b="1" dirty="0"/>
              <a:t>Resposta: [1] 3 6 9</a:t>
            </a:r>
            <a:endParaRPr lang="pt-BR" sz="2000" dirty="0"/>
          </a:p>
          <a:p>
            <a:pPr marL="0" indent="0">
              <a:buNone/>
            </a:pPr>
            <a:r>
              <a:rPr lang="pt-BR" sz="2000" dirty="0"/>
              <a:t>lista1[[1]][2]           </a:t>
            </a:r>
            <a:r>
              <a:rPr lang="pt-BR" sz="2000" b="1" dirty="0"/>
              <a:t>Resposta: [1] 6</a:t>
            </a:r>
            <a:endParaRPr lang="pt-BR" sz="2000" dirty="0"/>
          </a:p>
        </p:txBody>
      </p:sp>
      <p:pic>
        <p:nvPicPr>
          <p:cNvPr id="4" name="Imagem 3">
            <a:extLst>
              <a:ext uri="{FF2B5EF4-FFF2-40B4-BE49-F238E27FC236}">
                <a16:creationId xmlns:a16="http://schemas.microsoft.com/office/drawing/2014/main" id="{605CAC9E-9C93-557F-6157-E2CF059977C5}"/>
              </a:ext>
            </a:extLst>
          </p:cNvPr>
          <p:cNvPicPr>
            <a:picLocks noChangeAspect="1"/>
          </p:cNvPicPr>
          <p:nvPr/>
        </p:nvPicPr>
        <p:blipFill>
          <a:blip r:embed="rId2"/>
          <a:stretch>
            <a:fillRect/>
          </a:stretch>
        </p:blipFill>
        <p:spPr>
          <a:xfrm>
            <a:off x="7662980" y="2771799"/>
            <a:ext cx="3271294" cy="1829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151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940617-5E3B-4294-9A26-88A650125455}"/>
              </a:ext>
            </a:extLst>
          </p:cNvPr>
          <p:cNvSpPr>
            <a:spLocks noGrp="1"/>
          </p:cNvSpPr>
          <p:nvPr>
            <p:ph type="title"/>
          </p:nvPr>
        </p:nvSpPr>
        <p:spPr>
          <a:xfrm>
            <a:off x="572493" y="238539"/>
            <a:ext cx="11018520" cy="1434415"/>
          </a:xfrm>
        </p:spPr>
        <p:txBody>
          <a:bodyPr anchor="b">
            <a:normAutofit/>
          </a:bodyPr>
          <a:lstStyle/>
          <a:p>
            <a:r>
              <a:rPr lang="pt-BR" sz="5400" b="1"/>
              <a:t>Listas</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F6D9D86-7880-465A-8627-B9A45D6F750D}"/>
              </a:ext>
            </a:extLst>
          </p:cNvPr>
          <p:cNvSpPr>
            <a:spLocks noGrp="1"/>
          </p:cNvSpPr>
          <p:nvPr>
            <p:ph idx="1"/>
          </p:nvPr>
        </p:nvSpPr>
        <p:spPr>
          <a:xfrm>
            <a:off x="572493" y="2071316"/>
            <a:ext cx="6713552" cy="4119172"/>
          </a:xfrm>
        </p:spPr>
        <p:txBody>
          <a:bodyPr anchor="t">
            <a:normAutofit/>
          </a:bodyPr>
          <a:lstStyle/>
          <a:p>
            <a:r>
              <a:rPr lang="pt-BR" sz="2200" b="1"/>
              <a:t>Ex.: Ou podemos colocar tudo definido dentro do parênteses</a:t>
            </a:r>
          </a:p>
          <a:p>
            <a:pPr marL="0" indent="0">
              <a:buNone/>
            </a:pPr>
            <a:endParaRPr lang="pt-BR" sz="2200" b="1"/>
          </a:p>
          <a:p>
            <a:pPr marL="0" indent="0">
              <a:buNone/>
            </a:pPr>
            <a:r>
              <a:rPr lang="pt-BR" sz="2200" i="1"/>
              <a:t>minha.lista &lt;- list(um.vetor=1:5, uma.matriz=matrix(1:6,2,3), um.dframe=data.frame(seculo=c("XIX","XX","XXI"),inicio=c(1801,1901,2001)))</a:t>
            </a:r>
          </a:p>
          <a:p>
            <a:pPr marL="0" indent="0">
              <a:buNone/>
            </a:pPr>
            <a:endParaRPr lang="pt-BR" sz="2200" b="1"/>
          </a:p>
          <a:p>
            <a:pPr marL="0" indent="0">
              <a:buNone/>
            </a:pPr>
            <a:endParaRPr lang="pt-BR" sz="2200" b="1"/>
          </a:p>
          <a:p>
            <a:pPr marL="0" indent="0">
              <a:buNone/>
            </a:pPr>
            <a:endParaRPr lang="pt-BR" sz="2200" b="1"/>
          </a:p>
          <a:p>
            <a:pPr marL="0" indent="0">
              <a:buNone/>
            </a:pPr>
            <a:endParaRPr lang="pt-BR" sz="2200" b="1"/>
          </a:p>
          <a:p>
            <a:pPr marL="0" indent="0">
              <a:buNone/>
            </a:pPr>
            <a:endParaRPr lang="pt-BR" sz="2200" b="1"/>
          </a:p>
        </p:txBody>
      </p:sp>
      <p:pic>
        <p:nvPicPr>
          <p:cNvPr id="5" name="Imagem 4">
            <a:extLst>
              <a:ext uri="{FF2B5EF4-FFF2-40B4-BE49-F238E27FC236}">
                <a16:creationId xmlns:a16="http://schemas.microsoft.com/office/drawing/2014/main" id="{D94EEFA1-0723-40A0-91EE-4CE9718F441A}"/>
              </a:ext>
            </a:extLst>
          </p:cNvPr>
          <p:cNvPicPr>
            <a:picLocks noChangeAspect="1"/>
          </p:cNvPicPr>
          <p:nvPr/>
        </p:nvPicPr>
        <p:blipFill rotWithShape="1">
          <a:blip r:embed="rId2"/>
          <a:srcRect t="7178" r="-1" b="16351"/>
          <a:stretch/>
        </p:blipFill>
        <p:spPr>
          <a:xfrm>
            <a:off x="7675658" y="2093976"/>
            <a:ext cx="3941064" cy="4096512"/>
          </a:xfrm>
          <a:prstGeom prst="rect">
            <a:avLst/>
          </a:prstGeom>
        </p:spPr>
      </p:pic>
    </p:spTree>
    <p:extLst>
      <p:ext uri="{BB962C8B-B14F-4D97-AF65-F5344CB8AC3E}">
        <p14:creationId xmlns:p14="http://schemas.microsoft.com/office/powerpoint/2010/main" val="3037307990"/>
      </p:ext>
    </p:extLst>
  </p:cSld>
  <p:clrMapOvr>
    <a:masterClrMapping/>
  </p:clrMapOvr>
  <mc:AlternateContent xmlns:mc="http://schemas.openxmlformats.org/markup-compatibility/2006" xmlns:p14="http://schemas.microsoft.com/office/powerpoint/2010/main">
    <mc:Choice Requires="p14">
      <p:transition spd="slow" p14:dur="2000" advTm="46142"/>
    </mc:Choice>
    <mc:Fallback xmlns="">
      <p:transition spd="slow" advTm="4614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E5B22C-70E7-40A9-B91F-F8FAC3FBA94D}"/>
              </a:ext>
            </a:extLst>
          </p:cNvPr>
          <p:cNvSpPr>
            <a:spLocks noGrp="1"/>
          </p:cNvSpPr>
          <p:nvPr>
            <p:ph type="title"/>
          </p:nvPr>
        </p:nvSpPr>
        <p:spPr>
          <a:xfrm>
            <a:off x="838200" y="365125"/>
            <a:ext cx="10515600" cy="1325563"/>
          </a:xfrm>
        </p:spPr>
        <p:txBody>
          <a:bodyPr>
            <a:normAutofit/>
          </a:bodyPr>
          <a:lstStyle/>
          <a:p>
            <a:r>
              <a:rPr lang="pt-BR" sz="5400" b="1"/>
              <a:t>DataFrames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BB8DEEF-3EAB-4D21-BAFC-9E0D2D71238F}"/>
              </a:ext>
            </a:extLst>
          </p:cNvPr>
          <p:cNvSpPr>
            <a:spLocks noGrp="1"/>
          </p:cNvSpPr>
          <p:nvPr>
            <p:ph idx="1"/>
          </p:nvPr>
        </p:nvSpPr>
        <p:spPr>
          <a:xfrm>
            <a:off x="838200" y="1929384"/>
            <a:ext cx="10515600" cy="4251960"/>
          </a:xfrm>
        </p:spPr>
        <p:txBody>
          <a:bodyPr>
            <a:normAutofit/>
          </a:bodyPr>
          <a:lstStyle/>
          <a:p>
            <a:r>
              <a:rPr lang="pt-BR" sz="2000" dirty="0"/>
              <a:t>Um </a:t>
            </a:r>
            <a:r>
              <a:rPr lang="pt-BR" sz="2000" b="1" dirty="0"/>
              <a:t>data frame</a:t>
            </a:r>
            <a:r>
              <a:rPr lang="pt-BR" sz="2000" dirty="0"/>
              <a:t> é semelhante a uma matriz mas as suas colunas têm nomes e podem conter dados de tipos diferente (numéricos, texto, lógicos). Um </a:t>
            </a:r>
            <a:r>
              <a:rPr lang="pt-BR" sz="2000" b="1" dirty="0"/>
              <a:t>data frame</a:t>
            </a:r>
            <a:r>
              <a:rPr lang="pt-BR" sz="2000" dirty="0"/>
              <a:t> pode ser visto como uma tabela de uma base de dados, em que  cada coluna representa uma variável e cada linha uma observação.</a:t>
            </a:r>
          </a:p>
          <a:p>
            <a:r>
              <a:rPr lang="pt-BR" sz="2000" dirty="0"/>
              <a:t>Quando importamos nossos dados ao R, em geral criamos objetos de classe </a:t>
            </a:r>
            <a:r>
              <a:rPr lang="pt-BR" sz="2000" dirty="0" err="1"/>
              <a:t>data.frame</a:t>
            </a:r>
            <a:r>
              <a:rPr lang="pt-BR" sz="2000" dirty="0"/>
              <a:t>.</a:t>
            </a:r>
          </a:p>
          <a:p>
            <a:r>
              <a:rPr lang="pt-BR" sz="2000" dirty="0"/>
              <a:t># a função que cria o objeto é: </a:t>
            </a:r>
            <a:r>
              <a:rPr lang="pt-BR" sz="2000" dirty="0" err="1"/>
              <a:t>data.frame</a:t>
            </a:r>
            <a:endParaRPr lang="pt-BR" sz="2000" dirty="0"/>
          </a:p>
          <a:p>
            <a:pPr marL="0" indent="0">
              <a:buNone/>
            </a:pPr>
            <a:r>
              <a:rPr lang="pt-BR" sz="2000" dirty="0"/>
              <a:t>Ex.: </a:t>
            </a:r>
          </a:p>
          <a:p>
            <a:pPr marL="0" indent="0">
              <a:buNone/>
            </a:pPr>
            <a:r>
              <a:rPr lang="pt-BR" sz="2000" dirty="0"/>
              <a:t>df1 &lt;- </a:t>
            </a:r>
            <a:r>
              <a:rPr lang="pt-BR" sz="2000" dirty="0" err="1"/>
              <a:t>data.frame</a:t>
            </a:r>
            <a:r>
              <a:rPr lang="pt-BR" sz="2000" dirty="0"/>
              <a:t>(c(1,2,3),c("baixo","</a:t>
            </a:r>
            <a:r>
              <a:rPr lang="pt-BR" sz="2000" dirty="0" err="1"/>
              <a:t>medio</a:t>
            </a:r>
            <a:r>
              <a:rPr lang="pt-BR" sz="2000" dirty="0"/>
              <a:t>","alto"),c(TRUE, TRUE, FALSE))</a:t>
            </a:r>
          </a:p>
          <a:p>
            <a:pPr marL="0" indent="0">
              <a:buNone/>
            </a:pPr>
            <a:r>
              <a:rPr lang="pt-BR" sz="2000" dirty="0"/>
              <a:t>&gt; </a:t>
            </a:r>
            <a:r>
              <a:rPr lang="pt-BR" sz="2000" dirty="0" err="1"/>
              <a:t>colnames</a:t>
            </a:r>
            <a:r>
              <a:rPr lang="pt-BR" sz="2000" dirty="0"/>
              <a:t>(df1)=c("</a:t>
            </a:r>
            <a:r>
              <a:rPr lang="pt-BR" sz="2000" dirty="0" err="1"/>
              <a:t>a","b","c</a:t>
            </a:r>
            <a:r>
              <a:rPr lang="pt-BR" sz="2000" dirty="0"/>
              <a:t>")</a:t>
            </a:r>
          </a:p>
          <a:p>
            <a:pPr marL="0" indent="0">
              <a:buNone/>
            </a:pPr>
            <a:r>
              <a:rPr lang="pt-BR" sz="2000" dirty="0"/>
              <a:t>&gt; </a:t>
            </a:r>
            <a:r>
              <a:rPr lang="pt-BR" sz="2000" dirty="0" err="1"/>
              <a:t>rownames</a:t>
            </a:r>
            <a:r>
              <a:rPr lang="pt-BR" sz="2000" dirty="0"/>
              <a:t>(df1)=c(1,2,3)</a:t>
            </a:r>
          </a:p>
          <a:p>
            <a:pPr marL="0" indent="0">
              <a:buNone/>
            </a:pPr>
            <a:r>
              <a:rPr lang="pt-BR" sz="2000" dirty="0"/>
              <a:t>df1</a:t>
            </a:r>
          </a:p>
          <a:p>
            <a:pPr marL="0" indent="0">
              <a:buNone/>
            </a:pPr>
            <a:endParaRPr lang="pt-BR" sz="2000" dirty="0"/>
          </a:p>
        </p:txBody>
      </p:sp>
      <p:pic>
        <p:nvPicPr>
          <p:cNvPr id="4" name="Imagem 3">
            <a:extLst>
              <a:ext uri="{FF2B5EF4-FFF2-40B4-BE49-F238E27FC236}">
                <a16:creationId xmlns:a16="http://schemas.microsoft.com/office/drawing/2014/main" id="{AB563976-64A4-2028-8701-8D3BADBDF128}"/>
              </a:ext>
            </a:extLst>
          </p:cNvPr>
          <p:cNvPicPr>
            <a:picLocks noChangeAspect="1"/>
          </p:cNvPicPr>
          <p:nvPr/>
        </p:nvPicPr>
        <p:blipFill>
          <a:blip r:embed="rId2"/>
          <a:stretch>
            <a:fillRect/>
          </a:stretch>
        </p:blipFill>
        <p:spPr>
          <a:xfrm>
            <a:off x="9200013" y="4428082"/>
            <a:ext cx="2766872" cy="1697853"/>
          </a:xfrm>
          <a:prstGeom prst="rect">
            <a:avLst/>
          </a:prstGeom>
        </p:spPr>
      </p:pic>
    </p:spTree>
    <p:extLst>
      <p:ext uri="{BB962C8B-B14F-4D97-AF65-F5344CB8AC3E}">
        <p14:creationId xmlns:p14="http://schemas.microsoft.com/office/powerpoint/2010/main" val="297083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3838A0-5D48-466C-A41F-B1AA4010DC5F}"/>
              </a:ext>
            </a:extLst>
          </p:cNvPr>
          <p:cNvSpPr>
            <a:spLocks noGrp="1"/>
          </p:cNvSpPr>
          <p:nvPr>
            <p:ph type="title"/>
          </p:nvPr>
        </p:nvSpPr>
        <p:spPr>
          <a:xfrm>
            <a:off x="838200" y="631825"/>
            <a:ext cx="10515600" cy="1325563"/>
          </a:xfrm>
        </p:spPr>
        <p:txBody>
          <a:bodyPr>
            <a:normAutofit/>
          </a:bodyPr>
          <a:lstStyle/>
          <a:p>
            <a:r>
              <a:rPr lang="pt-BR" b="1"/>
              <a:t>Linha de Comando</a:t>
            </a:r>
          </a:p>
        </p:txBody>
      </p:sp>
      <p:sp>
        <p:nvSpPr>
          <p:cNvPr id="3" name="Espaço Reservado para Conteúdo 2">
            <a:extLst>
              <a:ext uri="{FF2B5EF4-FFF2-40B4-BE49-F238E27FC236}">
                <a16:creationId xmlns:a16="http://schemas.microsoft.com/office/drawing/2014/main" id="{FE3AC9BE-6B14-4056-8FD8-A551A9BD5784}"/>
              </a:ext>
            </a:extLst>
          </p:cNvPr>
          <p:cNvSpPr>
            <a:spLocks noGrp="1"/>
          </p:cNvSpPr>
          <p:nvPr>
            <p:ph idx="1"/>
          </p:nvPr>
        </p:nvSpPr>
        <p:spPr>
          <a:xfrm>
            <a:off x="838200" y="2057399"/>
            <a:ext cx="10515600" cy="4168775"/>
          </a:xfrm>
        </p:spPr>
        <p:txBody>
          <a:bodyPr>
            <a:normAutofit/>
          </a:bodyPr>
          <a:lstStyle/>
          <a:p>
            <a:r>
              <a:rPr lang="pt-BR" sz="2200" dirty="0"/>
              <a:t>O sinal </a:t>
            </a:r>
            <a:r>
              <a:rPr lang="pt-BR" sz="2200" b="1" dirty="0">
                <a:solidFill>
                  <a:srgbClr val="FF0000"/>
                </a:solidFill>
              </a:rPr>
              <a:t>&gt;</a:t>
            </a:r>
            <a:r>
              <a:rPr lang="pt-BR" sz="2200" dirty="0"/>
              <a:t> (sinal de maior) indica o prompt e quer dizer que o R está pronto para receber comandos. Em alguns casos um sinal de </a:t>
            </a:r>
            <a:r>
              <a:rPr lang="pt-BR" sz="2200" b="1" dirty="0"/>
              <a:t>+</a:t>
            </a:r>
            <a:r>
              <a:rPr lang="pt-BR" sz="2200" dirty="0"/>
              <a:t> aparecerá no lugar do prompt, isso indica que ficou faltando algo na linha de comandos anterior (isso acontece quando houve um erro, ou quando a finalização do comando só ocorrerá nas próximas linhas). Se tiver errado pressione </a:t>
            </a:r>
            <a:r>
              <a:rPr lang="pt-BR" sz="2200" b="1" dirty="0" err="1"/>
              <a:t>Esc</a:t>
            </a:r>
            <a:r>
              <a:rPr lang="pt-BR" sz="2200" dirty="0"/>
              <a:t> para retornar ao prompt normal e sumir com o sinal de </a:t>
            </a:r>
            <a:r>
              <a:rPr lang="pt-BR" sz="2200" b="1" dirty="0"/>
              <a:t>+</a:t>
            </a:r>
            <a:r>
              <a:rPr lang="pt-BR" sz="2200" dirty="0"/>
              <a:t>.</a:t>
            </a:r>
          </a:p>
          <a:p>
            <a:pPr marL="0" indent="0">
              <a:buNone/>
            </a:pPr>
            <a:endParaRPr lang="pt-BR" sz="900" dirty="0"/>
          </a:p>
          <a:p>
            <a:r>
              <a:rPr lang="pt-BR" sz="2200" dirty="0"/>
              <a:t>O R é </a:t>
            </a:r>
            <a:r>
              <a:rPr lang="pt-BR" sz="2200" b="1" i="1" dirty="0" err="1"/>
              <a:t>CaseSensitive</a:t>
            </a:r>
            <a:r>
              <a:rPr lang="pt-BR" sz="2200" i="1" dirty="0"/>
              <a:t>, </a:t>
            </a:r>
            <a:r>
              <a:rPr lang="pt-BR" sz="2200" dirty="0"/>
              <a:t>ou seja, ele é sensível a letras maiúsculas e minúsculas </a:t>
            </a:r>
            <a:r>
              <a:rPr lang="pt-BR" sz="2200" dirty="0">
                <a:sym typeface="Wingdings" panose="05000000000000000000" pitchFamily="2" charset="2"/>
              </a:rPr>
              <a:t> A ≠ a.</a:t>
            </a:r>
          </a:p>
          <a:p>
            <a:pPr marL="0" indent="0">
              <a:buNone/>
            </a:pPr>
            <a:endParaRPr lang="pt-BR" sz="800" dirty="0"/>
          </a:p>
          <a:p>
            <a:r>
              <a:rPr lang="pt-BR" sz="2200" dirty="0"/>
              <a:t>O separador de casas decimais é ponto “.” </a:t>
            </a:r>
          </a:p>
          <a:p>
            <a:pPr marL="0" indent="0">
              <a:buNone/>
            </a:pPr>
            <a:r>
              <a:rPr lang="pt-BR" sz="2200" dirty="0"/>
              <a:t>    A vírgula é usada para separar argumentos (informações). </a:t>
            </a:r>
          </a:p>
          <a:p>
            <a:pPr marL="0" indent="0">
              <a:buNone/>
            </a:pPr>
            <a:endParaRPr lang="pt-BR" sz="800" dirty="0"/>
          </a:p>
          <a:p>
            <a:r>
              <a:rPr lang="pt-BR" sz="2200" dirty="0"/>
              <a:t>As setas ajudam a encontrar uma linha já digitada.</a:t>
            </a:r>
          </a:p>
          <a:p>
            <a:pPr marL="0" indent="0">
              <a:buNone/>
            </a:pPr>
            <a:endParaRPr lang="pt-BR" sz="2200" dirty="0"/>
          </a:p>
          <a:p>
            <a:pPr marL="0" indent="0">
              <a:buNone/>
            </a:pPr>
            <a:endParaRPr lang="pt-BR" sz="2200" dirty="0"/>
          </a:p>
        </p:txBody>
      </p:sp>
    </p:spTree>
    <p:extLst>
      <p:ext uri="{BB962C8B-B14F-4D97-AF65-F5344CB8AC3E}">
        <p14:creationId xmlns:p14="http://schemas.microsoft.com/office/powerpoint/2010/main" val="257738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7E24B4-4959-47FD-A305-EAA44F33C019}"/>
              </a:ext>
            </a:extLst>
          </p:cNvPr>
          <p:cNvSpPr>
            <a:spLocks noGrp="1"/>
          </p:cNvSpPr>
          <p:nvPr>
            <p:ph type="title"/>
          </p:nvPr>
        </p:nvSpPr>
        <p:spPr>
          <a:xfrm>
            <a:off x="838200" y="365125"/>
            <a:ext cx="10515600" cy="1325563"/>
          </a:xfrm>
        </p:spPr>
        <p:txBody>
          <a:bodyPr>
            <a:normAutofit/>
          </a:bodyPr>
          <a:lstStyle/>
          <a:p>
            <a:r>
              <a:rPr lang="pt-BR" sz="5400" b="1"/>
              <a:t>DataFrames</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EA0A847A-A463-4C1F-B781-EB54E70CB0EA}"/>
              </a:ext>
            </a:extLst>
          </p:cNvPr>
          <p:cNvSpPr>
            <a:spLocks noGrp="1"/>
          </p:cNvSpPr>
          <p:nvPr>
            <p:ph idx="1"/>
          </p:nvPr>
        </p:nvSpPr>
        <p:spPr>
          <a:xfrm>
            <a:off x="838200" y="1929384"/>
            <a:ext cx="10515600" cy="4251960"/>
          </a:xfrm>
        </p:spPr>
        <p:txBody>
          <a:bodyPr>
            <a:normAutofit fontScale="92500" lnSpcReduction="20000"/>
          </a:bodyPr>
          <a:lstStyle/>
          <a:p>
            <a:r>
              <a:rPr lang="pt-BR" sz="2200" dirty="0"/>
              <a:t>Para adicionar mais uma coluna (variável) no </a:t>
            </a:r>
            <a:r>
              <a:rPr lang="pt-BR" sz="2200" dirty="0" err="1"/>
              <a:t>data.frame</a:t>
            </a:r>
            <a:r>
              <a:rPr lang="pt-BR" sz="2200" dirty="0"/>
              <a:t>, utiliza-se a função </a:t>
            </a:r>
            <a:r>
              <a:rPr lang="pt-BR" sz="2200" b="1" i="1" dirty="0" err="1"/>
              <a:t>cbind</a:t>
            </a:r>
            <a:r>
              <a:rPr lang="pt-BR" sz="2200" b="1" i="1" dirty="0"/>
              <a:t>:</a:t>
            </a:r>
          </a:p>
          <a:p>
            <a:pPr marL="0" indent="0">
              <a:buNone/>
            </a:pPr>
            <a:r>
              <a:rPr lang="pt-BR" sz="2200" b="1" i="1" dirty="0"/>
              <a:t>Ex.: </a:t>
            </a:r>
          </a:p>
          <a:p>
            <a:pPr marL="0" indent="0">
              <a:buNone/>
            </a:pPr>
            <a:r>
              <a:rPr lang="pt-BR" sz="2200" dirty="0"/>
              <a:t>df1 &lt;- </a:t>
            </a:r>
            <a:r>
              <a:rPr lang="pt-BR" sz="2200" dirty="0" err="1"/>
              <a:t>data.frame</a:t>
            </a:r>
            <a:r>
              <a:rPr lang="pt-BR" sz="2200" dirty="0"/>
              <a:t>(c(1,2,3),c("baixo","</a:t>
            </a:r>
            <a:r>
              <a:rPr lang="pt-BR" sz="2200" dirty="0" err="1"/>
              <a:t>medio</a:t>
            </a:r>
            <a:r>
              <a:rPr lang="pt-BR" sz="2200" dirty="0"/>
              <a:t>","alto"),c(TRUE, TRUE, FALSE))</a:t>
            </a:r>
          </a:p>
          <a:p>
            <a:pPr marL="0" indent="0">
              <a:buNone/>
            </a:pPr>
            <a:r>
              <a:rPr lang="pt-BR" sz="2200" dirty="0" err="1"/>
              <a:t>colnames</a:t>
            </a:r>
            <a:r>
              <a:rPr lang="pt-BR" sz="2200" dirty="0"/>
              <a:t>(df1)=c("</a:t>
            </a:r>
            <a:r>
              <a:rPr lang="pt-BR" sz="2200" dirty="0" err="1"/>
              <a:t>a","b","c</a:t>
            </a:r>
            <a:r>
              <a:rPr lang="pt-BR" sz="2200" dirty="0"/>
              <a:t>")</a:t>
            </a:r>
          </a:p>
          <a:p>
            <a:pPr marL="0" indent="0">
              <a:buNone/>
            </a:pPr>
            <a:r>
              <a:rPr lang="pt-BR" sz="2200" dirty="0" err="1"/>
              <a:t>rownames</a:t>
            </a:r>
            <a:r>
              <a:rPr lang="pt-BR" sz="2200" dirty="0"/>
              <a:t>(df1)=c(1,2,3)</a:t>
            </a:r>
          </a:p>
          <a:p>
            <a:pPr marL="0" indent="0">
              <a:buNone/>
            </a:pPr>
            <a:r>
              <a:rPr lang="pt-BR" sz="2200" dirty="0"/>
              <a:t>print(df1)</a:t>
            </a:r>
          </a:p>
          <a:p>
            <a:pPr marL="0" indent="0">
              <a:buNone/>
            </a:pPr>
            <a:endParaRPr lang="pt-BR" sz="2200" dirty="0"/>
          </a:p>
          <a:p>
            <a:pPr marL="0" indent="0">
              <a:buNone/>
            </a:pPr>
            <a:r>
              <a:rPr lang="pt-BR" sz="2200" b="1" dirty="0"/>
              <a:t>#Para adicionar mais uma coluna</a:t>
            </a:r>
          </a:p>
          <a:p>
            <a:pPr marL="0" indent="0">
              <a:buNone/>
            </a:pPr>
            <a:r>
              <a:rPr lang="pt-BR" sz="2200" dirty="0"/>
              <a:t>df2&lt;-</a:t>
            </a:r>
            <a:r>
              <a:rPr lang="pt-BR" sz="2200" dirty="0" err="1"/>
              <a:t>cbind</a:t>
            </a:r>
            <a:r>
              <a:rPr lang="pt-BR" sz="2200" dirty="0"/>
              <a:t>(df1, </a:t>
            </a:r>
            <a:r>
              <a:rPr lang="pt-BR" sz="2200" dirty="0" err="1"/>
              <a:t>data.frame</a:t>
            </a:r>
            <a:r>
              <a:rPr lang="pt-BR" sz="2200" dirty="0"/>
              <a:t>(e=c(7,7,7)))</a:t>
            </a:r>
          </a:p>
          <a:p>
            <a:pPr marL="0" indent="0">
              <a:buNone/>
            </a:pPr>
            <a:endParaRPr lang="pt-BR" sz="2200" dirty="0"/>
          </a:p>
          <a:p>
            <a:pPr marL="0" indent="0">
              <a:buNone/>
            </a:pPr>
            <a:r>
              <a:rPr lang="pt-BR" sz="2200" b="1" dirty="0"/>
              <a:t>Para adicionar mais uma linha </a:t>
            </a:r>
            <a:r>
              <a:rPr lang="pt-BR" sz="2200" dirty="0"/>
              <a:t>no </a:t>
            </a:r>
            <a:r>
              <a:rPr lang="pt-BR" sz="2200" dirty="0" err="1"/>
              <a:t>data.frame</a:t>
            </a:r>
            <a:r>
              <a:rPr lang="pt-BR" sz="2200" dirty="0"/>
              <a:t>, utiliza-se a função </a:t>
            </a:r>
            <a:r>
              <a:rPr lang="pt-BR" sz="2200" b="1" i="1" dirty="0" err="1"/>
              <a:t>rbind</a:t>
            </a:r>
            <a:r>
              <a:rPr lang="pt-BR" sz="2200" b="1" i="1" dirty="0"/>
              <a:t>:</a:t>
            </a:r>
          </a:p>
          <a:p>
            <a:pPr marL="0" indent="0">
              <a:buNone/>
            </a:pPr>
            <a:r>
              <a:rPr lang="pt-BR" sz="2200" dirty="0"/>
              <a:t>df3&lt;-</a:t>
            </a:r>
            <a:r>
              <a:rPr lang="pt-BR" sz="2200" dirty="0" err="1"/>
              <a:t>rbind</a:t>
            </a:r>
            <a:r>
              <a:rPr lang="pt-BR" sz="2200" dirty="0"/>
              <a:t>(df1, </a:t>
            </a:r>
            <a:r>
              <a:rPr lang="pt-BR" sz="2200" dirty="0" err="1"/>
              <a:t>data.frame</a:t>
            </a:r>
            <a:r>
              <a:rPr lang="pt-BR" sz="2200" dirty="0"/>
              <a:t>(a=4, b="</a:t>
            </a:r>
            <a:r>
              <a:rPr lang="pt-BR" sz="2200" dirty="0" err="1"/>
              <a:t>medio</a:t>
            </a:r>
            <a:r>
              <a:rPr lang="pt-BR" sz="2200" dirty="0"/>
              <a:t>", c=TRUE, d=7))</a:t>
            </a:r>
            <a:endParaRPr lang="pt-BR" sz="2200" b="1" i="1" dirty="0"/>
          </a:p>
          <a:p>
            <a:pPr marL="0" indent="0">
              <a:buNone/>
            </a:pPr>
            <a:endParaRPr lang="pt-BR" sz="2200" dirty="0"/>
          </a:p>
        </p:txBody>
      </p:sp>
      <p:pic>
        <p:nvPicPr>
          <p:cNvPr id="4" name="Imagem 3">
            <a:extLst>
              <a:ext uri="{FF2B5EF4-FFF2-40B4-BE49-F238E27FC236}">
                <a16:creationId xmlns:a16="http://schemas.microsoft.com/office/drawing/2014/main" id="{DAD1C05E-B6A8-DA0C-DE92-B250D0251F84}"/>
              </a:ext>
            </a:extLst>
          </p:cNvPr>
          <p:cNvPicPr>
            <a:picLocks noChangeAspect="1"/>
          </p:cNvPicPr>
          <p:nvPr/>
        </p:nvPicPr>
        <p:blipFill>
          <a:blip r:embed="rId2"/>
          <a:stretch>
            <a:fillRect/>
          </a:stretch>
        </p:blipFill>
        <p:spPr>
          <a:xfrm>
            <a:off x="5761688" y="3544196"/>
            <a:ext cx="2542433" cy="1455323"/>
          </a:xfrm>
          <a:prstGeom prst="rect">
            <a:avLst/>
          </a:prstGeom>
        </p:spPr>
      </p:pic>
      <p:pic>
        <p:nvPicPr>
          <p:cNvPr id="5" name="Imagem 4">
            <a:extLst>
              <a:ext uri="{FF2B5EF4-FFF2-40B4-BE49-F238E27FC236}">
                <a16:creationId xmlns:a16="http://schemas.microsoft.com/office/drawing/2014/main" id="{9CC0B97B-CF97-BD1D-5A04-C4C6110CD583}"/>
              </a:ext>
            </a:extLst>
          </p:cNvPr>
          <p:cNvPicPr>
            <a:picLocks noChangeAspect="1"/>
          </p:cNvPicPr>
          <p:nvPr/>
        </p:nvPicPr>
        <p:blipFill>
          <a:blip r:embed="rId3"/>
          <a:stretch>
            <a:fillRect/>
          </a:stretch>
        </p:blipFill>
        <p:spPr>
          <a:xfrm>
            <a:off x="8873856" y="4999519"/>
            <a:ext cx="2542433" cy="1486802"/>
          </a:xfrm>
          <a:prstGeom prst="rect">
            <a:avLst/>
          </a:prstGeom>
        </p:spPr>
      </p:pic>
    </p:spTree>
    <p:extLst>
      <p:ext uri="{BB962C8B-B14F-4D97-AF65-F5344CB8AC3E}">
        <p14:creationId xmlns:p14="http://schemas.microsoft.com/office/powerpoint/2010/main" val="966107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27E24B4-4959-47FD-A305-EAA44F33C019}"/>
              </a:ext>
            </a:extLst>
          </p:cNvPr>
          <p:cNvSpPr>
            <a:spLocks noGrp="1"/>
          </p:cNvSpPr>
          <p:nvPr>
            <p:ph type="title"/>
          </p:nvPr>
        </p:nvSpPr>
        <p:spPr>
          <a:xfrm>
            <a:off x="1115568" y="548640"/>
            <a:ext cx="10168128" cy="1179576"/>
          </a:xfrm>
        </p:spPr>
        <p:txBody>
          <a:bodyPr>
            <a:normAutofit/>
          </a:bodyPr>
          <a:lstStyle/>
          <a:p>
            <a:r>
              <a:rPr lang="pt-BR" sz="4000" b="1"/>
              <a:t>DataFrames</a:t>
            </a:r>
            <a:endParaRPr lang="pt-BR"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ço Reservado para Conteúdo 2">
            <a:extLst>
              <a:ext uri="{FF2B5EF4-FFF2-40B4-BE49-F238E27FC236}">
                <a16:creationId xmlns:a16="http://schemas.microsoft.com/office/drawing/2014/main" id="{EA0A847A-A463-4C1F-B781-EB54E70CB0EA}"/>
              </a:ext>
            </a:extLst>
          </p:cNvPr>
          <p:cNvSpPr>
            <a:spLocks noGrp="1"/>
          </p:cNvSpPr>
          <p:nvPr>
            <p:ph idx="1"/>
          </p:nvPr>
        </p:nvSpPr>
        <p:spPr>
          <a:xfrm>
            <a:off x="1115568" y="2481943"/>
            <a:ext cx="10168128" cy="3695020"/>
          </a:xfrm>
        </p:spPr>
        <p:txBody>
          <a:bodyPr>
            <a:normAutofit/>
          </a:bodyPr>
          <a:lstStyle/>
          <a:p>
            <a:pPr marL="0" indent="0">
              <a:buNone/>
            </a:pPr>
            <a:r>
              <a:rPr lang="pt-BR" sz="2200" dirty="0"/>
              <a:t>Assim como para listas, o </a:t>
            </a:r>
            <a:r>
              <a:rPr lang="pt-BR" sz="2200" b="1" dirty="0"/>
              <a:t>operador $</a:t>
            </a:r>
            <a:r>
              <a:rPr lang="pt-BR" sz="2200" dirty="0"/>
              <a:t> pode ser usado selecionar um dos vetores que compõem um data frame, como no exemplo acima.</a:t>
            </a:r>
          </a:p>
          <a:p>
            <a:pPr marL="0" indent="0">
              <a:buNone/>
            </a:pPr>
            <a:endParaRPr lang="pt-BR" sz="2200" dirty="0"/>
          </a:p>
          <a:p>
            <a:pPr marL="0" indent="0">
              <a:buNone/>
            </a:pPr>
            <a:endParaRPr lang="pt-BR" sz="2200" dirty="0"/>
          </a:p>
          <a:p>
            <a:pPr marL="0" indent="0">
              <a:buNone/>
            </a:pPr>
            <a:endParaRPr lang="pt-BR" sz="2200" dirty="0"/>
          </a:p>
        </p:txBody>
      </p:sp>
      <p:pic>
        <p:nvPicPr>
          <p:cNvPr id="4" name="Imagem 3">
            <a:extLst>
              <a:ext uri="{FF2B5EF4-FFF2-40B4-BE49-F238E27FC236}">
                <a16:creationId xmlns:a16="http://schemas.microsoft.com/office/drawing/2014/main" id="{205308A7-0A27-9E63-54AA-D8011E21E441}"/>
              </a:ext>
            </a:extLst>
          </p:cNvPr>
          <p:cNvPicPr>
            <a:picLocks noChangeAspect="1"/>
          </p:cNvPicPr>
          <p:nvPr/>
        </p:nvPicPr>
        <p:blipFill>
          <a:blip r:embed="rId2"/>
          <a:stretch>
            <a:fillRect/>
          </a:stretch>
        </p:blipFill>
        <p:spPr>
          <a:xfrm>
            <a:off x="1115568" y="3830686"/>
            <a:ext cx="2854053" cy="997533"/>
          </a:xfrm>
          <a:prstGeom prst="rect">
            <a:avLst/>
          </a:prstGeom>
        </p:spPr>
      </p:pic>
    </p:spTree>
    <p:extLst>
      <p:ext uri="{BB962C8B-B14F-4D97-AF65-F5344CB8AC3E}">
        <p14:creationId xmlns:p14="http://schemas.microsoft.com/office/powerpoint/2010/main" val="3977480354"/>
      </p:ext>
    </p:extLst>
  </p:cSld>
  <p:clrMapOvr>
    <a:masterClrMapping/>
  </p:clrMapOvr>
  <mc:AlternateContent xmlns:mc="http://schemas.openxmlformats.org/markup-compatibility/2006" xmlns:p14="http://schemas.microsoft.com/office/powerpoint/2010/main">
    <mc:Choice Requires="p14">
      <p:transition spd="slow" p14:dur="2000" advTm="35438"/>
    </mc:Choice>
    <mc:Fallback xmlns="">
      <p:transition spd="slow" advTm="3543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B1FD8-2F8A-48E1-BBAF-7BDEBC614F6B}"/>
              </a:ext>
            </a:extLst>
          </p:cNvPr>
          <p:cNvSpPr>
            <a:spLocks noGrp="1"/>
          </p:cNvSpPr>
          <p:nvPr>
            <p:ph type="title"/>
          </p:nvPr>
        </p:nvSpPr>
        <p:spPr>
          <a:xfrm>
            <a:off x="838200" y="365125"/>
            <a:ext cx="10515600" cy="1325563"/>
          </a:xfrm>
        </p:spPr>
        <p:txBody>
          <a:bodyPr>
            <a:normAutofit/>
          </a:bodyPr>
          <a:lstStyle/>
          <a:p>
            <a:r>
              <a:rPr lang="pt-BR" sz="5400" b="1"/>
              <a:t>Funções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E335F82-1700-432D-B17E-AC59E024D2C8}"/>
              </a:ext>
            </a:extLst>
          </p:cNvPr>
          <p:cNvSpPr>
            <a:spLocks noGrp="1"/>
          </p:cNvSpPr>
          <p:nvPr>
            <p:ph idx="1"/>
          </p:nvPr>
        </p:nvSpPr>
        <p:spPr>
          <a:xfrm>
            <a:off x="838200" y="1929384"/>
            <a:ext cx="10515600" cy="4251960"/>
          </a:xfrm>
        </p:spPr>
        <p:txBody>
          <a:bodyPr>
            <a:normAutofit/>
          </a:bodyPr>
          <a:lstStyle/>
          <a:p>
            <a:r>
              <a:rPr lang="pt-BR" sz="2200" dirty="0"/>
              <a:t>Durante a programação em R você pode fazer uso de funções “prontas” de pacotes do R para fazer diversos cálculos, mas em alguns casos você pode optar por criar sua própria função. Desta forma, você evita repetir códigos para executar a mesma tarefa.</a:t>
            </a:r>
          </a:p>
          <a:p>
            <a:endParaRPr lang="pt-BR" sz="2200" dirty="0"/>
          </a:p>
          <a:p>
            <a:pPr marL="0" indent="0">
              <a:buNone/>
            </a:pPr>
            <a:r>
              <a:rPr lang="pt-BR" sz="2200" dirty="0"/>
              <a:t># Criando a função quadrado que recebe o argumento x</a:t>
            </a:r>
          </a:p>
          <a:p>
            <a:pPr marL="0" indent="0">
              <a:buNone/>
            </a:pPr>
            <a:r>
              <a:rPr lang="pt-BR" sz="2200" b="1" dirty="0"/>
              <a:t>quadrado &lt;- </a:t>
            </a:r>
            <a:r>
              <a:rPr lang="pt-BR" sz="2200" b="1"/>
              <a:t>function</a:t>
            </a:r>
            <a:r>
              <a:rPr lang="pt-BR" sz="2200" b="1" dirty="0"/>
              <a:t>(x) { </a:t>
            </a:r>
            <a:r>
              <a:rPr lang="pt-BR" sz="2200" b="1"/>
              <a:t>result</a:t>
            </a:r>
            <a:r>
              <a:rPr lang="pt-BR" sz="2200" b="1" dirty="0"/>
              <a:t> &lt;- x^2 </a:t>
            </a:r>
            <a:r>
              <a:rPr lang="pt-BR" sz="2200" b="1"/>
              <a:t>return</a:t>
            </a:r>
            <a:r>
              <a:rPr lang="pt-BR" sz="2200" b="1" dirty="0"/>
              <a:t>(</a:t>
            </a:r>
            <a:r>
              <a:rPr lang="pt-BR" sz="2200" b="1"/>
              <a:t>result</a:t>
            </a:r>
            <a:r>
              <a:rPr lang="pt-BR" sz="2200" b="1" dirty="0"/>
              <a:t>) }</a:t>
            </a:r>
          </a:p>
          <a:p>
            <a:pPr marL="0" indent="0">
              <a:buNone/>
            </a:pPr>
            <a:endParaRPr lang="pt-BR" sz="2200" dirty="0"/>
          </a:p>
          <a:p>
            <a:pPr marL="0" indent="0">
              <a:buNone/>
            </a:pPr>
            <a:r>
              <a:rPr lang="pt-BR" sz="2200" dirty="0"/>
              <a:t># Usando a função quadrado</a:t>
            </a:r>
          </a:p>
          <a:p>
            <a:pPr marL="0" indent="0">
              <a:buNone/>
            </a:pPr>
            <a:r>
              <a:rPr lang="pt-BR" sz="2200" dirty="0"/>
              <a:t>quadrado(12)</a:t>
            </a:r>
          </a:p>
        </p:txBody>
      </p:sp>
      <p:pic>
        <p:nvPicPr>
          <p:cNvPr id="4" name="Imagem 3">
            <a:extLst>
              <a:ext uri="{FF2B5EF4-FFF2-40B4-BE49-F238E27FC236}">
                <a16:creationId xmlns:a16="http://schemas.microsoft.com/office/drawing/2014/main" id="{2081B8A6-4421-703B-EF32-3010EAB388F8}"/>
              </a:ext>
            </a:extLst>
          </p:cNvPr>
          <p:cNvPicPr>
            <a:picLocks noChangeAspect="1"/>
          </p:cNvPicPr>
          <p:nvPr/>
        </p:nvPicPr>
        <p:blipFill>
          <a:blip r:embed="rId2"/>
          <a:stretch>
            <a:fillRect/>
          </a:stretch>
        </p:blipFill>
        <p:spPr>
          <a:xfrm>
            <a:off x="6298111" y="4876712"/>
            <a:ext cx="4566212" cy="1304632"/>
          </a:xfrm>
          <a:prstGeom prst="rect">
            <a:avLst/>
          </a:prstGeom>
        </p:spPr>
      </p:pic>
    </p:spTree>
    <p:extLst>
      <p:ext uri="{BB962C8B-B14F-4D97-AF65-F5344CB8AC3E}">
        <p14:creationId xmlns:p14="http://schemas.microsoft.com/office/powerpoint/2010/main" val="51250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62B938-6AA4-4D94-8F64-B68DA3AA1C1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Como criar objetos </a:t>
            </a:r>
            <a:endParaRPr lang="en-US" sz="6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Estrutura de tópicos do quebra-cabeça">
            <a:extLst>
              <a:ext uri="{FF2B5EF4-FFF2-40B4-BE49-F238E27FC236}">
                <a16:creationId xmlns:a16="http://schemas.microsoft.com/office/drawing/2014/main" id="{1A6DFCA9-6B57-A534-D953-31FDA8A00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2635819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20DA51-0162-48EC-A3C1-20E93B07411A}"/>
              </a:ext>
            </a:extLst>
          </p:cNvPr>
          <p:cNvSpPr>
            <a:spLocks noGrp="1"/>
          </p:cNvSpPr>
          <p:nvPr>
            <p:ph type="title"/>
          </p:nvPr>
        </p:nvSpPr>
        <p:spPr>
          <a:xfrm>
            <a:off x="838200" y="365125"/>
            <a:ext cx="10515600" cy="1325563"/>
          </a:xfrm>
        </p:spPr>
        <p:txBody>
          <a:bodyPr>
            <a:normAutofit/>
          </a:bodyPr>
          <a:lstStyle/>
          <a:p>
            <a:r>
              <a:rPr lang="pt-BR" sz="5400" b="1"/>
              <a:t>Como criar objetos </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551E283-4557-4950-9831-22DA8191342A}"/>
              </a:ext>
            </a:extLst>
          </p:cNvPr>
          <p:cNvSpPr>
            <a:spLocks noGrp="1"/>
          </p:cNvSpPr>
          <p:nvPr>
            <p:ph idx="1"/>
          </p:nvPr>
        </p:nvSpPr>
        <p:spPr>
          <a:xfrm>
            <a:off x="838200" y="1929384"/>
            <a:ext cx="10515600" cy="4251960"/>
          </a:xfrm>
        </p:spPr>
        <p:txBody>
          <a:bodyPr>
            <a:normAutofit/>
          </a:bodyPr>
          <a:lstStyle/>
          <a:p>
            <a:r>
              <a:rPr lang="pt-BR" sz="2200" b="1"/>
              <a:t>Objetos vetores com valores numéricos </a:t>
            </a:r>
            <a:endParaRPr lang="pt-BR" sz="2200"/>
          </a:p>
          <a:p>
            <a:pPr marL="0" indent="0">
              <a:buNone/>
            </a:pPr>
            <a:r>
              <a:rPr lang="pt-BR" sz="2200"/>
              <a:t>Vamos criar um conjunto de dados que contém o número de espécies de aves (riqueza) coletadas em 10 locais. As riquezas são 22, 28, 37, 34, 13, 24, 39, 5, 33, 32. </a:t>
            </a:r>
          </a:p>
          <a:p>
            <a:pPr marL="0" indent="0">
              <a:buNone/>
            </a:pPr>
            <a:r>
              <a:rPr lang="pt-BR" sz="2200" i="1"/>
              <a:t>aves&lt;-c(22,28,37,34,13,24,39,5,33,32) </a:t>
            </a:r>
          </a:p>
          <a:p>
            <a:pPr marL="0" indent="0">
              <a:buNone/>
            </a:pPr>
            <a:endParaRPr lang="pt-BR" sz="2200"/>
          </a:p>
          <a:p>
            <a:r>
              <a:rPr lang="pt-BR" sz="2200"/>
              <a:t>O comando </a:t>
            </a:r>
            <a:r>
              <a:rPr lang="pt-BR" sz="2200" b="1"/>
              <a:t>&lt;- (sinal de menor e sinal de menos) </a:t>
            </a:r>
            <a:r>
              <a:rPr lang="pt-BR" sz="2200"/>
              <a:t>significa </a:t>
            </a:r>
            <a:r>
              <a:rPr lang="pt-BR" sz="2200" b="1"/>
              <a:t>assinalar (</a:t>
            </a:r>
            <a:r>
              <a:rPr lang="pt-BR" sz="2200" b="1" i="1"/>
              <a:t>assign</a:t>
            </a:r>
            <a:r>
              <a:rPr lang="pt-BR" sz="2200" b="1"/>
              <a:t>)</a:t>
            </a:r>
            <a:r>
              <a:rPr lang="pt-BR" sz="2200"/>
              <a:t>. Indica que tudo que vem após este comando será salvo com o nome que vem antes. É o mesmo que dizer "salve os dados a seguir com o nome de </a:t>
            </a:r>
            <a:r>
              <a:rPr lang="pt-BR" sz="2200" b="1"/>
              <a:t>aves</a:t>
            </a:r>
            <a:r>
              <a:rPr lang="pt-BR" sz="2200"/>
              <a:t>". </a:t>
            </a:r>
          </a:p>
          <a:p>
            <a:r>
              <a:rPr lang="pt-BR" sz="2200"/>
              <a:t>A letra </a:t>
            </a:r>
            <a:r>
              <a:rPr lang="pt-BR" sz="2200" b="1"/>
              <a:t>c</a:t>
            </a:r>
            <a:r>
              <a:rPr lang="pt-BR" sz="2200"/>
              <a:t> significa concatenar </a:t>
            </a:r>
            <a:r>
              <a:rPr lang="pt-BR" sz="2200" b="1"/>
              <a:t>(colocar junto). </a:t>
            </a:r>
            <a:r>
              <a:rPr lang="pt-BR" sz="2200"/>
              <a:t>Entenda como "agrupe os dados entre parênteses dentro do objeto que será criado" neste caso no objeto aves. </a:t>
            </a:r>
          </a:p>
        </p:txBody>
      </p:sp>
    </p:spTree>
    <p:extLst>
      <p:ext uri="{BB962C8B-B14F-4D97-AF65-F5344CB8AC3E}">
        <p14:creationId xmlns:p14="http://schemas.microsoft.com/office/powerpoint/2010/main" val="150997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20DA51-0162-48EC-A3C1-20E93B07411A}"/>
              </a:ext>
            </a:extLst>
          </p:cNvPr>
          <p:cNvSpPr>
            <a:spLocks noGrp="1"/>
          </p:cNvSpPr>
          <p:nvPr>
            <p:ph type="title"/>
          </p:nvPr>
        </p:nvSpPr>
        <p:spPr>
          <a:xfrm>
            <a:off x="838200" y="365125"/>
            <a:ext cx="10515600" cy="1325563"/>
          </a:xfrm>
        </p:spPr>
        <p:txBody>
          <a:bodyPr>
            <a:normAutofit/>
          </a:bodyPr>
          <a:lstStyle/>
          <a:p>
            <a:r>
              <a:rPr lang="pt-BR" sz="5400" b="1"/>
              <a:t>Como criar objetos </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551E283-4557-4950-9831-22DA8191342A}"/>
              </a:ext>
            </a:extLst>
          </p:cNvPr>
          <p:cNvSpPr>
            <a:spLocks noGrp="1"/>
          </p:cNvSpPr>
          <p:nvPr>
            <p:ph idx="1"/>
          </p:nvPr>
        </p:nvSpPr>
        <p:spPr>
          <a:xfrm>
            <a:off x="838200" y="1929384"/>
            <a:ext cx="10515600" cy="4251960"/>
          </a:xfrm>
        </p:spPr>
        <p:txBody>
          <a:bodyPr>
            <a:normAutofit fontScale="92500" lnSpcReduction="20000"/>
          </a:bodyPr>
          <a:lstStyle/>
          <a:p>
            <a:r>
              <a:rPr lang="pt-BR" sz="2200" b="1" dirty="0"/>
              <a:t>Objetos vetores com valores numéricos </a:t>
            </a:r>
            <a:endParaRPr lang="pt-BR" sz="2200" dirty="0"/>
          </a:p>
          <a:p>
            <a:pPr marL="0" indent="0">
              <a:buNone/>
            </a:pPr>
            <a:r>
              <a:rPr lang="pt-BR" sz="2200" dirty="0"/>
              <a:t>Para ver os valores (o conteúdo de um objeto), basta digitar o nome do objeto na linha de comandos. </a:t>
            </a:r>
          </a:p>
          <a:p>
            <a:pPr marL="0" indent="0">
              <a:buNone/>
            </a:pPr>
            <a:r>
              <a:rPr lang="pt-BR" sz="2200" i="1" dirty="0"/>
              <a:t>aves </a:t>
            </a:r>
          </a:p>
          <a:p>
            <a:pPr marL="0" indent="0">
              <a:buNone/>
            </a:pPr>
            <a:endParaRPr lang="pt-BR" sz="1100" dirty="0"/>
          </a:p>
          <a:p>
            <a:pPr marL="0" indent="0">
              <a:buNone/>
            </a:pPr>
            <a:r>
              <a:rPr lang="pt-BR" sz="2200" dirty="0"/>
              <a:t>A função </a:t>
            </a:r>
            <a:r>
              <a:rPr lang="pt-BR" sz="2200" dirty="0" err="1"/>
              <a:t>length</a:t>
            </a:r>
            <a:r>
              <a:rPr lang="pt-BR" sz="2200" dirty="0"/>
              <a:t> fornece o número de observações (n) dentro do objeto. </a:t>
            </a:r>
          </a:p>
          <a:p>
            <a:pPr marL="0" indent="0">
              <a:buNone/>
            </a:pPr>
            <a:r>
              <a:rPr lang="pt-BR" sz="2200" dirty="0" err="1"/>
              <a:t>length</a:t>
            </a:r>
            <a:r>
              <a:rPr lang="pt-BR" sz="2200" dirty="0"/>
              <a:t>(aves) </a:t>
            </a:r>
          </a:p>
          <a:p>
            <a:pPr marL="0" indent="0">
              <a:buNone/>
            </a:pPr>
            <a:endParaRPr lang="pt-BR" sz="2200" dirty="0"/>
          </a:p>
          <a:p>
            <a:r>
              <a:rPr lang="pt-BR" sz="2200" b="1" dirty="0"/>
              <a:t>Objetos vetores com caracteres (letras, variáveis categóricas). </a:t>
            </a:r>
            <a:endParaRPr lang="pt-BR" sz="2200" dirty="0"/>
          </a:p>
          <a:p>
            <a:pPr marL="0" indent="0">
              <a:buNone/>
            </a:pPr>
            <a:r>
              <a:rPr lang="pt-BR" sz="2200" dirty="0"/>
              <a:t>Também podemos criar objetos que contêm letras ou palavras ao invés de números. Porém, as letras ou palavras devem vir </a:t>
            </a:r>
            <a:r>
              <a:rPr lang="pt-BR" sz="2200" b="1" dirty="0"/>
              <a:t>entre aspas " ". </a:t>
            </a:r>
          </a:p>
          <a:p>
            <a:pPr marL="0" indent="0">
              <a:buNone/>
            </a:pPr>
            <a:r>
              <a:rPr lang="pt-BR" sz="2200" i="1" dirty="0"/>
              <a:t>letras &lt;- c("a","b","c","da","</a:t>
            </a:r>
            <a:r>
              <a:rPr lang="pt-BR" sz="2200" i="1" dirty="0" err="1"/>
              <a:t>edw</a:t>
            </a:r>
            <a:r>
              <a:rPr lang="pt-BR" sz="2200" i="1" dirty="0"/>
              <a:t>") </a:t>
            </a:r>
          </a:p>
          <a:p>
            <a:pPr marL="0" indent="0">
              <a:buNone/>
            </a:pPr>
            <a:r>
              <a:rPr lang="pt-BR" sz="2200" i="1" dirty="0"/>
              <a:t>letras </a:t>
            </a:r>
          </a:p>
          <a:p>
            <a:pPr marL="0" indent="0">
              <a:buNone/>
            </a:pPr>
            <a:endParaRPr lang="pt-BR" sz="2200" dirty="0"/>
          </a:p>
        </p:txBody>
      </p:sp>
    </p:spTree>
    <p:extLst>
      <p:ext uri="{BB962C8B-B14F-4D97-AF65-F5344CB8AC3E}">
        <p14:creationId xmlns:p14="http://schemas.microsoft.com/office/powerpoint/2010/main" val="1977196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FB54B4-4858-49A0-A832-8E57D850BB9B}"/>
              </a:ext>
            </a:extLst>
          </p:cNvPr>
          <p:cNvSpPr>
            <a:spLocks noGrp="1"/>
          </p:cNvSpPr>
          <p:nvPr>
            <p:ph type="title"/>
          </p:nvPr>
        </p:nvSpPr>
        <p:spPr>
          <a:xfrm>
            <a:off x="838200" y="365125"/>
            <a:ext cx="10515600" cy="1325563"/>
          </a:xfrm>
        </p:spPr>
        <p:txBody>
          <a:bodyPr>
            <a:normAutofit/>
          </a:bodyPr>
          <a:lstStyle/>
          <a:p>
            <a:r>
              <a:rPr lang="pt-BR" sz="5400" b="1"/>
              <a:t>Como criar objetos </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82EB7E6-54E3-4019-B778-012B4C9F3F82}"/>
              </a:ext>
            </a:extLst>
          </p:cNvPr>
          <p:cNvSpPr>
            <a:spLocks noGrp="1"/>
          </p:cNvSpPr>
          <p:nvPr>
            <p:ph idx="1"/>
          </p:nvPr>
        </p:nvSpPr>
        <p:spPr>
          <a:xfrm>
            <a:off x="838200" y="1929384"/>
            <a:ext cx="10515600" cy="4251960"/>
          </a:xfrm>
        </p:spPr>
        <p:txBody>
          <a:bodyPr>
            <a:normAutofit/>
          </a:bodyPr>
          <a:lstStyle/>
          <a:p>
            <a:r>
              <a:rPr lang="pt-BR" sz="1700" b="1"/>
              <a:t>Criação de vetores com valores repetidos</a:t>
            </a:r>
          </a:p>
          <a:p>
            <a:pPr marL="0" indent="0">
              <a:buNone/>
            </a:pPr>
            <a:r>
              <a:rPr lang="pt-BR" sz="1700" b="1"/>
              <a:t>rep(x, times=y) </a:t>
            </a:r>
            <a:r>
              <a:rPr lang="pt-BR" sz="1700"/>
              <a:t># rep(repita x, y vezes) </a:t>
            </a:r>
            <a:endParaRPr lang="pt-BR" sz="1700" b="1"/>
          </a:p>
          <a:p>
            <a:pPr marL="0" indent="0">
              <a:buNone/>
            </a:pPr>
            <a:r>
              <a:rPr lang="pt-BR" sz="1700"/>
              <a:t>x &lt;- rep(0.5, 10)  # repete o valor 0.5  dez vezes.</a:t>
            </a:r>
          </a:p>
          <a:p>
            <a:pPr marL="0" indent="0">
              <a:buNone/>
            </a:pPr>
            <a:r>
              <a:rPr lang="pt-BR" sz="1700"/>
              <a:t>rep("a",5) # repete a letra "a" 5 vezes</a:t>
            </a:r>
          </a:p>
          <a:p>
            <a:pPr marL="0" indent="0">
              <a:buNone/>
            </a:pPr>
            <a:r>
              <a:rPr lang="pt-BR" sz="1700"/>
              <a:t>rep(1:4,2) # repete a sequência de 1 a 4 duas vezes </a:t>
            </a:r>
          </a:p>
          <a:p>
            <a:pPr marL="0" indent="0">
              <a:buNone/>
            </a:pPr>
            <a:r>
              <a:rPr lang="pt-BR" sz="1700"/>
              <a:t>rep(1:4,each=2) # note a diferença ao usar o comando each=2 </a:t>
            </a:r>
          </a:p>
          <a:p>
            <a:pPr marL="0" indent="0">
              <a:buNone/>
            </a:pPr>
            <a:endParaRPr lang="pt-BR" sz="1700"/>
          </a:p>
          <a:p>
            <a:pPr marL="0" indent="0">
              <a:buNone/>
            </a:pPr>
            <a:r>
              <a:rPr lang="pt-BR" sz="1700" b="1"/>
              <a:t>rep</a:t>
            </a:r>
            <a:r>
              <a:rPr lang="pt-BR" sz="1700"/>
              <a:t> também pode ser usado para repetir um vetor:</a:t>
            </a:r>
          </a:p>
          <a:p>
            <a:pPr marL="0" indent="0">
              <a:buNone/>
            </a:pPr>
            <a:r>
              <a:rPr lang="pt-BR" sz="1700"/>
              <a:t>x &lt;- rep(c(1,2), 3)  #repete o vetor (1,2) três vezes</a:t>
            </a:r>
          </a:p>
          <a:p>
            <a:pPr marL="0" indent="0">
              <a:buNone/>
            </a:pPr>
            <a:r>
              <a:rPr lang="pt-BR" sz="1700"/>
              <a:t>rep(c("Três","Dois","Sete","Quatro"),c(3,2,7,4))                 # Veja que neste caso a primeira parte do comando indica as palavras que devem ser repetidas e a segunda parte indica quantas vezes cada palavra deve ser repetida. </a:t>
            </a:r>
          </a:p>
          <a:p>
            <a:pPr marL="0" indent="0">
              <a:buNone/>
            </a:pPr>
            <a:endParaRPr lang="pt-BR" sz="1700"/>
          </a:p>
        </p:txBody>
      </p:sp>
    </p:spTree>
    <p:extLst>
      <p:ext uri="{BB962C8B-B14F-4D97-AF65-F5344CB8AC3E}">
        <p14:creationId xmlns:p14="http://schemas.microsoft.com/office/powerpoint/2010/main" val="3921703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FB54B4-4858-49A0-A832-8E57D850BB9B}"/>
              </a:ext>
            </a:extLst>
          </p:cNvPr>
          <p:cNvSpPr>
            <a:spLocks noGrp="1"/>
          </p:cNvSpPr>
          <p:nvPr>
            <p:ph type="title"/>
          </p:nvPr>
        </p:nvSpPr>
        <p:spPr>
          <a:xfrm>
            <a:off x="838200" y="365125"/>
            <a:ext cx="10515600" cy="1325563"/>
          </a:xfrm>
        </p:spPr>
        <p:txBody>
          <a:bodyPr>
            <a:normAutofit/>
          </a:bodyPr>
          <a:lstStyle/>
          <a:p>
            <a:r>
              <a:rPr lang="pt-BR" sz="5400" b="1"/>
              <a:t>Como criar objetos </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82EB7E6-54E3-4019-B778-012B4C9F3F82}"/>
              </a:ext>
            </a:extLst>
          </p:cNvPr>
          <p:cNvSpPr>
            <a:spLocks noGrp="1"/>
          </p:cNvSpPr>
          <p:nvPr>
            <p:ph idx="1"/>
          </p:nvPr>
        </p:nvSpPr>
        <p:spPr>
          <a:xfrm>
            <a:off x="838200" y="1929384"/>
            <a:ext cx="10515600" cy="4251960"/>
          </a:xfrm>
        </p:spPr>
        <p:txBody>
          <a:bodyPr>
            <a:normAutofit/>
          </a:bodyPr>
          <a:lstStyle/>
          <a:p>
            <a:r>
              <a:rPr lang="pt-BR" sz="1700" b="1"/>
              <a:t>Criação de vetores com sequência de valores</a:t>
            </a:r>
          </a:p>
          <a:p>
            <a:pPr marL="0" indent="0">
              <a:buNone/>
            </a:pPr>
            <a:r>
              <a:rPr lang="pt-BR" sz="1700" b="1"/>
              <a:t>seq - </a:t>
            </a:r>
            <a:r>
              <a:rPr lang="pt-BR" sz="1700"/>
              <a:t>cria um vetor que é uma sequência de números.</a:t>
            </a:r>
          </a:p>
          <a:p>
            <a:pPr marL="0" indent="0">
              <a:buNone/>
            </a:pPr>
            <a:r>
              <a:rPr lang="pt-BR" sz="1700"/>
              <a:t>Quando o passo é um, pode-se usar </a:t>
            </a:r>
            <a:r>
              <a:rPr lang="pt-BR" sz="1700" b="1"/>
              <a:t>dois pontos (:) </a:t>
            </a:r>
            <a:r>
              <a:rPr lang="pt-BR" sz="1700" b="1">
                <a:sym typeface="Wingdings" panose="05000000000000000000" pitchFamily="2" charset="2"/>
              </a:rPr>
              <a:t> ex.: 1:10</a:t>
            </a:r>
            <a:endParaRPr lang="pt-BR" sz="1700" b="1"/>
          </a:p>
          <a:p>
            <a:pPr marL="0" indent="0">
              <a:buNone/>
            </a:pPr>
            <a:endParaRPr lang="pt-BR" sz="1700"/>
          </a:p>
          <a:p>
            <a:pPr marL="0" indent="0">
              <a:buNone/>
            </a:pPr>
            <a:r>
              <a:rPr lang="pt-BR" sz="1700" b="1"/>
              <a:t>Exemplos:</a:t>
            </a:r>
          </a:p>
          <a:p>
            <a:pPr marL="0" indent="0">
              <a:buNone/>
            </a:pPr>
            <a:r>
              <a:rPr lang="pt-BR" sz="1700" i="1"/>
              <a:t>seq(from, to) </a:t>
            </a:r>
            <a:r>
              <a:rPr lang="pt-BR" sz="1700" i="1">
                <a:sym typeface="Wingdings" panose="05000000000000000000" pitchFamily="2" charset="2"/>
              </a:rPr>
              <a:t> </a:t>
            </a:r>
            <a:r>
              <a:rPr lang="pt-BR" sz="1700" i="1"/>
              <a:t>seq(3, 5)</a:t>
            </a:r>
          </a:p>
          <a:p>
            <a:pPr marL="0" indent="0">
              <a:buNone/>
            </a:pPr>
            <a:r>
              <a:rPr lang="pt-BR" sz="1700" i="1"/>
              <a:t>seq(from,to,by) </a:t>
            </a:r>
            <a:r>
              <a:rPr lang="pt-BR" sz="1700" i="1">
                <a:sym typeface="Wingdings" panose="05000000000000000000" pitchFamily="2" charset="2"/>
              </a:rPr>
              <a:t> </a:t>
            </a:r>
            <a:r>
              <a:rPr lang="pt-BR" sz="1700" i="1"/>
              <a:t>seq(3, 15, by=2) #sequência de 3 a 15, em intervalos de 2) </a:t>
            </a:r>
          </a:p>
          <a:p>
            <a:pPr marL="0" indent="0">
              <a:buNone/>
            </a:pPr>
            <a:r>
              <a:rPr lang="pt-BR" sz="1700" i="1"/>
              <a:t>-10:-5 </a:t>
            </a:r>
          </a:p>
          <a:p>
            <a:pPr marL="0" indent="0">
              <a:buNone/>
            </a:pPr>
            <a:r>
              <a:rPr lang="pt-BR" sz="1700" i="1"/>
              <a:t>6:2</a:t>
            </a:r>
          </a:p>
          <a:p>
            <a:pPr marL="0" indent="0">
              <a:buNone/>
            </a:pPr>
            <a:r>
              <a:rPr lang="pt-BR" sz="1700" i="1"/>
              <a:t>seq(from, to, length) </a:t>
            </a:r>
            <a:r>
              <a:rPr lang="pt-BR" sz="1700" i="1">
                <a:sym typeface="Wingdings" panose="05000000000000000000" pitchFamily="2" charset="2"/>
              </a:rPr>
              <a:t> </a:t>
            </a:r>
            <a:r>
              <a:rPr lang="pt-BR" sz="1700" i="1"/>
              <a:t>seq(1, 1000, length=10) #length define o tamanho do vetor</a:t>
            </a:r>
          </a:p>
          <a:p>
            <a:pPr marL="0" indent="0">
              <a:buNone/>
            </a:pPr>
            <a:r>
              <a:rPr lang="en-US" sz="1700" i="1"/>
              <a:t>seq(from,by,length) </a:t>
            </a:r>
            <a:r>
              <a:rPr lang="en-US" sz="1700" i="1">
                <a:sym typeface="Wingdings" panose="05000000000000000000" pitchFamily="2" charset="2"/>
              </a:rPr>
              <a:t>seq(from=3,by=10,length=5)  #sequência iniciando no 3, de 10 em 10, de tamanho 5</a:t>
            </a:r>
            <a:endParaRPr lang="pt-BR" sz="1700" i="1"/>
          </a:p>
        </p:txBody>
      </p:sp>
    </p:spTree>
    <p:extLst>
      <p:ext uri="{BB962C8B-B14F-4D97-AF65-F5344CB8AC3E}">
        <p14:creationId xmlns:p14="http://schemas.microsoft.com/office/powerpoint/2010/main" val="217769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B90CFC-E2FB-4607-AB0A-75C33BC8B266}"/>
              </a:ext>
            </a:extLst>
          </p:cNvPr>
          <p:cNvSpPr>
            <a:spLocks noGrp="1"/>
          </p:cNvSpPr>
          <p:nvPr>
            <p:ph type="title"/>
          </p:nvPr>
        </p:nvSpPr>
        <p:spPr>
          <a:xfrm>
            <a:off x="838200" y="365125"/>
            <a:ext cx="10515600" cy="1325563"/>
          </a:xfrm>
        </p:spPr>
        <p:txBody>
          <a:bodyPr>
            <a:normAutofit/>
          </a:bodyPr>
          <a:lstStyle/>
          <a:p>
            <a:r>
              <a:rPr lang="pt-BR" sz="4200" b="1"/>
              <a:t>Operações com vetores </a:t>
            </a:r>
            <a:br>
              <a:rPr lang="pt-BR" sz="4200"/>
            </a:b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750BD6C-83AF-41AE-A230-782D4987FC63}"/>
              </a:ext>
            </a:extLst>
          </p:cNvPr>
          <p:cNvSpPr>
            <a:spLocks noGrp="1"/>
          </p:cNvSpPr>
          <p:nvPr>
            <p:ph idx="1"/>
          </p:nvPr>
        </p:nvSpPr>
        <p:spPr>
          <a:xfrm>
            <a:off x="838200" y="1929384"/>
            <a:ext cx="10515600" cy="4251960"/>
          </a:xfrm>
        </p:spPr>
        <p:txBody>
          <a:bodyPr>
            <a:normAutofit/>
          </a:bodyPr>
          <a:lstStyle/>
          <a:p>
            <a:r>
              <a:rPr lang="pt-BR" sz="2200" b="1" dirty="0"/>
              <a:t>Podemos fazer diversas operações usando o objeto “aves”, criado anteriormente. </a:t>
            </a:r>
          </a:p>
          <a:p>
            <a:pPr marL="0" indent="0">
              <a:buNone/>
            </a:pPr>
            <a:r>
              <a:rPr lang="pt-BR" sz="2200" i="1" dirty="0" err="1"/>
              <a:t>max</a:t>
            </a:r>
            <a:r>
              <a:rPr lang="pt-BR" sz="2200" i="1" dirty="0"/>
              <a:t>(aves) #valor máximo contido no objeto aves </a:t>
            </a:r>
          </a:p>
          <a:p>
            <a:pPr marL="0" indent="0">
              <a:buNone/>
            </a:pPr>
            <a:r>
              <a:rPr lang="pt-BR" sz="2200" i="1" dirty="0"/>
              <a:t>min(aves) #valor mínimo </a:t>
            </a:r>
          </a:p>
          <a:p>
            <a:pPr marL="0" indent="0">
              <a:buNone/>
            </a:pPr>
            <a:r>
              <a:rPr lang="pt-BR" sz="2200" i="1" dirty="0"/>
              <a:t>sum(aves) #Soma dos valores de aves </a:t>
            </a:r>
          </a:p>
          <a:p>
            <a:pPr marL="0" indent="0">
              <a:buNone/>
            </a:pPr>
            <a:r>
              <a:rPr lang="pt-BR" sz="2200" i="1" dirty="0"/>
              <a:t>aves^2 </a:t>
            </a:r>
          </a:p>
          <a:p>
            <a:pPr marL="0" indent="0">
              <a:buNone/>
            </a:pPr>
            <a:r>
              <a:rPr lang="pt-BR" sz="2200" i="1" dirty="0"/>
              <a:t>aves/10 </a:t>
            </a:r>
          </a:p>
          <a:p>
            <a:pPr marL="0" indent="0">
              <a:buNone/>
            </a:pPr>
            <a:r>
              <a:rPr lang="pt-BR" sz="2200" i="1" dirty="0"/>
              <a:t>range(aves)</a:t>
            </a:r>
          </a:p>
          <a:p>
            <a:r>
              <a:rPr lang="pt-BR" sz="2200" b="1" dirty="0"/>
              <a:t>Agora vamos usar o que já sabemos para calcular a média dos dados das aves.</a:t>
            </a:r>
            <a:r>
              <a:rPr lang="pt-BR" sz="2200" dirty="0"/>
              <a:t> </a:t>
            </a:r>
          </a:p>
          <a:p>
            <a:pPr marL="0" indent="0">
              <a:buNone/>
            </a:pPr>
            <a:r>
              <a:rPr lang="pt-BR" sz="2200" i="1" dirty="0" err="1"/>
              <a:t>n.aves</a:t>
            </a:r>
            <a:r>
              <a:rPr lang="pt-BR" sz="2200" i="1" dirty="0"/>
              <a:t>&lt;-</a:t>
            </a:r>
            <a:r>
              <a:rPr lang="pt-BR" sz="2200" i="1" dirty="0" err="1"/>
              <a:t>length</a:t>
            </a:r>
            <a:r>
              <a:rPr lang="pt-BR" sz="2200" i="1" dirty="0"/>
              <a:t>(aves) # número de observações (n) </a:t>
            </a:r>
          </a:p>
          <a:p>
            <a:pPr marL="0" indent="0">
              <a:buNone/>
            </a:pPr>
            <a:r>
              <a:rPr lang="pt-BR" sz="2200" i="1" dirty="0" err="1"/>
              <a:t>media.aves</a:t>
            </a:r>
            <a:r>
              <a:rPr lang="pt-BR" sz="2200" i="1" dirty="0"/>
              <a:t>&lt;-sum(aves)/</a:t>
            </a:r>
            <a:r>
              <a:rPr lang="pt-BR" sz="2200" i="1" dirty="0" err="1"/>
              <a:t>n.aves</a:t>
            </a:r>
            <a:r>
              <a:rPr lang="pt-BR" sz="2200" i="1" dirty="0"/>
              <a:t> #média </a:t>
            </a:r>
          </a:p>
        </p:txBody>
      </p:sp>
    </p:spTree>
    <p:extLst>
      <p:ext uri="{BB962C8B-B14F-4D97-AF65-F5344CB8AC3E}">
        <p14:creationId xmlns:p14="http://schemas.microsoft.com/office/powerpoint/2010/main" val="2964898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B90CFC-E2FB-4607-AB0A-75C33BC8B266}"/>
              </a:ext>
            </a:extLst>
          </p:cNvPr>
          <p:cNvSpPr>
            <a:spLocks noGrp="1"/>
          </p:cNvSpPr>
          <p:nvPr>
            <p:ph type="title"/>
          </p:nvPr>
        </p:nvSpPr>
        <p:spPr>
          <a:xfrm>
            <a:off x="838200" y="365125"/>
            <a:ext cx="10515600" cy="1325563"/>
          </a:xfrm>
        </p:spPr>
        <p:txBody>
          <a:bodyPr>
            <a:normAutofit/>
          </a:bodyPr>
          <a:lstStyle/>
          <a:p>
            <a:r>
              <a:rPr lang="pt-BR" sz="4200" b="1"/>
              <a:t>Operações com vetores </a:t>
            </a:r>
            <a:br>
              <a:rPr lang="pt-BR" sz="4200"/>
            </a:b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750BD6C-83AF-41AE-A230-782D4987FC63}"/>
              </a:ext>
            </a:extLst>
          </p:cNvPr>
          <p:cNvSpPr>
            <a:spLocks noGrp="1"/>
          </p:cNvSpPr>
          <p:nvPr>
            <p:ph idx="1"/>
          </p:nvPr>
        </p:nvSpPr>
        <p:spPr>
          <a:xfrm>
            <a:off x="838200" y="1929384"/>
            <a:ext cx="10515600" cy="4251960"/>
          </a:xfrm>
        </p:spPr>
        <p:txBody>
          <a:bodyPr>
            <a:normAutofit/>
          </a:bodyPr>
          <a:lstStyle/>
          <a:p>
            <a:r>
              <a:rPr lang="pt-BR" sz="2000" dirty="0"/>
              <a:t>Função </a:t>
            </a:r>
            <a:r>
              <a:rPr lang="pt-BR" sz="2000" b="1" i="1"/>
              <a:t>diff</a:t>
            </a:r>
            <a:endParaRPr lang="pt-BR" sz="2000" b="1" i="1" dirty="0"/>
          </a:p>
          <a:p>
            <a:pPr marL="0" indent="0">
              <a:buNone/>
            </a:pPr>
            <a:r>
              <a:rPr lang="pt-BR" sz="2000" dirty="0"/>
              <a:t>-&gt; Calcula a diferença entre um elemento do vetor e o elemento anterior.</a:t>
            </a:r>
          </a:p>
          <a:p>
            <a:pPr marL="0" indent="0">
              <a:buNone/>
            </a:pPr>
            <a:endParaRPr lang="pt-BR" sz="2000" dirty="0"/>
          </a:p>
          <a:p>
            <a:pPr marL="0" indent="0">
              <a:buNone/>
            </a:pPr>
            <a:r>
              <a:rPr lang="pt-BR" sz="2000" dirty="0"/>
              <a:t>Ex.:  Uma pessoa em dieta anotou seu peso mensalmente durante um ano e obteve os valores:</a:t>
            </a:r>
          </a:p>
          <a:p>
            <a:pPr marL="0" indent="0">
              <a:buNone/>
            </a:pPr>
            <a:endParaRPr lang="pt-BR" sz="2000" dirty="0"/>
          </a:p>
          <a:p>
            <a:pPr marL="0" indent="0">
              <a:buNone/>
            </a:pPr>
            <a:r>
              <a:rPr lang="pt-BR" sz="2000" i="1" dirty="0"/>
              <a:t>pesos &lt;- c(78.4, 79.8, 76.0, 75.3, 77.4, 78.6, 77.9, 78.8, 79.2, 75.2, 75.0, 79.4)</a:t>
            </a:r>
          </a:p>
          <a:p>
            <a:pPr marL="0" indent="0">
              <a:buNone/>
            </a:pPr>
            <a:endParaRPr lang="pt-BR" sz="2000" dirty="0"/>
          </a:p>
          <a:p>
            <a:pPr marL="0" indent="0">
              <a:buNone/>
            </a:pPr>
            <a:r>
              <a:rPr lang="pt-BR" sz="2000" dirty="0"/>
              <a:t>A diferença de peso entre um mês e o consecutivo é obtida pela função </a:t>
            </a:r>
            <a:r>
              <a:rPr lang="pt-BR" sz="2000"/>
              <a:t>diff</a:t>
            </a:r>
            <a:r>
              <a:rPr lang="pt-BR" sz="2000" dirty="0"/>
              <a:t>:</a:t>
            </a:r>
          </a:p>
          <a:p>
            <a:pPr marL="0" indent="0">
              <a:buNone/>
            </a:pPr>
            <a:endParaRPr lang="pt-BR" sz="2000" dirty="0"/>
          </a:p>
          <a:p>
            <a:pPr marL="0" indent="0">
              <a:buNone/>
            </a:pPr>
            <a:r>
              <a:rPr lang="pt-BR" sz="2000" i="1"/>
              <a:t>pesos.dif</a:t>
            </a:r>
            <a:r>
              <a:rPr lang="pt-BR" sz="2000" i="1" dirty="0"/>
              <a:t> &lt;- </a:t>
            </a:r>
            <a:r>
              <a:rPr lang="pt-BR" sz="2000" i="1"/>
              <a:t>diff</a:t>
            </a:r>
            <a:r>
              <a:rPr lang="pt-BR" sz="2000" i="1" dirty="0"/>
              <a:t>(pesos)</a:t>
            </a:r>
          </a:p>
        </p:txBody>
      </p:sp>
    </p:spTree>
    <p:extLst>
      <p:ext uri="{BB962C8B-B14F-4D97-AF65-F5344CB8AC3E}">
        <p14:creationId xmlns:p14="http://schemas.microsoft.com/office/powerpoint/2010/main" val="367229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3838A0-5D48-466C-A41F-B1AA4010DC5F}"/>
              </a:ext>
            </a:extLst>
          </p:cNvPr>
          <p:cNvSpPr>
            <a:spLocks noGrp="1"/>
          </p:cNvSpPr>
          <p:nvPr>
            <p:ph type="title"/>
          </p:nvPr>
        </p:nvSpPr>
        <p:spPr>
          <a:xfrm>
            <a:off x="838200" y="631825"/>
            <a:ext cx="10515600" cy="1325563"/>
          </a:xfrm>
        </p:spPr>
        <p:txBody>
          <a:bodyPr>
            <a:normAutofit/>
          </a:bodyPr>
          <a:lstStyle/>
          <a:p>
            <a:r>
              <a:rPr lang="pt-BR" b="1" dirty="0"/>
              <a:t>Linha de Comando</a:t>
            </a:r>
          </a:p>
        </p:txBody>
      </p:sp>
      <p:sp>
        <p:nvSpPr>
          <p:cNvPr id="3" name="Espaço Reservado para Conteúdo 2">
            <a:extLst>
              <a:ext uri="{FF2B5EF4-FFF2-40B4-BE49-F238E27FC236}">
                <a16:creationId xmlns:a16="http://schemas.microsoft.com/office/drawing/2014/main" id="{FE3AC9BE-6B14-4056-8FD8-A551A9BD5784}"/>
              </a:ext>
            </a:extLst>
          </p:cNvPr>
          <p:cNvSpPr>
            <a:spLocks noGrp="1"/>
          </p:cNvSpPr>
          <p:nvPr>
            <p:ph idx="1"/>
          </p:nvPr>
        </p:nvSpPr>
        <p:spPr>
          <a:xfrm>
            <a:off x="838200" y="1957388"/>
            <a:ext cx="10744200" cy="3971774"/>
          </a:xfrm>
        </p:spPr>
        <p:txBody>
          <a:bodyPr>
            <a:noAutofit/>
          </a:bodyPr>
          <a:lstStyle/>
          <a:p>
            <a:r>
              <a:rPr lang="pt-BR" sz="2000" dirty="0"/>
              <a:t>Para instalar pacotes: Ir na aba Pacotes </a:t>
            </a:r>
            <a:r>
              <a:rPr lang="pt-BR" sz="2000" dirty="0">
                <a:sym typeface="Wingdings" panose="05000000000000000000" pitchFamily="2" charset="2"/>
              </a:rPr>
              <a:t> Instalar pacotes (é necessário estar conectado à internet)</a:t>
            </a:r>
          </a:p>
          <a:p>
            <a:pPr marL="0" indent="0">
              <a:buNone/>
            </a:pPr>
            <a:r>
              <a:rPr lang="pt-BR" sz="2000" dirty="0">
                <a:sym typeface="Wingdings" panose="05000000000000000000" pitchFamily="2" charset="2"/>
              </a:rPr>
              <a:t>Ou</a:t>
            </a:r>
          </a:p>
          <a:p>
            <a:pPr marL="0" indent="0">
              <a:buNone/>
            </a:pPr>
            <a:r>
              <a:rPr lang="pt-BR" sz="2000" i="1" dirty="0" err="1">
                <a:sym typeface="Wingdings" panose="05000000000000000000" pitchFamily="2" charset="2"/>
              </a:rPr>
              <a:t>install.packages</a:t>
            </a:r>
            <a:r>
              <a:rPr lang="pt-BR" sz="2000" i="1" dirty="0">
                <a:sym typeface="Wingdings" panose="05000000000000000000" pitchFamily="2" charset="2"/>
              </a:rPr>
              <a:t>(“</a:t>
            </a:r>
            <a:r>
              <a:rPr lang="pt-BR" sz="2000" i="1" dirty="0" err="1">
                <a:sym typeface="Wingdings" panose="05000000000000000000" pitchFamily="2" charset="2"/>
              </a:rPr>
              <a:t>nome_do_pacote</a:t>
            </a:r>
            <a:r>
              <a:rPr lang="pt-BR" sz="2000" i="1" dirty="0">
                <a:sym typeface="Wingdings" panose="05000000000000000000" pitchFamily="2" charset="2"/>
              </a:rPr>
              <a:t>”)</a:t>
            </a:r>
          </a:p>
          <a:p>
            <a:pPr marL="0" indent="0">
              <a:buNone/>
            </a:pPr>
            <a:endParaRPr lang="pt-BR" sz="2000" dirty="0">
              <a:sym typeface="Wingdings" panose="05000000000000000000" pitchFamily="2" charset="2"/>
            </a:endParaRPr>
          </a:p>
          <a:p>
            <a:r>
              <a:rPr lang="pt-BR" sz="2000" dirty="0"/>
              <a:t>Não basta apenas instalar um pacote. Para usá-lo é necessário "carregar" o pacote sempre que você abrir o R e for usá-lo. Use a função </a:t>
            </a:r>
            <a:r>
              <a:rPr lang="pt-BR" sz="2000" b="1" dirty="0" err="1"/>
              <a:t>library</a:t>
            </a:r>
            <a:r>
              <a:rPr lang="pt-BR" sz="2000" dirty="0"/>
              <a:t> para rodar um pacote. Por exemplo:</a:t>
            </a:r>
          </a:p>
          <a:p>
            <a:pPr marL="0" indent="0">
              <a:buNone/>
            </a:pPr>
            <a:r>
              <a:rPr lang="pt-BR" sz="2000" i="1" dirty="0" err="1"/>
              <a:t>library</a:t>
            </a:r>
            <a:r>
              <a:rPr lang="pt-BR" sz="2000" i="1" dirty="0"/>
              <a:t>(</a:t>
            </a:r>
            <a:r>
              <a:rPr lang="pt-BR" sz="2000" i="1" dirty="0" err="1"/>
              <a:t>vegan</a:t>
            </a:r>
            <a:r>
              <a:rPr lang="pt-BR" sz="2000" i="1" dirty="0"/>
              <a:t>)  </a:t>
            </a:r>
          </a:p>
          <a:p>
            <a:endParaRPr lang="pt-BR" sz="2000" dirty="0"/>
          </a:p>
          <a:p>
            <a:r>
              <a:rPr lang="pt-BR" sz="2000" dirty="0"/>
              <a:t>&gt; </a:t>
            </a:r>
            <a:r>
              <a:rPr lang="pt-BR" sz="2000" dirty="0" err="1"/>
              <a:t>library</a:t>
            </a:r>
            <a:r>
              <a:rPr lang="pt-BR" sz="2000" dirty="0"/>
              <a:t>(</a:t>
            </a:r>
            <a:r>
              <a:rPr lang="pt-BR" sz="2000" dirty="0" err="1"/>
              <a:t>vegan</a:t>
            </a:r>
            <a:r>
              <a:rPr lang="pt-BR" sz="2000" dirty="0"/>
              <a:t>) # Após isso as funcionalidades do </a:t>
            </a:r>
            <a:r>
              <a:rPr lang="pt-BR" sz="2000" dirty="0" err="1"/>
              <a:t>vegan</a:t>
            </a:r>
            <a:r>
              <a:rPr lang="pt-BR" sz="2000" dirty="0"/>
              <a:t> estarão prontas para serem usadas. Lembre-se que </a:t>
            </a:r>
            <a:r>
              <a:rPr lang="pt-BR" sz="2000" b="1" dirty="0"/>
              <a:t>sempre que abrir o R será necessário carregar o pacote novamente</a:t>
            </a:r>
            <a:r>
              <a:rPr lang="pt-BR" sz="2000" dirty="0"/>
              <a:t>. </a:t>
            </a:r>
          </a:p>
          <a:p>
            <a:pPr marL="0" indent="0">
              <a:buNone/>
            </a:pPr>
            <a:r>
              <a:rPr lang="pt-BR" sz="2000" b="1" dirty="0"/>
              <a:t>***ENTRAR NO SITE (r </a:t>
            </a:r>
            <a:r>
              <a:rPr lang="pt-BR" sz="2000" b="1" dirty="0" err="1"/>
              <a:t>cran</a:t>
            </a:r>
            <a:r>
              <a:rPr lang="pt-BR" sz="2000" b="1" dirty="0"/>
              <a:t>) PARA MOSTRAR PACOTES </a:t>
            </a:r>
            <a:r>
              <a:rPr lang="pt-BR" sz="2000" b="1" dirty="0">
                <a:sym typeface="Wingdings" panose="05000000000000000000" pitchFamily="2" charset="2"/>
              </a:rPr>
              <a:t> </a:t>
            </a:r>
            <a:r>
              <a:rPr lang="pt-BR" sz="2000" dirty="0">
                <a:hlinkClick r:id="rId2"/>
              </a:rPr>
              <a:t>https://cran-r.c3sl.ufpr.br/</a:t>
            </a:r>
            <a:endParaRPr lang="pt-BR" sz="2000" b="1" dirty="0"/>
          </a:p>
        </p:txBody>
      </p:sp>
    </p:spTree>
    <p:extLst>
      <p:ext uri="{BB962C8B-B14F-4D97-AF65-F5344CB8AC3E}">
        <p14:creationId xmlns:p14="http://schemas.microsoft.com/office/powerpoint/2010/main" val="336881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86C5A6-3A1F-428F-8410-A3CCB5D8A404}"/>
              </a:ext>
            </a:extLst>
          </p:cNvPr>
          <p:cNvSpPr>
            <a:spLocks noGrp="1"/>
          </p:cNvSpPr>
          <p:nvPr>
            <p:ph type="title"/>
          </p:nvPr>
        </p:nvSpPr>
        <p:spPr>
          <a:xfrm>
            <a:off x="838200" y="365125"/>
            <a:ext cx="10515600" cy="1325563"/>
          </a:xfrm>
        </p:spPr>
        <p:txBody>
          <a:bodyPr>
            <a:normAutofit/>
          </a:bodyPr>
          <a:lstStyle/>
          <a:p>
            <a:r>
              <a:rPr lang="pt-BR" sz="4200" b="1"/>
              <a:t>Acessar valores dentro de um objeto [colchetes] </a:t>
            </a: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185C3D6-831C-453E-AAFF-BC9C944F87AF}"/>
              </a:ext>
            </a:extLst>
          </p:cNvPr>
          <p:cNvSpPr>
            <a:spLocks noGrp="1"/>
          </p:cNvSpPr>
          <p:nvPr>
            <p:ph idx="1"/>
          </p:nvPr>
        </p:nvSpPr>
        <p:spPr>
          <a:xfrm>
            <a:off x="838200" y="1929384"/>
            <a:ext cx="10515600" cy="4251960"/>
          </a:xfrm>
        </p:spPr>
        <p:txBody>
          <a:bodyPr>
            <a:normAutofit/>
          </a:bodyPr>
          <a:lstStyle/>
          <a:p>
            <a:r>
              <a:rPr lang="pt-BR" sz="2200" dirty="0"/>
              <a:t>Caso queira acessar apenas um valor do conjunto de dados use colchetes []. Isto é possível porque o R salva os objetos como vetores, ou seja, a sequência na qual você incluiu os dados é preservada. Por exemplo, vamos acessar o quinto valor do objeto aves. </a:t>
            </a:r>
          </a:p>
          <a:p>
            <a:pPr marL="0" indent="0">
              <a:buNone/>
            </a:pPr>
            <a:r>
              <a:rPr lang="pt-BR" sz="2200" i="1" dirty="0"/>
              <a:t>aves[5] # Qual o quinto valor de aves? </a:t>
            </a:r>
          </a:p>
          <a:p>
            <a:pPr marL="0" indent="0">
              <a:buNone/>
            </a:pPr>
            <a:r>
              <a:rPr lang="pt-BR" sz="2200" i="1" dirty="0"/>
              <a:t>Palavras[3] # Qual a terceira palavra? </a:t>
            </a:r>
          </a:p>
          <a:p>
            <a:pPr marL="0" indent="0">
              <a:buNone/>
            </a:pPr>
            <a:endParaRPr lang="pt-BR" sz="2200" dirty="0"/>
          </a:p>
          <a:p>
            <a:r>
              <a:rPr lang="pt-BR" sz="2200" dirty="0"/>
              <a:t>Para acessar mais de um valor use “c” para concatenar dentro dos colchetes [c(1,3,...)]: </a:t>
            </a:r>
          </a:p>
          <a:p>
            <a:pPr marL="0" indent="0">
              <a:buNone/>
            </a:pPr>
            <a:r>
              <a:rPr lang="pt-BR" sz="2200" i="1" dirty="0"/>
              <a:t>aves[c(5,8,10)] # acessa o quinto, oitavo e décimo valores </a:t>
            </a:r>
          </a:p>
          <a:p>
            <a:pPr marL="0" indent="0">
              <a:buNone/>
            </a:pPr>
            <a:r>
              <a:rPr lang="pt-BR" sz="2200" i="1" dirty="0"/>
              <a:t>aves[c(6:10)] # selecionamos do sexto ao décimo valor </a:t>
            </a:r>
          </a:p>
        </p:txBody>
      </p:sp>
    </p:spTree>
    <p:extLst>
      <p:ext uri="{BB962C8B-B14F-4D97-AF65-F5344CB8AC3E}">
        <p14:creationId xmlns:p14="http://schemas.microsoft.com/office/powerpoint/2010/main" val="2953147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86C5A6-3A1F-428F-8410-A3CCB5D8A404}"/>
              </a:ext>
            </a:extLst>
          </p:cNvPr>
          <p:cNvSpPr>
            <a:spLocks noGrp="1"/>
          </p:cNvSpPr>
          <p:nvPr>
            <p:ph type="title"/>
          </p:nvPr>
        </p:nvSpPr>
        <p:spPr>
          <a:xfrm>
            <a:off x="838200" y="365125"/>
            <a:ext cx="10515600" cy="1325563"/>
          </a:xfrm>
        </p:spPr>
        <p:txBody>
          <a:bodyPr>
            <a:normAutofit/>
          </a:bodyPr>
          <a:lstStyle/>
          <a:p>
            <a:r>
              <a:rPr lang="pt-BR" sz="4200" b="1"/>
              <a:t>Acessar valores dentro de um objeto [colchetes] </a:t>
            </a: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185C3D6-831C-453E-AAFF-BC9C944F87AF}"/>
              </a:ext>
            </a:extLst>
          </p:cNvPr>
          <p:cNvSpPr>
            <a:spLocks noGrp="1"/>
          </p:cNvSpPr>
          <p:nvPr>
            <p:ph idx="1"/>
          </p:nvPr>
        </p:nvSpPr>
        <p:spPr>
          <a:xfrm>
            <a:off x="838200" y="1929384"/>
            <a:ext cx="10515600" cy="4251960"/>
          </a:xfrm>
        </p:spPr>
        <p:txBody>
          <a:bodyPr>
            <a:normAutofit/>
          </a:bodyPr>
          <a:lstStyle/>
          <a:p>
            <a:r>
              <a:rPr lang="pt-BR" sz="2200" dirty="0"/>
              <a:t>Para excluir um valor, </a:t>
            </a:r>
            <a:r>
              <a:rPr lang="pt-BR" sz="2200"/>
              <a:t>ex</a:t>
            </a:r>
            <a:r>
              <a:rPr lang="pt-BR" sz="2200" dirty="0"/>
              <a:t>: o primeiro, use: </a:t>
            </a:r>
          </a:p>
          <a:p>
            <a:pPr marL="0" indent="0">
              <a:buNone/>
            </a:pPr>
            <a:r>
              <a:rPr lang="pt-BR" sz="2200" i="1" dirty="0"/>
              <a:t>aves[-1] # note que o valor 22, o primeiro do objeto aves, foi excluído</a:t>
            </a:r>
          </a:p>
          <a:p>
            <a:pPr marL="0" indent="0">
              <a:buNone/>
            </a:pPr>
            <a:r>
              <a:rPr lang="pt-BR" sz="2200" dirty="0"/>
              <a:t> </a:t>
            </a:r>
          </a:p>
          <a:p>
            <a:r>
              <a:rPr lang="pt-BR" sz="2200" dirty="0"/>
              <a:t>Caso tenha digitado um valor errado e queira corrigir o valor, especifique a posição do valor e o novo valor. Por exemplo, o primeiro valor de aves é 22, caso estivesse errado, </a:t>
            </a:r>
            <a:r>
              <a:rPr lang="pt-BR" sz="2200"/>
              <a:t>ex</a:t>
            </a:r>
            <a:r>
              <a:rPr lang="pt-BR" sz="2200" dirty="0"/>
              <a:t>: deveria ser 100, basta alterarmos o valor da seguinte maneira. </a:t>
            </a:r>
            <a:endParaRPr lang="pt-BR" sz="2200"/>
          </a:p>
          <a:p>
            <a:pPr marL="0" indent="0">
              <a:buNone/>
            </a:pPr>
            <a:r>
              <a:rPr lang="pt-BR" sz="2200" i="1" dirty="0"/>
              <a:t>aves[1]&lt;-100 # O primeiro valor de aves deve ser 100 </a:t>
            </a:r>
          </a:p>
          <a:p>
            <a:pPr marL="0" indent="0">
              <a:buNone/>
            </a:pPr>
            <a:r>
              <a:rPr lang="pt-BR" sz="2200" i="1" dirty="0"/>
              <a:t>aves </a:t>
            </a:r>
          </a:p>
          <a:p>
            <a:pPr marL="0" indent="0">
              <a:buNone/>
            </a:pPr>
            <a:r>
              <a:rPr lang="pt-BR" sz="2200" i="1" dirty="0"/>
              <a:t>aves[1]&lt;-22 # Vamos voltar ao valor antigo </a:t>
            </a:r>
          </a:p>
        </p:txBody>
      </p:sp>
    </p:spTree>
    <p:extLst>
      <p:ext uri="{BB962C8B-B14F-4D97-AF65-F5344CB8AC3E}">
        <p14:creationId xmlns:p14="http://schemas.microsoft.com/office/powerpoint/2010/main" val="291767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413716-3396-46E9-BFCA-2D94A6095F25}"/>
              </a:ext>
            </a:extLst>
          </p:cNvPr>
          <p:cNvSpPr>
            <a:spLocks noGrp="1"/>
          </p:cNvSpPr>
          <p:nvPr>
            <p:ph type="title"/>
          </p:nvPr>
        </p:nvSpPr>
        <p:spPr>
          <a:xfrm>
            <a:off x="838200" y="365125"/>
            <a:ext cx="10515600" cy="1325563"/>
          </a:xfrm>
        </p:spPr>
        <p:txBody>
          <a:bodyPr>
            <a:normAutofit/>
          </a:bodyPr>
          <a:lstStyle/>
          <a:p>
            <a:r>
              <a:rPr lang="pt-BR" sz="4200" b="1"/>
              <a:t>Listar e remover objetos salvos </a:t>
            </a:r>
            <a:br>
              <a:rPr lang="pt-BR" sz="4200"/>
            </a:b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18EC30D-8E83-4EFA-865A-734B9115E2EA}"/>
              </a:ext>
            </a:extLst>
          </p:cNvPr>
          <p:cNvSpPr>
            <a:spLocks noGrp="1"/>
          </p:cNvSpPr>
          <p:nvPr>
            <p:ph idx="1"/>
          </p:nvPr>
        </p:nvSpPr>
        <p:spPr>
          <a:xfrm>
            <a:off x="838200" y="1929384"/>
            <a:ext cx="10515600" cy="4251960"/>
          </a:xfrm>
        </p:spPr>
        <p:txBody>
          <a:bodyPr>
            <a:normAutofit/>
          </a:bodyPr>
          <a:lstStyle/>
          <a:p>
            <a:r>
              <a:rPr lang="pt-BR" sz="1900"/>
              <a:t>Para verificar quais objetos ou variáveis que já foram salvos use </a:t>
            </a:r>
            <a:r>
              <a:rPr lang="pt-BR" sz="1900" b="1"/>
              <a:t>ls() </a:t>
            </a:r>
            <a:r>
              <a:rPr lang="pt-BR" sz="1900"/>
              <a:t>que significa listar. </a:t>
            </a:r>
          </a:p>
          <a:p>
            <a:pPr marL="0" indent="0">
              <a:buNone/>
            </a:pPr>
            <a:r>
              <a:rPr lang="pt-BR" sz="1900" i="1"/>
              <a:t>ls( ) </a:t>
            </a:r>
          </a:p>
          <a:p>
            <a:pPr marL="0" indent="0">
              <a:buNone/>
            </a:pPr>
            <a:endParaRPr lang="pt-BR" sz="1900"/>
          </a:p>
          <a:p>
            <a:r>
              <a:rPr lang="pt-BR" sz="1900"/>
              <a:t>Para remover objetos use </a:t>
            </a:r>
            <a:r>
              <a:rPr lang="pt-BR" sz="1900" b="1"/>
              <a:t>rm( ) </a:t>
            </a:r>
            <a:r>
              <a:rPr lang="pt-BR" sz="1900"/>
              <a:t>para remover o que está entre parênteses. </a:t>
            </a:r>
          </a:p>
          <a:p>
            <a:pPr marL="0" indent="0">
              <a:buNone/>
            </a:pPr>
            <a:r>
              <a:rPr lang="pt-BR" sz="1900" i="1"/>
              <a:t>rm( ) </a:t>
            </a:r>
          </a:p>
          <a:p>
            <a:pPr marL="0" indent="0">
              <a:buNone/>
            </a:pPr>
            <a:endParaRPr lang="pt-BR" sz="1900"/>
          </a:p>
          <a:p>
            <a:r>
              <a:rPr lang="pt-BR" sz="1900"/>
              <a:t>Caso seja necessário remover todas as variáveis de uma vez, podemos combinar as funções </a:t>
            </a:r>
            <a:r>
              <a:rPr lang="pt-BR" sz="1900" b="1"/>
              <a:t>ls() e rm():</a:t>
            </a:r>
          </a:p>
          <a:p>
            <a:pPr marL="0" indent="0">
              <a:buNone/>
            </a:pPr>
            <a:r>
              <a:rPr lang="pt-BR" sz="1900" i="1"/>
              <a:t>rm(list = ls())</a:t>
            </a:r>
          </a:p>
          <a:p>
            <a:pPr marL="0" indent="0">
              <a:buNone/>
            </a:pPr>
            <a:endParaRPr lang="pt-BR" sz="1900"/>
          </a:p>
          <a:p>
            <a:pPr marL="0" indent="0">
              <a:buNone/>
            </a:pPr>
            <a:r>
              <a:rPr lang="pt-BR" sz="1900"/>
              <a:t>Desta forma todas as variáveis existentes atualmente no programa são excluídas, liberando a memória do computador.</a:t>
            </a:r>
          </a:p>
        </p:txBody>
      </p:sp>
    </p:spTree>
    <p:extLst>
      <p:ext uri="{BB962C8B-B14F-4D97-AF65-F5344CB8AC3E}">
        <p14:creationId xmlns:p14="http://schemas.microsoft.com/office/powerpoint/2010/main" val="4090672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2D107F-8EE2-4C98-90F7-570E7B0C120F}"/>
              </a:ext>
            </a:extLst>
          </p:cNvPr>
          <p:cNvSpPr>
            <a:spLocks noGrp="1"/>
          </p:cNvSpPr>
          <p:nvPr>
            <p:ph type="title"/>
          </p:nvPr>
        </p:nvSpPr>
        <p:spPr>
          <a:xfrm>
            <a:off x="838200" y="365125"/>
            <a:ext cx="10515600" cy="1325563"/>
          </a:xfrm>
        </p:spPr>
        <p:txBody>
          <a:bodyPr>
            <a:normAutofit/>
          </a:bodyPr>
          <a:lstStyle/>
          <a:p>
            <a:r>
              <a:rPr lang="pt-BR" sz="4200" b="1"/>
              <a:t>Fazer amostras aleatórias </a:t>
            </a:r>
            <a:br>
              <a:rPr lang="pt-BR" sz="4200"/>
            </a:b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4406301-3F75-44EB-95B3-B04E12CD9C90}"/>
              </a:ext>
            </a:extLst>
          </p:cNvPr>
          <p:cNvSpPr>
            <a:spLocks noGrp="1"/>
          </p:cNvSpPr>
          <p:nvPr>
            <p:ph idx="1"/>
          </p:nvPr>
        </p:nvSpPr>
        <p:spPr>
          <a:xfrm>
            <a:off x="838200" y="1929384"/>
            <a:ext cx="10515600" cy="4251960"/>
          </a:xfrm>
        </p:spPr>
        <p:txBody>
          <a:bodyPr>
            <a:normAutofit/>
          </a:bodyPr>
          <a:lstStyle/>
          <a:p>
            <a:r>
              <a:rPr lang="pt-BR" sz="2200" b="1"/>
              <a:t>A função </a:t>
            </a:r>
            <a:r>
              <a:rPr lang="pt-BR" sz="2200" b="1" i="1"/>
              <a:t>sample </a:t>
            </a:r>
            <a:endParaRPr lang="pt-BR" sz="2200" i="1"/>
          </a:p>
          <a:p>
            <a:pPr marL="0" indent="0">
              <a:buNone/>
            </a:pPr>
            <a:r>
              <a:rPr lang="pt-BR" sz="2200"/>
              <a:t>A função sample é utilizada para realizar amostras aleatórias e funciona assim: </a:t>
            </a:r>
          </a:p>
          <a:p>
            <a:pPr marL="0" indent="0">
              <a:buNone/>
            </a:pPr>
            <a:r>
              <a:rPr lang="pt-BR" sz="2200" b="1"/>
              <a:t>sample(x, size=1, replace = FALSE)   </a:t>
            </a:r>
            <a:r>
              <a:rPr lang="pt-BR" sz="2200"/>
              <a:t># onde x é o conjunto de dados do qual as amostras serão retiradas, size é o número de amostras e replace é onde você indica se a amostra deve ser feita com reposição (TRUE) ou sem reposição (FALSE). </a:t>
            </a:r>
          </a:p>
          <a:p>
            <a:pPr marL="0" indent="0">
              <a:buNone/>
            </a:pPr>
            <a:endParaRPr lang="pt-BR" sz="2200"/>
          </a:p>
          <a:p>
            <a:pPr marL="0" indent="0">
              <a:buNone/>
            </a:pPr>
            <a:r>
              <a:rPr lang="pt-BR" sz="2200" i="1"/>
              <a:t>sample(1:10,5) # tira 5 amostras com valores entre 1 e 10 </a:t>
            </a:r>
          </a:p>
          <a:p>
            <a:pPr marL="0" indent="0">
              <a:buNone/>
            </a:pPr>
            <a:r>
              <a:rPr lang="pt-BR" sz="2200"/>
              <a:t>Como não especificamos o argumento replace o padrão é considerar que a amostra é sem reposição (= FALSE). </a:t>
            </a:r>
          </a:p>
        </p:txBody>
      </p:sp>
    </p:spTree>
    <p:extLst>
      <p:ext uri="{BB962C8B-B14F-4D97-AF65-F5344CB8AC3E}">
        <p14:creationId xmlns:p14="http://schemas.microsoft.com/office/powerpoint/2010/main" val="51818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2D107F-8EE2-4C98-90F7-570E7B0C120F}"/>
              </a:ext>
            </a:extLst>
          </p:cNvPr>
          <p:cNvSpPr>
            <a:spLocks noGrp="1"/>
          </p:cNvSpPr>
          <p:nvPr>
            <p:ph type="title"/>
          </p:nvPr>
        </p:nvSpPr>
        <p:spPr>
          <a:xfrm>
            <a:off x="838200" y="365125"/>
            <a:ext cx="10515600" cy="1325563"/>
          </a:xfrm>
        </p:spPr>
        <p:txBody>
          <a:bodyPr>
            <a:normAutofit/>
          </a:bodyPr>
          <a:lstStyle/>
          <a:p>
            <a:r>
              <a:rPr lang="pt-BR" sz="4200" b="1"/>
              <a:t>Fazer amostras aleatórias </a:t>
            </a:r>
            <a:br>
              <a:rPr lang="pt-BR" sz="4200"/>
            </a:b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4406301-3F75-44EB-95B3-B04E12CD9C90}"/>
              </a:ext>
            </a:extLst>
          </p:cNvPr>
          <p:cNvSpPr>
            <a:spLocks noGrp="1"/>
          </p:cNvSpPr>
          <p:nvPr>
            <p:ph idx="1"/>
          </p:nvPr>
        </p:nvSpPr>
        <p:spPr>
          <a:xfrm>
            <a:off x="838200" y="1929384"/>
            <a:ext cx="10515600" cy="4251960"/>
          </a:xfrm>
        </p:spPr>
        <p:txBody>
          <a:bodyPr>
            <a:normAutofit/>
          </a:bodyPr>
          <a:lstStyle/>
          <a:p>
            <a:r>
              <a:rPr lang="pt-BR" sz="2200" b="1"/>
              <a:t>A função </a:t>
            </a:r>
            <a:r>
              <a:rPr lang="pt-BR" sz="2200" b="1" i="1"/>
              <a:t>sample</a:t>
            </a:r>
            <a:r>
              <a:rPr lang="pt-BR" sz="2200" b="1"/>
              <a:t> </a:t>
            </a:r>
            <a:endParaRPr lang="pt-BR" sz="2200"/>
          </a:p>
          <a:p>
            <a:pPr marL="0" indent="0">
              <a:buNone/>
            </a:pPr>
            <a:endParaRPr lang="pt-BR" sz="2200"/>
          </a:p>
          <a:p>
            <a:pPr marL="0" indent="0">
              <a:buNone/>
            </a:pPr>
            <a:r>
              <a:rPr lang="pt-BR" sz="2200"/>
              <a:t>Com a função </a:t>
            </a:r>
            <a:r>
              <a:rPr lang="pt-BR" sz="2200" i="1"/>
              <a:t>sample </a:t>
            </a:r>
            <a:r>
              <a:rPr lang="pt-BR" sz="2200"/>
              <a:t>nós podemos criar vários processos de amostragem aleatória. Por exemplo, vamos criar uma moeda e "jogá-la" para ver quantas caras e quantas coroas saem em 10 jogadas. </a:t>
            </a:r>
          </a:p>
          <a:p>
            <a:pPr marL="0" indent="0">
              <a:buNone/>
            </a:pPr>
            <a:r>
              <a:rPr lang="pt-BR" sz="2200"/>
              <a:t>&gt; moeda&lt;-c("CARA","COROA") # primeiro criamos a moeda </a:t>
            </a:r>
          </a:p>
          <a:p>
            <a:pPr marL="0" indent="0">
              <a:buNone/>
            </a:pPr>
            <a:r>
              <a:rPr lang="pt-BR" sz="2200"/>
              <a:t>&gt; sample(moeda,10,replace=TRUE) # agora sim</a:t>
            </a:r>
          </a:p>
        </p:txBody>
      </p:sp>
    </p:spTree>
    <p:extLst>
      <p:ext uri="{BB962C8B-B14F-4D97-AF65-F5344CB8AC3E}">
        <p14:creationId xmlns:p14="http://schemas.microsoft.com/office/powerpoint/2010/main" val="2377753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6D715F-4240-4808-98F8-C0E436F1175C}"/>
              </a:ext>
            </a:extLst>
          </p:cNvPr>
          <p:cNvSpPr>
            <a:spLocks noGrp="1"/>
          </p:cNvSpPr>
          <p:nvPr>
            <p:ph type="title"/>
          </p:nvPr>
        </p:nvSpPr>
        <p:spPr>
          <a:xfrm>
            <a:off x="838200" y="365125"/>
            <a:ext cx="10515600" cy="1325563"/>
          </a:xfrm>
        </p:spPr>
        <p:txBody>
          <a:bodyPr>
            <a:normAutofit/>
          </a:bodyPr>
          <a:lstStyle/>
          <a:p>
            <a:r>
              <a:rPr lang="pt-BR" sz="4200" b="1"/>
              <a:t>Ordenar e atribuir postos (</a:t>
            </a:r>
            <a:r>
              <a:rPr lang="pt-BR" sz="4200" b="1" i="1"/>
              <a:t>ranks) </a:t>
            </a:r>
            <a:r>
              <a:rPr lang="pt-BR" sz="4200" b="1"/>
              <a:t>aos dados - funções: </a:t>
            </a:r>
            <a:r>
              <a:rPr lang="pt-BR" sz="4200" b="1" i="1"/>
              <a:t>sort, order e rank </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B619649B-FA19-43A7-9630-1C72E58E93C5}"/>
              </a:ext>
            </a:extLst>
          </p:cNvPr>
          <p:cNvSpPr>
            <a:spLocks noGrp="1"/>
          </p:cNvSpPr>
          <p:nvPr>
            <p:ph idx="1"/>
          </p:nvPr>
        </p:nvSpPr>
        <p:spPr>
          <a:xfrm>
            <a:off x="838200" y="1929384"/>
            <a:ext cx="10515600" cy="4251960"/>
          </a:xfrm>
        </p:spPr>
        <p:txBody>
          <a:bodyPr>
            <a:normAutofit/>
          </a:bodyPr>
          <a:lstStyle/>
          <a:p>
            <a:pPr marL="0" indent="0">
              <a:buNone/>
            </a:pPr>
            <a:r>
              <a:rPr lang="pt-BR" sz="2200"/>
              <a:t>Primeiro vamos criar um vetor desordenado para servir de exemplo: </a:t>
            </a:r>
          </a:p>
          <a:p>
            <a:pPr marL="0" indent="0">
              <a:buNone/>
            </a:pPr>
            <a:r>
              <a:rPr lang="pt-BR" sz="2200" i="1"/>
              <a:t>exemplo&lt;-sample(1:100,10)                 # amostra ao acaso 10 valores entre 1 e 100 </a:t>
            </a:r>
          </a:p>
          <a:p>
            <a:pPr marL="0" indent="0">
              <a:buNone/>
            </a:pPr>
            <a:r>
              <a:rPr lang="pt-BR" sz="2200" i="1"/>
              <a:t>exemplo       # veja que os valores não estão em ordem. Talvez com muita sorte os seus valores estejam. </a:t>
            </a:r>
          </a:p>
          <a:p>
            <a:pPr marL="0" indent="0">
              <a:buNone/>
            </a:pPr>
            <a:endParaRPr lang="pt-BR" sz="2200"/>
          </a:p>
          <a:p>
            <a:r>
              <a:rPr lang="pt-BR" sz="2200" b="1" i="1"/>
              <a:t>sort </a:t>
            </a:r>
            <a:endParaRPr lang="pt-BR" sz="2200" i="1"/>
          </a:p>
          <a:p>
            <a:pPr marL="0" indent="0">
              <a:buNone/>
            </a:pPr>
            <a:r>
              <a:rPr lang="pt-BR" sz="2200"/>
              <a:t>A função </a:t>
            </a:r>
            <a:r>
              <a:rPr lang="pt-BR" sz="2200" b="1" i="1"/>
              <a:t>sort</a:t>
            </a:r>
            <a:r>
              <a:rPr lang="pt-BR" sz="2200" b="1"/>
              <a:t> </a:t>
            </a:r>
            <a:r>
              <a:rPr lang="pt-BR" sz="2200"/>
              <a:t>coloca os valores de um objeto em ordem crescente ou em ordem decrescente. </a:t>
            </a:r>
          </a:p>
          <a:p>
            <a:pPr marL="0" indent="0">
              <a:buNone/>
            </a:pPr>
            <a:r>
              <a:rPr lang="pt-BR" sz="2200" i="1"/>
              <a:t>sort(exemplo) # para colocar em ordem crescente </a:t>
            </a:r>
          </a:p>
          <a:p>
            <a:pPr marL="0" indent="0">
              <a:buNone/>
            </a:pPr>
            <a:r>
              <a:rPr lang="pt-BR" sz="2200" i="1"/>
              <a:t>sort(exemplo, decreasing=TRUE) # para colocar em ordem decrescente </a:t>
            </a:r>
          </a:p>
        </p:txBody>
      </p:sp>
      <p:pic>
        <p:nvPicPr>
          <p:cNvPr id="7" name="Graphic 6">
            <a:extLst>
              <a:ext uri="{FF2B5EF4-FFF2-40B4-BE49-F238E27FC236}">
                <a16:creationId xmlns:a16="http://schemas.microsoft.com/office/drawing/2014/main" id="{87A85195-84BA-4399-A869-7C9D952321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3458"/>
            <a:ext cx="914400" cy="914400"/>
          </a:xfrm>
          <a:prstGeom prst="rect">
            <a:avLst/>
          </a:prstGeom>
        </p:spPr>
      </p:pic>
    </p:spTree>
    <p:extLst>
      <p:ext uri="{BB962C8B-B14F-4D97-AF65-F5344CB8AC3E}">
        <p14:creationId xmlns:p14="http://schemas.microsoft.com/office/powerpoint/2010/main" val="1628212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8CA30-45BD-4132-B1E1-83D4EB60BC4E}"/>
              </a:ext>
            </a:extLst>
          </p:cNvPr>
          <p:cNvSpPr>
            <a:spLocks noGrp="1"/>
          </p:cNvSpPr>
          <p:nvPr>
            <p:ph type="title"/>
          </p:nvPr>
        </p:nvSpPr>
        <p:spPr>
          <a:xfrm>
            <a:off x="838200" y="631825"/>
            <a:ext cx="10515600" cy="1325563"/>
          </a:xfrm>
        </p:spPr>
        <p:txBody>
          <a:bodyPr>
            <a:normAutofit/>
          </a:bodyPr>
          <a:lstStyle/>
          <a:p>
            <a:r>
              <a:rPr lang="pt-BR" b="1" dirty="0"/>
              <a:t>Ordenar e atribuir postos (</a:t>
            </a:r>
            <a:r>
              <a:rPr lang="pt-BR" b="1" i="1" dirty="0"/>
              <a:t>ranks) </a:t>
            </a:r>
            <a:r>
              <a:rPr lang="pt-BR" b="1" dirty="0"/>
              <a:t>aos dados - funções: </a:t>
            </a:r>
            <a:r>
              <a:rPr lang="pt-BR" b="1" dirty="0" err="1"/>
              <a:t>sort</a:t>
            </a:r>
            <a:r>
              <a:rPr lang="pt-BR" b="1" dirty="0"/>
              <a:t>, </a:t>
            </a:r>
            <a:r>
              <a:rPr lang="pt-BR" b="1" dirty="0" err="1"/>
              <a:t>order</a:t>
            </a:r>
            <a:r>
              <a:rPr lang="pt-BR" b="1" dirty="0"/>
              <a:t> e rank </a:t>
            </a:r>
            <a:endParaRPr lang="pt-BR" dirty="0"/>
          </a:p>
        </p:txBody>
      </p:sp>
      <p:sp>
        <p:nvSpPr>
          <p:cNvPr id="3" name="Espaço Reservado para Conteúdo 2">
            <a:extLst>
              <a:ext uri="{FF2B5EF4-FFF2-40B4-BE49-F238E27FC236}">
                <a16:creationId xmlns:a16="http://schemas.microsoft.com/office/drawing/2014/main" id="{94A35972-1E05-4D58-9A16-C702CE321FF1}"/>
              </a:ext>
            </a:extLst>
          </p:cNvPr>
          <p:cNvSpPr>
            <a:spLocks noGrp="1"/>
          </p:cNvSpPr>
          <p:nvPr>
            <p:ph idx="1"/>
          </p:nvPr>
        </p:nvSpPr>
        <p:spPr>
          <a:xfrm>
            <a:off x="838200" y="2057400"/>
            <a:ext cx="11032236" cy="4480560"/>
          </a:xfrm>
        </p:spPr>
        <p:txBody>
          <a:bodyPr>
            <a:normAutofit fontScale="92500" lnSpcReduction="10000"/>
          </a:bodyPr>
          <a:lstStyle/>
          <a:p>
            <a:r>
              <a:rPr lang="pt-BR" sz="2400" b="1" i="1" dirty="0" err="1"/>
              <a:t>order</a:t>
            </a:r>
            <a:r>
              <a:rPr lang="pt-BR" sz="2400" b="1" i="1" dirty="0"/>
              <a:t> </a:t>
            </a:r>
            <a:endParaRPr lang="pt-BR" sz="2400" i="1" dirty="0"/>
          </a:p>
          <a:p>
            <a:pPr marL="0" indent="0">
              <a:buNone/>
            </a:pPr>
            <a:r>
              <a:rPr lang="pt-BR" sz="2200" dirty="0"/>
              <a:t>A função </a:t>
            </a:r>
            <a:r>
              <a:rPr lang="pt-BR" sz="2200" dirty="0" err="1"/>
              <a:t>order</a:t>
            </a:r>
            <a:r>
              <a:rPr lang="pt-BR" sz="2200" dirty="0"/>
              <a:t> retorna a posição original de cada valor do objeto caso os valores sejam colocados em ordem. </a:t>
            </a:r>
          </a:p>
          <a:p>
            <a:pPr marL="0" indent="0">
              <a:buNone/>
            </a:pPr>
            <a:endParaRPr lang="pt-BR" sz="1700" dirty="0"/>
          </a:p>
          <a:p>
            <a:pPr marL="0" indent="0">
              <a:buNone/>
            </a:pPr>
            <a:endParaRPr lang="pt-BR" sz="1700" dirty="0"/>
          </a:p>
          <a:p>
            <a:pPr marL="0" indent="0">
              <a:buNone/>
            </a:pPr>
            <a:endParaRPr lang="pt-BR" sz="1700" dirty="0"/>
          </a:p>
          <a:p>
            <a:r>
              <a:rPr lang="pt-BR" sz="2600" b="1" i="1" dirty="0"/>
              <a:t>rank </a:t>
            </a:r>
            <a:endParaRPr lang="pt-BR" sz="2600" i="1" dirty="0"/>
          </a:p>
          <a:p>
            <a:pPr marL="0" indent="0">
              <a:buNone/>
            </a:pPr>
            <a:r>
              <a:rPr lang="pt-BR" sz="2000" dirty="0"/>
              <a:t>A função rank atribui postos aos valores de um objeto. </a:t>
            </a:r>
          </a:p>
          <a:p>
            <a:pPr marL="0" indent="0">
              <a:buNone/>
            </a:pPr>
            <a:r>
              <a:rPr lang="pt-BR" sz="2000" i="1" dirty="0"/>
              <a:t>&gt; exemplo ## apenas para relembrar os valores do exemplo </a:t>
            </a:r>
          </a:p>
          <a:p>
            <a:pPr marL="0" indent="0">
              <a:buNone/>
            </a:pPr>
            <a:endParaRPr lang="pt-BR" sz="2000" dirty="0"/>
          </a:p>
          <a:p>
            <a:pPr marL="0" indent="0">
              <a:buNone/>
            </a:pPr>
            <a:r>
              <a:rPr lang="pt-BR" sz="2000" dirty="0"/>
              <a:t>Agora vamos ver o rank destes valores </a:t>
            </a:r>
          </a:p>
          <a:p>
            <a:pPr marL="0" indent="0">
              <a:buNone/>
            </a:pPr>
            <a:r>
              <a:rPr lang="pt-BR" sz="2000" i="1" dirty="0"/>
              <a:t>&gt; rank(exemplo) # Para atribuir postos (ranks) aos valores do exemplo </a:t>
            </a:r>
          </a:p>
        </p:txBody>
      </p:sp>
      <p:pic>
        <p:nvPicPr>
          <p:cNvPr id="4" name="Imagem 3">
            <a:extLst>
              <a:ext uri="{FF2B5EF4-FFF2-40B4-BE49-F238E27FC236}">
                <a16:creationId xmlns:a16="http://schemas.microsoft.com/office/drawing/2014/main" id="{A2724C6B-B170-4068-80FC-DC1D0E7E0507}"/>
              </a:ext>
            </a:extLst>
          </p:cNvPr>
          <p:cNvPicPr>
            <a:picLocks noChangeAspect="1"/>
          </p:cNvPicPr>
          <p:nvPr/>
        </p:nvPicPr>
        <p:blipFill>
          <a:blip r:embed="rId2"/>
          <a:stretch>
            <a:fillRect/>
          </a:stretch>
        </p:blipFill>
        <p:spPr>
          <a:xfrm>
            <a:off x="6447555" y="3096759"/>
            <a:ext cx="2315029" cy="1200921"/>
          </a:xfrm>
          <a:prstGeom prst="rect">
            <a:avLst/>
          </a:prstGeom>
        </p:spPr>
      </p:pic>
      <p:sp>
        <p:nvSpPr>
          <p:cNvPr id="5" name="CaixaDeTexto 4">
            <a:extLst>
              <a:ext uri="{FF2B5EF4-FFF2-40B4-BE49-F238E27FC236}">
                <a16:creationId xmlns:a16="http://schemas.microsoft.com/office/drawing/2014/main" id="{1DBE560A-CC31-4C66-97BF-8A3EA467F8BF}"/>
              </a:ext>
            </a:extLst>
          </p:cNvPr>
          <p:cNvSpPr txBox="1"/>
          <p:nvPr/>
        </p:nvSpPr>
        <p:spPr>
          <a:xfrm>
            <a:off x="8923366" y="2820352"/>
            <a:ext cx="2013531"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pt-BR" dirty="0"/>
              <a:t>1 </a:t>
            </a:r>
            <a:r>
              <a:rPr lang="pt-BR" dirty="0">
                <a:sym typeface="Wingdings" panose="05000000000000000000" pitchFamily="2" charset="2"/>
              </a:rPr>
              <a:t> 5</a:t>
            </a:r>
            <a:endParaRPr lang="pt-BR" dirty="0"/>
          </a:p>
          <a:p>
            <a:r>
              <a:rPr lang="pt-BR" dirty="0"/>
              <a:t>2 </a:t>
            </a:r>
            <a:r>
              <a:rPr lang="pt-BR" dirty="0">
                <a:sym typeface="Wingdings" panose="05000000000000000000" pitchFamily="2" charset="2"/>
              </a:rPr>
              <a:t> 2</a:t>
            </a:r>
            <a:endParaRPr lang="pt-BR" dirty="0"/>
          </a:p>
          <a:p>
            <a:r>
              <a:rPr lang="pt-BR" dirty="0"/>
              <a:t>3 </a:t>
            </a:r>
            <a:r>
              <a:rPr lang="pt-BR" dirty="0">
                <a:sym typeface="Wingdings" panose="05000000000000000000" pitchFamily="2" charset="2"/>
              </a:rPr>
              <a:t> 4</a:t>
            </a:r>
            <a:endParaRPr lang="pt-BR" dirty="0"/>
          </a:p>
          <a:p>
            <a:r>
              <a:rPr lang="pt-BR" dirty="0"/>
              <a:t>4 </a:t>
            </a:r>
            <a:r>
              <a:rPr lang="pt-BR" dirty="0">
                <a:sym typeface="Wingdings" panose="05000000000000000000" pitchFamily="2" charset="2"/>
              </a:rPr>
              <a:t> 3</a:t>
            </a:r>
            <a:endParaRPr lang="pt-BR" dirty="0"/>
          </a:p>
          <a:p>
            <a:r>
              <a:rPr lang="pt-BR" dirty="0"/>
              <a:t>5 </a:t>
            </a:r>
            <a:r>
              <a:rPr lang="pt-BR" dirty="0">
                <a:sym typeface="Wingdings" panose="05000000000000000000" pitchFamily="2" charset="2"/>
              </a:rPr>
              <a:t> 1</a:t>
            </a:r>
            <a:endParaRPr lang="pt-BR" dirty="0"/>
          </a:p>
        </p:txBody>
      </p:sp>
      <p:pic>
        <p:nvPicPr>
          <p:cNvPr id="6" name="Imagem 5">
            <a:extLst>
              <a:ext uri="{FF2B5EF4-FFF2-40B4-BE49-F238E27FC236}">
                <a16:creationId xmlns:a16="http://schemas.microsoft.com/office/drawing/2014/main" id="{629BBE4E-B9A7-4693-A4C5-8B1C3FF4BCAC}"/>
              </a:ext>
            </a:extLst>
          </p:cNvPr>
          <p:cNvPicPr>
            <a:picLocks noChangeAspect="1"/>
          </p:cNvPicPr>
          <p:nvPr/>
        </p:nvPicPr>
        <p:blipFill>
          <a:blip r:embed="rId3"/>
          <a:stretch>
            <a:fillRect/>
          </a:stretch>
        </p:blipFill>
        <p:spPr>
          <a:xfrm>
            <a:off x="8115576" y="5060632"/>
            <a:ext cx="3559788" cy="822434"/>
          </a:xfrm>
          <a:prstGeom prst="rect">
            <a:avLst/>
          </a:prstGeom>
        </p:spPr>
      </p:pic>
    </p:spTree>
    <p:extLst>
      <p:ext uri="{BB962C8B-B14F-4D97-AF65-F5344CB8AC3E}">
        <p14:creationId xmlns:p14="http://schemas.microsoft.com/office/powerpoint/2010/main" val="1591641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6432625-8F74-4EF4-BA8A-F5AAAEA8DB41}"/>
              </a:ext>
            </a:extLst>
          </p:cNvPr>
          <p:cNvSpPr>
            <a:spLocks noGrp="1"/>
          </p:cNvSpPr>
          <p:nvPr>
            <p:ph type="title"/>
          </p:nvPr>
        </p:nvSpPr>
        <p:spPr>
          <a:xfrm>
            <a:off x="838200" y="365125"/>
            <a:ext cx="10515600" cy="1325563"/>
          </a:xfrm>
        </p:spPr>
        <p:txBody>
          <a:bodyPr>
            <a:normAutofit/>
          </a:bodyPr>
          <a:lstStyle/>
          <a:p>
            <a:r>
              <a:rPr lang="pt-BR" b="1" dirty="0"/>
              <a:t>Manipulando matrizes</a:t>
            </a:r>
            <a:br>
              <a:rPr lang="pt-BR" dirty="0"/>
            </a:br>
            <a:endParaRPr lang="pt-B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7D1F3BE1-8EF4-4A77-85C5-B5F5519751BD}"/>
              </a:ext>
            </a:extLst>
          </p:cNvPr>
          <p:cNvSpPr>
            <a:spLocks noGrp="1"/>
          </p:cNvSpPr>
          <p:nvPr>
            <p:ph idx="1"/>
          </p:nvPr>
        </p:nvSpPr>
        <p:spPr>
          <a:xfrm>
            <a:off x="838200" y="1825625"/>
            <a:ext cx="10515600" cy="4351338"/>
          </a:xfrm>
        </p:spPr>
        <p:txBody>
          <a:bodyPr>
            <a:normAutofit/>
          </a:bodyPr>
          <a:lstStyle/>
          <a:p>
            <a:r>
              <a:rPr lang="pt-BR"/>
              <a:t>Assim como nos vetores, podemos selecionar quaisquer elementos de uma matriz. A diferença é que, para selecionarmos um elemento em uma matriz, devemos informar em qual linha e coluna se encontra o dado que queremos.</a:t>
            </a:r>
          </a:p>
          <a:p>
            <a:pPr marL="0" indent="0">
              <a:buNone/>
            </a:pPr>
            <a:r>
              <a:rPr lang="pt-BR" b="1"/>
              <a:t>Ex.:</a:t>
            </a:r>
          </a:p>
          <a:p>
            <a:pPr marL="0" indent="0">
              <a:buNone/>
            </a:pPr>
            <a:r>
              <a:rPr lang="pt-BR" i="1"/>
              <a:t> x&lt;-</a:t>
            </a:r>
            <a:r>
              <a:rPr lang="pt-BR" i="1" err="1"/>
              <a:t>matrix</a:t>
            </a:r>
            <a:r>
              <a:rPr lang="pt-BR" i="1"/>
              <a:t>(c(1,2,3,4,5,6,7,8,9), </a:t>
            </a:r>
            <a:r>
              <a:rPr lang="pt-BR" i="1" err="1"/>
              <a:t>nrow</a:t>
            </a:r>
            <a:r>
              <a:rPr lang="pt-BR" i="1"/>
              <a:t>=3, </a:t>
            </a:r>
            <a:r>
              <a:rPr lang="pt-BR" i="1" err="1"/>
              <a:t>ncol</a:t>
            </a:r>
            <a:r>
              <a:rPr lang="pt-BR" i="1"/>
              <a:t>=3, </a:t>
            </a:r>
            <a:r>
              <a:rPr lang="pt-BR" i="1" err="1"/>
              <a:t>dimnames</a:t>
            </a:r>
            <a:r>
              <a:rPr lang="pt-BR" i="1"/>
              <a:t>=</a:t>
            </a:r>
            <a:r>
              <a:rPr lang="pt-BR" i="1" err="1"/>
              <a:t>list</a:t>
            </a:r>
            <a:r>
              <a:rPr lang="pt-BR" i="1"/>
              <a:t>(c("a", "b", "c"), c("x", "</a:t>
            </a:r>
            <a:r>
              <a:rPr lang="pt-BR" i="1" err="1"/>
              <a:t>y","z</a:t>
            </a:r>
            <a:r>
              <a:rPr lang="pt-BR" i="1"/>
              <a:t>")))</a:t>
            </a:r>
          </a:p>
          <a:p>
            <a:pPr marL="0" indent="0">
              <a:buNone/>
            </a:pPr>
            <a:endParaRPr lang="pt-BR" i="1"/>
          </a:p>
          <a:p>
            <a:pPr marL="0" indent="0">
              <a:buNone/>
            </a:pPr>
            <a:r>
              <a:rPr lang="pt-BR" i="1"/>
              <a:t>x[3, 3] #retorna o valor da 3ª linha e 3ª coluna</a:t>
            </a:r>
          </a:p>
          <a:p>
            <a:pPr marL="0" indent="0">
              <a:buNone/>
            </a:pPr>
            <a:endParaRPr lang="pt-BR"/>
          </a:p>
          <a:p>
            <a:pPr marL="0" indent="0">
              <a:buNone/>
            </a:pPr>
            <a:endParaRPr lang="pt-BR"/>
          </a:p>
        </p:txBody>
      </p:sp>
    </p:spTree>
    <p:extLst>
      <p:ext uri="{BB962C8B-B14F-4D97-AF65-F5344CB8AC3E}">
        <p14:creationId xmlns:p14="http://schemas.microsoft.com/office/powerpoint/2010/main" val="290378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6432625-8F74-4EF4-BA8A-F5AAAEA8DB41}"/>
              </a:ext>
            </a:extLst>
          </p:cNvPr>
          <p:cNvSpPr>
            <a:spLocks noGrp="1"/>
          </p:cNvSpPr>
          <p:nvPr>
            <p:ph type="title"/>
          </p:nvPr>
        </p:nvSpPr>
        <p:spPr>
          <a:xfrm>
            <a:off x="838200" y="365125"/>
            <a:ext cx="10515600" cy="1325563"/>
          </a:xfrm>
        </p:spPr>
        <p:txBody>
          <a:bodyPr>
            <a:normAutofit/>
          </a:bodyPr>
          <a:lstStyle/>
          <a:p>
            <a:r>
              <a:rPr lang="pt-BR" b="1" dirty="0"/>
              <a:t>Manipulando matrizes</a:t>
            </a:r>
            <a:br>
              <a:rPr lang="pt-BR" dirty="0"/>
            </a:br>
            <a:endParaRPr lang="pt-B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7D1F3BE1-8EF4-4A77-85C5-B5F5519751BD}"/>
              </a:ext>
            </a:extLst>
          </p:cNvPr>
          <p:cNvSpPr>
            <a:spLocks noGrp="1"/>
          </p:cNvSpPr>
          <p:nvPr>
            <p:ph idx="1"/>
          </p:nvPr>
        </p:nvSpPr>
        <p:spPr>
          <a:xfrm>
            <a:off x="838200" y="1825625"/>
            <a:ext cx="10515600" cy="4351338"/>
          </a:xfrm>
        </p:spPr>
        <p:txBody>
          <a:bodyPr>
            <a:normAutofit/>
          </a:bodyPr>
          <a:lstStyle/>
          <a:p>
            <a:r>
              <a:rPr lang="pt-BR"/>
              <a:t>Muitas vezes não desejamos extrair o dado de apenas um elemento, mas de uma linha ou de uma coluna inteira de uma matriz. Para selecionarmos uma linha da nossa x, utilizamos o seguinte comando: </a:t>
            </a:r>
          </a:p>
          <a:p>
            <a:pPr marL="0" indent="0">
              <a:buNone/>
            </a:pPr>
            <a:r>
              <a:rPr lang="pt-BR" i="1"/>
              <a:t>x[i, ]</a:t>
            </a:r>
            <a:r>
              <a:rPr lang="pt-BR"/>
              <a:t>      #Onde i é a posição da linha que desejamos selecionar.</a:t>
            </a:r>
          </a:p>
          <a:p>
            <a:pPr marL="0" indent="0">
              <a:buNone/>
            </a:pPr>
            <a:r>
              <a:rPr lang="pt-BR"/>
              <a:t>Ex.:</a:t>
            </a:r>
          </a:p>
          <a:p>
            <a:pPr marL="0" indent="0">
              <a:buNone/>
            </a:pPr>
            <a:r>
              <a:rPr lang="pt-BR" i="1"/>
              <a:t>x[3, ]</a:t>
            </a:r>
          </a:p>
          <a:p>
            <a:pPr marL="0" indent="0">
              <a:buNone/>
            </a:pPr>
            <a:endParaRPr lang="pt-BR"/>
          </a:p>
          <a:p>
            <a:r>
              <a:rPr lang="pt-BR"/>
              <a:t>Da mesma maneira podemos selecionar uma coluna, usando x[ ,i]</a:t>
            </a:r>
          </a:p>
          <a:p>
            <a:pPr marL="0" indent="0">
              <a:buNone/>
            </a:pPr>
            <a:r>
              <a:rPr lang="pt-BR"/>
              <a:t>Ex.: </a:t>
            </a:r>
            <a:r>
              <a:rPr lang="pt-BR" i="1"/>
              <a:t>x[ ,2]</a:t>
            </a:r>
          </a:p>
        </p:txBody>
      </p:sp>
    </p:spTree>
    <p:extLst>
      <p:ext uri="{BB962C8B-B14F-4D97-AF65-F5344CB8AC3E}">
        <p14:creationId xmlns:p14="http://schemas.microsoft.com/office/powerpoint/2010/main" val="2957253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6432625-8F74-4EF4-BA8A-F5AAAEA8DB41}"/>
              </a:ext>
            </a:extLst>
          </p:cNvPr>
          <p:cNvSpPr>
            <a:spLocks noGrp="1"/>
          </p:cNvSpPr>
          <p:nvPr>
            <p:ph type="title"/>
          </p:nvPr>
        </p:nvSpPr>
        <p:spPr>
          <a:xfrm>
            <a:off x="838200" y="365125"/>
            <a:ext cx="10515600" cy="1325563"/>
          </a:xfrm>
        </p:spPr>
        <p:txBody>
          <a:bodyPr>
            <a:normAutofit/>
          </a:bodyPr>
          <a:lstStyle/>
          <a:p>
            <a:r>
              <a:rPr lang="pt-BR" b="1" dirty="0"/>
              <a:t>Manipulando matrizes</a:t>
            </a:r>
            <a:br>
              <a:rPr lang="pt-BR" dirty="0"/>
            </a:br>
            <a:endParaRPr lang="pt-B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7D1F3BE1-8EF4-4A77-85C5-B5F5519751BD}"/>
              </a:ext>
            </a:extLst>
          </p:cNvPr>
          <p:cNvSpPr>
            <a:spLocks noGrp="1"/>
          </p:cNvSpPr>
          <p:nvPr>
            <p:ph idx="1"/>
          </p:nvPr>
        </p:nvSpPr>
        <p:spPr>
          <a:xfrm>
            <a:off x="838200" y="1825625"/>
            <a:ext cx="10515600" cy="4351338"/>
          </a:xfrm>
        </p:spPr>
        <p:txBody>
          <a:bodyPr>
            <a:normAutofit/>
          </a:bodyPr>
          <a:lstStyle/>
          <a:p>
            <a:r>
              <a:rPr lang="pt-BR" sz="2600"/>
              <a:t>Para selecionar um intervalo de linhas, a lógica é semelhante a que utilizamos para intervalos de elementos em vetores. Segue exemplo:</a:t>
            </a:r>
          </a:p>
          <a:p>
            <a:pPr marL="0" indent="0">
              <a:buNone/>
            </a:pPr>
            <a:endParaRPr lang="pt-BR" sz="2600"/>
          </a:p>
          <a:p>
            <a:pPr marL="0" indent="0">
              <a:buNone/>
            </a:pPr>
            <a:r>
              <a:rPr lang="pt-BR" sz="2600"/>
              <a:t>Ex.: </a:t>
            </a:r>
            <a:r>
              <a:rPr lang="pt-BR" sz="2600" i="1"/>
              <a:t>x[1:2, ]</a:t>
            </a:r>
          </a:p>
          <a:p>
            <a:pPr marL="0" indent="0">
              <a:buNone/>
            </a:pPr>
            <a:endParaRPr lang="pt-BR" sz="2600"/>
          </a:p>
          <a:p>
            <a:pPr marL="0" indent="0">
              <a:buNone/>
            </a:pPr>
            <a:r>
              <a:rPr lang="pt-BR" sz="2600"/>
              <a:t>Ex.: </a:t>
            </a:r>
            <a:r>
              <a:rPr lang="pt-BR" sz="2600" i="1"/>
              <a:t>x[1:2, 2:3]   #Linhas 1 e 2, que estejam nas colunas 2 e 3</a:t>
            </a:r>
          </a:p>
          <a:p>
            <a:pPr marL="0" indent="0">
              <a:buNone/>
            </a:pPr>
            <a:r>
              <a:rPr lang="pt-BR" sz="2600" i="1"/>
              <a:t>      y   z</a:t>
            </a:r>
          </a:p>
          <a:p>
            <a:pPr marL="0" indent="0">
              <a:buNone/>
            </a:pPr>
            <a:r>
              <a:rPr lang="pt-BR" sz="2600" i="1"/>
              <a:t>a   4   7</a:t>
            </a:r>
          </a:p>
          <a:p>
            <a:pPr marL="0" indent="0">
              <a:buNone/>
            </a:pPr>
            <a:r>
              <a:rPr lang="pt-BR" sz="2600" i="1"/>
              <a:t>b   5   8</a:t>
            </a:r>
          </a:p>
        </p:txBody>
      </p:sp>
    </p:spTree>
    <p:extLst>
      <p:ext uri="{BB962C8B-B14F-4D97-AF65-F5344CB8AC3E}">
        <p14:creationId xmlns:p14="http://schemas.microsoft.com/office/powerpoint/2010/main" val="69179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3838A0-5D48-466C-A41F-B1AA4010DC5F}"/>
              </a:ext>
            </a:extLst>
          </p:cNvPr>
          <p:cNvSpPr>
            <a:spLocks noGrp="1"/>
          </p:cNvSpPr>
          <p:nvPr>
            <p:ph type="title"/>
          </p:nvPr>
        </p:nvSpPr>
        <p:spPr>
          <a:xfrm>
            <a:off x="838200" y="631825"/>
            <a:ext cx="10515600" cy="1325563"/>
          </a:xfrm>
        </p:spPr>
        <p:txBody>
          <a:bodyPr>
            <a:normAutofit/>
          </a:bodyPr>
          <a:lstStyle/>
          <a:p>
            <a:r>
              <a:rPr lang="pt-BR" b="1" dirty="0"/>
              <a:t>Linha de Comando</a:t>
            </a:r>
          </a:p>
        </p:txBody>
      </p:sp>
      <p:sp>
        <p:nvSpPr>
          <p:cNvPr id="3" name="Espaço Reservado para Conteúdo 2">
            <a:extLst>
              <a:ext uri="{FF2B5EF4-FFF2-40B4-BE49-F238E27FC236}">
                <a16:creationId xmlns:a16="http://schemas.microsoft.com/office/drawing/2014/main" id="{FE3AC9BE-6B14-4056-8FD8-A551A9BD5784}"/>
              </a:ext>
            </a:extLst>
          </p:cNvPr>
          <p:cNvSpPr>
            <a:spLocks noGrp="1"/>
          </p:cNvSpPr>
          <p:nvPr>
            <p:ph idx="1"/>
          </p:nvPr>
        </p:nvSpPr>
        <p:spPr>
          <a:xfrm>
            <a:off x="838200" y="2057400"/>
            <a:ext cx="10515600" cy="3871762"/>
          </a:xfrm>
        </p:spPr>
        <p:txBody>
          <a:bodyPr>
            <a:normAutofit/>
          </a:bodyPr>
          <a:lstStyle/>
          <a:p>
            <a:pPr algn="just"/>
            <a:r>
              <a:rPr lang="pt-BR" sz="2200" dirty="0"/>
              <a:t>Quando se está numa sessão de R, podemos criar objetos que são armazenados no espaço de trabalho corrente (correspondente à imagem digital da sessão). O espaço de trabalho corrente é definido no ambiente do R, através de funções de sistema, também embebidas na linguagem. </a:t>
            </a:r>
          </a:p>
          <a:p>
            <a:r>
              <a:rPr lang="pt-BR" sz="2200" dirty="0"/>
              <a:t>Para verificar qual o espaço corrente, podemos usar a função </a:t>
            </a:r>
            <a:r>
              <a:rPr lang="pt-BR" sz="2200" dirty="0" err="1"/>
              <a:t>getwd</a:t>
            </a:r>
            <a:r>
              <a:rPr lang="pt-BR" sz="2200" dirty="0"/>
              <a:t>(): </a:t>
            </a:r>
          </a:p>
          <a:p>
            <a:pPr marL="0" indent="0">
              <a:buNone/>
            </a:pPr>
            <a:r>
              <a:rPr lang="pt-BR" sz="2200" b="1" i="1" dirty="0" err="1"/>
              <a:t>getwd</a:t>
            </a:r>
            <a:r>
              <a:rPr lang="pt-BR" sz="2200" b="1" i="1" dirty="0"/>
              <a:t>() </a:t>
            </a:r>
          </a:p>
          <a:p>
            <a:pPr>
              <a:buFont typeface="Wingdings" panose="05000000000000000000" pitchFamily="2" charset="2"/>
              <a:buChar char="Ø"/>
            </a:pPr>
            <a:endParaRPr lang="pt-BR" sz="2200" b="1" dirty="0"/>
          </a:p>
          <a:p>
            <a:r>
              <a:rPr lang="pt-BR" sz="2200" dirty="0"/>
              <a:t>Se pretender mudar o diretório corrente para um diretório de trabalho diferente, é utilizada a </a:t>
            </a:r>
            <a:r>
              <a:rPr lang="pt-BR" sz="2200" i="1" dirty="0" err="1"/>
              <a:t>setwd</a:t>
            </a:r>
            <a:r>
              <a:rPr lang="pt-BR" sz="2200" i="1" dirty="0"/>
              <a:t>()</a:t>
            </a:r>
          </a:p>
          <a:p>
            <a:pPr marL="0" indent="0">
              <a:buNone/>
            </a:pPr>
            <a:r>
              <a:rPr lang="pt-BR" sz="2200" b="1" i="1" dirty="0"/>
              <a:t>Ex.: </a:t>
            </a:r>
            <a:r>
              <a:rPr lang="pt-BR" sz="2200" b="1" i="1" dirty="0" err="1"/>
              <a:t>setwd</a:t>
            </a:r>
            <a:r>
              <a:rPr lang="pt-BR" sz="2200" b="1" i="1" dirty="0"/>
              <a:t>("E:Pos")</a:t>
            </a:r>
          </a:p>
        </p:txBody>
      </p:sp>
    </p:spTree>
    <p:extLst>
      <p:ext uri="{BB962C8B-B14F-4D97-AF65-F5344CB8AC3E}">
        <p14:creationId xmlns:p14="http://schemas.microsoft.com/office/powerpoint/2010/main" val="4110041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6432625-8F74-4EF4-BA8A-F5AAAEA8DB41}"/>
              </a:ext>
            </a:extLst>
          </p:cNvPr>
          <p:cNvSpPr>
            <a:spLocks noGrp="1"/>
          </p:cNvSpPr>
          <p:nvPr>
            <p:ph type="title"/>
          </p:nvPr>
        </p:nvSpPr>
        <p:spPr>
          <a:xfrm>
            <a:off x="838200" y="365125"/>
            <a:ext cx="10515600" cy="1325563"/>
          </a:xfrm>
        </p:spPr>
        <p:txBody>
          <a:bodyPr>
            <a:normAutofit/>
          </a:bodyPr>
          <a:lstStyle/>
          <a:p>
            <a:r>
              <a:rPr lang="pt-BR" b="1"/>
              <a:t>Manipulando matrizes</a:t>
            </a:r>
            <a:br>
              <a:rPr lang="pt-BR"/>
            </a:br>
            <a:endParaRPr lang="pt-B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7D1F3BE1-8EF4-4A77-85C5-B5F5519751BD}"/>
              </a:ext>
            </a:extLst>
          </p:cNvPr>
          <p:cNvSpPr>
            <a:spLocks noGrp="1"/>
          </p:cNvSpPr>
          <p:nvPr>
            <p:ph idx="1"/>
          </p:nvPr>
        </p:nvSpPr>
        <p:spPr>
          <a:xfrm>
            <a:off x="838200" y="1825625"/>
            <a:ext cx="10515600" cy="4351338"/>
          </a:xfrm>
        </p:spPr>
        <p:txBody>
          <a:bodyPr>
            <a:normAutofit/>
          </a:bodyPr>
          <a:lstStyle/>
          <a:p>
            <a:r>
              <a:rPr lang="pt-BR"/>
              <a:t>Para selecionar linhas ou colunas que não são em sequência, podemos utilizar o comando c para agrupá-las:</a:t>
            </a:r>
          </a:p>
          <a:p>
            <a:endParaRPr lang="pt-BR" i="1"/>
          </a:p>
          <a:p>
            <a:pPr marL="0" indent="0">
              <a:buNone/>
            </a:pPr>
            <a:r>
              <a:rPr lang="pt-BR" i="1"/>
              <a:t>x[c(1,3), ]</a:t>
            </a:r>
          </a:p>
        </p:txBody>
      </p:sp>
      <p:pic>
        <p:nvPicPr>
          <p:cNvPr id="5" name="Imagem 4">
            <a:extLst>
              <a:ext uri="{FF2B5EF4-FFF2-40B4-BE49-F238E27FC236}">
                <a16:creationId xmlns:a16="http://schemas.microsoft.com/office/drawing/2014/main" id="{8603B43F-3E28-4243-9008-12D48CDE1F73}"/>
              </a:ext>
            </a:extLst>
          </p:cNvPr>
          <p:cNvPicPr>
            <a:picLocks noChangeAspect="1"/>
          </p:cNvPicPr>
          <p:nvPr/>
        </p:nvPicPr>
        <p:blipFill>
          <a:blip r:embed="rId2"/>
          <a:stretch>
            <a:fillRect/>
          </a:stretch>
        </p:blipFill>
        <p:spPr>
          <a:xfrm>
            <a:off x="1346815" y="4224939"/>
            <a:ext cx="1772993" cy="1060482"/>
          </a:xfrm>
          <a:prstGeom prst="rect">
            <a:avLst/>
          </a:prstGeom>
        </p:spPr>
      </p:pic>
    </p:spTree>
    <p:extLst>
      <p:ext uri="{BB962C8B-B14F-4D97-AF65-F5344CB8AC3E}">
        <p14:creationId xmlns:p14="http://schemas.microsoft.com/office/powerpoint/2010/main" val="3300288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8EA0AB-D531-4481-8451-4562E0E9E063}"/>
              </a:ext>
            </a:extLst>
          </p:cNvPr>
          <p:cNvSpPr>
            <a:spLocks noGrp="1"/>
          </p:cNvSpPr>
          <p:nvPr>
            <p:ph type="ctrTitle"/>
          </p:nvPr>
        </p:nvSpPr>
        <p:spPr>
          <a:xfrm>
            <a:off x="643466" y="753626"/>
            <a:ext cx="5334930" cy="3004145"/>
          </a:xfrm>
        </p:spPr>
        <p:txBody>
          <a:bodyPr>
            <a:normAutofit/>
          </a:bodyPr>
          <a:lstStyle/>
          <a:p>
            <a:r>
              <a:rPr lang="pt-BR" b="1"/>
              <a:t>Entrando com dados no R</a:t>
            </a:r>
            <a:endParaRPr lang="pt-BR"/>
          </a:p>
        </p:txBody>
      </p:sp>
      <p:sp>
        <p:nvSpPr>
          <p:cNvPr id="11" name="Freeform: Shape 10">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Script de computador em uma tela">
            <a:extLst>
              <a:ext uri="{FF2B5EF4-FFF2-40B4-BE49-F238E27FC236}">
                <a16:creationId xmlns:a16="http://schemas.microsoft.com/office/drawing/2014/main" id="{E4A4D7DE-3AE0-4FEF-AD77-AE7F0967EB4C}"/>
              </a:ext>
            </a:extLst>
          </p:cNvPr>
          <p:cNvPicPr>
            <a:picLocks noChangeAspect="1"/>
          </p:cNvPicPr>
          <p:nvPr/>
        </p:nvPicPr>
        <p:blipFill rotWithShape="1">
          <a:blip r:embed="rId2"/>
          <a:srcRect r="33249" b="-1"/>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5" name="Freeform: Shape 14">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57983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D302C4-4342-4169-9E35-24E10D2FB6FD}"/>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096D45C9-05B1-439E-99C5-E5D7B1C2CAB9}"/>
              </a:ext>
            </a:extLst>
          </p:cNvPr>
          <p:cNvSpPr>
            <a:spLocks noGrp="1"/>
          </p:cNvSpPr>
          <p:nvPr>
            <p:ph idx="1"/>
          </p:nvPr>
        </p:nvSpPr>
        <p:spPr>
          <a:xfrm>
            <a:off x="838200" y="1929384"/>
            <a:ext cx="10515600" cy="4251960"/>
          </a:xfrm>
        </p:spPr>
        <p:txBody>
          <a:bodyPr>
            <a:normAutofit/>
          </a:bodyPr>
          <a:lstStyle/>
          <a:p>
            <a:r>
              <a:rPr lang="pt-BR" sz="2200"/>
              <a:t>Pode-se entrar com dados no R de diferentes formas. O formato mais adequado vai depender do tamanho do conjunto de dados, e se os dados já existem em outro formato para serem importados ou se serão digitados diretamente no R.</a:t>
            </a:r>
          </a:p>
          <a:p>
            <a:endParaRPr lang="pt-BR" sz="2200"/>
          </a:p>
          <a:p>
            <a:r>
              <a:rPr lang="pt-BR" sz="2200"/>
              <a:t>A seguir são descritas algumas formas de entrada de dados com indicação de quando cada uma das formas deve ser usada. Os três primeiros casos são adequados para entrada de dados diretamente no R, enquanto o último descreve como importar dados já disponíveis eletronicamente.</a:t>
            </a:r>
          </a:p>
        </p:txBody>
      </p:sp>
    </p:spTree>
    <p:extLst>
      <p:ext uri="{BB962C8B-B14F-4D97-AF65-F5344CB8AC3E}">
        <p14:creationId xmlns:p14="http://schemas.microsoft.com/office/powerpoint/2010/main" val="2726627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D302C4-4342-4169-9E35-24E10D2FB6FD}"/>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096D45C9-05B1-439E-99C5-E5D7B1C2CAB9}"/>
              </a:ext>
            </a:extLst>
          </p:cNvPr>
          <p:cNvSpPr>
            <a:spLocks noGrp="1"/>
          </p:cNvSpPr>
          <p:nvPr>
            <p:ph idx="1"/>
          </p:nvPr>
        </p:nvSpPr>
        <p:spPr>
          <a:xfrm>
            <a:off x="838200" y="1929384"/>
            <a:ext cx="10515600" cy="4251960"/>
          </a:xfrm>
        </p:spPr>
        <p:txBody>
          <a:bodyPr>
            <a:normAutofit/>
          </a:bodyPr>
          <a:lstStyle/>
          <a:p>
            <a:pPr marL="0" indent="0">
              <a:buNone/>
            </a:pPr>
            <a:r>
              <a:rPr lang="pt-BR" sz="1400" b="1"/>
              <a:t>1. Definindo vetores</a:t>
            </a:r>
          </a:p>
          <a:p>
            <a:r>
              <a:rPr lang="pt-BR" sz="1400"/>
              <a:t>Podemos entrar com dados definindo vetores com o comando c() ou usando funções que criam vetores. Veja e experimente com os seguinte exemplos.</a:t>
            </a:r>
          </a:p>
          <a:p>
            <a:pPr marL="0" indent="0">
              <a:buNone/>
            </a:pPr>
            <a:r>
              <a:rPr lang="pt-BR" sz="1400"/>
              <a:t>a1 &lt;- c(2,5,8)</a:t>
            </a:r>
          </a:p>
          <a:p>
            <a:pPr marL="0" indent="0">
              <a:buNone/>
            </a:pPr>
            <a:endParaRPr lang="pt-BR" sz="1400"/>
          </a:p>
          <a:p>
            <a:r>
              <a:rPr lang="pt-BR" sz="1400"/>
              <a:t>Esta forma de entrada de dados é conveniente quando se tem um pequeno número de dados.</a:t>
            </a:r>
          </a:p>
          <a:p>
            <a:r>
              <a:rPr lang="pt-BR" sz="1400"/>
              <a:t>Quando os dados tem algum ``padrão'' tal como elementos repetidos, números sequenciais pode-se usar mecanismos do R para facilitar a entrada dos dados como vetores. </a:t>
            </a:r>
          </a:p>
          <a:p>
            <a:pPr marL="0" indent="0">
              <a:buNone/>
            </a:pPr>
            <a:r>
              <a:rPr lang="pt-BR" sz="1400" b="1"/>
              <a:t>Ex.:</a:t>
            </a:r>
          </a:p>
          <a:p>
            <a:pPr marL="0" indent="0">
              <a:buNone/>
            </a:pPr>
            <a:r>
              <a:rPr lang="pt-BR" sz="1400"/>
              <a:t>a3 &lt;- 1:10    # cria vetor com números sequenciais de 1 a 10</a:t>
            </a:r>
          </a:p>
          <a:p>
            <a:pPr marL="0" indent="0">
              <a:buNone/>
            </a:pPr>
            <a:r>
              <a:rPr lang="pt-BR" sz="1400"/>
              <a:t>a4 &lt;- (1:10)*10  # cria vetor com elementos 10, 20, ..., 100</a:t>
            </a:r>
          </a:p>
          <a:p>
            <a:pPr marL="0" indent="0">
              <a:buNone/>
            </a:pPr>
            <a:r>
              <a:rPr lang="pt-BR" sz="1400"/>
              <a:t>a5 &lt;- rep(3, 5)  # cria vetor com elemento 3 repetido 5 vezes</a:t>
            </a:r>
          </a:p>
          <a:p>
            <a:pPr marL="0" indent="0">
              <a:buNone/>
            </a:pPr>
            <a:r>
              <a:rPr lang="pt-BR" sz="1400"/>
              <a:t>a6 &lt;- rep(c(5,8), 3)  # cria vetor repetindo 3 vezes 5 e 8 alternadamente</a:t>
            </a:r>
          </a:p>
          <a:p>
            <a:pPr marL="0" indent="0">
              <a:buNone/>
            </a:pPr>
            <a:r>
              <a:rPr lang="pt-BR" sz="1400"/>
              <a:t>a7 &lt;- rep(c(5,8), each=3)  # cria vetor repetindo 3 vezes 5 e depois 8 </a:t>
            </a:r>
          </a:p>
        </p:txBody>
      </p:sp>
    </p:spTree>
    <p:extLst>
      <p:ext uri="{BB962C8B-B14F-4D97-AF65-F5344CB8AC3E}">
        <p14:creationId xmlns:p14="http://schemas.microsoft.com/office/powerpoint/2010/main" val="644667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302C4-4342-4169-9E35-24E10D2FB6FD}"/>
              </a:ext>
            </a:extLst>
          </p:cNvPr>
          <p:cNvSpPr>
            <a:spLocks noGrp="1"/>
          </p:cNvSpPr>
          <p:nvPr>
            <p:ph type="title"/>
          </p:nvPr>
        </p:nvSpPr>
        <p:spPr>
          <a:xfrm>
            <a:off x="638629" y="320040"/>
            <a:ext cx="10515600" cy="1325563"/>
          </a:xfrm>
        </p:spPr>
        <p:txBody>
          <a:bodyPr>
            <a:normAutofit/>
          </a:bodyPr>
          <a:lstStyle/>
          <a:p>
            <a:r>
              <a:rPr lang="pt-BR" b="1" dirty="0"/>
              <a:t>Entrando com dados no R</a:t>
            </a:r>
            <a:endParaRPr lang="pt-BR" dirty="0"/>
          </a:p>
        </p:txBody>
      </p:sp>
      <p:sp>
        <p:nvSpPr>
          <p:cNvPr id="3" name="Espaço Reservado para Conteúdo 2">
            <a:extLst>
              <a:ext uri="{FF2B5EF4-FFF2-40B4-BE49-F238E27FC236}">
                <a16:creationId xmlns:a16="http://schemas.microsoft.com/office/drawing/2014/main" id="{096D45C9-05B1-439E-99C5-E5D7B1C2CAB9}"/>
              </a:ext>
            </a:extLst>
          </p:cNvPr>
          <p:cNvSpPr>
            <a:spLocks noGrp="1"/>
          </p:cNvSpPr>
          <p:nvPr>
            <p:ph idx="1"/>
          </p:nvPr>
        </p:nvSpPr>
        <p:spPr>
          <a:xfrm>
            <a:off x="638629" y="1436914"/>
            <a:ext cx="11030857" cy="4492248"/>
          </a:xfrm>
        </p:spPr>
        <p:txBody>
          <a:bodyPr>
            <a:normAutofit fontScale="25000" lnSpcReduction="20000"/>
          </a:bodyPr>
          <a:lstStyle/>
          <a:p>
            <a:pPr marL="0" indent="0">
              <a:buNone/>
            </a:pPr>
            <a:r>
              <a:rPr lang="pt-BR" sz="8000" b="1" dirty="0"/>
              <a:t>2. Usando a função </a:t>
            </a:r>
            <a:r>
              <a:rPr lang="pt-BR" sz="8000" b="1" i="1" dirty="0" err="1"/>
              <a:t>scan</a:t>
            </a:r>
            <a:endParaRPr lang="pt-BR" sz="8000" b="1" i="1" dirty="0"/>
          </a:p>
          <a:p>
            <a:pPr marL="0" indent="0">
              <a:buNone/>
            </a:pPr>
            <a:r>
              <a:rPr lang="pt-BR" sz="6400" dirty="0"/>
              <a:t>Está função coloca o </a:t>
            </a:r>
            <a:r>
              <a:rPr lang="pt-BR" sz="6400" i="1" dirty="0"/>
              <a:t>R </a:t>
            </a:r>
            <a:r>
              <a:rPr lang="pt-BR" sz="6400" dirty="0"/>
              <a:t>em modo </a:t>
            </a:r>
            <a:r>
              <a:rPr lang="pt-BR" sz="6400" i="1" dirty="0"/>
              <a:t>prompt</a:t>
            </a:r>
            <a:r>
              <a:rPr lang="pt-BR" sz="6400" dirty="0"/>
              <a:t> onde o usuário deve digitar cada dado seguido da tecla &lt;ENTER&gt;. Para encerrar a entrada de dados basta digitar &lt;ENTER&gt; duas vezes consecutivas. </a:t>
            </a:r>
          </a:p>
          <a:p>
            <a:pPr marL="0" indent="0">
              <a:buNone/>
            </a:pPr>
            <a:endParaRPr lang="pt-BR" sz="3200" dirty="0"/>
          </a:p>
          <a:p>
            <a:pPr marL="0" indent="0">
              <a:buNone/>
            </a:pPr>
            <a:r>
              <a:rPr lang="pt-BR" sz="6800" i="1" dirty="0"/>
              <a:t>y &lt;- </a:t>
            </a:r>
            <a:r>
              <a:rPr lang="pt-BR" sz="6800" i="1" dirty="0" err="1"/>
              <a:t>scan</a:t>
            </a:r>
            <a:r>
              <a:rPr lang="pt-BR" sz="6800" i="1" dirty="0"/>
              <a:t>()</a:t>
            </a:r>
          </a:p>
          <a:p>
            <a:pPr marL="0" indent="0">
              <a:buNone/>
            </a:pPr>
            <a:r>
              <a:rPr lang="pt-BR" sz="6800" i="1" dirty="0"/>
              <a:t>#1: 11</a:t>
            </a:r>
          </a:p>
          <a:p>
            <a:pPr marL="0" indent="0">
              <a:buNone/>
            </a:pPr>
            <a:r>
              <a:rPr lang="pt-BR" sz="6800" i="1" dirty="0"/>
              <a:t>#2: 24</a:t>
            </a:r>
          </a:p>
          <a:p>
            <a:pPr marL="0" indent="0">
              <a:buNone/>
            </a:pPr>
            <a:r>
              <a:rPr lang="pt-BR" sz="6800" i="1" dirty="0"/>
              <a:t>#3: 35</a:t>
            </a:r>
          </a:p>
          <a:p>
            <a:pPr marL="0" indent="0">
              <a:buNone/>
            </a:pPr>
            <a:r>
              <a:rPr lang="pt-BR" sz="6800" i="1" dirty="0"/>
              <a:t>#4: 29</a:t>
            </a:r>
          </a:p>
          <a:p>
            <a:pPr marL="0" indent="0">
              <a:buNone/>
            </a:pPr>
            <a:r>
              <a:rPr lang="pt-BR" sz="6800" i="1" dirty="0"/>
              <a:t>#5: 39</a:t>
            </a:r>
          </a:p>
          <a:p>
            <a:pPr marL="0" indent="0">
              <a:buNone/>
            </a:pPr>
            <a:r>
              <a:rPr lang="pt-BR" sz="6800" i="1" dirty="0"/>
              <a:t>#6: 47</a:t>
            </a:r>
          </a:p>
          <a:p>
            <a:pPr marL="0" indent="0">
              <a:buNone/>
            </a:pPr>
            <a:r>
              <a:rPr lang="pt-BR" sz="6800" i="1" dirty="0"/>
              <a:t>#7:</a:t>
            </a:r>
          </a:p>
          <a:p>
            <a:pPr marL="0" indent="0">
              <a:buNone/>
            </a:pPr>
            <a:r>
              <a:rPr lang="pt-BR" sz="6800" i="1" dirty="0"/>
              <a:t>#</a:t>
            </a:r>
            <a:r>
              <a:rPr lang="pt-BR" sz="6800" i="1" dirty="0" err="1"/>
              <a:t>Read</a:t>
            </a:r>
            <a:r>
              <a:rPr lang="pt-BR" sz="6800" i="1" dirty="0"/>
              <a:t> 6 </a:t>
            </a:r>
            <a:r>
              <a:rPr lang="pt-BR" sz="6800" i="1" dirty="0" err="1"/>
              <a:t>items</a:t>
            </a:r>
            <a:endParaRPr lang="pt-BR" sz="6800" i="1" dirty="0"/>
          </a:p>
          <a:p>
            <a:pPr marL="0" indent="0">
              <a:buNone/>
            </a:pPr>
            <a:endParaRPr lang="pt-BR" sz="3200" dirty="0"/>
          </a:p>
          <a:p>
            <a:pPr marL="0" indent="0">
              <a:buNone/>
            </a:pPr>
            <a:r>
              <a:rPr lang="pt-BR" sz="6400" dirty="0"/>
              <a:t>y</a:t>
            </a:r>
          </a:p>
          <a:p>
            <a:pPr marL="0" indent="0">
              <a:buNone/>
            </a:pPr>
            <a:r>
              <a:rPr lang="pt-BR" sz="6400" dirty="0"/>
              <a:t>#[1] 11 24 35 29 39 47</a:t>
            </a:r>
          </a:p>
        </p:txBody>
      </p:sp>
      <p:sp>
        <p:nvSpPr>
          <p:cNvPr id="4" name="CaixaDeTexto 3">
            <a:extLst>
              <a:ext uri="{FF2B5EF4-FFF2-40B4-BE49-F238E27FC236}">
                <a16:creationId xmlns:a16="http://schemas.microsoft.com/office/drawing/2014/main" id="{59096DF2-A1E8-49B0-A01C-95E5475412B8}"/>
              </a:ext>
            </a:extLst>
          </p:cNvPr>
          <p:cNvSpPr txBox="1"/>
          <p:nvPr/>
        </p:nvSpPr>
        <p:spPr>
          <a:xfrm>
            <a:off x="7197443" y="3424989"/>
            <a:ext cx="310896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pt-BR" dirty="0"/>
              <a:t>Este formato é mais ágil que o anterior e é conveniente para digitar vetores longos.</a:t>
            </a:r>
          </a:p>
          <a:p>
            <a:pPr algn="ctr"/>
            <a:endParaRPr lang="pt-BR" dirty="0"/>
          </a:p>
        </p:txBody>
      </p:sp>
    </p:spTree>
    <p:extLst>
      <p:ext uri="{BB962C8B-B14F-4D97-AF65-F5344CB8AC3E}">
        <p14:creationId xmlns:p14="http://schemas.microsoft.com/office/powerpoint/2010/main" val="2547675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E04200-52C3-42C8-A4AA-AEA1728CC851}"/>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2BAB768-22B2-4558-8C43-DB42DE9B4A69}"/>
              </a:ext>
            </a:extLst>
          </p:cNvPr>
          <p:cNvSpPr>
            <a:spLocks noGrp="1"/>
          </p:cNvSpPr>
          <p:nvPr>
            <p:ph idx="1"/>
          </p:nvPr>
        </p:nvSpPr>
        <p:spPr>
          <a:xfrm>
            <a:off x="838200" y="1929384"/>
            <a:ext cx="10515600" cy="4251960"/>
          </a:xfrm>
        </p:spPr>
        <p:txBody>
          <a:bodyPr>
            <a:normAutofit/>
          </a:bodyPr>
          <a:lstStyle/>
          <a:p>
            <a:pPr marL="0" indent="0">
              <a:buNone/>
            </a:pPr>
            <a:r>
              <a:rPr lang="pt-BR" sz="1900" b="1" dirty="0"/>
              <a:t>3. Usando a função </a:t>
            </a:r>
            <a:r>
              <a:rPr lang="pt-BR" sz="1900" b="1" i="1" dirty="0" err="1"/>
              <a:t>textConnection</a:t>
            </a:r>
            <a:r>
              <a:rPr lang="pt-BR" sz="1900" b="1" i="1" dirty="0"/>
              <a:t>()</a:t>
            </a:r>
          </a:p>
          <a:p>
            <a:pPr marL="0" indent="0">
              <a:buNone/>
            </a:pPr>
            <a:endParaRPr lang="pt-BR" sz="800" b="1" i="1" dirty="0"/>
          </a:p>
          <a:p>
            <a:pPr marL="0" indent="0">
              <a:buNone/>
            </a:pPr>
            <a:r>
              <a:rPr lang="pt-BR" sz="1900" dirty="0"/>
              <a:t>Esta função generaliza a anterior (</a:t>
            </a:r>
            <a:r>
              <a:rPr lang="pt-BR" sz="1900" dirty="0" err="1"/>
              <a:t>scan</a:t>
            </a:r>
            <a:r>
              <a:rPr lang="pt-BR" sz="1900" dirty="0"/>
              <a:t>) permitindo que se entre com mais de um campo por linha, gravando o resultado em um data-frame().</a:t>
            </a:r>
            <a:r>
              <a:rPr lang="pt-BR" sz="1900" i="1" dirty="0"/>
              <a:t> </a:t>
            </a:r>
          </a:p>
          <a:p>
            <a:pPr marL="0" indent="0">
              <a:buNone/>
            </a:pPr>
            <a:r>
              <a:rPr lang="pt-BR" sz="1900" i="1" dirty="0"/>
              <a:t>Ex.: </a:t>
            </a:r>
          </a:p>
          <a:p>
            <a:pPr marL="0" indent="0">
              <a:buNone/>
            </a:pPr>
            <a:r>
              <a:rPr lang="en-US" sz="1900" i="1" dirty="0"/>
              <a:t>d &lt;- </a:t>
            </a:r>
            <a:r>
              <a:rPr lang="en-US" sz="1900" i="1" dirty="0" err="1"/>
              <a:t>read.table</a:t>
            </a:r>
            <a:r>
              <a:rPr lang="en-US" sz="1900" i="1" dirty="0"/>
              <a:t>(</a:t>
            </a:r>
            <a:r>
              <a:rPr lang="en-US" sz="1900" i="1" dirty="0" err="1"/>
              <a:t>textConnection</a:t>
            </a:r>
            <a:r>
              <a:rPr lang="en-US" sz="1900" i="1" dirty="0"/>
              <a:t>("trat </a:t>
            </a:r>
            <a:r>
              <a:rPr lang="en-US" sz="1900" i="1" dirty="0" err="1"/>
              <a:t>resposta</a:t>
            </a:r>
            <a:r>
              <a:rPr lang="en-US" sz="1900" i="1" dirty="0"/>
              <a:t> </a:t>
            </a:r>
            <a:br>
              <a:rPr lang="en-US" sz="1900" i="1" dirty="0"/>
            </a:br>
            <a:r>
              <a:rPr lang="en-US" sz="1900" i="1" dirty="0"/>
              <a:t>   a 10 </a:t>
            </a:r>
            <a:br>
              <a:rPr lang="en-US" sz="1900" i="1" dirty="0"/>
            </a:br>
            <a:r>
              <a:rPr lang="en-US" sz="1900" i="1" dirty="0"/>
              <a:t>   a 12 </a:t>
            </a:r>
            <a:br>
              <a:rPr lang="en-US" sz="1900" i="1" dirty="0"/>
            </a:br>
            <a:r>
              <a:rPr lang="en-US" sz="1900" i="1" dirty="0"/>
              <a:t>   b 15 </a:t>
            </a:r>
            <a:br>
              <a:rPr lang="en-US" sz="1900" i="1" dirty="0"/>
            </a:br>
            <a:r>
              <a:rPr lang="en-US" sz="1900" i="1" dirty="0"/>
              <a:t>   b 20 </a:t>
            </a:r>
            <a:br>
              <a:rPr lang="en-US" sz="1900" i="1" dirty="0"/>
            </a:br>
            <a:r>
              <a:rPr lang="en-US" sz="1900" i="1" dirty="0"/>
              <a:t>   c 12 </a:t>
            </a:r>
            <a:br>
              <a:rPr lang="en-US" sz="1900" i="1" dirty="0"/>
            </a:br>
            <a:r>
              <a:rPr lang="en-US" sz="1900" i="1" dirty="0"/>
              <a:t>   c 5 </a:t>
            </a:r>
            <a:br>
              <a:rPr lang="en-US" sz="1900" i="1" dirty="0"/>
            </a:br>
            <a:r>
              <a:rPr lang="en-US" sz="1900" i="1" dirty="0"/>
              <a:t>   d 8 </a:t>
            </a:r>
            <a:br>
              <a:rPr lang="en-US" sz="1900" i="1" dirty="0"/>
            </a:br>
            <a:r>
              <a:rPr lang="en-US" sz="1900" i="1" dirty="0"/>
              <a:t>   d 10"), header = TRUE) </a:t>
            </a:r>
            <a:endParaRPr lang="pt-BR" sz="1900" i="1" dirty="0"/>
          </a:p>
          <a:p>
            <a:pPr marL="0" indent="0">
              <a:buNone/>
            </a:pPr>
            <a:endParaRPr lang="pt-BR" sz="1900" i="1" dirty="0"/>
          </a:p>
        </p:txBody>
      </p:sp>
    </p:spTree>
    <p:extLst>
      <p:ext uri="{BB962C8B-B14F-4D97-AF65-F5344CB8AC3E}">
        <p14:creationId xmlns:p14="http://schemas.microsoft.com/office/powerpoint/2010/main" val="2475455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BD302C4-4342-4169-9E35-24E10D2FB6FD}"/>
              </a:ext>
            </a:extLst>
          </p:cNvPr>
          <p:cNvSpPr>
            <a:spLocks noGrp="1"/>
          </p:cNvSpPr>
          <p:nvPr>
            <p:ph type="title"/>
          </p:nvPr>
        </p:nvSpPr>
        <p:spPr>
          <a:xfrm>
            <a:off x="838200" y="365126"/>
            <a:ext cx="10515600" cy="693654"/>
          </a:xfrm>
        </p:spPr>
        <p:txBody>
          <a:bodyPr>
            <a:normAutofit fontScale="90000"/>
          </a:bodyPr>
          <a:lstStyle/>
          <a:p>
            <a:r>
              <a:rPr lang="pt-BR" b="1" dirty="0"/>
              <a:t>Entrando com dados no R</a:t>
            </a:r>
            <a:endParaRPr lang="pt-B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096D45C9-05B1-439E-99C5-E5D7B1C2CAB9}"/>
              </a:ext>
            </a:extLst>
          </p:cNvPr>
          <p:cNvSpPr>
            <a:spLocks noGrp="1"/>
          </p:cNvSpPr>
          <p:nvPr>
            <p:ph idx="1"/>
          </p:nvPr>
        </p:nvSpPr>
        <p:spPr>
          <a:xfrm>
            <a:off x="838200" y="1267326"/>
            <a:ext cx="10515600" cy="4909637"/>
          </a:xfrm>
        </p:spPr>
        <p:txBody>
          <a:bodyPr>
            <a:normAutofit lnSpcReduction="10000"/>
          </a:bodyPr>
          <a:lstStyle/>
          <a:p>
            <a:pPr marL="0" indent="0">
              <a:buNone/>
            </a:pPr>
            <a:r>
              <a:rPr lang="pt-BR" sz="2000" b="1" dirty="0"/>
              <a:t>4. Usando a função </a:t>
            </a:r>
            <a:r>
              <a:rPr lang="pt-BR" sz="2000" b="1" i="1" dirty="0" err="1"/>
              <a:t>edit</a:t>
            </a:r>
            <a:endParaRPr lang="pt-BR" sz="2000" b="1" i="1" dirty="0"/>
          </a:p>
          <a:p>
            <a:r>
              <a:rPr lang="pt-BR" sz="2000" dirty="0"/>
              <a:t>O comando </a:t>
            </a:r>
            <a:r>
              <a:rPr lang="pt-BR" sz="2000" dirty="0" err="1"/>
              <a:t>edit</a:t>
            </a:r>
            <a:r>
              <a:rPr lang="pt-BR" sz="2000" dirty="0"/>
              <a:t>(</a:t>
            </a:r>
            <a:r>
              <a:rPr lang="pt-BR" sz="2000" dirty="0" err="1"/>
              <a:t>data.frame</a:t>
            </a:r>
            <a:r>
              <a:rPr lang="pt-BR" sz="2000" dirty="0"/>
              <a:t>()) abre uma planilha para digitação de dados que são armazenados como data-frames. Portanto digitando:</a:t>
            </a:r>
          </a:p>
          <a:p>
            <a:pPr marL="0" indent="0">
              <a:buNone/>
            </a:pPr>
            <a:endParaRPr lang="pt-BR" sz="600" dirty="0"/>
          </a:p>
          <a:p>
            <a:pPr marL="0" indent="0">
              <a:buNone/>
            </a:pPr>
            <a:r>
              <a:rPr lang="pt-BR" sz="2000" b="1" dirty="0"/>
              <a:t>a8 &lt;- </a:t>
            </a:r>
            <a:r>
              <a:rPr lang="pt-BR" sz="2000" b="1" dirty="0" err="1"/>
              <a:t>edit</a:t>
            </a:r>
            <a:r>
              <a:rPr lang="pt-BR" sz="2000" b="1" dirty="0"/>
              <a:t>(</a:t>
            </a:r>
            <a:r>
              <a:rPr lang="pt-BR" sz="2000" b="1" dirty="0" err="1"/>
              <a:t>data.frame</a:t>
            </a:r>
            <a:r>
              <a:rPr lang="pt-BR" sz="2000" b="1" dirty="0"/>
              <a:t>())</a:t>
            </a:r>
          </a:p>
          <a:p>
            <a:pPr marL="0" indent="0">
              <a:buNone/>
            </a:pPr>
            <a:endParaRPr lang="pt-BR" sz="600" dirty="0"/>
          </a:p>
          <a:p>
            <a:pPr marL="0" indent="0">
              <a:buNone/>
            </a:pPr>
            <a:r>
              <a:rPr lang="pt-BR" sz="2000" dirty="0"/>
              <a:t>será aberta uma planilha na qual os dados devem ser digitados. Quando terminar de entrar com os dados note que no canto superior direito da planilha existe um botão &lt;QUIT&gt;. Pressionando este botão a planilha será fechada e os dados serão gravados no objeto indicado (no exemplo acima no objeto a8).</a:t>
            </a:r>
          </a:p>
          <a:p>
            <a:r>
              <a:rPr lang="pt-BR" sz="2000" dirty="0"/>
              <a:t>Se você precisar abrir novamente a planilha com os dados, para fazer correções e/ou inserir mais dados use o comando </a:t>
            </a:r>
            <a:r>
              <a:rPr lang="pt-BR" sz="2000" b="1" dirty="0" err="1"/>
              <a:t>fix</a:t>
            </a:r>
            <a:r>
              <a:rPr lang="pt-BR" sz="2000" dirty="0"/>
              <a:t>. No exemplo acima você digitaria </a:t>
            </a:r>
            <a:r>
              <a:rPr lang="pt-BR" sz="2000" b="1" dirty="0" err="1"/>
              <a:t>fix</a:t>
            </a:r>
            <a:r>
              <a:rPr lang="pt-BR" sz="2000" b="1" dirty="0"/>
              <a:t>(a8).</a:t>
            </a:r>
          </a:p>
          <a:p>
            <a:pPr marL="0" indent="0">
              <a:buNone/>
            </a:pPr>
            <a:endParaRPr lang="pt-BR" sz="600" dirty="0"/>
          </a:p>
          <a:p>
            <a:r>
              <a:rPr lang="pt-BR" sz="2000" dirty="0"/>
              <a:t>Esta forma de entrada de dados é adequada quando você tem dados que não podem ser armazenados em um único vetor, por exemplo quando há dados de mais de uma variável para serem digitados.</a:t>
            </a:r>
          </a:p>
        </p:txBody>
      </p:sp>
    </p:spTree>
    <p:extLst>
      <p:ext uri="{BB962C8B-B14F-4D97-AF65-F5344CB8AC3E}">
        <p14:creationId xmlns:p14="http://schemas.microsoft.com/office/powerpoint/2010/main" val="421086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E6777E-2133-44A7-9613-7E1896ABD882}"/>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a:t>Conexão com banco de dados</a:t>
            </a:r>
          </a:p>
        </p:txBody>
      </p:sp>
      <p:pic>
        <p:nvPicPr>
          <p:cNvPr id="4" name="Picture 3">
            <a:extLst>
              <a:ext uri="{FF2B5EF4-FFF2-40B4-BE49-F238E27FC236}">
                <a16:creationId xmlns:a16="http://schemas.microsoft.com/office/drawing/2014/main" id="{82740159-9B4B-8F65-40AD-F4DE0786BE5C}"/>
              </a:ext>
            </a:extLst>
          </p:cNvPr>
          <p:cNvPicPr>
            <a:picLocks noChangeAspect="1"/>
          </p:cNvPicPr>
          <p:nvPr/>
        </p:nvPicPr>
        <p:blipFill rotWithShape="1">
          <a:blip r:embed="rId2"/>
          <a:srcRect l="15752" r="4604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606391"/>
      </p:ext>
    </p:extLst>
  </p:cSld>
  <p:clrMapOvr>
    <a:masterClrMapping/>
  </p:clrMapOvr>
  <mc:AlternateContent xmlns:mc="http://schemas.openxmlformats.org/markup-compatibility/2006" xmlns:p14="http://schemas.microsoft.com/office/powerpoint/2010/main">
    <mc:Choice Requires="p14">
      <p:transition spd="slow" p14:dur="2000" advTm="34409"/>
    </mc:Choice>
    <mc:Fallback xmlns="">
      <p:transition spd="slow" advTm="34409"/>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3A0E17-448A-42E0-939D-7D446F5A00FB}"/>
              </a:ext>
            </a:extLst>
          </p:cNvPr>
          <p:cNvSpPr>
            <a:spLocks noGrp="1"/>
          </p:cNvSpPr>
          <p:nvPr>
            <p:ph type="title"/>
          </p:nvPr>
        </p:nvSpPr>
        <p:spPr>
          <a:xfrm>
            <a:off x="686834" y="1153572"/>
            <a:ext cx="3200400" cy="4461163"/>
          </a:xfrm>
        </p:spPr>
        <p:txBody>
          <a:bodyPr>
            <a:normAutofit/>
          </a:bodyPr>
          <a:lstStyle/>
          <a:p>
            <a:r>
              <a:rPr lang="pt-BR" b="1">
                <a:solidFill>
                  <a:srgbClr val="FFFFFF"/>
                </a:solidFill>
              </a:rPr>
              <a:t>Entrando com dados no R</a:t>
            </a:r>
            <a:endParaRPr lang="pt-B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26C18CF1-1310-4B2E-B762-14153911A3C9}"/>
              </a:ext>
            </a:extLst>
          </p:cNvPr>
          <p:cNvSpPr>
            <a:spLocks noGrp="1"/>
          </p:cNvSpPr>
          <p:nvPr>
            <p:ph idx="1"/>
          </p:nvPr>
        </p:nvSpPr>
        <p:spPr>
          <a:xfrm>
            <a:off x="4447308" y="591344"/>
            <a:ext cx="6906491" cy="5585619"/>
          </a:xfrm>
        </p:spPr>
        <p:txBody>
          <a:bodyPr anchor="ctr">
            <a:normAutofit/>
          </a:bodyPr>
          <a:lstStyle/>
          <a:p>
            <a:pPr marL="0" indent="0">
              <a:buNone/>
            </a:pPr>
            <a:r>
              <a:rPr lang="pt-BR" sz="2200" b="1"/>
              <a:t>5. Importando conjunto de dados</a:t>
            </a:r>
          </a:p>
          <a:p>
            <a:pPr marL="0" indent="0">
              <a:buNone/>
            </a:pPr>
            <a:endParaRPr lang="pt-BR" sz="2200" b="1"/>
          </a:p>
          <a:p>
            <a:pPr marL="0" indent="0">
              <a:buNone/>
            </a:pPr>
            <a:r>
              <a:rPr lang="pt-BR" sz="2200"/>
              <a:t>Uma das primeiras coisas a se fazer é definir o diretório de trabalho que estão os dados que você vai trabalhar. </a:t>
            </a:r>
          </a:p>
          <a:p>
            <a:r>
              <a:rPr lang="pt-BR" sz="2200"/>
              <a:t>Defina sua pasta de trabalho utilizando a função </a:t>
            </a:r>
            <a:r>
              <a:rPr lang="pt-BR" sz="2200" b="1" err="1"/>
              <a:t>setwd</a:t>
            </a:r>
            <a:r>
              <a:rPr lang="pt-BR" sz="2200" b="1"/>
              <a:t>()</a:t>
            </a:r>
          </a:p>
          <a:p>
            <a:pPr marL="0" indent="0">
              <a:buNone/>
            </a:pPr>
            <a:endParaRPr lang="pt-BR" sz="2200" b="1"/>
          </a:p>
          <a:p>
            <a:pPr marL="0" indent="0">
              <a:buNone/>
            </a:pPr>
            <a:r>
              <a:rPr lang="pt-BR" sz="2200" b="1"/>
              <a:t>Ex.:</a:t>
            </a:r>
          </a:p>
          <a:p>
            <a:pPr marL="0" indent="0">
              <a:buNone/>
            </a:pPr>
            <a:r>
              <a:rPr lang="pt-BR" sz="2200" b="1" err="1"/>
              <a:t>setwd</a:t>
            </a:r>
            <a:r>
              <a:rPr lang="pt-BR" sz="2200" b="1"/>
              <a:t>("E:Pos")</a:t>
            </a:r>
          </a:p>
          <a:p>
            <a:pPr marL="0" indent="0">
              <a:buNone/>
            </a:pPr>
            <a:endParaRPr lang="pt-BR" sz="2200" b="1"/>
          </a:p>
          <a:p>
            <a:pPr marL="0" indent="0">
              <a:buNone/>
            </a:pPr>
            <a:r>
              <a:rPr lang="pt-BR" sz="2200" b="1"/>
              <a:t>Se você copiar o endereço do diretório, as barras virão invertidas e o R não irá aceitar:</a:t>
            </a:r>
          </a:p>
          <a:p>
            <a:pPr marL="0" indent="0">
              <a:buNone/>
            </a:pPr>
            <a:r>
              <a:rPr lang="pt-BR" sz="2200"/>
              <a:t>C:\Users\Gabrielle\Desktop</a:t>
            </a:r>
          </a:p>
          <a:p>
            <a:pPr marL="0" indent="0">
              <a:buNone/>
            </a:pPr>
            <a:r>
              <a:rPr lang="pt-BR" sz="2200"/>
              <a:t>C:/Users/Gabrielle/Desktop</a:t>
            </a:r>
          </a:p>
        </p:txBody>
      </p:sp>
    </p:spTree>
    <p:extLst>
      <p:ext uri="{BB962C8B-B14F-4D97-AF65-F5344CB8AC3E}">
        <p14:creationId xmlns:p14="http://schemas.microsoft.com/office/powerpoint/2010/main" val="985242239"/>
      </p:ext>
    </p:extLst>
  </p:cSld>
  <p:clrMapOvr>
    <a:masterClrMapping/>
  </p:clrMapOvr>
  <mc:AlternateContent xmlns:mc="http://schemas.openxmlformats.org/markup-compatibility/2006" xmlns:p14="http://schemas.microsoft.com/office/powerpoint/2010/main">
    <mc:Choice Requires="p14">
      <p:transition spd="slow" p14:dur="2000" advTm="58158"/>
    </mc:Choice>
    <mc:Fallback xmlns="">
      <p:transition spd="slow" advTm="58158"/>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3A0E17-448A-42E0-939D-7D446F5A00FB}"/>
              </a:ext>
            </a:extLst>
          </p:cNvPr>
          <p:cNvSpPr>
            <a:spLocks noGrp="1"/>
          </p:cNvSpPr>
          <p:nvPr>
            <p:ph type="title"/>
          </p:nvPr>
        </p:nvSpPr>
        <p:spPr>
          <a:xfrm>
            <a:off x="686834" y="1153572"/>
            <a:ext cx="3200400" cy="4461163"/>
          </a:xfrm>
        </p:spPr>
        <p:txBody>
          <a:bodyPr>
            <a:normAutofit/>
          </a:bodyPr>
          <a:lstStyle/>
          <a:p>
            <a:r>
              <a:rPr lang="pt-BR" b="1">
                <a:solidFill>
                  <a:srgbClr val="FFFFFF"/>
                </a:solidFill>
              </a:rPr>
              <a:t>Entrando com dados no R</a:t>
            </a:r>
            <a:endParaRPr lang="pt-B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26C18CF1-1310-4B2E-B762-14153911A3C9}"/>
              </a:ext>
            </a:extLst>
          </p:cNvPr>
          <p:cNvSpPr>
            <a:spLocks noGrp="1"/>
          </p:cNvSpPr>
          <p:nvPr>
            <p:ph idx="1"/>
          </p:nvPr>
        </p:nvSpPr>
        <p:spPr>
          <a:xfrm>
            <a:off x="4447308" y="591344"/>
            <a:ext cx="6906491" cy="5585619"/>
          </a:xfrm>
        </p:spPr>
        <p:txBody>
          <a:bodyPr anchor="ctr">
            <a:normAutofit/>
          </a:bodyPr>
          <a:lstStyle/>
          <a:p>
            <a:pPr marL="0" indent="0">
              <a:buNone/>
            </a:pPr>
            <a:r>
              <a:rPr lang="pt-BR" sz="2400" b="1"/>
              <a:t>5. Importando conjunto de dados</a:t>
            </a:r>
          </a:p>
          <a:p>
            <a:pPr marL="0" indent="0">
              <a:buNone/>
            </a:pPr>
            <a:endParaRPr lang="pt-BR" sz="2400" b="1"/>
          </a:p>
          <a:p>
            <a:r>
              <a:rPr lang="pt-BR" sz="2400"/>
              <a:t>A forma mais fácil de importar é usar dados em formato </a:t>
            </a:r>
            <a:r>
              <a:rPr lang="pt-BR" sz="2400" b="1" err="1"/>
              <a:t>txt</a:t>
            </a:r>
            <a:r>
              <a:rPr lang="pt-BR" sz="2400"/>
              <a:t>. Porém, se seus dados estão disponíveis em uma planilha eletrônica como EXCEL ou similar, você deve ir na planilha, escolher a opção &lt;SALVAR COMO&gt; e gravar os dados em um arquivo em formato </a:t>
            </a:r>
            <a:r>
              <a:rPr lang="pt-BR" sz="2400" b="1" err="1"/>
              <a:t>csv</a:t>
            </a:r>
            <a:r>
              <a:rPr lang="pt-BR" sz="2400"/>
              <a:t>.</a:t>
            </a:r>
          </a:p>
          <a:p>
            <a:pPr marL="0" indent="0">
              <a:buNone/>
            </a:pPr>
            <a:endParaRPr lang="pt-BR" sz="2400" b="1"/>
          </a:p>
          <a:p>
            <a:r>
              <a:rPr lang="pt-BR" sz="2400"/>
              <a:t>o R usa-se a função </a:t>
            </a:r>
            <a:r>
              <a:rPr lang="pt-BR" sz="2400" b="1" err="1"/>
              <a:t>read.table</a:t>
            </a:r>
            <a:r>
              <a:rPr lang="pt-BR" sz="2400" b="1"/>
              <a:t> </a:t>
            </a:r>
            <a:r>
              <a:rPr lang="pt-BR" sz="2400"/>
              <a:t>para ler os dados de um arquivo e armazenar no formato de data-frame.</a:t>
            </a:r>
          </a:p>
          <a:p>
            <a:pPr marL="0" indent="0">
              <a:buNone/>
            </a:pPr>
            <a:endParaRPr lang="pt-BR" sz="2400" b="1"/>
          </a:p>
          <a:p>
            <a:r>
              <a:rPr lang="pt-BR" sz="2400"/>
              <a:t>Se os dados estiverem no formato </a:t>
            </a:r>
            <a:r>
              <a:rPr lang="pt-BR" sz="2400" b="1" err="1"/>
              <a:t>csv</a:t>
            </a:r>
            <a:r>
              <a:rPr lang="pt-BR" sz="2400" b="1"/>
              <a:t> </a:t>
            </a:r>
            <a:r>
              <a:rPr lang="pt-BR" sz="2400"/>
              <a:t>também pode-se utilizar a função </a:t>
            </a:r>
            <a:r>
              <a:rPr lang="pt-BR" sz="2400" b="1"/>
              <a:t>read.csv</a:t>
            </a:r>
          </a:p>
        </p:txBody>
      </p:sp>
    </p:spTree>
    <p:extLst>
      <p:ext uri="{BB962C8B-B14F-4D97-AF65-F5344CB8AC3E}">
        <p14:creationId xmlns:p14="http://schemas.microsoft.com/office/powerpoint/2010/main" val="1346687141"/>
      </p:ext>
    </p:extLst>
  </p:cSld>
  <p:clrMapOvr>
    <a:masterClrMapping/>
  </p:clrMapOvr>
  <mc:AlternateContent xmlns:mc="http://schemas.openxmlformats.org/markup-compatibility/2006" xmlns:p14="http://schemas.microsoft.com/office/powerpoint/2010/main">
    <mc:Choice Requires="p14">
      <p:transition spd="slow" p14:dur="2000" advTm="58707"/>
    </mc:Choice>
    <mc:Fallback xmlns="">
      <p:transition spd="slow" advTm="587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47E23B5-A8EA-4688-96EB-ED873187E6E7}"/>
              </a:ext>
            </a:extLst>
          </p:cNvPr>
          <p:cNvSpPr>
            <a:spLocks noGrp="1"/>
          </p:cNvSpPr>
          <p:nvPr>
            <p:ph type="title"/>
          </p:nvPr>
        </p:nvSpPr>
        <p:spPr>
          <a:xfrm>
            <a:off x="312724" y="3433763"/>
            <a:ext cx="3197013" cy="2743200"/>
          </a:xfrm>
        </p:spPr>
        <p:txBody>
          <a:bodyPr anchor="t">
            <a:normAutofit/>
          </a:bodyPr>
          <a:lstStyle/>
          <a:p>
            <a:pPr algn="ctr"/>
            <a:r>
              <a:rPr lang="pt-BR" sz="4800" b="1">
                <a:solidFill>
                  <a:schemeClr val="bg1"/>
                </a:solidFill>
              </a:rPr>
              <a:t>Script</a:t>
            </a:r>
          </a:p>
        </p:txBody>
      </p:sp>
      <p:pic>
        <p:nvPicPr>
          <p:cNvPr id="7" name="Graphic 6">
            <a:extLst>
              <a:ext uri="{FF2B5EF4-FFF2-40B4-BE49-F238E27FC236}">
                <a16:creationId xmlns:a16="http://schemas.microsoft.com/office/drawing/2014/main" id="{970136E8-14A5-4E92-8357-2365B0277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Espaço Reservado para Conteúdo 2">
            <a:extLst>
              <a:ext uri="{FF2B5EF4-FFF2-40B4-BE49-F238E27FC236}">
                <a16:creationId xmlns:a16="http://schemas.microsoft.com/office/drawing/2014/main" id="{FBB1F1CF-9806-4BE9-AC04-176D9D319984}"/>
              </a:ext>
            </a:extLst>
          </p:cNvPr>
          <p:cNvSpPr>
            <a:spLocks noGrp="1"/>
          </p:cNvSpPr>
          <p:nvPr>
            <p:ph idx="1"/>
          </p:nvPr>
        </p:nvSpPr>
        <p:spPr>
          <a:xfrm>
            <a:off x="4177359" y="493486"/>
            <a:ext cx="7825955" cy="6023427"/>
          </a:xfrm>
        </p:spPr>
        <p:txBody>
          <a:bodyPr anchor="ctr">
            <a:normAutofit/>
          </a:bodyPr>
          <a:lstStyle/>
          <a:p>
            <a:pPr algn="just"/>
            <a:r>
              <a:rPr lang="pt-BR" sz="2300" dirty="0"/>
              <a:t>Uma maneira que otimiza o uso do R e que poupa muito tempo é usar um script (um arquivo .</a:t>
            </a:r>
            <a:r>
              <a:rPr lang="pt-BR" sz="2300" dirty="0" err="1"/>
              <a:t>txt</a:t>
            </a:r>
            <a:r>
              <a:rPr lang="pt-BR" sz="2300" dirty="0"/>
              <a:t>) para digitar seus comandos. Neste caso, os comandos não são digitados diretamente na linha de comandos e sim em um editor de texto, por exemplo: </a:t>
            </a:r>
            <a:r>
              <a:rPr lang="pt-BR" sz="2300" i="1" dirty="0"/>
              <a:t>R editor</a:t>
            </a:r>
            <a:r>
              <a:rPr lang="pt-BR" sz="2300" dirty="0"/>
              <a:t>, que já vem com o R e é bem simples de usar. </a:t>
            </a:r>
          </a:p>
          <a:p>
            <a:pPr marL="0" indent="0" algn="just">
              <a:buNone/>
            </a:pPr>
            <a:endParaRPr lang="pt-BR" sz="2300" dirty="0"/>
          </a:p>
          <a:p>
            <a:pPr algn="just"/>
            <a:r>
              <a:rPr lang="pt-BR" sz="2300" dirty="0"/>
              <a:t>Ao usar um script você pode facilmente fazer alterações e correções em seus comandos, pois salvando o script você poderá refazer rapidamente suas análises.</a:t>
            </a:r>
          </a:p>
          <a:p>
            <a:pPr marL="0" indent="0" algn="just">
              <a:buNone/>
            </a:pPr>
            <a:endParaRPr lang="pt-BR" sz="2300" dirty="0"/>
          </a:p>
          <a:p>
            <a:pPr algn="just"/>
            <a:r>
              <a:rPr lang="pt-BR" sz="2300" dirty="0"/>
              <a:t>Para criar um script clique em </a:t>
            </a:r>
            <a:r>
              <a:rPr lang="pt-BR" sz="2300" i="1" dirty="0"/>
              <a:t>File </a:t>
            </a:r>
            <a:r>
              <a:rPr lang="pt-BR" sz="2300" dirty="0"/>
              <a:t>no menu do R e clique em </a:t>
            </a:r>
            <a:r>
              <a:rPr lang="pt-BR" sz="2300" i="1" dirty="0"/>
              <a:t>New script</a:t>
            </a:r>
            <a:r>
              <a:rPr lang="pt-BR" sz="2300" dirty="0"/>
              <a:t>. Uma janela será aberta. O script aparece com o nome de </a:t>
            </a:r>
            <a:r>
              <a:rPr lang="pt-BR" sz="2300" b="1" dirty="0"/>
              <a:t>“R Editor” </a:t>
            </a:r>
            <a:r>
              <a:rPr lang="pt-BR" sz="2300" dirty="0"/>
              <a:t>(editor do R) e a extensão do arquivo é </a:t>
            </a:r>
            <a:r>
              <a:rPr lang="pt-BR" sz="2300" b="1" dirty="0"/>
              <a:t>.R</a:t>
            </a:r>
            <a:r>
              <a:rPr lang="pt-BR" sz="2300" dirty="0"/>
              <a:t>. Ou seja, para salvar o seu script, após digitar seus comandos, dê um nome ao arquivo e inclua a extensão </a:t>
            </a:r>
            <a:r>
              <a:rPr lang="pt-BR" sz="2300" b="1" dirty="0"/>
              <a:t>.R </a:t>
            </a:r>
            <a:r>
              <a:rPr lang="pt-BR" sz="2300" dirty="0"/>
              <a:t>no final do nome (p. ex.: </a:t>
            </a:r>
            <a:r>
              <a:rPr lang="pt-BR" sz="2300" dirty="0" err="1"/>
              <a:t>analises.R</a:t>
            </a:r>
            <a:r>
              <a:rPr lang="pt-BR" sz="2300" dirty="0"/>
              <a:t>). </a:t>
            </a:r>
          </a:p>
          <a:p>
            <a:pPr marL="0" indent="0" algn="just">
              <a:buNone/>
            </a:pPr>
            <a:endParaRPr lang="pt-BR" sz="2000" dirty="0"/>
          </a:p>
        </p:txBody>
      </p:sp>
    </p:spTree>
    <p:extLst>
      <p:ext uri="{BB962C8B-B14F-4D97-AF65-F5344CB8AC3E}">
        <p14:creationId xmlns:p14="http://schemas.microsoft.com/office/powerpoint/2010/main" val="3279881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C3A0E17-448A-42E0-939D-7D446F5A00FB}"/>
              </a:ext>
            </a:extLst>
          </p:cNvPr>
          <p:cNvSpPr>
            <a:spLocks noGrp="1"/>
          </p:cNvSpPr>
          <p:nvPr>
            <p:ph type="title"/>
          </p:nvPr>
        </p:nvSpPr>
        <p:spPr>
          <a:xfrm>
            <a:off x="838200" y="365125"/>
            <a:ext cx="10515600" cy="1325563"/>
          </a:xfrm>
        </p:spPr>
        <p:txBody>
          <a:bodyPr>
            <a:normAutofit/>
          </a:bodyPr>
          <a:lstStyle/>
          <a:p>
            <a:r>
              <a:rPr lang="pt-BR" b="1"/>
              <a:t>Entrando com dados no R</a:t>
            </a:r>
            <a:endParaRPr lang="pt-B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26C18CF1-1310-4B2E-B762-14153911A3C9}"/>
              </a:ext>
            </a:extLst>
          </p:cNvPr>
          <p:cNvSpPr>
            <a:spLocks noGrp="1"/>
          </p:cNvSpPr>
          <p:nvPr>
            <p:ph idx="1"/>
          </p:nvPr>
        </p:nvSpPr>
        <p:spPr>
          <a:xfrm>
            <a:off x="838200" y="1825625"/>
            <a:ext cx="10515600" cy="4351338"/>
          </a:xfrm>
        </p:spPr>
        <p:txBody>
          <a:bodyPr>
            <a:normAutofit/>
          </a:bodyPr>
          <a:lstStyle/>
          <a:p>
            <a:pPr marL="0" indent="0">
              <a:buNone/>
            </a:pPr>
            <a:r>
              <a:rPr lang="pt-BR" sz="2200" b="1" dirty="0"/>
              <a:t>5. Importando conjunto de dados</a:t>
            </a:r>
          </a:p>
          <a:p>
            <a:pPr marL="0" indent="0">
              <a:buNone/>
            </a:pPr>
            <a:endParaRPr lang="pt-BR" sz="2200" b="1"/>
          </a:p>
          <a:p>
            <a:pPr marL="0" indent="0">
              <a:buNone/>
            </a:pPr>
            <a:r>
              <a:rPr lang="pt-BR" sz="2200" b="1" dirty="0" err="1"/>
              <a:t>read.table</a:t>
            </a:r>
            <a:r>
              <a:rPr lang="pt-BR" sz="2200" b="1" dirty="0"/>
              <a:t>(file, header=TRUE, </a:t>
            </a:r>
            <a:r>
              <a:rPr lang="pt-BR" sz="2200" b="1" dirty="0" err="1"/>
              <a:t>sep</a:t>
            </a:r>
            <a:r>
              <a:rPr lang="pt-BR" sz="2200" b="1" dirty="0"/>
              <a:t>=“”, </a:t>
            </a:r>
            <a:r>
              <a:rPr lang="pt-BR" sz="2200" b="1" dirty="0" err="1"/>
              <a:t>dec</a:t>
            </a:r>
            <a:r>
              <a:rPr lang="pt-BR" sz="2200" b="1" dirty="0"/>
              <a:t>=“,”)</a:t>
            </a:r>
          </a:p>
          <a:p>
            <a:pPr marL="0" indent="0">
              <a:buNone/>
            </a:pPr>
            <a:endParaRPr lang="pt-BR" sz="2200" b="1" dirty="0"/>
          </a:p>
          <a:p>
            <a:pPr marL="0" indent="0">
              <a:buNone/>
            </a:pPr>
            <a:r>
              <a:rPr lang="pt-BR" sz="2200" b="1" dirty="0"/>
              <a:t>Argumentos:</a:t>
            </a:r>
          </a:p>
          <a:p>
            <a:r>
              <a:rPr lang="pt-BR" sz="2200" b="1" dirty="0"/>
              <a:t>file – nome do arquivo</a:t>
            </a:r>
          </a:p>
          <a:p>
            <a:r>
              <a:rPr lang="pt-BR" sz="2200" b="1" dirty="0"/>
              <a:t>header – determina se </a:t>
            </a:r>
            <a:r>
              <a:rPr lang="pt-BR" sz="2200" dirty="0">
                <a:sym typeface="Wingdings" panose="05000000000000000000" pitchFamily="2" charset="2"/>
              </a:rPr>
              <a:t>os nomes das variáveis estão na primeira linha (TRUE OU FALSE). No caso de FALSE o R vai criar nomes para as colunas;</a:t>
            </a:r>
          </a:p>
          <a:p>
            <a:r>
              <a:rPr lang="pt-BR" sz="2200" dirty="0" err="1">
                <a:sym typeface="Wingdings" panose="05000000000000000000" pitchFamily="2" charset="2"/>
              </a:rPr>
              <a:t>Sep</a:t>
            </a:r>
            <a:r>
              <a:rPr lang="pt-BR" sz="2200" dirty="0">
                <a:sym typeface="Wingdings" panose="05000000000000000000" pitchFamily="2" charset="2"/>
              </a:rPr>
              <a:t> – Separador da coluna (para formato </a:t>
            </a:r>
            <a:r>
              <a:rPr lang="pt-BR" sz="2200" dirty="0" err="1">
                <a:sym typeface="Wingdings" panose="05000000000000000000" pitchFamily="2" charset="2"/>
              </a:rPr>
              <a:t>csv</a:t>
            </a:r>
            <a:r>
              <a:rPr lang="pt-BR" sz="2200" dirty="0">
                <a:sym typeface="Wingdings" panose="05000000000000000000" pitchFamily="2" charset="2"/>
              </a:rPr>
              <a:t> é ; )</a:t>
            </a:r>
          </a:p>
          <a:p>
            <a:r>
              <a:rPr lang="pt-BR" sz="2200" dirty="0" err="1">
                <a:sym typeface="Wingdings" panose="05000000000000000000" pitchFamily="2" charset="2"/>
              </a:rPr>
              <a:t>Dec</a:t>
            </a:r>
            <a:r>
              <a:rPr lang="pt-BR" sz="2200" dirty="0">
                <a:sym typeface="Wingdings" panose="05000000000000000000" pitchFamily="2" charset="2"/>
              </a:rPr>
              <a:t> – separador decimal </a:t>
            </a:r>
          </a:p>
          <a:p>
            <a:endParaRPr lang="pt-BR" sz="2200" b="1"/>
          </a:p>
        </p:txBody>
      </p:sp>
    </p:spTree>
    <p:extLst>
      <p:ext uri="{BB962C8B-B14F-4D97-AF65-F5344CB8AC3E}">
        <p14:creationId xmlns:p14="http://schemas.microsoft.com/office/powerpoint/2010/main" val="1210787951"/>
      </p:ext>
    </p:extLst>
  </p:cSld>
  <p:clrMapOvr>
    <a:masterClrMapping/>
  </p:clrMapOvr>
  <mc:AlternateContent xmlns:mc="http://schemas.openxmlformats.org/markup-compatibility/2006" xmlns:p14="http://schemas.microsoft.com/office/powerpoint/2010/main">
    <mc:Choice Requires="p14">
      <p:transition spd="slow" p14:dur="2000" advTm="95552"/>
    </mc:Choice>
    <mc:Fallback xmlns="">
      <p:transition spd="slow" advTm="95552"/>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3A0E17-448A-42E0-939D-7D446F5A00FB}"/>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6C18CF1-1310-4B2E-B762-14153911A3C9}"/>
              </a:ext>
            </a:extLst>
          </p:cNvPr>
          <p:cNvSpPr>
            <a:spLocks noGrp="1"/>
          </p:cNvSpPr>
          <p:nvPr>
            <p:ph idx="1"/>
          </p:nvPr>
        </p:nvSpPr>
        <p:spPr>
          <a:xfrm>
            <a:off x="838200" y="1929384"/>
            <a:ext cx="10515600" cy="4251960"/>
          </a:xfrm>
        </p:spPr>
        <p:txBody>
          <a:bodyPr>
            <a:normAutofit/>
          </a:bodyPr>
          <a:lstStyle/>
          <a:p>
            <a:pPr marL="0" indent="0">
              <a:buNone/>
            </a:pPr>
            <a:r>
              <a:rPr lang="pt-BR" sz="2200" b="1"/>
              <a:t>5. Importando conjunto de dados</a:t>
            </a:r>
          </a:p>
          <a:p>
            <a:pPr marL="0" indent="0">
              <a:buNone/>
            </a:pPr>
            <a:endParaRPr lang="pt-BR" sz="2200" b="1"/>
          </a:p>
          <a:p>
            <a:pPr marL="0" indent="0">
              <a:buNone/>
            </a:pPr>
            <a:r>
              <a:rPr lang="pt-BR" sz="2200" b="1"/>
              <a:t>read.table(file, header=TRUE, sep=“”, dec=“,”)</a:t>
            </a:r>
          </a:p>
          <a:p>
            <a:pPr marL="0" indent="0">
              <a:buNone/>
            </a:pPr>
            <a:endParaRPr lang="pt-BR" sz="2200" b="1"/>
          </a:p>
          <a:p>
            <a:pPr marL="0" indent="0">
              <a:buNone/>
            </a:pPr>
            <a:r>
              <a:rPr lang="pt-BR" sz="2200" b="1"/>
              <a:t>Argumentos:</a:t>
            </a:r>
          </a:p>
          <a:p>
            <a:r>
              <a:rPr lang="pt-BR" sz="2200" b="1"/>
              <a:t>file – nome do arquivo</a:t>
            </a:r>
          </a:p>
          <a:p>
            <a:r>
              <a:rPr lang="pt-BR" sz="2200" b="1"/>
              <a:t>header – determina se </a:t>
            </a:r>
            <a:r>
              <a:rPr lang="pt-BR" sz="2200">
                <a:sym typeface="Wingdings" panose="05000000000000000000" pitchFamily="2" charset="2"/>
              </a:rPr>
              <a:t>os nomes das variáveis estão na primeira linha (TRUE OU FALSE). No caso de FALSE o R vai criar nomes para as colunas;</a:t>
            </a:r>
          </a:p>
          <a:p>
            <a:r>
              <a:rPr lang="pt-BR" sz="2200">
                <a:sym typeface="Wingdings" panose="05000000000000000000" pitchFamily="2" charset="2"/>
              </a:rPr>
              <a:t>Sep – Separador da coluna (para formato csv é ; )</a:t>
            </a:r>
          </a:p>
          <a:p>
            <a:r>
              <a:rPr lang="pt-BR" sz="2200">
                <a:sym typeface="Wingdings" panose="05000000000000000000" pitchFamily="2" charset="2"/>
              </a:rPr>
              <a:t>Dec – separador decimal </a:t>
            </a:r>
          </a:p>
          <a:p>
            <a:endParaRPr lang="pt-BR" sz="2200" b="1"/>
          </a:p>
        </p:txBody>
      </p:sp>
    </p:spTree>
    <p:extLst>
      <p:ext uri="{BB962C8B-B14F-4D97-AF65-F5344CB8AC3E}">
        <p14:creationId xmlns:p14="http://schemas.microsoft.com/office/powerpoint/2010/main" val="206368756"/>
      </p:ext>
    </p:extLst>
  </p:cSld>
  <p:clrMapOvr>
    <a:masterClrMapping/>
  </p:clrMapOvr>
  <mc:AlternateContent xmlns:mc="http://schemas.openxmlformats.org/markup-compatibility/2006" xmlns:p14="http://schemas.microsoft.com/office/powerpoint/2010/main">
    <mc:Choice Requires="p14">
      <p:transition spd="slow" p14:dur="2000" advTm="79971"/>
    </mc:Choice>
    <mc:Fallback xmlns="">
      <p:transition spd="slow" advTm="79971"/>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3A0E17-448A-42E0-939D-7D446F5A00FB}"/>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6C18CF1-1310-4B2E-B762-14153911A3C9}"/>
              </a:ext>
            </a:extLst>
          </p:cNvPr>
          <p:cNvSpPr>
            <a:spLocks noGrp="1"/>
          </p:cNvSpPr>
          <p:nvPr>
            <p:ph idx="1"/>
          </p:nvPr>
        </p:nvSpPr>
        <p:spPr>
          <a:xfrm>
            <a:off x="838200" y="1929384"/>
            <a:ext cx="10515600" cy="4251960"/>
          </a:xfrm>
        </p:spPr>
        <p:txBody>
          <a:bodyPr>
            <a:normAutofit/>
          </a:bodyPr>
          <a:lstStyle/>
          <a:p>
            <a:pPr marL="0" indent="0">
              <a:buNone/>
            </a:pPr>
            <a:r>
              <a:rPr lang="pt-BR" sz="2000" b="1" dirty="0"/>
              <a:t>5. Importando conjunto de dados</a:t>
            </a:r>
          </a:p>
          <a:p>
            <a:pPr marL="0" indent="0">
              <a:buNone/>
            </a:pPr>
            <a:endParaRPr lang="pt-BR" sz="2000" b="1" dirty="0"/>
          </a:p>
          <a:p>
            <a:pPr marL="0" indent="0">
              <a:buNone/>
            </a:pPr>
            <a:r>
              <a:rPr lang="pt-BR" sz="2000" b="1" dirty="0"/>
              <a:t>Exemplo 1:</a:t>
            </a:r>
          </a:p>
          <a:p>
            <a:pPr marL="0" indent="0">
              <a:buNone/>
            </a:pPr>
            <a:r>
              <a:rPr lang="pt-BR" sz="2000" dirty="0"/>
              <a:t>ex03&lt;-</a:t>
            </a:r>
            <a:r>
              <a:rPr lang="pt-BR" sz="2000"/>
              <a:t>read.table</a:t>
            </a:r>
            <a:r>
              <a:rPr lang="pt-BR" sz="2000" dirty="0"/>
              <a:t>(“teste.txt", </a:t>
            </a:r>
            <a:r>
              <a:rPr lang="pt-BR" sz="2000"/>
              <a:t>head</a:t>
            </a:r>
            <a:r>
              <a:rPr lang="pt-BR" sz="2000" dirty="0"/>
              <a:t>=T)</a:t>
            </a:r>
          </a:p>
          <a:p>
            <a:pPr marL="0" indent="0">
              <a:buNone/>
            </a:pPr>
            <a:endParaRPr lang="pt-BR" sz="2000" b="1" dirty="0"/>
          </a:p>
          <a:p>
            <a:pPr marL="0" indent="0">
              <a:buNone/>
            </a:pPr>
            <a:r>
              <a:rPr lang="pt-BR" sz="2000" b="1" dirty="0"/>
              <a:t>Exemplo 2:</a:t>
            </a:r>
          </a:p>
          <a:p>
            <a:pPr marL="0" indent="0">
              <a:buNone/>
            </a:pPr>
            <a:r>
              <a:rPr lang="pt-BR" sz="2000" dirty="0"/>
              <a:t>dados&lt;-read.csv("DadosTCC2.csv", header=T, </a:t>
            </a:r>
            <a:r>
              <a:rPr lang="pt-BR" sz="2000"/>
              <a:t>sep</a:t>
            </a:r>
            <a:r>
              <a:rPr lang="pt-BR" sz="2000" dirty="0"/>
              <a:t>=";", </a:t>
            </a:r>
            <a:r>
              <a:rPr lang="pt-BR" sz="2000"/>
              <a:t>colClasses</a:t>
            </a:r>
            <a:r>
              <a:rPr lang="pt-BR" sz="2000" dirty="0"/>
              <a:t>=c("</a:t>
            </a:r>
            <a:r>
              <a:rPr lang="pt-BR" sz="2000"/>
              <a:t>numeric</a:t>
            </a:r>
            <a:r>
              <a:rPr lang="pt-BR" sz="2000" dirty="0"/>
              <a:t>", "</a:t>
            </a:r>
            <a:r>
              <a:rPr lang="pt-BR" sz="2000"/>
              <a:t>character</a:t>
            </a:r>
            <a:r>
              <a:rPr lang="pt-BR" sz="2000" dirty="0"/>
              <a:t>", "</a:t>
            </a:r>
            <a:r>
              <a:rPr lang="pt-BR" sz="2000"/>
              <a:t>character</a:t>
            </a:r>
            <a:r>
              <a:rPr lang="pt-BR" sz="2000" dirty="0"/>
              <a:t>"))</a:t>
            </a:r>
          </a:p>
          <a:p>
            <a:pPr marL="0" indent="0">
              <a:buNone/>
            </a:pPr>
            <a:endParaRPr lang="pt-BR" sz="2000" dirty="0"/>
          </a:p>
          <a:p>
            <a:pPr marL="0" indent="0">
              <a:buNone/>
            </a:pPr>
            <a:r>
              <a:rPr lang="pt-BR" sz="2000" dirty="0">
                <a:sym typeface="Wingdings" panose="05000000000000000000" pitchFamily="2" charset="2"/>
              </a:rPr>
              <a:t># </a:t>
            </a:r>
            <a:r>
              <a:rPr lang="pt-BR" sz="2000">
                <a:sym typeface="Wingdings" panose="05000000000000000000" pitchFamily="2" charset="2"/>
              </a:rPr>
              <a:t>sep</a:t>
            </a:r>
            <a:r>
              <a:rPr lang="pt-BR" sz="2000" dirty="0">
                <a:sym typeface="Wingdings" panose="05000000000000000000" pitchFamily="2" charset="2"/>
              </a:rPr>
              <a:t>= “;”  os campos da planilha são separados por ;</a:t>
            </a:r>
          </a:p>
          <a:p>
            <a:pPr marL="0" indent="0">
              <a:buNone/>
            </a:pPr>
            <a:r>
              <a:rPr lang="pt-BR" sz="2000" dirty="0"/>
              <a:t>#</a:t>
            </a:r>
            <a:r>
              <a:rPr lang="pt-BR" sz="2000"/>
              <a:t>colClasses</a:t>
            </a:r>
            <a:r>
              <a:rPr lang="pt-BR" sz="2000" dirty="0"/>
              <a:t> </a:t>
            </a:r>
            <a:r>
              <a:rPr lang="pt-BR" sz="2000" dirty="0">
                <a:sym typeface="Wingdings" panose="05000000000000000000" pitchFamily="2" charset="2"/>
              </a:rPr>
              <a:t> classificação dos tipos das variáveis</a:t>
            </a:r>
            <a:endParaRPr lang="pt-BR" sz="2000" b="1" dirty="0"/>
          </a:p>
          <a:p>
            <a:pPr marL="0" indent="0">
              <a:buNone/>
            </a:pPr>
            <a:endParaRPr lang="pt-BR" sz="2000" b="1"/>
          </a:p>
        </p:txBody>
      </p:sp>
    </p:spTree>
    <p:extLst>
      <p:ext uri="{BB962C8B-B14F-4D97-AF65-F5344CB8AC3E}">
        <p14:creationId xmlns:p14="http://schemas.microsoft.com/office/powerpoint/2010/main" val="2858486421"/>
      </p:ext>
    </p:extLst>
  </p:cSld>
  <p:clrMapOvr>
    <a:masterClrMapping/>
  </p:clrMapOvr>
  <mc:AlternateContent xmlns:mc="http://schemas.openxmlformats.org/markup-compatibility/2006" xmlns:p14="http://schemas.microsoft.com/office/powerpoint/2010/main">
    <mc:Choice Requires="p14">
      <p:transition spd="slow" p14:dur="2000" advTm="87162"/>
    </mc:Choice>
    <mc:Fallback xmlns="">
      <p:transition spd="slow" advTm="87162"/>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1A59A5-2E08-4521-854F-6A9E88880B11}"/>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D79E9A9-6E2F-468F-A101-613FC45BEE0E}"/>
              </a:ext>
            </a:extLst>
          </p:cNvPr>
          <p:cNvSpPr>
            <a:spLocks noGrp="1"/>
          </p:cNvSpPr>
          <p:nvPr>
            <p:ph idx="1"/>
          </p:nvPr>
        </p:nvSpPr>
        <p:spPr>
          <a:xfrm>
            <a:off x="838200" y="1929384"/>
            <a:ext cx="10515600" cy="4251960"/>
          </a:xfrm>
        </p:spPr>
        <p:txBody>
          <a:bodyPr>
            <a:normAutofit/>
          </a:bodyPr>
          <a:lstStyle/>
          <a:p>
            <a:r>
              <a:rPr lang="pt-BR" sz="2200"/>
              <a:t>As funções permitem ler ainda dados diretamente disponíveis na </a:t>
            </a:r>
            <a:r>
              <a:rPr lang="pt-BR" sz="2200" b="1"/>
              <a:t>web</a:t>
            </a:r>
            <a:r>
              <a:rPr lang="pt-BR" sz="2200"/>
              <a:t>. Por exemplo:</a:t>
            </a:r>
          </a:p>
          <a:p>
            <a:pPr marL="0" indent="0">
              <a:buNone/>
            </a:pPr>
            <a:endParaRPr lang="pt-BR" sz="2200"/>
          </a:p>
          <a:p>
            <a:pPr marL="0" indent="0">
              <a:buNone/>
            </a:pPr>
            <a:r>
              <a:rPr lang="pt-BR" sz="2200"/>
              <a:t> &gt; read.table("http://www.leg.ufpr.br/~paulojus/dados/gam01.txt")</a:t>
            </a:r>
          </a:p>
        </p:txBody>
      </p:sp>
    </p:spTree>
    <p:extLst>
      <p:ext uri="{BB962C8B-B14F-4D97-AF65-F5344CB8AC3E}">
        <p14:creationId xmlns:p14="http://schemas.microsoft.com/office/powerpoint/2010/main" val="1776517780"/>
      </p:ext>
    </p:extLst>
  </p:cSld>
  <p:clrMapOvr>
    <a:masterClrMapping/>
  </p:clrMapOvr>
  <mc:AlternateContent xmlns:mc="http://schemas.openxmlformats.org/markup-compatibility/2006" xmlns:p14="http://schemas.microsoft.com/office/powerpoint/2010/main">
    <mc:Choice Requires="p14">
      <p:transition spd="slow" p14:dur="2000" advTm="38562"/>
    </mc:Choice>
    <mc:Fallback xmlns="">
      <p:transition spd="slow" advTm="38562"/>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1A59A5-2E08-4521-854F-6A9E88880B11}"/>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D79E9A9-6E2F-468F-A101-613FC45BEE0E}"/>
              </a:ext>
            </a:extLst>
          </p:cNvPr>
          <p:cNvSpPr>
            <a:spLocks noGrp="1"/>
          </p:cNvSpPr>
          <p:nvPr>
            <p:ph idx="1"/>
          </p:nvPr>
        </p:nvSpPr>
        <p:spPr>
          <a:xfrm>
            <a:off x="838200" y="1929384"/>
            <a:ext cx="10515600" cy="4251960"/>
          </a:xfrm>
        </p:spPr>
        <p:txBody>
          <a:bodyPr>
            <a:normAutofit/>
          </a:bodyPr>
          <a:lstStyle/>
          <a:p>
            <a:pPr marL="0" indent="0">
              <a:buNone/>
            </a:pPr>
            <a:r>
              <a:rPr lang="pt-BR" sz="2200" b="1"/>
              <a:t>6. Lendo dados através da área de transferência</a:t>
            </a:r>
          </a:p>
          <a:p>
            <a:pPr marL="0" indent="0">
              <a:buNone/>
            </a:pPr>
            <a:r>
              <a:rPr lang="pt-BR" sz="2200"/>
              <a:t>Um mecanismo comum para copiar dados de um programa para o outro é usando a área de transferência. Tipicamente isto é feito com o mecanismo de recorta-e-cola, ou seja, marca-se os dados desejados em algum aplicativo (editor, planilha, página web, etc), usa-se o mecanismo de COPIAR, o que transfere os dados para a área de transferência. </a:t>
            </a:r>
          </a:p>
          <a:p>
            <a:pPr marL="0" indent="0">
              <a:buNone/>
            </a:pPr>
            <a:r>
              <a:rPr lang="pt-BR" sz="2200"/>
              <a:t>Funções como scan(), read.table() e outras podem usadas para ler os dados diretamente da área de transferência passando-se a opção </a:t>
            </a:r>
            <a:r>
              <a:rPr lang="pt-BR" sz="2200" b="1"/>
              <a:t>"clipboard" </a:t>
            </a:r>
            <a:r>
              <a:rPr lang="pt-BR" sz="2200"/>
              <a:t>ao primeiro argumento.</a:t>
            </a:r>
          </a:p>
          <a:p>
            <a:pPr marL="0" indent="0">
              <a:buNone/>
            </a:pPr>
            <a:endParaRPr lang="pt-BR" sz="2200"/>
          </a:p>
          <a:p>
            <a:pPr marL="0" indent="0">
              <a:buNone/>
            </a:pPr>
            <a:r>
              <a:rPr lang="en-US" sz="2200"/>
              <a:t>read.table("clipboard", header=TRUE)</a:t>
            </a:r>
          </a:p>
          <a:p>
            <a:pPr marL="0" indent="0">
              <a:buNone/>
            </a:pPr>
            <a:r>
              <a:rPr lang="pt-BR" sz="2200"/>
              <a:t> </a:t>
            </a:r>
          </a:p>
        </p:txBody>
      </p:sp>
    </p:spTree>
    <p:extLst>
      <p:ext uri="{BB962C8B-B14F-4D97-AF65-F5344CB8AC3E}">
        <p14:creationId xmlns:p14="http://schemas.microsoft.com/office/powerpoint/2010/main" val="1215703997"/>
      </p:ext>
    </p:extLst>
  </p:cSld>
  <p:clrMapOvr>
    <a:masterClrMapping/>
  </p:clrMapOvr>
  <mc:AlternateContent xmlns:mc="http://schemas.openxmlformats.org/markup-compatibility/2006" xmlns:p14="http://schemas.microsoft.com/office/powerpoint/2010/main">
    <mc:Choice Requires="p14">
      <p:transition spd="slow" p14:dur="2000" advTm="93948"/>
    </mc:Choice>
    <mc:Fallback xmlns="">
      <p:transition spd="slow" advTm="93948"/>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1A59A5-2E08-4521-854F-6A9E88880B11}"/>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D79E9A9-6E2F-468F-A101-613FC45BEE0E}"/>
              </a:ext>
            </a:extLst>
          </p:cNvPr>
          <p:cNvSpPr>
            <a:spLocks noGrp="1"/>
          </p:cNvSpPr>
          <p:nvPr>
            <p:ph idx="1"/>
          </p:nvPr>
        </p:nvSpPr>
        <p:spPr>
          <a:xfrm>
            <a:off x="838200" y="1929384"/>
            <a:ext cx="10515600" cy="4251960"/>
          </a:xfrm>
        </p:spPr>
        <p:txBody>
          <a:bodyPr>
            <a:normAutofit/>
          </a:bodyPr>
          <a:lstStyle/>
          <a:p>
            <a:pPr marL="0" indent="0">
              <a:buNone/>
            </a:pPr>
            <a:r>
              <a:rPr lang="pt-BR" sz="2200" b="1"/>
              <a:t>7. Carregando dados já disponíveis no R</a:t>
            </a:r>
          </a:p>
          <a:p>
            <a:pPr marL="0" indent="0">
              <a:buNone/>
            </a:pPr>
            <a:endParaRPr lang="pt-BR" sz="2200"/>
          </a:p>
          <a:p>
            <a:r>
              <a:rPr lang="pt-BR" sz="2200"/>
              <a:t>Para carregar conjuntos de dados que são já disponibilizados com o R use o comando data(). Por exemplo, abaixo mostramos como carregar o conjunto </a:t>
            </a:r>
            <a:r>
              <a:rPr lang="pt-BR" sz="2200" b="1"/>
              <a:t>mtcars</a:t>
            </a:r>
            <a:r>
              <a:rPr lang="pt-BR" sz="2200"/>
              <a:t> que está no pacote datasets </a:t>
            </a:r>
          </a:p>
          <a:p>
            <a:endParaRPr lang="pt-BR" sz="2200"/>
          </a:p>
          <a:p>
            <a:r>
              <a:rPr lang="pt-BR" sz="2200"/>
              <a:t>  &gt; data(mtcars) </a:t>
            </a:r>
            <a:br>
              <a:rPr lang="pt-BR" sz="2200"/>
            </a:br>
            <a:r>
              <a:rPr lang="pt-BR" sz="2200"/>
              <a:t>  &gt; head(mtcars)</a:t>
            </a:r>
          </a:p>
          <a:p>
            <a:pPr marL="0" indent="0">
              <a:buNone/>
            </a:pPr>
            <a:endParaRPr lang="en-US" sz="2200"/>
          </a:p>
          <a:p>
            <a:pPr marL="0" indent="0">
              <a:buNone/>
            </a:pPr>
            <a:endParaRPr lang="pt-BR" sz="2200"/>
          </a:p>
        </p:txBody>
      </p:sp>
    </p:spTree>
    <p:extLst>
      <p:ext uri="{BB962C8B-B14F-4D97-AF65-F5344CB8AC3E}">
        <p14:creationId xmlns:p14="http://schemas.microsoft.com/office/powerpoint/2010/main" val="2176132037"/>
      </p:ext>
    </p:extLst>
  </p:cSld>
  <p:clrMapOvr>
    <a:masterClrMapping/>
  </p:clrMapOvr>
  <mc:AlternateContent xmlns:mc="http://schemas.openxmlformats.org/markup-compatibility/2006" xmlns:p14="http://schemas.microsoft.com/office/powerpoint/2010/main">
    <mc:Choice Requires="p14">
      <p:transition spd="slow" p14:dur="2000" advTm="56565"/>
    </mc:Choice>
    <mc:Fallback xmlns="">
      <p:transition spd="slow" advTm="56565"/>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1A59A5-2E08-4521-854F-6A9E88880B11}"/>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D79E9A9-6E2F-468F-A101-613FC45BEE0E}"/>
              </a:ext>
            </a:extLst>
          </p:cNvPr>
          <p:cNvSpPr>
            <a:spLocks noGrp="1"/>
          </p:cNvSpPr>
          <p:nvPr>
            <p:ph idx="1"/>
          </p:nvPr>
        </p:nvSpPr>
        <p:spPr>
          <a:xfrm>
            <a:off x="838200" y="1929384"/>
            <a:ext cx="10515600" cy="4251960"/>
          </a:xfrm>
        </p:spPr>
        <p:txBody>
          <a:bodyPr>
            <a:normAutofit/>
          </a:bodyPr>
          <a:lstStyle/>
          <a:p>
            <a:pPr marL="0" indent="0">
              <a:buNone/>
            </a:pPr>
            <a:r>
              <a:rPr lang="pt-BR" sz="2200" b="1"/>
              <a:t>8. Importando dados de outros programas</a:t>
            </a:r>
          </a:p>
          <a:p>
            <a:pPr marL="0" indent="0">
              <a:buNone/>
            </a:pPr>
            <a:endParaRPr lang="en-US" sz="2200"/>
          </a:p>
          <a:p>
            <a:r>
              <a:rPr lang="pt-BR" sz="2200"/>
              <a:t>É possível ler dados diretamente de outros formatos que não seja texto (ASCII). Isto em geral é mais eficiente e requer menos memória do que converter para formato texto. Há funções para importar dados diretamente de EpiInfo, Minitab, S-PLUS, SAS, SPSS, Stata, Systat e Octave. Além disto é comum surgir a necessidade de importar dados de planilhas eletrônicas. Muitas funções que permitem a importação de dados de outros programas são implementadas no pacote foreign.</a:t>
            </a:r>
          </a:p>
          <a:p>
            <a:pPr marL="0" indent="0">
              <a:buNone/>
            </a:pPr>
            <a:endParaRPr lang="pt-BR" sz="2200"/>
          </a:p>
          <a:p>
            <a:pPr marL="0" indent="0">
              <a:buNone/>
            </a:pPr>
            <a:r>
              <a:rPr lang="pt-BR" sz="2200"/>
              <a:t> &gt; library(foreign)</a:t>
            </a:r>
          </a:p>
          <a:p>
            <a:pPr marL="0" indent="0">
              <a:buNone/>
            </a:pPr>
            <a:endParaRPr lang="en-US" sz="2200"/>
          </a:p>
          <a:p>
            <a:pPr marL="0" indent="0">
              <a:buNone/>
            </a:pPr>
            <a:endParaRPr lang="pt-BR" sz="2200"/>
          </a:p>
        </p:txBody>
      </p:sp>
    </p:spTree>
    <p:extLst>
      <p:ext uri="{BB962C8B-B14F-4D97-AF65-F5344CB8AC3E}">
        <p14:creationId xmlns:p14="http://schemas.microsoft.com/office/powerpoint/2010/main" val="526877070"/>
      </p:ext>
    </p:extLst>
  </p:cSld>
  <p:clrMapOvr>
    <a:masterClrMapping/>
  </p:clrMapOvr>
  <mc:AlternateContent xmlns:mc="http://schemas.openxmlformats.org/markup-compatibility/2006" xmlns:p14="http://schemas.microsoft.com/office/powerpoint/2010/main">
    <mc:Choice Requires="p14">
      <p:transition spd="slow" p14:dur="2000" advTm="47665"/>
    </mc:Choice>
    <mc:Fallback xmlns="">
      <p:transition spd="slow" advTm="47665"/>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1A59A5-2E08-4521-854F-6A9E88880B11}"/>
              </a:ext>
            </a:extLst>
          </p:cNvPr>
          <p:cNvSpPr>
            <a:spLocks noGrp="1"/>
          </p:cNvSpPr>
          <p:nvPr>
            <p:ph type="title"/>
          </p:nvPr>
        </p:nvSpPr>
        <p:spPr>
          <a:xfrm>
            <a:off x="838200" y="365125"/>
            <a:ext cx="10515600" cy="1325563"/>
          </a:xfrm>
        </p:spPr>
        <p:txBody>
          <a:bodyPr>
            <a:normAutofit/>
          </a:bodyPr>
          <a:lstStyle/>
          <a:p>
            <a:r>
              <a:rPr lang="pt-BR" sz="5400" b="1"/>
              <a:t>Entrando com dados no R</a:t>
            </a:r>
            <a:endParaRPr lang="pt-B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D79E9A9-6E2F-468F-A101-613FC45BEE0E}"/>
              </a:ext>
            </a:extLst>
          </p:cNvPr>
          <p:cNvSpPr>
            <a:spLocks noGrp="1"/>
          </p:cNvSpPr>
          <p:nvPr>
            <p:ph idx="1"/>
          </p:nvPr>
        </p:nvSpPr>
        <p:spPr>
          <a:xfrm>
            <a:off x="838200" y="1929384"/>
            <a:ext cx="10515600" cy="4251960"/>
          </a:xfrm>
        </p:spPr>
        <p:txBody>
          <a:bodyPr>
            <a:normAutofit lnSpcReduction="10000"/>
          </a:bodyPr>
          <a:lstStyle/>
          <a:p>
            <a:pPr marL="0" indent="0">
              <a:buNone/>
            </a:pPr>
            <a:r>
              <a:rPr lang="pt-BR" sz="1900" b="1" dirty="0"/>
              <a:t>8. Importando dados de outros programas</a:t>
            </a:r>
          </a:p>
          <a:p>
            <a:pPr marL="0" indent="0">
              <a:buNone/>
            </a:pPr>
            <a:endParaRPr lang="pt-BR" sz="800" b="1" dirty="0"/>
          </a:p>
          <a:p>
            <a:r>
              <a:rPr lang="pt-BR" sz="1900" dirty="0"/>
              <a:t>A seguir listamos (mas não todas!) algumas destas funções:</a:t>
            </a:r>
          </a:p>
          <a:p>
            <a:pPr marL="0" indent="0">
              <a:buNone/>
            </a:pPr>
            <a:endParaRPr lang="pt-BR" sz="800" dirty="0"/>
          </a:p>
          <a:p>
            <a:pPr marL="0" indent="0">
              <a:buNone/>
            </a:pPr>
            <a:r>
              <a:rPr lang="pt-BR" sz="1900" dirty="0" err="1"/>
              <a:t>read.dbf</a:t>
            </a:r>
            <a:r>
              <a:rPr lang="pt-BR" sz="1900" dirty="0"/>
              <a:t>() para arquivos DBASE</a:t>
            </a:r>
          </a:p>
          <a:p>
            <a:pPr marL="0" indent="0">
              <a:buNone/>
            </a:pPr>
            <a:r>
              <a:rPr lang="pt-BR" sz="1900" dirty="0" err="1"/>
              <a:t>read.epiinfo</a:t>
            </a:r>
            <a:r>
              <a:rPr lang="pt-BR" sz="1900" dirty="0"/>
              <a:t>() para arquivos .REC do Epi-Info</a:t>
            </a:r>
          </a:p>
          <a:p>
            <a:pPr marL="0" indent="0">
              <a:buNone/>
            </a:pPr>
            <a:r>
              <a:rPr lang="pt-BR" sz="1900" dirty="0" err="1"/>
              <a:t>read.mtp</a:t>
            </a:r>
            <a:r>
              <a:rPr lang="pt-BR" sz="1900" dirty="0"/>
              <a:t>() para arquivos "</a:t>
            </a:r>
            <a:r>
              <a:rPr lang="pt-BR" sz="1900" dirty="0" err="1"/>
              <a:t>Minitab</a:t>
            </a:r>
            <a:r>
              <a:rPr lang="pt-BR" sz="1900" dirty="0"/>
              <a:t> </a:t>
            </a:r>
            <a:r>
              <a:rPr lang="pt-BR" sz="1900" dirty="0" err="1"/>
              <a:t>Portable</a:t>
            </a:r>
            <a:r>
              <a:rPr lang="pt-BR" sz="1900" dirty="0"/>
              <a:t> Worksheet"</a:t>
            </a:r>
          </a:p>
          <a:p>
            <a:pPr marL="0" indent="0">
              <a:buNone/>
            </a:pPr>
            <a:r>
              <a:rPr lang="pt-BR" sz="1900" dirty="0" err="1"/>
              <a:t>read.S</a:t>
            </a:r>
            <a:r>
              <a:rPr lang="pt-BR" sz="1900" dirty="0"/>
              <a:t>() para arquivos do S-PLUS </a:t>
            </a:r>
            <a:r>
              <a:rPr lang="pt-BR" sz="1900" dirty="0" err="1"/>
              <a:t>restore.data</a:t>
            </a:r>
            <a:r>
              <a:rPr lang="pt-BR" sz="1900" dirty="0"/>
              <a:t>() para "</a:t>
            </a:r>
            <a:r>
              <a:rPr lang="pt-BR" sz="1900" dirty="0" err="1"/>
              <a:t>dumps"do</a:t>
            </a:r>
            <a:r>
              <a:rPr lang="pt-BR" sz="1900" dirty="0"/>
              <a:t> S-PLUS</a:t>
            </a:r>
          </a:p>
          <a:p>
            <a:pPr marL="0" indent="0">
              <a:buNone/>
            </a:pPr>
            <a:r>
              <a:rPr lang="pt-BR" sz="1900" dirty="0" err="1"/>
              <a:t>read.spss</a:t>
            </a:r>
            <a:r>
              <a:rPr lang="pt-BR" sz="1900" dirty="0"/>
              <a:t>() para dados do SPSS</a:t>
            </a:r>
          </a:p>
          <a:p>
            <a:pPr marL="0" indent="0">
              <a:buNone/>
            </a:pPr>
            <a:r>
              <a:rPr lang="pt-BR" sz="1900" dirty="0" err="1"/>
              <a:t>read.systat</a:t>
            </a:r>
            <a:r>
              <a:rPr lang="pt-BR" sz="1900" dirty="0"/>
              <a:t>()</a:t>
            </a:r>
          </a:p>
          <a:p>
            <a:pPr marL="0" indent="0">
              <a:buNone/>
            </a:pPr>
            <a:r>
              <a:rPr lang="pt-BR" sz="1900" dirty="0" err="1"/>
              <a:t>read.dta</a:t>
            </a:r>
            <a:r>
              <a:rPr lang="pt-BR" sz="1900" dirty="0"/>
              <a:t>() para dados do STATA</a:t>
            </a:r>
          </a:p>
          <a:p>
            <a:pPr marL="0" indent="0">
              <a:buNone/>
            </a:pPr>
            <a:r>
              <a:rPr lang="pt-BR" sz="1900" dirty="0" err="1"/>
              <a:t>read.octave</a:t>
            </a:r>
            <a:r>
              <a:rPr lang="pt-BR" sz="1900" dirty="0"/>
              <a:t>() para dados do OCTAVE (um clone do MATLAB)</a:t>
            </a:r>
          </a:p>
          <a:p>
            <a:pPr marL="0" indent="0">
              <a:buNone/>
            </a:pPr>
            <a:endParaRPr lang="en-US" sz="1900" dirty="0"/>
          </a:p>
          <a:p>
            <a:pPr marL="0" indent="0">
              <a:buNone/>
            </a:pPr>
            <a:endParaRPr lang="pt-BR" sz="1900" dirty="0"/>
          </a:p>
        </p:txBody>
      </p:sp>
    </p:spTree>
    <p:extLst>
      <p:ext uri="{BB962C8B-B14F-4D97-AF65-F5344CB8AC3E}">
        <p14:creationId xmlns:p14="http://schemas.microsoft.com/office/powerpoint/2010/main" val="2884648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A194D5-DAC7-4BC4-AB04-063E80393393}"/>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kern="1200">
                <a:solidFill>
                  <a:schemeClr val="tx1"/>
                </a:solidFill>
                <a:latin typeface="+mj-lt"/>
                <a:ea typeface="+mj-ea"/>
                <a:cs typeface="+mj-cs"/>
              </a:rPr>
              <a:t>O pacote </a:t>
            </a:r>
            <a:r>
              <a:rPr lang="en-US" sz="6600" b="1" i="1" kern="1200">
                <a:solidFill>
                  <a:schemeClr val="tx1"/>
                </a:solidFill>
                <a:latin typeface="+mj-lt"/>
                <a:ea typeface="+mj-ea"/>
                <a:cs typeface="+mj-cs"/>
              </a:rPr>
              <a:t>ggplot2</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63325"/>
      </p:ext>
    </p:extLst>
  </p:cSld>
  <p:clrMapOvr>
    <a:masterClrMapping/>
  </p:clrMapOvr>
  <mc:AlternateContent xmlns:mc="http://schemas.openxmlformats.org/markup-compatibility/2006" xmlns:p14="http://schemas.microsoft.com/office/powerpoint/2010/main">
    <mc:Choice Requires="p14">
      <p:transition spd="slow" p14:dur="2000" advTm="21108"/>
    </mc:Choice>
    <mc:Fallback xmlns="">
      <p:transition spd="slow" advTm="21108"/>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4654296" y="329184"/>
            <a:ext cx="6894576" cy="1783080"/>
          </a:xfrm>
        </p:spPr>
        <p:txBody>
          <a:bodyPr anchor="b">
            <a:normAutofit/>
          </a:bodyPr>
          <a:lstStyle/>
          <a:p>
            <a:r>
              <a:rPr lang="pt-BR" sz="5400" b="1"/>
              <a:t>O pacote </a:t>
            </a:r>
            <a:r>
              <a:rPr lang="pt-BR" sz="5400" b="1" i="1"/>
              <a:t>ggplot2</a:t>
            </a:r>
            <a:endParaRPr lang="pt-BR" sz="5400"/>
          </a:p>
        </p:txBody>
      </p:sp>
      <p:pic>
        <p:nvPicPr>
          <p:cNvPr id="14" name="Picture 4" descr="Gráfico">
            <a:extLst>
              <a:ext uri="{FF2B5EF4-FFF2-40B4-BE49-F238E27FC236}">
                <a16:creationId xmlns:a16="http://schemas.microsoft.com/office/drawing/2014/main" id="{A8B7254B-17BE-5D4F-1628-1E3F46811BF1}"/>
              </a:ext>
            </a:extLst>
          </p:cNvPr>
          <p:cNvPicPr>
            <a:picLocks noChangeAspect="1"/>
          </p:cNvPicPr>
          <p:nvPr/>
        </p:nvPicPr>
        <p:blipFill rotWithShape="1">
          <a:blip r:embed="rId2"/>
          <a:srcRect l="25901" r="3716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4654296" y="2706624"/>
            <a:ext cx="6894576" cy="3483864"/>
          </a:xfrm>
        </p:spPr>
        <p:txBody>
          <a:bodyPr>
            <a:normAutofit/>
          </a:bodyPr>
          <a:lstStyle/>
          <a:p>
            <a:r>
              <a:rPr lang="pt-BR" sz="2200"/>
              <a:t>O </a:t>
            </a:r>
            <a:r>
              <a:rPr lang="pt-BR" sz="2200" i="1"/>
              <a:t>ggplot2 </a:t>
            </a:r>
            <a:r>
              <a:rPr lang="pt-BR" sz="2200"/>
              <a:t>é um pacote do R voltado para a criação de gráficos estatísticos. </a:t>
            </a:r>
          </a:p>
          <a:p>
            <a:r>
              <a:rPr lang="pt-BR" sz="2200"/>
              <a:t>O </a:t>
            </a:r>
            <a:r>
              <a:rPr lang="pt-BR" sz="2200" i="1"/>
              <a:t>ggplot2 </a:t>
            </a:r>
            <a:r>
              <a:rPr lang="pt-BR" sz="2200"/>
              <a:t>não faz parte dos pacotes base do R. Assim, antes de usá-lo, você precisa baixar e instalar o pacote.</a:t>
            </a:r>
          </a:p>
          <a:p>
            <a:pPr marL="0" indent="0">
              <a:buNone/>
            </a:pPr>
            <a:endParaRPr lang="pt-BR" sz="2200"/>
          </a:p>
          <a:p>
            <a:pPr marL="0" indent="0">
              <a:buNone/>
            </a:pPr>
            <a:r>
              <a:rPr lang="pt-BR" sz="2200"/>
              <a:t>install.packages("ggplot2")</a:t>
            </a:r>
          </a:p>
          <a:p>
            <a:pPr marL="0" indent="0">
              <a:buNone/>
            </a:pPr>
            <a:r>
              <a:rPr lang="pt-BR" sz="2200"/>
              <a:t>library(ggplot2)</a:t>
            </a:r>
          </a:p>
        </p:txBody>
      </p:sp>
    </p:spTree>
    <p:extLst>
      <p:ext uri="{BB962C8B-B14F-4D97-AF65-F5344CB8AC3E}">
        <p14:creationId xmlns:p14="http://schemas.microsoft.com/office/powerpoint/2010/main" val="117095599"/>
      </p:ext>
    </p:extLst>
  </p:cSld>
  <p:clrMapOvr>
    <a:masterClrMapping/>
  </p:clrMapOvr>
  <mc:AlternateContent xmlns:mc="http://schemas.openxmlformats.org/markup-compatibility/2006" xmlns:p14="http://schemas.microsoft.com/office/powerpoint/2010/main">
    <mc:Choice Requires="p14">
      <p:transition spd="slow" p14:dur="2000" advTm="39529"/>
    </mc:Choice>
    <mc:Fallback xmlns="">
      <p:transition spd="slow" advTm="395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47E23B5-A8EA-4688-96EB-ED873187E6E7}"/>
              </a:ext>
            </a:extLst>
          </p:cNvPr>
          <p:cNvSpPr>
            <a:spLocks noGrp="1"/>
          </p:cNvSpPr>
          <p:nvPr>
            <p:ph type="title"/>
          </p:nvPr>
        </p:nvSpPr>
        <p:spPr>
          <a:xfrm>
            <a:off x="312724" y="3433763"/>
            <a:ext cx="3197013" cy="2743200"/>
          </a:xfrm>
        </p:spPr>
        <p:txBody>
          <a:bodyPr anchor="t">
            <a:normAutofit/>
          </a:bodyPr>
          <a:lstStyle/>
          <a:p>
            <a:pPr algn="ctr"/>
            <a:r>
              <a:rPr lang="pt-BR" sz="4800" b="1">
                <a:solidFill>
                  <a:schemeClr val="bg1"/>
                </a:solidFill>
              </a:rPr>
              <a:t>Script</a:t>
            </a:r>
          </a:p>
        </p:txBody>
      </p:sp>
      <p:pic>
        <p:nvPicPr>
          <p:cNvPr id="7" name="Graphic 6">
            <a:extLst>
              <a:ext uri="{FF2B5EF4-FFF2-40B4-BE49-F238E27FC236}">
                <a16:creationId xmlns:a16="http://schemas.microsoft.com/office/drawing/2014/main" id="{8D4AEDFD-A425-427B-8293-5A78387B6A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Espaço Reservado para Conteúdo 2">
            <a:extLst>
              <a:ext uri="{FF2B5EF4-FFF2-40B4-BE49-F238E27FC236}">
                <a16:creationId xmlns:a16="http://schemas.microsoft.com/office/drawing/2014/main" id="{FBB1F1CF-9806-4BE9-AC04-176D9D319984}"/>
              </a:ext>
            </a:extLst>
          </p:cNvPr>
          <p:cNvSpPr>
            <a:spLocks noGrp="1"/>
          </p:cNvSpPr>
          <p:nvPr>
            <p:ph idx="1"/>
          </p:nvPr>
        </p:nvSpPr>
        <p:spPr>
          <a:xfrm>
            <a:off x="4177359" y="641615"/>
            <a:ext cx="7701917" cy="5802728"/>
          </a:xfrm>
        </p:spPr>
        <p:txBody>
          <a:bodyPr anchor="ctr">
            <a:noAutofit/>
          </a:bodyPr>
          <a:lstStyle/>
          <a:p>
            <a:pPr algn="just"/>
            <a:r>
              <a:rPr lang="pt-BR" sz="2200" dirty="0"/>
              <a:t>Tudo o que você digitar no script, pode transportar automaticamente para o console apertando </a:t>
            </a:r>
            <a:r>
              <a:rPr lang="pt-BR" sz="2200" b="1" dirty="0" err="1"/>
              <a:t>Ctrl+R</a:t>
            </a:r>
            <a:r>
              <a:rPr lang="pt-BR" sz="2200" dirty="0"/>
              <a:t>.</a:t>
            </a:r>
          </a:p>
          <a:p>
            <a:r>
              <a:rPr lang="pt-BR" sz="2200" dirty="0"/>
              <a:t>Para limpar o console </a:t>
            </a:r>
            <a:r>
              <a:rPr lang="pt-BR" sz="2200" dirty="0">
                <a:sym typeface="Wingdings" panose="05000000000000000000" pitchFamily="2" charset="2"/>
              </a:rPr>
              <a:t> </a:t>
            </a:r>
            <a:r>
              <a:rPr lang="pt-BR" sz="2200" b="1" dirty="0" err="1">
                <a:sym typeface="Wingdings" panose="05000000000000000000" pitchFamily="2" charset="2"/>
              </a:rPr>
              <a:t>Crtl+L</a:t>
            </a:r>
            <a:endParaRPr lang="pt-BR" sz="2200" b="1" dirty="0"/>
          </a:p>
          <a:p>
            <a:r>
              <a:rPr lang="pt-BR" sz="2200" dirty="0"/>
              <a:t>Por exemplo: Digite 3+3 no script e aperte </a:t>
            </a:r>
            <a:r>
              <a:rPr lang="pt-BR" sz="2200" dirty="0" err="1"/>
              <a:t>Ctrl+R</a:t>
            </a:r>
            <a:r>
              <a:rPr lang="pt-BR" sz="2200" dirty="0"/>
              <a:t>. O 3+3 será enviado para a linha de comandos do R e o resultado aparecerá na tela. </a:t>
            </a:r>
          </a:p>
          <a:p>
            <a:r>
              <a:rPr lang="pt-BR" sz="2200" dirty="0"/>
              <a:t>Cada comando deve ser digitado em uma linha diferente. </a:t>
            </a:r>
          </a:p>
          <a:p>
            <a:r>
              <a:rPr lang="pt-BR" sz="2200" dirty="0"/>
              <a:t>No script você também pode inserir observações sobre o que foi feito, usando </a:t>
            </a:r>
            <a:r>
              <a:rPr lang="pt-BR" sz="2200" b="1" dirty="0"/>
              <a:t>#</a:t>
            </a:r>
            <a:r>
              <a:rPr lang="pt-BR" sz="2200" dirty="0"/>
              <a:t> para indicar a presença de um comentário. Por exemplo: </a:t>
            </a:r>
          </a:p>
          <a:p>
            <a:pPr marL="0" indent="0">
              <a:buNone/>
            </a:pPr>
            <a:endParaRPr lang="pt-BR" sz="2200" dirty="0"/>
          </a:p>
          <a:p>
            <a:pPr marL="0" indent="0">
              <a:buNone/>
            </a:pPr>
            <a:r>
              <a:rPr lang="pt-BR" sz="2200" dirty="0"/>
              <a:t>x&lt;-sample(1:10,20,replace=TRUE) </a:t>
            </a:r>
            <a:r>
              <a:rPr lang="pt-BR" sz="2200" b="1" dirty="0"/>
              <a:t># Aqui eu criei um objeto chamado x composto por 20 valores entre 1 e 10 amostrados ao acaso. </a:t>
            </a:r>
          </a:p>
          <a:p>
            <a:pPr marL="0" indent="0">
              <a:buNone/>
            </a:pPr>
            <a:endParaRPr lang="pt-BR" sz="2200" dirty="0"/>
          </a:p>
          <a:p>
            <a:pPr marL="0" indent="0">
              <a:buNone/>
            </a:pPr>
            <a:r>
              <a:rPr lang="pt-BR" sz="2200" dirty="0"/>
              <a:t>Obs.: O </a:t>
            </a:r>
            <a:r>
              <a:rPr lang="pt-BR" sz="2200" i="1" dirty="0" err="1"/>
              <a:t>replace</a:t>
            </a:r>
            <a:r>
              <a:rPr lang="pt-BR" sz="2200" i="1" dirty="0"/>
              <a:t>=TRUE </a:t>
            </a:r>
            <a:r>
              <a:rPr lang="pt-BR" sz="2200" dirty="0"/>
              <a:t>indica que a amostragem foi feita com reposição. </a:t>
            </a:r>
          </a:p>
        </p:txBody>
      </p:sp>
    </p:spTree>
    <p:extLst>
      <p:ext uri="{BB962C8B-B14F-4D97-AF65-F5344CB8AC3E}">
        <p14:creationId xmlns:p14="http://schemas.microsoft.com/office/powerpoint/2010/main" val="2924993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4654296" y="329184"/>
            <a:ext cx="6894576" cy="1783080"/>
          </a:xfrm>
        </p:spPr>
        <p:txBody>
          <a:bodyPr anchor="b">
            <a:normAutofit/>
          </a:bodyPr>
          <a:lstStyle/>
          <a:p>
            <a:r>
              <a:rPr lang="pt-BR" sz="5400" b="1"/>
              <a:t>O pacote </a:t>
            </a:r>
            <a:r>
              <a:rPr lang="pt-BR" sz="5400" b="1" i="1"/>
              <a:t>ggplot2</a:t>
            </a:r>
            <a:endParaRPr lang="pt-BR" sz="5400"/>
          </a:p>
        </p:txBody>
      </p:sp>
      <p:pic>
        <p:nvPicPr>
          <p:cNvPr id="5" name="Picture 4" descr="Labirinto">
            <a:extLst>
              <a:ext uri="{FF2B5EF4-FFF2-40B4-BE49-F238E27FC236}">
                <a16:creationId xmlns:a16="http://schemas.microsoft.com/office/drawing/2014/main" id="{D8185A2B-CD48-C62C-8071-7B3CBB742BE8}"/>
              </a:ext>
            </a:extLst>
          </p:cNvPr>
          <p:cNvPicPr>
            <a:picLocks noChangeAspect="1"/>
          </p:cNvPicPr>
          <p:nvPr/>
        </p:nvPicPr>
        <p:blipFill rotWithShape="1">
          <a:blip r:embed="rId2"/>
          <a:srcRect l="27217" r="33338"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4654296" y="2706624"/>
            <a:ext cx="6894576" cy="3483864"/>
          </a:xfrm>
        </p:spPr>
        <p:txBody>
          <a:bodyPr>
            <a:normAutofit/>
          </a:bodyPr>
          <a:lstStyle/>
          <a:p>
            <a:r>
              <a:rPr lang="pt-BR" sz="2200"/>
              <a:t>Vamos utilizar como exemplo o conjunto “amostra.csv”</a:t>
            </a:r>
          </a:p>
          <a:p>
            <a:pPr marL="0" indent="0">
              <a:buNone/>
            </a:pPr>
            <a:endParaRPr lang="pt-BR" sz="2200"/>
          </a:p>
          <a:p>
            <a:pPr marL="0" indent="0">
              <a:buNone/>
            </a:pPr>
            <a:endParaRPr lang="pt-BR" sz="2200"/>
          </a:p>
        </p:txBody>
      </p:sp>
    </p:spTree>
    <p:extLst>
      <p:ext uri="{BB962C8B-B14F-4D97-AF65-F5344CB8AC3E}">
        <p14:creationId xmlns:p14="http://schemas.microsoft.com/office/powerpoint/2010/main" val="637613537"/>
      </p:ext>
    </p:extLst>
  </p:cSld>
  <p:clrMapOvr>
    <a:masterClrMapping/>
  </p:clrMapOvr>
  <mc:AlternateContent xmlns:mc="http://schemas.openxmlformats.org/markup-compatibility/2006" xmlns:p14="http://schemas.microsoft.com/office/powerpoint/2010/main">
    <mc:Choice Requires="p14">
      <p:transition spd="slow" p14:dur="2000" advTm="18458"/>
    </mc:Choice>
    <mc:Fallback xmlns="">
      <p:transition spd="slow" advTm="18458"/>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630936" y="640080"/>
            <a:ext cx="4818888" cy="1481328"/>
          </a:xfrm>
        </p:spPr>
        <p:txBody>
          <a:bodyPr anchor="b">
            <a:normAutofit/>
          </a:bodyPr>
          <a:lstStyle/>
          <a:p>
            <a:r>
              <a:rPr lang="pt-BR" sz="5000" b="1"/>
              <a:t>O pacote </a:t>
            </a:r>
            <a:r>
              <a:rPr lang="pt-BR" sz="5000" b="1" i="1"/>
              <a:t>ggplot2</a:t>
            </a:r>
            <a:endParaRPr lang="pt-BR" sz="5000"/>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630936" y="2660904"/>
            <a:ext cx="4818888" cy="3547872"/>
          </a:xfrm>
        </p:spPr>
        <p:txBody>
          <a:bodyPr anchor="t">
            <a:normAutofit/>
          </a:bodyPr>
          <a:lstStyle/>
          <a:p>
            <a:r>
              <a:rPr lang="pt-BR" sz="1700" b="1"/>
              <a:t>Gráfico de Dispersão</a:t>
            </a:r>
          </a:p>
          <a:p>
            <a:pPr marL="0" indent="0">
              <a:buNone/>
            </a:pPr>
            <a:r>
              <a:rPr lang="pt-BR" sz="1700"/>
              <a:t>É um gráfico onde representamos simultaneamente os valores de duas variáveis. O </a:t>
            </a:r>
            <a:r>
              <a:rPr lang="pt-BR" sz="1700" b="1"/>
              <a:t>gráfico de dispersão</a:t>
            </a:r>
            <a:r>
              <a:rPr lang="pt-BR" sz="1700"/>
              <a:t> é uma ferramenta poderosa para estudar a relação entre duas variáveis.</a:t>
            </a:r>
            <a:endParaRPr lang="pt-BR" sz="1700" b="1"/>
          </a:p>
          <a:p>
            <a:endParaRPr lang="pt-BR" sz="1700" b="1"/>
          </a:p>
          <a:p>
            <a:pPr marL="0" indent="0">
              <a:buNone/>
            </a:pPr>
            <a:r>
              <a:rPr lang="pt-BR" sz="1700"/>
              <a:t>-Exemplos de correlação:</a:t>
            </a:r>
          </a:p>
          <a:p>
            <a:pPr marL="0" indent="0">
              <a:buNone/>
            </a:pPr>
            <a:r>
              <a:rPr lang="pt-BR" sz="1700"/>
              <a:t>-Idade x Massa magra</a:t>
            </a:r>
          </a:p>
          <a:p>
            <a:pPr marL="0" indent="0">
              <a:buNone/>
            </a:pPr>
            <a:r>
              <a:rPr lang="pt-BR" sz="1700"/>
              <a:t>-Peso x Colesterol</a:t>
            </a:r>
          </a:p>
          <a:p>
            <a:pPr marL="0" indent="0">
              <a:buNone/>
            </a:pPr>
            <a:r>
              <a:rPr lang="pt-BR" sz="1700"/>
              <a:t>-Investimento em propaganda x Vendas</a:t>
            </a:r>
          </a:p>
          <a:p>
            <a:pPr marL="0" indent="0">
              <a:buNone/>
            </a:pPr>
            <a:r>
              <a:rPr lang="pt-BR" sz="1700"/>
              <a:t>-Horas de estudo x Nota na prova</a:t>
            </a:r>
          </a:p>
          <a:p>
            <a:pPr marL="0" indent="0">
              <a:buNone/>
            </a:pPr>
            <a:endParaRPr lang="pt-BR" sz="1700" b="1"/>
          </a:p>
          <a:p>
            <a:pPr marL="0" indent="0">
              <a:buNone/>
            </a:pPr>
            <a:endParaRPr lang="pt-BR" sz="1700"/>
          </a:p>
        </p:txBody>
      </p:sp>
      <mc:AlternateContent xmlns:mc="http://schemas.openxmlformats.org/markup-compatibility/2006" xmlns:p14="http://schemas.microsoft.com/office/powerpoint/2010/main">
        <mc:Choice Requires="p14">
          <p:contentPart p14:bwMode="auto" r:id="rId2">
            <p14:nvContentPartPr>
              <p14:cNvPr id="6" name="Tinta 5">
                <a:extLst>
                  <a:ext uri="{FF2B5EF4-FFF2-40B4-BE49-F238E27FC236}">
                    <a16:creationId xmlns:a16="http://schemas.microsoft.com/office/drawing/2014/main" id="{5656F7EC-5859-4E00-914F-FF492C6B1A2D}"/>
                  </a:ext>
                </a:extLst>
              </p14:cNvPr>
              <p14:cNvContentPartPr/>
              <p14:nvPr/>
            </p14:nvContentPartPr>
            <p14:xfrm>
              <a:off x="11197800" y="142920"/>
              <a:ext cx="360" cy="360"/>
            </p14:xfrm>
          </p:contentPart>
        </mc:Choice>
        <mc:Fallback xmlns="">
          <p:pic>
            <p:nvPicPr>
              <p:cNvPr id="6" name="Tinta 5">
                <a:extLst>
                  <a:ext uri="{FF2B5EF4-FFF2-40B4-BE49-F238E27FC236}">
                    <a16:creationId xmlns:a16="http://schemas.microsoft.com/office/drawing/2014/main" id="{5656F7EC-5859-4E00-914F-FF492C6B1A2D}"/>
                  </a:ext>
                </a:extLst>
              </p:cNvPr>
              <p:cNvPicPr/>
              <p:nvPr/>
            </p:nvPicPr>
            <p:blipFill>
              <a:blip r:embed="rId8"/>
              <a:stretch>
                <a:fillRect/>
              </a:stretch>
            </p:blipFill>
            <p:spPr>
              <a:xfrm>
                <a:off x="11188440" y="133560"/>
                <a:ext cx="19080" cy="19080"/>
              </a:xfrm>
              <a:prstGeom prst="rect">
                <a:avLst/>
              </a:prstGeom>
            </p:spPr>
          </p:pic>
        </mc:Fallback>
      </mc:AlternateContent>
      <p:graphicFrame>
        <p:nvGraphicFramePr>
          <p:cNvPr id="5" name="Gráfico 4">
            <a:extLst>
              <a:ext uri="{FF2B5EF4-FFF2-40B4-BE49-F238E27FC236}">
                <a16:creationId xmlns:a16="http://schemas.microsoft.com/office/drawing/2014/main" id="{0662CDFC-D681-4041-BC19-1CF4C5CC0784}"/>
              </a:ext>
            </a:extLst>
          </p:cNvPr>
          <p:cNvGraphicFramePr>
            <a:graphicFrameLocks/>
          </p:cNvGraphicFramePr>
          <p:nvPr>
            <p:extLst>
              <p:ext uri="{D42A27DB-BD31-4B8C-83A1-F6EECF244321}">
                <p14:modId xmlns:p14="http://schemas.microsoft.com/office/powerpoint/2010/main" val="1638299698"/>
              </p:ext>
            </p:extLst>
          </p:nvPr>
        </p:nvGraphicFramePr>
        <p:xfrm>
          <a:off x="6099048" y="640080"/>
          <a:ext cx="5458968" cy="557784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2764569"/>
      </p:ext>
    </p:extLst>
  </p:cSld>
  <p:clrMapOvr>
    <a:masterClrMapping/>
  </p:clrMapOvr>
  <mc:AlternateContent xmlns:mc="http://schemas.openxmlformats.org/markup-compatibility/2006" xmlns:p14="http://schemas.microsoft.com/office/powerpoint/2010/main">
    <mc:Choice Requires="p14">
      <p:transition spd="slow" p14:dur="2000" advTm="126845"/>
    </mc:Choice>
    <mc:Fallback xmlns="">
      <p:transition spd="slow" advTm="126845"/>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841248" y="548640"/>
            <a:ext cx="3600860" cy="5431536"/>
          </a:xfrm>
        </p:spPr>
        <p:txBody>
          <a:bodyPr>
            <a:normAutofit/>
          </a:bodyPr>
          <a:lstStyle/>
          <a:p>
            <a:r>
              <a:rPr lang="pt-BR" sz="5400" b="1"/>
              <a:t>O pacote </a:t>
            </a:r>
            <a:r>
              <a:rPr lang="pt-BR" sz="5400" b="1" i="1"/>
              <a:t>ggplot2</a:t>
            </a:r>
            <a:endParaRPr lang="pt-BR" sz="540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5126418" y="552091"/>
            <a:ext cx="6224335" cy="5431536"/>
          </a:xfrm>
        </p:spPr>
        <p:txBody>
          <a:bodyPr anchor="ctr">
            <a:normAutofit/>
          </a:bodyPr>
          <a:lstStyle/>
          <a:p>
            <a:r>
              <a:rPr lang="pt-BR" sz="2200" b="1"/>
              <a:t>Gráfico de Dispersão:</a:t>
            </a:r>
          </a:p>
          <a:p>
            <a:pPr marL="0" indent="0">
              <a:buNone/>
            </a:pPr>
            <a:endParaRPr lang="pt-BR" sz="2200"/>
          </a:p>
          <a:p>
            <a:pPr marL="0" indent="0">
              <a:buNone/>
            </a:pPr>
            <a:r>
              <a:rPr lang="pt-BR" sz="2200"/>
              <a:t>ggplot(data = dados, aes(x = Idade, y = Renda)) + geom_point() </a:t>
            </a:r>
          </a:p>
          <a:p>
            <a:pPr marL="0" indent="0">
              <a:buNone/>
            </a:pPr>
            <a:endParaRPr lang="pt-BR" sz="2200"/>
          </a:p>
          <a:p>
            <a:pPr marL="0" indent="0">
              <a:buNone/>
            </a:pPr>
            <a:r>
              <a:rPr lang="pt-BR" sz="2200"/>
              <a:t>ggplot(data = dados, aes(x = AnosServico, y = Idade)) + geom_point() </a:t>
            </a:r>
          </a:p>
          <a:p>
            <a:pPr marL="0" indent="0">
              <a:buNone/>
            </a:pPr>
            <a:endParaRPr lang="pt-BR" sz="2200"/>
          </a:p>
          <a:p>
            <a:r>
              <a:rPr lang="pt-BR" sz="2200"/>
              <a:t>Observe que o primeiro argumento da função </a:t>
            </a:r>
            <a:r>
              <a:rPr lang="pt-BR" sz="2200" b="1"/>
              <a:t>ggplot</a:t>
            </a:r>
            <a:r>
              <a:rPr lang="pt-BR" sz="2200"/>
              <a:t> é um </a:t>
            </a:r>
            <a:r>
              <a:rPr lang="pt-BR" sz="2200" b="1"/>
              <a:t>data frame</a:t>
            </a:r>
            <a:r>
              <a:rPr lang="pt-BR" sz="2200"/>
              <a:t>. A função </a:t>
            </a:r>
            <a:r>
              <a:rPr lang="pt-BR" sz="2200" b="1"/>
              <a:t>aes()</a:t>
            </a:r>
            <a:r>
              <a:rPr lang="pt-BR" sz="2200"/>
              <a:t> descreve as variáveis e a </a:t>
            </a:r>
            <a:r>
              <a:rPr lang="pt-BR" sz="2200" b="1"/>
              <a:t>geoms </a:t>
            </a:r>
            <a:r>
              <a:rPr lang="pt-BR" sz="2200"/>
              <a:t>define como elas serão mapeadas em aspectos visuais de formas geométricas. Aqui, essas formas geométricas são pontos, selecionados pela função geom_point(), gerando, assim, um gráfico de dispersão. </a:t>
            </a:r>
          </a:p>
          <a:p>
            <a:pPr marL="0" indent="0">
              <a:buNone/>
            </a:pPr>
            <a:endParaRPr lang="pt-BR" sz="2200"/>
          </a:p>
          <a:p>
            <a:pPr marL="0" indent="0">
              <a:buNone/>
            </a:pPr>
            <a:endParaRPr lang="pt-BR" sz="2200"/>
          </a:p>
        </p:txBody>
      </p:sp>
      <mc:AlternateContent xmlns:mc="http://schemas.openxmlformats.org/markup-compatibility/2006" xmlns:p14="http://schemas.microsoft.com/office/powerpoint/2010/main">
        <mc:Choice Requires="p14">
          <p:contentPart p14:bwMode="auto" r:id="rId2">
            <p14:nvContentPartPr>
              <p14:cNvPr id="6" name="Tinta 5">
                <a:extLst>
                  <a:ext uri="{FF2B5EF4-FFF2-40B4-BE49-F238E27FC236}">
                    <a16:creationId xmlns:a16="http://schemas.microsoft.com/office/drawing/2014/main" id="{5656F7EC-5859-4E00-914F-FF492C6B1A2D}"/>
                  </a:ext>
                </a:extLst>
              </p14:cNvPr>
              <p14:cNvContentPartPr/>
              <p14:nvPr/>
            </p14:nvContentPartPr>
            <p14:xfrm>
              <a:off x="11197800" y="142920"/>
              <a:ext cx="360" cy="360"/>
            </p14:xfrm>
          </p:contentPart>
        </mc:Choice>
        <mc:Fallback xmlns="">
          <p:pic>
            <p:nvPicPr>
              <p:cNvPr id="6" name="Tinta 5">
                <a:extLst>
                  <a:ext uri="{FF2B5EF4-FFF2-40B4-BE49-F238E27FC236}">
                    <a16:creationId xmlns:a16="http://schemas.microsoft.com/office/drawing/2014/main" id="{5656F7EC-5859-4E00-914F-FF492C6B1A2D}"/>
                  </a:ext>
                </a:extLst>
              </p:cNvPr>
              <p:cNvPicPr/>
              <p:nvPr/>
            </p:nvPicPr>
            <p:blipFill>
              <a:blip r:embed="rId3"/>
              <a:stretch>
                <a:fillRect/>
              </a:stretch>
            </p:blipFill>
            <p:spPr>
              <a:xfrm>
                <a:off x="11188440" y="133560"/>
                <a:ext cx="19080" cy="19080"/>
              </a:xfrm>
              <a:prstGeom prst="rect">
                <a:avLst/>
              </a:prstGeom>
            </p:spPr>
          </p:pic>
        </mc:Fallback>
      </mc:AlternateContent>
    </p:spTree>
    <p:extLst>
      <p:ext uri="{BB962C8B-B14F-4D97-AF65-F5344CB8AC3E}">
        <p14:creationId xmlns:p14="http://schemas.microsoft.com/office/powerpoint/2010/main" val="1028248617"/>
      </p:ext>
    </p:extLst>
  </p:cSld>
  <p:clrMapOvr>
    <a:masterClrMapping/>
  </p:clrMapOvr>
  <mc:AlternateContent xmlns:mc="http://schemas.openxmlformats.org/markup-compatibility/2006" xmlns:p14="http://schemas.microsoft.com/office/powerpoint/2010/main">
    <mc:Choice Requires="p14">
      <p:transition spd="slow" p14:dur="2000" advTm="126845"/>
    </mc:Choice>
    <mc:Fallback xmlns="">
      <p:transition spd="slow" advTm="126845"/>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841248" y="548640"/>
            <a:ext cx="3600860" cy="5431536"/>
          </a:xfrm>
        </p:spPr>
        <p:txBody>
          <a:bodyPr>
            <a:normAutofit/>
          </a:bodyPr>
          <a:lstStyle/>
          <a:p>
            <a:r>
              <a:rPr lang="pt-BR" sz="5400" b="1"/>
              <a:t>O pacote </a:t>
            </a:r>
            <a:r>
              <a:rPr lang="pt-BR" sz="5400" b="1" i="1"/>
              <a:t>ggplot2</a:t>
            </a:r>
            <a:endParaRPr lang="pt-BR" sz="5400"/>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5126418" y="552091"/>
            <a:ext cx="6224335" cy="5431536"/>
          </a:xfrm>
        </p:spPr>
        <p:txBody>
          <a:bodyPr anchor="ctr">
            <a:normAutofit/>
          </a:bodyPr>
          <a:lstStyle/>
          <a:p>
            <a:pPr marL="0" indent="0">
              <a:buNone/>
            </a:pPr>
            <a:r>
              <a:rPr lang="pt-BR" sz="1700" b="1"/>
              <a:t>Geoms</a:t>
            </a:r>
          </a:p>
          <a:p>
            <a:pPr marL="0" indent="0">
              <a:buNone/>
            </a:pPr>
            <a:endParaRPr lang="pt-BR" sz="1700" b="1"/>
          </a:p>
          <a:p>
            <a:r>
              <a:rPr lang="pt-BR" sz="1700"/>
              <a:t>Os </a:t>
            </a:r>
            <a:r>
              <a:rPr lang="pt-BR" sz="1700" i="1"/>
              <a:t>geoms</a:t>
            </a:r>
            <a:r>
              <a:rPr lang="pt-BR" sz="1700"/>
              <a:t> definem qual forma geométrica será utilizada para a visualização dos dados no gráfico. Como já vimos, a função </a:t>
            </a:r>
            <a:r>
              <a:rPr lang="pt-BR" sz="1700" i="1"/>
              <a:t>geom_point() </a:t>
            </a:r>
            <a:r>
              <a:rPr lang="pt-BR" sz="1700"/>
              <a:t>gera gráficos de dispersão transformando pares (x,y) em pontos. Veja a seguir outros </a:t>
            </a:r>
            <a:r>
              <a:rPr lang="pt-BR" sz="1700" i="1"/>
              <a:t>geoms</a:t>
            </a:r>
            <a:r>
              <a:rPr lang="pt-BR" sz="1700"/>
              <a:t> bastante utilizados:</a:t>
            </a:r>
          </a:p>
          <a:p>
            <a:endParaRPr lang="pt-BR" sz="1700"/>
          </a:p>
          <a:p>
            <a:r>
              <a:rPr lang="pt-BR" sz="1700"/>
              <a:t>geom_line: para retas definidas por pares (x,y)</a:t>
            </a:r>
          </a:p>
          <a:p>
            <a:r>
              <a:rPr lang="pt-BR" sz="1700"/>
              <a:t>geom_abline: para retas definidas por um intercepto e uma inclinação</a:t>
            </a:r>
          </a:p>
          <a:p>
            <a:r>
              <a:rPr lang="pt-BR" sz="1700"/>
              <a:t>geom_hline: para retas horizontais</a:t>
            </a:r>
          </a:p>
          <a:p>
            <a:r>
              <a:rPr lang="pt-BR" sz="1700"/>
              <a:t>geom_boxplot: para boxplots</a:t>
            </a:r>
          </a:p>
          <a:p>
            <a:r>
              <a:rPr lang="pt-BR" sz="1700"/>
              <a:t>geom_histogram: para histogramas</a:t>
            </a:r>
          </a:p>
          <a:p>
            <a:r>
              <a:rPr lang="pt-BR" sz="1700"/>
              <a:t>geom_density: para densidades</a:t>
            </a:r>
          </a:p>
          <a:p>
            <a:r>
              <a:rPr lang="pt-BR" sz="1700"/>
              <a:t>geom_area: para áreas</a:t>
            </a:r>
          </a:p>
          <a:p>
            <a:r>
              <a:rPr lang="pt-BR" sz="1700"/>
              <a:t>geom_bar: para barras</a:t>
            </a:r>
          </a:p>
        </p:txBody>
      </p:sp>
      <mc:AlternateContent xmlns:mc="http://schemas.openxmlformats.org/markup-compatibility/2006" xmlns:p14="http://schemas.microsoft.com/office/powerpoint/2010/main">
        <mc:Choice Requires="p14">
          <p:contentPart p14:bwMode="auto" r:id="rId2">
            <p14:nvContentPartPr>
              <p14:cNvPr id="9" name="Tinta 8">
                <a:extLst>
                  <a:ext uri="{FF2B5EF4-FFF2-40B4-BE49-F238E27FC236}">
                    <a16:creationId xmlns:a16="http://schemas.microsoft.com/office/drawing/2014/main" id="{80C2E16A-DC6E-4C48-9EB5-0CE837FAB5FC}"/>
                  </a:ext>
                </a:extLst>
              </p14:cNvPr>
              <p14:cNvContentPartPr/>
              <p14:nvPr/>
            </p14:nvContentPartPr>
            <p14:xfrm>
              <a:off x="10599480" y="0"/>
              <a:ext cx="384480" cy="384480"/>
            </p14:xfrm>
          </p:contentPart>
        </mc:Choice>
        <mc:Fallback xmlns="">
          <p:pic>
            <p:nvPicPr>
              <p:cNvPr id="9" name="Tinta 8">
                <a:extLst>
                  <a:ext uri="{FF2B5EF4-FFF2-40B4-BE49-F238E27FC236}">
                    <a16:creationId xmlns:a16="http://schemas.microsoft.com/office/drawing/2014/main" id="{80C2E16A-DC6E-4C48-9EB5-0CE837FAB5FC}"/>
                  </a:ext>
                </a:extLst>
              </p:cNvPr>
              <p:cNvPicPr/>
              <p:nvPr/>
            </p:nvPicPr>
            <p:blipFill>
              <a:blip r:embed="rId6"/>
              <a:stretch>
                <a:fillRect/>
              </a:stretch>
            </p:blipFill>
            <p:spPr>
              <a:xfrm>
                <a:off x="10590120" y="-9360"/>
                <a:ext cx="403200" cy="403200"/>
              </a:xfrm>
              <a:prstGeom prst="rect">
                <a:avLst/>
              </a:prstGeom>
            </p:spPr>
          </p:pic>
        </mc:Fallback>
      </mc:AlternateContent>
    </p:spTree>
    <p:extLst>
      <p:ext uri="{BB962C8B-B14F-4D97-AF65-F5344CB8AC3E}">
        <p14:creationId xmlns:p14="http://schemas.microsoft.com/office/powerpoint/2010/main" val="2567794329"/>
      </p:ext>
    </p:extLst>
  </p:cSld>
  <p:clrMapOvr>
    <a:masterClrMapping/>
  </p:clrMapOvr>
  <mc:AlternateContent xmlns:mc="http://schemas.openxmlformats.org/markup-compatibility/2006" xmlns:p14="http://schemas.microsoft.com/office/powerpoint/2010/main">
    <mc:Choice Requires="p14">
      <p:transition spd="slow" p14:dur="2000" advTm="47855"/>
    </mc:Choice>
    <mc:Fallback xmlns="">
      <p:transition spd="slow" advTm="47855"/>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589560" y="856180"/>
            <a:ext cx="4560584" cy="1128068"/>
          </a:xfrm>
        </p:spPr>
        <p:txBody>
          <a:bodyPr anchor="ctr">
            <a:normAutofit/>
          </a:bodyPr>
          <a:lstStyle/>
          <a:p>
            <a:r>
              <a:rPr lang="pt-BR" sz="4000" b="1"/>
              <a:t>O pacote </a:t>
            </a:r>
            <a:r>
              <a:rPr lang="pt-BR" sz="4000" b="1" i="1"/>
              <a:t>ggplot2</a:t>
            </a:r>
            <a:endParaRPr lang="pt-BR" sz="40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590719" y="2330505"/>
            <a:ext cx="4559425" cy="3979585"/>
          </a:xfrm>
        </p:spPr>
        <p:txBody>
          <a:bodyPr anchor="ctr">
            <a:normAutofit/>
          </a:bodyPr>
          <a:lstStyle/>
          <a:p>
            <a:r>
              <a:rPr lang="pt-BR" sz="2000" b="1"/>
              <a:t>GRÁFICO DE COLUNAS</a:t>
            </a:r>
          </a:p>
          <a:p>
            <a:pPr marL="0" indent="0">
              <a:buNone/>
            </a:pPr>
            <a:endParaRPr lang="pt-BR" sz="2000" b="1"/>
          </a:p>
          <a:p>
            <a:pPr marL="0" indent="0">
              <a:buNone/>
            </a:pPr>
            <a:r>
              <a:rPr lang="pt-BR" sz="2000"/>
              <a:t>É fácil gerar diversos gráficos diferentes utilizando a mesma estrutura do gráfico de dispersão:</a:t>
            </a:r>
          </a:p>
          <a:p>
            <a:pPr marL="0" indent="0">
              <a:buNone/>
            </a:pPr>
            <a:endParaRPr lang="pt-BR" sz="2000" b="1" dirty="0"/>
          </a:p>
          <a:p>
            <a:pPr marL="0" indent="0">
              <a:buNone/>
            </a:pPr>
            <a:r>
              <a:rPr lang="pt-BR" sz="2000" i="1"/>
              <a:t>ggplot</a:t>
            </a:r>
            <a:r>
              <a:rPr lang="pt-BR" sz="2000" i="1" dirty="0"/>
              <a:t>(dados, </a:t>
            </a:r>
            <a:r>
              <a:rPr lang="pt-BR" sz="2000" i="1"/>
              <a:t>aes</a:t>
            </a:r>
            <a:r>
              <a:rPr lang="pt-BR" sz="2000" i="1" dirty="0"/>
              <a:t>(x = </a:t>
            </a:r>
            <a:r>
              <a:rPr lang="pt-BR" sz="2000" i="1"/>
              <a:t>as.factor</a:t>
            </a:r>
            <a:r>
              <a:rPr lang="pt-BR" sz="2000" i="1" dirty="0"/>
              <a:t>(</a:t>
            </a:r>
            <a:r>
              <a:rPr lang="pt-BR" sz="2000" i="1"/>
              <a:t>EstCivil</a:t>
            </a:r>
            <a:r>
              <a:rPr lang="pt-BR" sz="2000" i="1" dirty="0"/>
              <a:t>))) + </a:t>
            </a:r>
          </a:p>
          <a:p>
            <a:pPr marL="0" indent="0">
              <a:buNone/>
            </a:pPr>
            <a:r>
              <a:rPr lang="pt-BR" sz="2000" i="1" dirty="0"/>
              <a:t>  </a:t>
            </a:r>
            <a:r>
              <a:rPr lang="pt-BR" sz="2000" i="1"/>
              <a:t>geom_bar</a:t>
            </a:r>
            <a:r>
              <a:rPr lang="pt-BR" sz="2000" i="1" dirty="0"/>
              <a:t>()</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AC487AE7-80D5-4CAB-8DA6-D36487E11350}"/>
              </a:ext>
            </a:extLst>
          </p:cNvPr>
          <p:cNvPicPr>
            <a:picLocks noChangeAspect="1"/>
          </p:cNvPicPr>
          <p:nvPr/>
        </p:nvPicPr>
        <p:blipFill rotWithShape="1">
          <a:blip r:embed="rId2"/>
          <a:srcRect t="6212" r="-1" b="-1"/>
          <a:stretch/>
        </p:blipFill>
        <p:spPr>
          <a:xfrm>
            <a:off x="5977788" y="799034"/>
            <a:ext cx="5425410" cy="5259296"/>
          </a:xfrm>
          <a:prstGeom prst="rect">
            <a:avLst/>
          </a:prstGeom>
        </p:spPr>
      </p:pic>
      <p:sp>
        <p:nvSpPr>
          <p:cNvPr id="5" name="AutoShape 2" descr="1.4 - Gráfico de barras - Estatística Básica | Portal Action">
            <a:extLst>
              <a:ext uri="{FF2B5EF4-FFF2-40B4-BE49-F238E27FC236}">
                <a16:creationId xmlns:a16="http://schemas.microsoft.com/office/drawing/2014/main" id="{7EAD8D8D-EA0B-4915-94AA-8D89B98D09C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75260685"/>
      </p:ext>
    </p:extLst>
  </p:cSld>
  <p:clrMapOvr>
    <a:masterClrMapping/>
  </p:clrMapOvr>
  <mc:AlternateContent xmlns:mc="http://schemas.openxmlformats.org/markup-compatibility/2006" xmlns:p14="http://schemas.microsoft.com/office/powerpoint/2010/main">
    <mc:Choice Requires="p14">
      <p:transition spd="slow" p14:dur="2000" advTm="60459"/>
    </mc:Choice>
    <mc:Fallback xmlns="">
      <p:transition spd="slow" advTm="60459"/>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589560" y="856180"/>
            <a:ext cx="4560584" cy="1128068"/>
          </a:xfrm>
        </p:spPr>
        <p:txBody>
          <a:bodyPr anchor="ctr">
            <a:normAutofit/>
          </a:bodyPr>
          <a:lstStyle/>
          <a:p>
            <a:r>
              <a:rPr lang="pt-BR" sz="4000" b="1"/>
              <a:t>O pacote </a:t>
            </a:r>
            <a:r>
              <a:rPr lang="pt-BR" sz="4000" b="1" i="1"/>
              <a:t>ggplot2</a:t>
            </a:r>
            <a:endParaRPr lang="pt-BR" sz="4000"/>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590719" y="2330505"/>
            <a:ext cx="4559425" cy="3979585"/>
          </a:xfrm>
        </p:spPr>
        <p:txBody>
          <a:bodyPr anchor="ctr">
            <a:normAutofit/>
          </a:bodyPr>
          <a:lstStyle/>
          <a:p>
            <a:r>
              <a:rPr lang="pt-BR" sz="2000" b="1"/>
              <a:t>HISTOGRAMA</a:t>
            </a:r>
          </a:p>
          <a:p>
            <a:pPr marL="0" indent="0">
              <a:buNone/>
            </a:pPr>
            <a:endParaRPr lang="pt-BR" sz="2000"/>
          </a:p>
          <a:p>
            <a:pPr marL="0" indent="0">
              <a:buNone/>
            </a:pPr>
            <a:r>
              <a:rPr lang="pt-BR" sz="2000"/>
              <a:t>ggplot(dados, aes(x = Renda)) + </a:t>
            </a:r>
          </a:p>
          <a:p>
            <a:pPr marL="0" indent="0">
              <a:buNone/>
            </a:pPr>
            <a:r>
              <a:rPr lang="pt-BR" sz="2000"/>
              <a:t>  geom_histogram()</a:t>
            </a:r>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Espaço Reservado para Conteúdo 3" descr="Gráfico, Histograma&#10;&#10;Descrição gerada automaticamente">
            <a:extLst>
              <a:ext uri="{FF2B5EF4-FFF2-40B4-BE49-F238E27FC236}">
                <a16:creationId xmlns:a16="http://schemas.microsoft.com/office/drawing/2014/main" id="{F7EC4FA1-4A74-44E3-A57D-7B6506C13552}"/>
              </a:ext>
            </a:extLst>
          </p:cNvPr>
          <p:cNvPicPr>
            <a:picLocks noChangeAspect="1"/>
          </p:cNvPicPr>
          <p:nvPr/>
        </p:nvPicPr>
        <p:blipFill rotWithShape="1">
          <a:blip r:embed="rId2"/>
          <a:srcRect t="2819" r="4" b="4"/>
          <a:stretch/>
        </p:blipFill>
        <p:spPr>
          <a:xfrm>
            <a:off x="5977788" y="799352"/>
            <a:ext cx="5425410" cy="5259296"/>
          </a:xfrm>
          <a:prstGeom prst="rect">
            <a:avLst/>
          </a:prstGeom>
        </p:spPr>
      </p:pic>
    </p:spTree>
    <p:extLst>
      <p:ext uri="{BB962C8B-B14F-4D97-AF65-F5344CB8AC3E}">
        <p14:creationId xmlns:p14="http://schemas.microsoft.com/office/powerpoint/2010/main" val="4283974040"/>
      </p:ext>
    </p:extLst>
  </p:cSld>
  <p:clrMapOvr>
    <a:masterClrMapping/>
  </p:clrMapOvr>
  <mc:AlternateContent xmlns:mc="http://schemas.openxmlformats.org/markup-compatibility/2006" xmlns:p14="http://schemas.microsoft.com/office/powerpoint/2010/main">
    <mc:Choice Requires="p14">
      <p:transition spd="slow" p14:dur="2000" advTm="68608"/>
    </mc:Choice>
    <mc:Fallback xmlns="">
      <p:transition spd="slow" advTm="68608"/>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686834" y="591344"/>
            <a:ext cx="3200400" cy="5585619"/>
          </a:xfrm>
        </p:spPr>
        <p:txBody>
          <a:bodyPr>
            <a:normAutofit/>
          </a:bodyPr>
          <a:lstStyle/>
          <a:p>
            <a:r>
              <a:rPr lang="pt-BR" b="1">
                <a:solidFill>
                  <a:srgbClr val="FFFFFF"/>
                </a:solidFill>
              </a:rPr>
              <a:t>O pacote </a:t>
            </a:r>
            <a:r>
              <a:rPr lang="pt-BR" b="1" i="1">
                <a:solidFill>
                  <a:srgbClr val="FFFFFF"/>
                </a:solidFill>
              </a:rPr>
              <a:t>ggplot2</a:t>
            </a:r>
            <a:endParaRPr lang="pt-B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4447308" y="591344"/>
            <a:ext cx="6906491" cy="5585619"/>
          </a:xfrm>
        </p:spPr>
        <p:txBody>
          <a:bodyPr anchor="ctr">
            <a:normAutofit/>
          </a:bodyPr>
          <a:lstStyle/>
          <a:p>
            <a:r>
              <a:rPr lang="pt-BR" b="1" u="sng"/>
              <a:t>ALTERAÇÕES NOS GRÁFICOS</a:t>
            </a:r>
          </a:p>
          <a:p>
            <a:pPr marL="0" indent="0">
              <a:buNone/>
            </a:pPr>
            <a:endParaRPr lang="pt-BR" b="1"/>
          </a:p>
          <a:p>
            <a:pPr>
              <a:buFont typeface="+mj-lt"/>
              <a:buAutoNum type="arabicPeriod"/>
            </a:pPr>
            <a:r>
              <a:rPr lang="pt-BR" b="1"/>
              <a:t>CORES</a:t>
            </a:r>
          </a:p>
          <a:p>
            <a:pPr marL="0" indent="0">
              <a:buNone/>
            </a:pPr>
            <a:endParaRPr lang="pt-BR"/>
          </a:p>
          <a:p>
            <a:pPr marL="0" indent="0">
              <a:buNone/>
            </a:pPr>
            <a:r>
              <a:rPr lang="pt-BR"/>
              <a:t>Para mudar a cor do contorno do gráfico, basta usar o </a:t>
            </a:r>
            <a:r>
              <a:rPr lang="pt-BR" i="1"/>
              <a:t>color</a:t>
            </a:r>
            <a:r>
              <a:rPr lang="pt-BR"/>
              <a:t>. E para mudar a cor do preenchimento, usamos o </a:t>
            </a:r>
            <a:r>
              <a:rPr lang="pt-BR" i="1" err="1"/>
              <a:t>fill</a:t>
            </a:r>
            <a:r>
              <a:rPr lang="pt-BR" i="1"/>
              <a:t>.</a:t>
            </a:r>
          </a:p>
          <a:p>
            <a:pPr marL="0" indent="0">
              <a:buNone/>
            </a:pPr>
            <a:endParaRPr lang="pt-BR"/>
          </a:p>
          <a:p>
            <a:pPr marL="0" indent="0">
              <a:buNone/>
            </a:pPr>
            <a:r>
              <a:rPr lang="pt-BR" i="1" err="1"/>
              <a:t>ggplot</a:t>
            </a:r>
            <a:r>
              <a:rPr lang="pt-BR" i="1"/>
              <a:t>(dados, </a:t>
            </a:r>
            <a:r>
              <a:rPr lang="pt-BR" i="1" err="1"/>
              <a:t>aes</a:t>
            </a:r>
            <a:r>
              <a:rPr lang="pt-BR" i="1"/>
              <a:t>(x = </a:t>
            </a:r>
            <a:r>
              <a:rPr lang="pt-BR" i="1" err="1"/>
              <a:t>as.factor</a:t>
            </a:r>
            <a:r>
              <a:rPr lang="pt-BR" i="1"/>
              <a:t>(</a:t>
            </a:r>
            <a:r>
              <a:rPr lang="pt-BR" i="1" err="1"/>
              <a:t>EstCivil</a:t>
            </a:r>
            <a:r>
              <a:rPr lang="pt-BR" i="1"/>
              <a:t>))) + </a:t>
            </a:r>
          </a:p>
          <a:p>
            <a:pPr marL="0" indent="0">
              <a:buNone/>
            </a:pPr>
            <a:r>
              <a:rPr lang="pt-BR" i="1"/>
              <a:t>  </a:t>
            </a:r>
            <a:r>
              <a:rPr lang="pt-BR" i="1" err="1"/>
              <a:t>geom_bar</a:t>
            </a:r>
            <a:r>
              <a:rPr lang="pt-BR" i="1"/>
              <a:t>(color="</a:t>
            </a:r>
            <a:r>
              <a:rPr lang="pt-BR" i="1" err="1"/>
              <a:t>red</a:t>
            </a:r>
            <a:r>
              <a:rPr lang="pt-BR" i="1"/>
              <a:t>", </a:t>
            </a:r>
            <a:r>
              <a:rPr lang="pt-BR" i="1" err="1"/>
              <a:t>fill</a:t>
            </a:r>
            <a:r>
              <a:rPr lang="pt-BR" i="1"/>
              <a:t>="</a:t>
            </a:r>
            <a:r>
              <a:rPr lang="pt-BR" i="1" err="1"/>
              <a:t>red</a:t>
            </a:r>
            <a:r>
              <a:rPr lang="pt-BR" i="1"/>
              <a:t>")</a:t>
            </a:r>
          </a:p>
        </p:txBody>
      </p:sp>
    </p:spTree>
    <p:extLst>
      <p:ext uri="{BB962C8B-B14F-4D97-AF65-F5344CB8AC3E}">
        <p14:creationId xmlns:p14="http://schemas.microsoft.com/office/powerpoint/2010/main" val="1738710727"/>
      </p:ext>
    </p:extLst>
  </p:cSld>
  <p:clrMapOvr>
    <a:masterClrMapping/>
  </p:clrMapOvr>
  <mc:AlternateContent xmlns:mc="http://schemas.openxmlformats.org/markup-compatibility/2006" xmlns:p14="http://schemas.microsoft.com/office/powerpoint/2010/main">
    <mc:Choice Requires="p14">
      <p:transition spd="slow" p14:dur="2000" advTm="92922"/>
    </mc:Choice>
    <mc:Fallback xmlns="">
      <p:transition spd="slow" advTm="92922"/>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686834" y="591344"/>
            <a:ext cx="3200400" cy="5585619"/>
          </a:xfrm>
        </p:spPr>
        <p:txBody>
          <a:bodyPr>
            <a:normAutofit/>
          </a:bodyPr>
          <a:lstStyle/>
          <a:p>
            <a:r>
              <a:rPr lang="pt-BR" b="1">
                <a:solidFill>
                  <a:srgbClr val="FFFFFF"/>
                </a:solidFill>
              </a:rPr>
              <a:t>O pacote </a:t>
            </a:r>
            <a:r>
              <a:rPr lang="pt-BR" b="1" i="1">
                <a:solidFill>
                  <a:srgbClr val="FFFFFF"/>
                </a:solidFill>
              </a:rPr>
              <a:t>ggplot2</a:t>
            </a:r>
            <a:endParaRPr lang="pt-B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4447308" y="591344"/>
            <a:ext cx="6906491" cy="5585619"/>
          </a:xfrm>
        </p:spPr>
        <p:txBody>
          <a:bodyPr anchor="ctr">
            <a:normAutofit/>
          </a:bodyPr>
          <a:lstStyle/>
          <a:p>
            <a:r>
              <a:rPr lang="pt-BR" b="1"/>
              <a:t>ALTERAÇÕES NOS GRÁFICOS</a:t>
            </a:r>
          </a:p>
          <a:p>
            <a:pPr marL="0" indent="0">
              <a:buNone/>
            </a:pPr>
            <a:endParaRPr lang="pt-BR" b="1"/>
          </a:p>
          <a:p>
            <a:pPr marL="0" indent="0">
              <a:buNone/>
            </a:pPr>
            <a:r>
              <a:rPr lang="pt-BR" b="1"/>
              <a:t>2. Eixos</a:t>
            </a:r>
          </a:p>
          <a:p>
            <a:pPr marL="0" indent="0">
              <a:buNone/>
            </a:pPr>
            <a:r>
              <a:rPr lang="pt-BR"/>
              <a:t>Para alterar os </a:t>
            </a:r>
            <a:r>
              <a:rPr lang="pt-BR" i="1" err="1"/>
              <a:t>labels</a:t>
            </a:r>
            <a:r>
              <a:rPr lang="pt-BR"/>
              <a:t> dos eixos acrescentamos as funções </a:t>
            </a:r>
            <a:r>
              <a:rPr lang="pt-BR" err="1"/>
              <a:t>xlab</a:t>
            </a:r>
            <a:r>
              <a:rPr lang="pt-BR"/>
              <a:t>() ou </a:t>
            </a:r>
            <a:r>
              <a:rPr lang="pt-BR" err="1"/>
              <a:t>ylab</a:t>
            </a:r>
            <a:r>
              <a:rPr lang="pt-BR"/>
              <a:t>().</a:t>
            </a:r>
          </a:p>
          <a:p>
            <a:pPr marL="0" indent="0">
              <a:buNone/>
            </a:pPr>
            <a:endParaRPr lang="pt-BR"/>
          </a:p>
          <a:p>
            <a:pPr marL="0" indent="0">
              <a:buNone/>
            </a:pPr>
            <a:r>
              <a:rPr lang="pt-BR" err="1"/>
              <a:t>ggplot</a:t>
            </a:r>
            <a:r>
              <a:rPr lang="pt-BR"/>
              <a:t>(dados, </a:t>
            </a:r>
            <a:r>
              <a:rPr lang="pt-BR" err="1"/>
              <a:t>aes</a:t>
            </a:r>
            <a:r>
              <a:rPr lang="pt-BR"/>
              <a:t>(x = Renda)) + </a:t>
            </a:r>
          </a:p>
          <a:p>
            <a:pPr marL="0" indent="0">
              <a:buNone/>
            </a:pPr>
            <a:r>
              <a:rPr lang="pt-BR"/>
              <a:t>  </a:t>
            </a:r>
            <a:r>
              <a:rPr lang="pt-BR" err="1"/>
              <a:t>geom_histogram</a:t>
            </a:r>
            <a:r>
              <a:rPr lang="pt-BR"/>
              <a:t>() +</a:t>
            </a:r>
          </a:p>
          <a:p>
            <a:pPr marL="0" indent="0">
              <a:buNone/>
            </a:pPr>
            <a:r>
              <a:rPr lang="pt-BR"/>
              <a:t>  </a:t>
            </a:r>
            <a:r>
              <a:rPr lang="pt-BR" err="1"/>
              <a:t>xlab</a:t>
            </a:r>
            <a:r>
              <a:rPr lang="pt-BR"/>
              <a:t>("Faixa de renda") +</a:t>
            </a:r>
          </a:p>
          <a:p>
            <a:pPr marL="0" indent="0">
              <a:buNone/>
            </a:pPr>
            <a:r>
              <a:rPr lang="pt-BR"/>
              <a:t>  </a:t>
            </a:r>
            <a:r>
              <a:rPr lang="pt-BR" err="1"/>
              <a:t>ylab</a:t>
            </a:r>
            <a:r>
              <a:rPr lang="pt-BR"/>
              <a:t>("Frequência")</a:t>
            </a:r>
          </a:p>
        </p:txBody>
      </p:sp>
    </p:spTree>
    <p:extLst>
      <p:ext uri="{BB962C8B-B14F-4D97-AF65-F5344CB8AC3E}">
        <p14:creationId xmlns:p14="http://schemas.microsoft.com/office/powerpoint/2010/main" val="4056132801"/>
      </p:ext>
    </p:extLst>
  </p:cSld>
  <p:clrMapOvr>
    <a:masterClrMapping/>
  </p:clrMapOvr>
  <mc:AlternateContent xmlns:mc="http://schemas.openxmlformats.org/markup-compatibility/2006" xmlns:p14="http://schemas.microsoft.com/office/powerpoint/2010/main">
    <mc:Choice Requires="p14">
      <p:transition spd="slow" p14:dur="2000" advTm="79043"/>
    </mc:Choice>
    <mc:Fallback xmlns="">
      <p:transition spd="slow" advTm="79043"/>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686834" y="591344"/>
            <a:ext cx="3200400" cy="5585619"/>
          </a:xfrm>
        </p:spPr>
        <p:txBody>
          <a:bodyPr>
            <a:normAutofit/>
          </a:bodyPr>
          <a:lstStyle/>
          <a:p>
            <a:r>
              <a:rPr lang="pt-BR" b="1">
                <a:solidFill>
                  <a:srgbClr val="FFFFFF"/>
                </a:solidFill>
              </a:rPr>
              <a:t>O pacote </a:t>
            </a:r>
            <a:r>
              <a:rPr lang="pt-BR" b="1" i="1">
                <a:solidFill>
                  <a:srgbClr val="FFFFFF"/>
                </a:solidFill>
              </a:rPr>
              <a:t>ggplot2</a:t>
            </a:r>
            <a:endParaRPr lang="pt-B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4447308" y="591344"/>
            <a:ext cx="6906491" cy="5585619"/>
          </a:xfrm>
        </p:spPr>
        <p:txBody>
          <a:bodyPr anchor="ctr">
            <a:normAutofit/>
          </a:bodyPr>
          <a:lstStyle/>
          <a:p>
            <a:r>
              <a:rPr lang="pt-BR" b="1"/>
              <a:t>ALTERAÇÕES NOS GRÁFICOS</a:t>
            </a:r>
          </a:p>
          <a:p>
            <a:pPr marL="0" indent="0">
              <a:buNone/>
            </a:pPr>
            <a:endParaRPr lang="pt-BR" b="1"/>
          </a:p>
          <a:p>
            <a:pPr marL="0" indent="0">
              <a:buNone/>
            </a:pPr>
            <a:r>
              <a:rPr lang="pt-BR" b="1"/>
              <a:t>3. Para alterar os limites dos gráficos usamos as funções </a:t>
            </a:r>
            <a:r>
              <a:rPr lang="pt-BR" b="1" err="1"/>
              <a:t>xlim</a:t>
            </a:r>
            <a:r>
              <a:rPr lang="pt-BR" b="1"/>
              <a:t>() e </a:t>
            </a:r>
            <a:r>
              <a:rPr lang="pt-BR" b="1" err="1"/>
              <a:t>ylim</a:t>
            </a:r>
            <a:r>
              <a:rPr lang="pt-BR" b="1"/>
              <a:t>().</a:t>
            </a:r>
          </a:p>
          <a:p>
            <a:pPr marL="0" indent="0">
              <a:buNone/>
            </a:pPr>
            <a:endParaRPr lang="pt-BR"/>
          </a:p>
          <a:p>
            <a:pPr marL="0" indent="0">
              <a:buNone/>
            </a:pPr>
            <a:r>
              <a:rPr lang="pt-BR" err="1"/>
              <a:t>ggplot</a:t>
            </a:r>
            <a:r>
              <a:rPr lang="pt-BR"/>
              <a:t>(dados, </a:t>
            </a:r>
            <a:r>
              <a:rPr lang="pt-BR" err="1"/>
              <a:t>aes</a:t>
            </a:r>
            <a:r>
              <a:rPr lang="pt-BR"/>
              <a:t>(x = Renda)) + </a:t>
            </a:r>
          </a:p>
          <a:p>
            <a:pPr marL="0" indent="0">
              <a:buNone/>
            </a:pPr>
            <a:r>
              <a:rPr lang="pt-BR"/>
              <a:t>  </a:t>
            </a:r>
            <a:r>
              <a:rPr lang="pt-BR" err="1"/>
              <a:t>geom_histogram</a:t>
            </a:r>
            <a:r>
              <a:rPr lang="pt-BR"/>
              <a:t>() +</a:t>
            </a:r>
          </a:p>
          <a:p>
            <a:pPr marL="0" indent="0">
              <a:buNone/>
            </a:pPr>
            <a:r>
              <a:rPr lang="pt-BR"/>
              <a:t>  </a:t>
            </a:r>
            <a:r>
              <a:rPr lang="pt-BR" err="1"/>
              <a:t>xlab</a:t>
            </a:r>
            <a:r>
              <a:rPr lang="pt-BR"/>
              <a:t>("Faixa de renda") +</a:t>
            </a:r>
          </a:p>
          <a:p>
            <a:pPr marL="0" indent="0">
              <a:buNone/>
            </a:pPr>
            <a:r>
              <a:rPr lang="pt-BR"/>
              <a:t>  </a:t>
            </a:r>
            <a:r>
              <a:rPr lang="pt-BR" err="1"/>
              <a:t>ylab</a:t>
            </a:r>
            <a:r>
              <a:rPr lang="pt-BR"/>
              <a:t>("Frequência") +</a:t>
            </a:r>
          </a:p>
          <a:p>
            <a:pPr marL="0" indent="0">
              <a:buNone/>
            </a:pPr>
            <a:r>
              <a:rPr lang="pt-BR"/>
              <a:t>  </a:t>
            </a:r>
            <a:r>
              <a:rPr lang="pt-BR" err="1"/>
              <a:t>xlim</a:t>
            </a:r>
            <a:r>
              <a:rPr lang="pt-BR"/>
              <a:t>(c(0, 100)) +</a:t>
            </a:r>
          </a:p>
          <a:p>
            <a:pPr marL="0" indent="0">
              <a:buNone/>
            </a:pPr>
            <a:r>
              <a:rPr lang="pt-BR"/>
              <a:t>  </a:t>
            </a:r>
            <a:r>
              <a:rPr lang="pt-BR" err="1"/>
              <a:t>ylim</a:t>
            </a:r>
            <a:r>
              <a:rPr lang="pt-BR"/>
              <a:t>(c(0,30))</a:t>
            </a:r>
          </a:p>
        </p:txBody>
      </p:sp>
    </p:spTree>
    <p:extLst>
      <p:ext uri="{BB962C8B-B14F-4D97-AF65-F5344CB8AC3E}">
        <p14:creationId xmlns:p14="http://schemas.microsoft.com/office/powerpoint/2010/main" val="4164282389"/>
      </p:ext>
    </p:extLst>
  </p:cSld>
  <p:clrMapOvr>
    <a:masterClrMapping/>
  </p:clrMapOvr>
  <mc:AlternateContent xmlns:mc="http://schemas.openxmlformats.org/markup-compatibility/2006" xmlns:p14="http://schemas.microsoft.com/office/powerpoint/2010/main">
    <mc:Choice Requires="p14">
      <p:transition spd="slow" p14:dur="2000" advTm="21859"/>
    </mc:Choice>
    <mc:Fallback xmlns="">
      <p:transition spd="slow" advTm="21859"/>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E0926D-F051-481C-B259-9BF22F245252}"/>
              </a:ext>
            </a:extLst>
          </p:cNvPr>
          <p:cNvSpPr>
            <a:spLocks noGrp="1"/>
          </p:cNvSpPr>
          <p:nvPr>
            <p:ph type="title"/>
          </p:nvPr>
        </p:nvSpPr>
        <p:spPr>
          <a:xfrm>
            <a:off x="686834" y="591344"/>
            <a:ext cx="3200400" cy="5585619"/>
          </a:xfrm>
        </p:spPr>
        <p:txBody>
          <a:bodyPr>
            <a:normAutofit/>
          </a:bodyPr>
          <a:lstStyle/>
          <a:p>
            <a:r>
              <a:rPr lang="pt-BR" b="1">
                <a:solidFill>
                  <a:srgbClr val="FFFFFF"/>
                </a:solidFill>
              </a:rPr>
              <a:t>O pacote </a:t>
            </a:r>
            <a:r>
              <a:rPr lang="pt-BR" b="1" i="1">
                <a:solidFill>
                  <a:srgbClr val="FFFFFF"/>
                </a:solidFill>
              </a:rPr>
              <a:t>ggplot2</a:t>
            </a:r>
            <a:endParaRPr lang="pt-BR">
              <a:solidFill>
                <a:srgbClr val="FFFFFF"/>
              </a:solidFill>
            </a:endParaRPr>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61CBC284-124B-4F1A-9C21-56386C2A5189}"/>
              </a:ext>
            </a:extLst>
          </p:cNvPr>
          <p:cNvSpPr>
            <a:spLocks noGrp="1"/>
          </p:cNvSpPr>
          <p:nvPr>
            <p:ph idx="1"/>
          </p:nvPr>
        </p:nvSpPr>
        <p:spPr>
          <a:xfrm>
            <a:off x="4447308" y="591344"/>
            <a:ext cx="6906491" cy="5585619"/>
          </a:xfrm>
        </p:spPr>
        <p:txBody>
          <a:bodyPr anchor="ctr">
            <a:normAutofit/>
          </a:bodyPr>
          <a:lstStyle/>
          <a:p>
            <a:r>
              <a:rPr lang="pt-BR" sz="1800" b="1"/>
              <a:t>ALTERAÇÕES NOS GRÁFICOS</a:t>
            </a:r>
          </a:p>
          <a:p>
            <a:pPr marL="0" indent="0">
              <a:buNone/>
            </a:pPr>
            <a:endParaRPr lang="pt-BR" sz="1800" b="1"/>
          </a:p>
          <a:p>
            <a:pPr marL="0" indent="0">
              <a:buNone/>
            </a:pPr>
            <a:r>
              <a:rPr lang="pt-BR" sz="1800" b="1"/>
              <a:t>4. LEGENDAS</a:t>
            </a:r>
          </a:p>
          <a:p>
            <a:pPr marL="0" indent="0">
              <a:buNone/>
            </a:pPr>
            <a:r>
              <a:rPr lang="pt-BR" sz="1800"/>
              <a:t>A legenda de um gráfico pode ser facilmente personalizada.</a:t>
            </a:r>
          </a:p>
          <a:p>
            <a:pPr marL="0" indent="0">
              <a:buNone/>
            </a:pPr>
            <a:endParaRPr lang="pt-BR" sz="1800"/>
          </a:p>
          <a:p>
            <a:pPr marL="0" indent="0">
              <a:buNone/>
            </a:pPr>
            <a:r>
              <a:rPr lang="pt-BR" sz="1800" err="1"/>
              <a:t>ggplot</a:t>
            </a:r>
            <a:r>
              <a:rPr lang="pt-BR" sz="1800"/>
              <a:t>(dados, </a:t>
            </a:r>
            <a:r>
              <a:rPr lang="pt-BR" sz="1800" err="1"/>
              <a:t>aes</a:t>
            </a:r>
            <a:r>
              <a:rPr lang="pt-BR" sz="1800"/>
              <a:t>(x = </a:t>
            </a:r>
            <a:r>
              <a:rPr lang="pt-BR" sz="1800" err="1"/>
              <a:t>as.factor</a:t>
            </a:r>
            <a:r>
              <a:rPr lang="pt-BR" sz="1800"/>
              <a:t>(</a:t>
            </a:r>
            <a:r>
              <a:rPr lang="pt-BR" sz="1800" err="1"/>
              <a:t>EstCivil</a:t>
            </a:r>
            <a:r>
              <a:rPr lang="pt-BR" sz="1800"/>
              <a:t>), </a:t>
            </a:r>
            <a:r>
              <a:rPr lang="pt-BR" sz="1800" err="1"/>
              <a:t>fill</a:t>
            </a:r>
            <a:r>
              <a:rPr lang="pt-BR" sz="1800"/>
              <a:t> = </a:t>
            </a:r>
            <a:r>
              <a:rPr lang="pt-BR" sz="1800" err="1"/>
              <a:t>as.factor</a:t>
            </a:r>
            <a:r>
              <a:rPr lang="pt-BR" sz="1800"/>
              <a:t>(</a:t>
            </a:r>
            <a:r>
              <a:rPr lang="pt-BR" sz="1800" err="1"/>
              <a:t>EstCivil</a:t>
            </a:r>
            <a:r>
              <a:rPr lang="pt-BR" sz="1800"/>
              <a:t>))) + </a:t>
            </a:r>
          </a:p>
          <a:p>
            <a:pPr marL="0" indent="0">
              <a:buNone/>
            </a:pPr>
            <a:r>
              <a:rPr lang="pt-BR" sz="1800"/>
              <a:t>  </a:t>
            </a:r>
            <a:r>
              <a:rPr lang="pt-BR" sz="1800" err="1"/>
              <a:t>geom_bar</a:t>
            </a:r>
            <a:r>
              <a:rPr lang="pt-BR" sz="1800"/>
              <a:t>() +</a:t>
            </a:r>
          </a:p>
          <a:p>
            <a:pPr marL="0" indent="0">
              <a:buNone/>
            </a:pPr>
            <a:r>
              <a:rPr lang="pt-BR" sz="1800"/>
              <a:t>  </a:t>
            </a:r>
            <a:r>
              <a:rPr lang="pt-BR" sz="1800" err="1"/>
              <a:t>labs</a:t>
            </a:r>
            <a:r>
              <a:rPr lang="pt-BR" sz="1800"/>
              <a:t>(</a:t>
            </a:r>
            <a:r>
              <a:rPr lang="pt-BR" sz="1800" err="1"/>
              <a:t>fill</a:t>
            </a:r>
            <a:r>
              <a:rPr lang="pt-BR" sz="1800"/>
              <a:t> = "Estado Civil")</a:t>
            </a:r>
          </a:p>
          <a:p>
            <a:pPr marL="0" indent="0">
              <a:buNone/>
            </a:pPr>
            <a:endParaRPr lang="pt-BR" sz="1800"/>
          </a:p>
          <a:p>
            <a:pPr marL="0" indent="0">
              <a:buNone/>
            </a:pPr>
            <a:r>
              <a:rPr lang="pt-BR" sz="1800"/>
              <a:t>Ou se quiser mudar a posição da legenda:</a:t>
            </a:r>
          </a:p>
          <a:p>
            <a:pPr marL="0" indent="0">
              <a:buNone/>
            </a:pPr>
            <a:r>
              <a:rPr lang="pt-BR" sz="1800" err="1"/>
              <a:t>ggplot</a:t>
            </a:r>
            <a:r>
              <a:rPr lang="pt-BR" sz="1800"/>
              <a:t>(dados, </a:t>
            </a:r>
            <a:r>
              <a:rPr lang="pt-BR" sz="1800" err="1"/>
              <a:t>aes</a:t>
            </a:r>
            <a:r>
              <a:rPr lang="pt-BR" sz="1800"/>
              <a:t>(x = </a:t>
            </a:r>
            <a:r>
              <a:rPr lang="pt-BR" sz="1800" err="1"/>
              <a:t>as.factor</a:t>
            </a:r>
            <a:r>
              <a:rPr lang="pt-BR" sz="1800"/>
              <a:t>(</a:t>
            </a:r>
            <a:r>
              <a:rPr lang="pt-BR" sz="1800" err="1"/>
              <a:t>EstCivil</a:t>
            </a:r>
            <a:r>
              <a:rPr lang="pt-BR" sz="1800"/>
              <a:t>), </a:t>
            </a:r>
            <a:r>
              <a:rPr lang="pt-BR" sz="1800" err="1"/>
              <a:t>fill</a:t>
            </a:r>
            <a:r>
              <a:rPr lang="pt-BR" sz="1800"/>
              <a:t> = </a:t>
            </a:r>
            <a:r>
              <a:rPr lang="pt-BR" sz="1800" err="1"/>
              <a:t>as.factor</a:t>
            </a:r>
            <a:r>
              <a:rPr lang="pt-BR" sz="1800"/>
              <a:t>(</a:t>
            </a:r>
            <a:r>
              <a:rPr lang="pt-BR" sz="1800" err="1"/>
              <a:t>EstCivil</a:t>
            </a:r>
            <a:r>
              <a:rPr lang="pt-BR" sz="1800"/>
              <a:t>))) + </a:t>
            </a:r>
          </a:p>
          <a:p>
            <a:pPr marL="0" indent="0">
              <a:buNone/>
            </a:pPr>
            <a:r>
              <a:rPr lang="pt-BR" sz="1800"/>
              <a:t>  </a:t>
            </a:r>
            <a:r>
              <a:rPr lang="pt-BR" sz="1800" err="1"/>
              <a:t>geom_bar</a:t>
            </a:r>
            <a:r>
              <a:rPr lang="pt-BR" sz="1800"/>
              <a:t>() +</a:t>
            </a:r>
          </a:p>
          <a:p>
            <a:pPr marL="0" indent="0">
              <a:buNone/>
            </a:pPr>
            <a:r>
              <a:rPr lang="pt-BR" sz="1800"/>
              <a:t>  </a:t>
            </a:r>
            <a:r>
              <a:rPr lang="pt-BR" sz="1800" err="1"/>
              <a:t>labs</a:t>
            </a:r>
            <a:r>
              <a:rPr lang="pt-BR" sz="1800"/>
              <a:t>(</a:t>
            </a:r>
            <a:r>
              <a:rPr lang="pt-BR" sz="1800" err="1"/>
              <a:t>fill</a:t>
            </a:r>
            <a:r>
              <a:rPr lang="pt-BR" sz="1800"/>
              <a:t> = "Estado Civil") +</a:t>
            </a:r>
          </a:p>
          <a:p>
            <a:pPr marL="0" indent="0">
              <a:buNone/>
            </a:pPr>
            <a:r>
              <a:rPr lang="pt-BR" sz="1800" err="1"/>
              <a:t>theme</a:t>
            </a:r>
            <a:r>
              <a:rPr lang="pt-BR" sz="1800"/>
              <a:t>(</a:t>
            </a:r>
            <a:r>
              <a:rPr lang="pt-BR" sz="1800" err="1"/>
              <a:t>legend.position</a:t>
            </a:r>
            <a:r>
              <a:rPr lang="pt-BR" sz="1800"/>
              <a:t>="top")</a:t>
            </a:r>
          </a:p>
          <a:p>
            <a:pPr marL="0" indent="0">
              <a:buNone/>
            </a:pPr>
            <a:endParaRPr lang="pt-BR" sz="1800"/>
          </a:p>
        </p:txBody>
      </p:sp>
    </p:spTree>
    <p:extLst>
      <p:ext uri="{BB962C8B-B14F-4D97-AF65-F5344CB8AC3E}">
        <p14:creationId xmlns:p14="http://schemas.microsoft.com/office/powerpoint/2010/main" val="4186997320"/>
      </p:ext>
    </p:extLst>
  </p:cSld>
  <p:clrMapOvr>
    <a:masterClrMapping/>
  </p:clrMapOvr>
  <mc:AlternateContent xmlns:mc="http://schemas.openxmlformats.org/markup-compatibility/2006" xmlns:p14="http://schemas.microsoft.com/office/powerpoint/2010/main">
    <mc:Choice Requires="p14">
      <p:transition spd="slow" p14:dur="2000" advTm="93285"/>
    </mc:Choice>
    <mc:Fallback xmlns="">
      <p:transition spd="slow" advTm="932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B6D982-C060-458E-9B06-DE692B7F158F}"/>
              </a:ext>
            </a:extLst>
          </p:cNvPr>
          <p:cNvSpPr>
            <a:spLocks noGrp="1"/>
          </p:cNvSpPr>
          <p:nvPr>
            <p:ph type="title"/>
          </p:nvPr>
        </p:nvSpPr>
        <p:spPr>
          <a:xfrm>
            <a:off x="686834" y="1153572"/>
            <a:ext cx="3200400" cy="4461163"/>
          </a:xfrm>
        </p:spPr>
        <p:txBody>
          <a:bodyPr>
            <a:normAutofit/>
          </a:bodyPr>
          <a:lstStyle/>
          <a:p>
            <a:r>
              <a:rPr lang="pt-BR" b="1">
                <a:solidFill>
                  <a:srgbClr val="FFFFFF"/>
                </a:solidFill>
              </a:rPr>
              <a:t>Regras para nomear variáveis em R</a:t>
            </a:r>
            <a:br>
              <a:rPr lang="pt-BR" b="1">
                <a:solidFill>
                  <a:srgbClr val="FFFFFF"/>
                </a:solidFill>
              </a:rPr>
            </a:br>
            <a:endParaRPr lang="pt-B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697A5DE9-958F-4A04-B6B3-F7EB530F0ADF}"/>
              </a:ext>
            </a:extLst>
          </p:cNvPr>
          <p:cNvSpPr>
            <a:spLocks noGrp="1"/>
          </p:cNvSpPr>
          <p:nvPr>
            <p:ph idx="1"/>
          </p:nvPr>
        </p:nvSpPr>
        <p:spPr>
          <a:xfrm>
            <a:off x="4447308" y="591344"/>
            <a:ext cx="6906491" cy="5585619"/>
          </a:xfrm>
        </p:spPr>
        <p:txBody>
          <a:bodyPr anchor="ctr">
            <a:normAutofit/>
          </a:bodyPr>
          <a:lstStyle/>
          <a:p>
            <a:pPr fontAlgn="base"/>
            <a:r>
              <a:rPr lang="pt-BR" sz="2400" dirty="0"/>
              <a:t>Variáveis em R podem ser nomeadas usando letras, números, ponto (.) e </a:t>
            </a:r>
            <a:r>
              <a:rPr lang="pt-BR" sz="2400" i="1" dirty="0" err="1"/>
              <a:t>underline</a:t>
            </a:r>
            <a:r>
              <a:rPr lang="pt-BR" sz="2400" dirty="0"/>
              <a:t> (_), porém há algumas regras básicas que devem ser seguidas para criar os nomes de variáveis:</a:t>
            </a:r>
          </a:p>
          <a:p>
            <a:pPr algn="just" fontAlgn="base">
              <a:buAutoNum type="arabicPeriod"/>
            </a:pPr>
            <a:r>
              <a:rPr lang="pt-BR" sz="2400" dirty="0"/>
              <a:t>Devem sempre começar com uma letra ou um ponto (não com números ou símbolos). Se iniciar com um ponto, não pode ser seguido de um número.</a:t>
            </a:r>
          </a:p>
          <a:p>
            <a:pPr algn="just" fontAlgn="base">
              <a:buAutoNum type="arabicPeriod"/>
            </a:pPr>
            <a:r>
              <a:rPr lang="pt-BR" sz="2400" dirty="0"/>
              <a:t>Pode-se usar o símbolo _ (</a:t>
            </a:r>
            <a:r>
              <a:rPr lang="pt-BR" sz="2400" i="1" dirty="0" err="1"/>
              <a:t>underline</a:t>
            </a:r>
            <a:r>
              <a:rPr lang="pt-BR" sz="2400" dirty="0"/>
              <a:t>) no nome da variável, sendo útil para variáveis que contenham mais de uma palavra em seu nome.</a:t>
            </a:r>
          </a:p>
          <a:p>
            <a:pPr algn="just" fontAlgn="base">
              <a:buAutoNum type="arabicPeriod"/>
            </a:pPr>
            <a:r>
              <a:rPr lang="pt-BR" sz="2400" dirty="0"/>
              <a:t>Não usar palavras reservadas da linguagem, como </a:t>
            </a:r>
            <a:r>
              <a:rPr lang="pt-BR" sz="2400" i="1" dirty="0" err="1"/>
              <a:t>if</a:t>
            </a:r>
            <a:r>
              <a:rPr lang="pt-BR" sz="2400" dirty="0"/>
              <a:t> e </a:t>
            </a:r>
            <a:r>
              <a:rPr lang="pt-BR" sz="2400" i="1" dirty="0" err="1"/>
              <a:t>while</a:t>
            </a:r>
            <a:r>
              <a:rPr lang="pt-BR" sz="2400" dirty="0"/>
              <a:t>, entre outras.</a:t>
            </a:r>
          </a:p>
          <a:p>
            <a:pPr algn="just" fontAlgn="base">
              <a:buAutoNum type="arabicPeriod"/>
            </a:pPr>
            <a:r>
              <a:rPr lang="pt-BR" sz="2400" dirty="0"/>
              <a:t>Nomes de variáveis não podem conter espaços.</a:t>
            </a:r>
          </a:p>
          <a:p>
            <a:endParaRPr lang="pt-BR" sz="2400" dirty="0"/>
          </a:p>
        </p:txBody>
      </p:sp>
    </p:spTree>
    <p:extLst>
      <p:ext uri="{BB962C8B-B14F-4D97-AF65-F5344CB8AC3E}">
        <p14:creationId xmlns:p14="http://schemas.microsoft.com/office/powerpoint/2010/main" val="602599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4F4D-CD05-467C-B6DC-CDC46DBD432C}"/>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sz="5400" b="1" i="1" dirty="0"/>
              <a:t>Text Mining</a:t>
            </a:r>
          </a:p>
        </p:txBody>
      </p:sp>
      <p:pic>
        <p:nvPicPr>
          <p:cNvPr id="4" name="Picture 3">
            <a:extLst>
              <a:ext uri="{FF2B5EF4-FFF2-40B4-BE49-F238E27FC236}">
                <a16:creationId xmlns:a16="http://schemas.microsoft.com/office/drawing/2014/main" id="{309EA302-877F-4EA4-9B5F-5CCDB2400BA8}"/>
              </a:ext>
            </a:extLst>
          </p:cNvPr>
          <p:cNvPicPr>
            <a:picLocks noChangeAspect="1"/>
          </p:cNvPicPr>
          <p:nvPr/>
        </p:nvPicPr>
        <p:blipFill rotWithShape="1">
          <a:blip r:embed="rId2"/>
          <a:srcRect r="8180" b="1"/>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Tree>
    <p:extLst>
      <p:ext uri="{BB962C8B-B14F-4D97-AF65-F5344CB8AC3E}">
        <p14:creationId xmlns:p14="http://schemas.microsoft.com/office/powerpoint/2010/main" val="1739002009"/>
      </p:ext>
    </p:extLst>
  </p:cSld>
  <p:clrMapOvr>
    <a:masterClrMapping/>
  </p:clrMapOvr>
  <mc:AlternateContent xmlns:mc="http://schemas.openxmlformats.org/markup-compatibility/2006" xmlns:p14="http://schemas.microsoft.com/office/powerpoint/2010/main">
    <mc:Choice Requires="p14">
      <p:transition spd="slow" p14:dur="2000" advTm="34251"/>
    </mc:Choice>
    <mc:Fallback xmlns="">
      <p:transition spd="slow" advTm="34251"/>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B1EDAE-2F73-4F65-BA1C-89820B113274}"/>
              </a:ext>
            </a:extLst>
          </p:cNvPr>
          <p:cNvSpPr>
            <a:spLocks noGrp="1"/>
          </p:cNvSpPr>
          <p:nvPr>
            <p:ph type="title"/>
          </p:nvPr>
        </p:nvSpPr>
        <p:spPr>
          <a:xfrm>
            <a:off x="838200" y="557188"/>
            <a:ext cx="4862848" cy="5569291"/>
          </a:xfrm>
        </p:spPr>
        <p:txBody>
          <a:bodyPr>
            <a:normAutofit/>
          </a:bodyPr>
          <a:lstStyle/>
          <a:p>
            <a:r>
              <a:rPr lang="pt-BR" sz="5200" b="1"/>
              <a:t>Text Mining (mineração de texto)</a:t>
            </a:r>
          </a:p>
        </p:txBody>
      </p:sp>
      <p:graphicFrame>
        <p:nvGraphicFramePr>
          <p:cNvPr id="61" name="Espaço Reservado para Conteúdo 2">
            <a:extLst>
              <a:ext uri="{FF2B5EF4-FFF2-40B4-BE49-F238E27FC236}">
                <a16:creationId xmlns:a16="http://schemas.microsoft.com/office/drawing/2014/main" id="{6875C936-8F18-4213-906D-71301076C4A9}"/>
              </a:ext>
            </a:extLst>
          </p:cNvPr>
          <p:cNvGraphicFramePr>
            <a:graphicFrameLocks noGrp="1"/>
          </p:cNvGraphicFramePr>
          <p:nvPr>
            <p:ph idx="1"/>
            <p:extLst>
              <p:ext uri="{D42A27DB-BD31-4B8C-83A1-F6EECF244321}">
                <p14:modId xmlns:p14="http://schemas.microsoft.com/office/powerpoint/2010/main" val="2806058901"/>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80630"/>
      </p:ext>
    </p:extLst>
  </p:cSld>
  <p:clrMapOvr>
    <a:masterClrMapping/>
  </p:clrMapOvr>
  <mc:AlternateContent xmlns:mc="http://schemas.openxmlformats.org/markup-compatibility/2006" xmlns:p14="http://schemas.microsoft.com/office/powerpoint/2010/main">
    <mc:Choice Requires="p14">
      <p:transition spd="slow" p14:dur="2000" advTm="84404"/>
    </mc:Choice>
    <mc:Fallback xmlns="">
      <p:transition spd="slow" advTm="84404"/>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B1EDAE-2F73-4F65-BA1C-89820B113274}"/>
              </a:ext>
            </a:extLst>
          </p:cNvPr>
          <p:cNvSpPr>
            <a:spLocks noGrp="1"/>
          </p:cNvSpPr>
          <p:nvPr>
            <p:ph type="title"/>
          </p:nvPr>
        </p:nvSpPr>
        <p:spPr>
          <a:xfrm>
            <a:off x="686834" y="1153572"/>
            <a:ext cx="3200400" cy="4461163"/>
          </a:xfrm>
        </p:spPr>
        <p:txBody>
          <a:bodyPr>
            <a:normAutofit/>
          </a:bodyPr>
          <a:lstStyle/>
          <a:p>
            <a:r>
              <a:rPr lang="pt-BR" b="1">
                <a:solidFill>
                  <a:srgbClr val="FFFFFF"/>
                </a:solidFill>
              </a:rPr>
              <a:t>Text Mining (mineração de texto)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509CC7B8-3688-4B15-B914-C425BCB6B10C}"/>
              </a:ext>
            </a:extLst>
          </p:cNvPr>
          <p:cNvSpPr>
            <a:spLocks noGrp="1"/>
          </p:cNvSpPr>
          <p:nvPr>
            <p:ph idx="1"/>
          </p:nvPr>
        </p:nvSpPr>
        <p:spPr>
          <a:xfrm>
            <a:off x="4447308" y="591344"/>
            <a:ext cx="6906491" cy="5585619"/>
          </a:xfrm>
        </p:spPr>
        <p:txBody>
          <a:bodyPr anchor="ctr">
            <a:normAutofit/>
          </a:bodyPr>
          <a:lstStyle/>
          <a:p>
            <a:r>
              <a:rPr lang="pt-BR" sz="1800"/>
              <a:t>Devido à necessidade de se analisar materiais qualitativos, surgiram diversas técnicas para essa finalidade e a Análise de Conteúdo é uma delas. </a:t>
            </a:r>
          </a:p>
          <a:p>
            <a:endParaRPr lang="pt-BR" sz="1800"/>
          </a:p>
          <a:p>
            <a:r>
              <a:rPr lang="pt-BR" sz="1800"/>
              <a:t>Essa técnica consiste em identificar a pluralidade temática presente num conjunto de textos, possibilitando a interpretação da percepção dos atores em questão.</a:t>
            </a:r>
          </a:p>
          <a:p>
            <a:endParaRPr lang="pt-BR" sz="1800"/>
          </a:p>
          <a:p>
            <a:r>
              <a:rPr lang="pt-BR" sz="1800"/>
              <a:t>Resultados possíveis:</a:t>
            </a:r>
          </a:p>
          <a:p>
            <a:pPr marL="900113" indent="-98425">
              <a:buFont typeface="+mj-lt"/>
              <a:buAutoNum type="romanUcPeriod"/>
            </a:pPr>
            <a:r>
              <a:rPr lang="pt-BR" sz="1800"/>
              <a:t>      Gráficos de frequência de palavras</a:t>
            </a:r>
          </a:p>
          <a:p>
            <a:pPr marL="900113" indent="-98425">
              <a:buFont typeface="+mj-lt"/>
              <a:buAutoNum type="romanUcPeriod"/>
            </a:pPr>
            <a:r>
              <a:rPr lang="pt-BR" sz="1800"/>
              <a:t>      Nuvem de palavras </a:t>
            </a:r>
          </a:p>
          <a:p>
            <a:r>
              <a:rPr lang="pt-BR" sz="1800"/>
              <a:t>Uma nuvem de palavras é uma representação visual da frequência e do valor das palavras. Ela é usado para destacar com que frequência um termo ou categoria específica aparece em uma fonte de dados. Quanto mais vezes uma palavra estiver presente em um conjunto de dados, maior e mais forte será a palavra.</a:t>
            </a:r>
          </a:p>
          <a:p>
            <a:pPr marL="801688" indent="0">
              <a:buNone/>
            </a:pPr>
            <a:endParaRPr lang="pt-BR" sz="1800"/>
          </a:p>
        </p:txBody>
      </p:sp>
    </p:spTree>
    <p:extLst>
      <p:ext uri="{BB962C8B-B14F-4D97-AF65-F5344CB8AC3E}">
        <p14:creationId xmlns:p14="http://schemas.microsoft.com/office/powerpoint/2010/main" val="3582286897"/>
      </p:ext>
    </p:extLst>
  </p:cSld>
  <p:clrMapOvr>
    <a:masterClrMapping/>
  </p:clrMapOvr>
  <mc:AlternateContent xmlns:mc="http://schemas.openxmlformats.org/markup-compatibility/2006" xmlns:p14="http://schemas.microsoft.com/office/powerpoint/2010/main">
    <mc:Choice Requires="p14">
      <p:transition spd="slow" p14:dur="2000" advTm="98871"/>
    </mc:Choice>
    <mc:Fallback xmlns="">
      <p:transition spd="slow" advTm="98871"/>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nuvem de palavras">
            <a:extLst>
              <a:ext uri="{FF2B5EF4-FFF2-40B4-BE49-F238E27FC236}">
                <a16:creationId xmlns:a16="http://schemas.microsoft.com/office/drawing/2014/main" id="{2350CCCB-4273-44BB-A670-8E64F73BE9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9552" y="643467"/>
            <a:ext cx="913289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608479"/>
      </p:ext>
    </p:extLst>
  </p:cSld>
  <p:clrMapOvr>
    <a:masterClrMapping/>
  </p:clrMapOvr>
  <mc:AlternateContent xmlns:mc="http://schemas.openxmlformats.org/markup-compatibility/2006" xmlns:p14="http://schemas.microsoft.com/office/powerpoint/2010/main">
    <mc:Choice Requires="p14">
      <p:transition spd="slow" p14:dur="2000" advTm="70215"/>
    </mc:Choice>
    <mc:Fallback xmlns="">
      <p:transition spd="slow" advTm="70215"/>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B1EDAE-2F73-4F65-BA1C-89820B113274}"/>
              </a:ext>
            </a:extLst>
          </p:cNvPr>
          <p:cNvSpPr>
            <a:spLocks noGrp="1"/>
          </p:cNvSpPr>
          <p:nvPr>
            <p:ph type="title"/>
          </p:nvPr>
        </p:nvSpPr>
        <p:spPr>
          <a:xfrm>
            <a:off x="686834" y="1153572"/>
            <a:ext cx="3200400" cy="4461163"/>
          </a:xfrm>
        </p:spPr>
        <p:txBody>
          <a:bodyPr>
            <a:normAutofit/>
          </a:bodyPr>
          <a:lstStyle/>
          <a:p>
            <a:r>
              <a:rPr lang="pt-BR" b="1">
                <a:solidFill>
                  <a:srgbClr val="FFFFFF"/>
                </a:solidFill>
              </a:rPr>
              <a:t>Text Mining (mineração de texto)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509CC7B8-3688-4B15-B914-C425BCB6B10C}"/>
              </a:ext>
            </a:extLst>
          </p:cNvPr>
          <p:cNvSpPr>
            <a:spLocks noGrp="1"/>
          </p:cNvSpPr>
          <p:nvPr>
            <p:ph idx="1"/>
          </p:nvPr>
        </p:nvSpPr>
        <p:spPr>
          <a:xfrm>
            <a:off x="4447308" y="591344"/>
            <a:ext cx="6906491" cy="5585619"/>
          </a:xfrm>
        </p:spPr>
        <p:txBody>
          <a:bodyPr anchor="ctr">
            <a:normAutofit/>
          </a:bodyPr>
          <a:lstStyle/>
          <a:p>
            <a:r>
              <a:rPr lang="pt-BR"/>
              <a:t>Desvantagem: realizar a “limpeza” do texto, ou seja:</a:t>
            </a:r>
          </a:p>
          <a:p>
            <a:pPr>
              <a:buFont typeface="+mj-lt"/>
              <a:buAutoNum type="arabicPeriod"/>
            </a:pPr>
            <a:r>
              <a:rPr lang="pt-BR"/>
              <a:t>fazer uma varredura inicial e padronizar palavras de mesmo sentido que foram escritas de maneira diferente. </a:t>
            </a:r>
          </a:p>
          <a:p>
            <a:pPr>
              <a:buFont typeface="+mj-lt"/>
              <a:buAutoNum type="arabicPeriod"/>
            </a:pPr>
            <a:r>
              <a:rPr lang="pt-BR"/>
              <a:t>Remover sinais de pontuação (pontos, vírgulas, hifens, etc.)</a:t>
            </a:r>
          </a:p>
          <a:p>
            <a:pPr>
              <a:buFont typeface="+mj-lt"/>
              <a:buAutoNum type="arabicPeriod"/>
            </a:pPr>
            <a:r>
              <a:rPr lang="pt-BR"/>
              <a:t>Converter o texto inteiro em letras minúsculas</a:t>
            </a:r>
          </a:p>
          <a:p>
            <a:pPr marL="0" indent="0">
              <a:buNone/>
            </a:pPr>
            <a:endParaRPr lang="pt-BR"/>
          </a:p>
        </p:txBody>
      </p:sp>
    </p:spTree>
    <p:extLst>
      <p:ext uri="{BB962C8B-B14F-4D97-AF65-F5344CB8AC3E}">
        <p14:creationId xmlns:p14="http://schemas.microsoft.com/office/powerpoint/2010/main" val="790764579"/>
      </p:ext>
    </p:extLst>
  </p:cSld>
  <p:clrMapOvr>
    <a:masterClrMapping/>
  </p:clrMapOvr>
  <mc:AlternateContent xmlns:mc="http://schemas.openxmlformats.org/markup-compatibility/2006" xmlns:p14="http://schemas.microsoft.com/office/powerpoint/2010/main">
    <mc:Choice Requires="p14">
      <p:transition spd="slow" p14:dur="2000" advTm="66573"/>
    </mc:Choice>
    <mc:Fallback xmlns="">
      <p:transition spd="slow" advTm="665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50CD43-7EFF-4D5B-ACFA-E02C9A78402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a:solidFill>
                  <a:schemeClr val="tx1"/>
                </a:solidFill>
                <a:latin typeface="+mj-lt"/>
                <a:ea typeface="+mj-ea"/>
                <a:cs typeface="+mj-cs"/>
              </a:rPr>
              <a:t>Uso Inicial do R -</a:t>
            </a:r>
            <a:br>
              <a:rPr lang="en-US" sz="5800" b="1" kern="1200">
                <a:solidFill>
                  <a:schemeClr val="tx1"/>
                </a:solidFill>
                <a:latin typeface="+mj-lt"/>
                <a:ea typeface="+mj-ea"/>
                <a:cs typeface="+mj-cs"/>
              </a:rPr>
            </a:br>
            <a:r>
              <a:rPr lang="en-US" sz="5800" b="1" kern="1200">
                <a:solidFill>
                  <a:schemeClr val="tx1"/>
                </a:solidFill>
                <a:latin typeface="+mj-lt"/>
                <a:ea typeface="+mj-ea"/>
                <a:cs typeface="+mj-cs"/>
              </a:rPr>
              <a:t>Operadores aritméticos, lógicos e relacionais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3284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7128</Words>
  <Application>Microsoft Office PowerPoint</Application>
  <PresentationFormat>Widescreen</PresentationFormat>
  <Paragraphs>653</Paragraphs>
  <Slides>84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84</vt:i4>
      </vt:variant>
    </vt:vector>
  </HeadingPairs>
  <TitlesOfParts>
    <vt:vector size="89" baseType="lpstr">
      <vt:lpstr>Arial</vt:lpstr>
      <vt:lpstr>Calibri</vt:lpstr>
      <vt:lpstr>Calibri Light</vt:lpstr>
      <vt:lpstr>Wingdings</vt:lpstr>
      <vt:lpstr>Tema do Office</vt:lpstr>
      <vt:lpstr>Fundamentos da Linguagem “R”</vt:lpstr>
      <vt:lpstr>INTRODUÇÃO AO R</vt:lpstr>
      <vt:lpstr>Linha de Comando</vt:lpstr>
      <vt:lpstr>Linha de Comando</vt:lpstr>
      <vt:lpstr>Linha de Comando</vt:lpstr>
      <vt:lpstr>Script</vt:lpstr>
      <vt:lpstr>Script</vt:lpstr>
      <vt:lpstr>Regras para nomear variáveis em R </vt:lpstr>
      <vt:lpstr>Uso Inicial do R - Operadores aritméticos, lógicos e relacionais</vt:lpstr>
      <vt:lpstr>Operadores Aritméticos </vt:lpstr>
      <vt:lpstr>Operadores Relacionais e Lógicos</vt:lpstr>
      <vt:lpstr>Operadores Relacionais e Lógicos</vt:lpstr>
      <vt:lpstr>Aplicação dos operadores</vt:lpstr>
      <vt:lpstr>Aplicação dos operadores - Estruturas de Decisão</vt:lpstr>
      <vt:lpstr>Aplicação dos operadores - Estruturas de Decisão</vt:lpstr>
      <vt:lpstr>Aplicação dos operadores - Estruturas de Decisão</vt:lpstr>
      <vt:lpstr>Funções do R</vt:lpstr>
      <vt:lpstr>Funções do R  </vt:lpstr>
      <vt:lpstr>Como acessar a ajuda do R (help)  </vt:lpstr>
      <vt:lpstr>Algumas funções</vt:lpstr>
      <vt:lpstr>Usando algumas funções</vt:lpstr>
      <vt:lpstr>Usando algumas funções</vt:lpstr>
      <vt:lpstr>Estruturas de dados no R </vt:lpstr>
      <vt:lpstr>Objetos do R (O que são?): </vt:lpstr>
      <vt:lpstr>Vetores</vt:lpstr>
      <vt:lpstr>Matrizes</vt:lpstr>
      <vt:lpstr>Listas</vt:lpstr>
      <vt:lpstr>Listas</vt:lpstr>
      <vt:lpstr>DataFrames</vt:lpstr>
      <vt:lpstr>DataFrames</vt:lpstr>
      <vt:lpstr>DataFrames</vt:lpstr>
      <vt:lpstr>Funções</vt:lpstr>
      <vt:lpstr>Como criar objetos </vt:lpstr>
      <vt:lpstr>Como criar objetos </vt:lpstr>
      <vt:lpstr>Como criar objetos </vt:lpstr>
      <vt:lpstr>Como criar objetos </vt:lpstr>
      <vt:lpstr>Como criar objetos </vt:lpstr>
      <vt:lpstr>Operações com vetores  </vt:lpstr>
      <vt:lpstr>Operações com vetores  </vt:lpstr>
      <vt:lpstr>Acessar valores dentro de um objeto [colchetes] </vt:lpstr>
      <vt:lpstr>Acessar valores dentro de um objeto [colchetes] </vt:lpstr>
      <vt:lpstr>Listar e remover objetos salvos  </vt:lpstr>
      <vt:lpstr>Fazer amostras aleatórias  </vt:lpstr>
      <vt:lpstr>Fazer amostras aleatórias  </vt:lpstr>
      <vt:lpstr>Ordenar e atribuir postos (ranks) aos dados - funções: sort, order e rank </vt:lpstr>
      <vt:lpstr>Ordenar e atribuir postos (ranks) aos dados - funções: sort, order e rank </vt:lpstr>
      <vt:lpstr>Manipulando matrizes </vt:lpstr>
      <vt:lpstr>Manipulando matrizes </vt:lpstr>
      <vt:lpstr>Manipulando matrizes </vt:lpstr>
      <vt:lpstr>Manipulando matrizes </vt:lpstr>
      <vt:lpstr>Entrando com dados no R</vt:lpstr>
      <vt:lpstr>Entrando com dados no R</vt:lpstr>
      <vt:lpstr>Entrando com dados no R</vt:lpstr>
      <vt:lpstr>Entrando com dados no R</vt:lpstr>
      <vt:lpstr>Entrando com dados no R</vt:lpstr>
      <vt:lpstr>Entrando com dados no R</vt:lpstr>
      <vt:lpstr>Conexão com banco de dados</vt:lpstr>
      <vt:lpstr>Entrando com dados no R</vt:lpstr>
      <vt:lpstr>Entrando com dados no R</vt:lpstr>
      <vt:lpstr>Entrando com dados no R</vt:lpstr>
      <vt:lpstr>Entrando com dados no R</vt:lpstr>
      <vt:lpstr>Entrando com dados no R</vt:lpstr>
      <vt:lpstr>Entrando com dados no R</vt:lpstr>
      <vt:lpstr>Entrando com dados no R</vt:lpstr>
      <vt:lpstr>Entrando com dados no R</vt:lpstr>
      <vt:lpstr>Entrando com dados no R</vt:lpstr>
      <vt:lpstr>Entrando com dados no R</vt:lpstr>
      <vt:lpstr>O pacote ggplot2</vt:lpstr>
      <vt:lpstr>O pacote ggplot2</vt:lpstr>
      <vt:lpstr>O pacote ggplot2</vt:lpstr>
      <vt:lpstr>O pacote ggplot2</vt:lpstr>
      <vt:lpstr>O pacote ggplot2</vt:lpstr>
      <vt:lpstr>O pacote ggplot2</vt:lpstr>
      <vt:lpstr>O pacote ggplot2</vt:lpstr>
      <vt:lpstr>O pacote ggplot2</vt:lpstr>
      <vt:lpstr>O pacote ggplot2</vt:lpstr>
      <vt:lpstr>O pacote ggplot2</vt:lpstr>
      <vt:lpstr>O pacote ggplot2</vt:lpstr>
      <vt:lpstr>O pacote ggplot2</vt:lpstr>
      <vt:lpstr>Text Mining</vt:lpstr>
      <vt:lpstr>Text Mining (mineração de texto)</vt:lpstr>
      <vt:lpstr>Text Mining (mineração de texto)</vt:lpstr>
      <vt:lpstr>Apresentação do PowerPoint</vt:lpstr>
      <vt:lpstr>Text Mining (mineração de texto)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D3: Fundamentos da Linguagem “R”</dc:title>
  <dc:creator>Gabrielle Ribeiro</dc:creator>
  <cp:lastModifiedBy>Gabrielle Ribeiro</cp:lastModifiedBy>
  <cp:revision>23</cp:revision>
  <dcterms:created xsi:type="dcterms:W3CDTF">2020-05-06T03:49:12Z</dcterms:created>
  <dcterms:modified xsi:type="dcterms:W3CDTF">2023-06-23T03:50:41Z</dcterms:modified>
</cp:coreProperties>
</file>