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438" r:id="rId2"/>
    <p:sldId id="452" r:id="rId3"/>
    <p:sldId id="439" r:id="rId4"/>
    <p:sldId id="443" r:id="rId5"/>
    <p:sldId id="440" r:id="rId6"/>
    <p:sldId id="444" r:id="rId7"/>
    <p:sldId id="445" r:id="rId8"/>
    <p:sldId id="446" r:id="rId9"/>
    <p:sldId id="441" r:id="rId10"/>
    <p:sldId id="447" r:id="rId11"/>
    <p:sldId id="448" r:id="rId12"/>
    <p:sldId id="450" r:id="rId13"/>
    <p:sldId id="449" r:id="rId14"/>
    <p:sldId id="453" r:id="rId15"/>
    <p:sldId id="45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8" autoAdjust="0"/>
    <p:restoredTop sz="91667" autoAdjust="0"/>
  </p:normalViewPr>
  <p:slideViewPr>
    <p:cSldViewPr snapToGrid="0">
      <p:cViewPr varScale="1">
        <p:scale>
          <a:sx n="79" d="100"/>
          <a:sy n="79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-7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F24199-2A43-4EF2-BD06-270C9F985E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846745-20B4-461E-8D84-E76C264DF2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AA444-6E98-4A2A-BC87-848D8F77A841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BF282-9FB3-45E6-BCB7-D55EAB102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43EDC-55AA-4BE9-93ED-14A323E139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E994-7D6F-4DB8-9DB3-823285E8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12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8275D-9086-48C3-A669-B56A6D693C36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47619-FC2C-4A00-A024-EF41EB439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8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9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9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8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2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58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1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2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4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3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9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8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7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64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47619-FC2C-4A00-A024-EF41EB439B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0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669-2519-4780-8D2C-1555CC89AC7D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CC6B-13F6-4FEE-9A3F-F747B263699A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CD3F-A165-4602-91A6-2F278A6919FA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A8CD-5729-4BA1-877D-98050E075BF1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8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1F3-6FBA-43BB-8959-355D375721CE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0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8396177" cy="83997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77" y="188507"/>
            <a:ext cx="1050186" cy="1050186"/>
          </a:xfrm>
          <a:prstGeom prst="rect">
            <a:avLst/>
          </a:prstGeom>
        </p:spPr>
      </p:pic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231" y="168759"/>
            <a:ext cx="1018081" cy="1018081"/>
          </a:xfrm>
          <a:prstGeom prst="rect">
            <a:avLst/>
          </a:prstGeom>
        </p:spPr>
      </p:pic>
      <p:sp>
        <p:nvSpPr>
          <p:cNvPr id="12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7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8364702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B3FC-5742-456F-BA73-2BA2CCA68C3A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72" y="3237592"/>
            <a:ext cx="1050186" cy="10501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026" y="3217844"/>
            <a:ext cx="1018081" cy="1018081"/>
          </a:xfrm>
          <a:prstGeom prst="rect">
            <a:avLst/>
          </a:prstGeom>
        </p:spPr>
      </p:pic>
      <p:sp>
        <p:nvSpPr>
          <p:cNvPr id="16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7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898-7BCE-4D94-BD8B-ADC5D2D32950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8396177" cy="83997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77" y="188507"/>
            <a:ext cx="1050186" cy="1050186"/>
          </a:xfrm>
          <a:prstGeom prst="rect">
            <a:avLst/>
          </a:prstGeom>
        </p:spPr>
      </p:pic>
      <p:cxnSp>
        <p:nvCxnSpPr>
          <p:cNvPr id="17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231" y="168759"/>
            <a:ext cx="1018081" cy="1018081"/>
          </a:xfrm>
          <a:prstGeom prst="rect">
            <a:avLst/>
          </a:prstGeom>
        </p:spPr>
      </p:pic>
      <p:sp>
        <p:nvSpPr>
          <p:cNvPr id="2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1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0C50-554B-4CC4-BBFE-2A364A5A8BFB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A51E-F746-4195-BB0D-13E618EF5DF2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E8FC-1C80-4199-9225-259139CF9710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216E-321C-4CAC-9254-2C16CD7A5DCE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1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6A0-2AE9-47F1-B163-6C2B485FD5C3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5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F62B-5C5C-4F15-B531-EB0F44AEE3FE}" type="datetime1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7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arxiv.org/abs/2010.1193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N19-109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9.05729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A14DD-7673-4DF8-983E-1D283924F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094" y="2891770"/>
            <a:ext cx="9144000" cy="1267400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中文保险小样本多任务竞赛</a:t>
            </a:r>
            <a:br>
              <a:rPr lang="zh-CN" altLang="en-US" sz="3600" b="1" dirty="0"/>
            </a:b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B9B66-268D-40EB-AC50-1100EDD34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094" y="417597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团队：知识工场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报告人：陆轩韬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2022.06.17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2BE4EA-B0A1-4609-A7F5-CB6993128F2D}"/>
              </a:ext>
            </a:extLst>
          </p:cNvPr>
          <p:cNvSpPr/>
          <p:nvPr/>
        </p:nvSpPr>
        <p:spPr>
          <a:xfrm>
            <a:off x="1765520" y="1745894"/>
            <a:ext cx="9264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4800" b="1" dirty="0">
                <a:latin typeface="+mj-lt"/>
                <a:ea typeface="+mj-ea"/>
                <a:cs typeface="+mj-cs"/>
              </a:rPr>
              <a:t>2022AIWIN</a:t>
            </a:r>
            <a:r>
              <a:rPr lang="zh-CN" altLang="en-US" sz="4800" b="1" dirty="0">
                <a:latin typeface="+mj-lt"/>
                <a:ea typeface="+mj-ea"/>
                <a:cs typeface="+mj-cs"/>
              </a:rPr>
              <a:t>世界人工智能创新大赛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A2FE59-91BD-466B-A746-7002C939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036" y="382781"/>
            <a:ext cx="1716735" cy="7305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B72F06-4FCE-460E-B714-AA84EA51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687" y="274812"/>
            <a:ext cx="2060443" cy="9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模型训练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334AA45-530A-4F60-AC08-1C4B96D9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5" y="1425772"/>
            <a:ext cx="2309923" cy="46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模型选择（方案三）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F927C8-0172-4D84-A7D9-BEA62ED2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551" y="1891412"/>
            <a:ext cx="5784665" cy="39058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53BA00-B1E3-448A-90CF-3BD03BEF0378}"/>
              </a:ext>
            </a:extLst>
          </p:cNvPr>
          <p:cNvSpPr/>
          <p:nvPr/>
        </p:nvSpPr>
        <p:spPr>
          <a:xfrm>
            <a:off x="2592156" y="6181496"/>
            <a:ext cx="8838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mT5: A massively multilingual pre-trained text-to-text transformer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262C8A-4DF1-4F08-8C03-12B71C76B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92" y="2330855"/>
            <a:ext cx="4659549" cy="15531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7FBDFC-E8E2-402D-900C-6D4989C02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366" y="5272824"/>
            <a:ext cx="1614003" cy="4145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EC918C0-0D74-41E6-A7CC-39B3A588C2B2}"/>
              </a:ext>
            </a:extLst>
          </p:cNvPr>
          <p:cNvSpPr/>
          <p:nvPr/>
        </p:nvSpPr>
        <p:spPr>
          <a:xfrm>
            <a:off x="539640" y="4681296"/>
            <a:ext cx="501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ONNX</a:t>
            </a:r>
            <a:r>
              <a:rPr lang="zh-CN" altLang="en-US" dirty="0"/>
              <a:t>进行</a:t>
            </a:r>
            <a:r>
              <a:rPr lang="en-US" altLang="zh-CN" dirty="0"/>
              <a:t>int8</a:t>
            </a:r>
            <a:r>
              <a:rPr lang="zh-CN" altLang="en-US" dirty="0"/>
              <a:t>量化，最终模型大小为</a:t>
            </a:r>
            <a:r>
              <a:rPr lang="en-US" altLang="zh-CN" dirty="0"/>
              <a:t>1.4GB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3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模型训练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334AA45-530A-4F60-AC08-1C4B96D9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768" y="4089649"/>
            <a:ext cx="4342232" cy="171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mt5-large &gt; </a:t>
            </a:r>
            <a:r>
              <a:rPr lang="en-US" altLang="zh-CN" dirty="0" err="1"/>
              <a:t>cpt</a:t>
            </a:r>
            <a:r>
              <a:rPr lang="en-US" altLang="zh-CN" dirty="0"/>
              <a:t>-large &gt; </a:t>
            </a:r>
            <a:r>
              <a:rPr lang="en-US" altLang="zh-CN" dirty="0" err="1"/>
              <a:t>bart</a:t>
            </a:r>
            <a:r>
              <a:rPr lang="en-US" altLang="zh-CN" dirty="0"/>
              <a:t>-large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因此模型最终选择方案三</a:t>
            </a:r>
            <a:endParaRPr lang="en-US" altLang="zh-CN" dirty="0"/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即</a:t>
            </a:r>
            <a:r>
              <a:rPr lang="en-US" altLang="zh-CN" dirty="0"/>
              <a:t>int8</a:t>
            </a:r>
            <a:r>
              <a:rPr lang="zh-CN" altLang="en-US" dirty="0"/>
              <a:t>量化的单模单折</a:t>
            </a:r>
            <a:r>
              <a:rPr lang="en-US" altLang="zh-CN" dirty="0"/>
              <a:t>mt5-large</a:t>
            </a:r>
            <a:r>
              <a:rPr lang="zh-CN" altLang="en-US" dirty="0"/>
              <a:t>模型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D0BCEF-E238-4BB8-B4FB-CEBBEADE9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182" y="1886517"/>
            <a:ext cx="6995855" cy="55648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2000EA3-49FE-4E97-8F63-DC5744C8AB32}"/>
              </a:ext>
            </a:extLst>
          </p:cNvPr>
          <p:cNvSpPr/>
          <p:nvPr/>
        </p:nvSpPr>
        <p:spPr>
          <a:xfrm>
            <a:off x="2755518" y="6282589"/>
            <a:ext cx="4561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不同模型在</a:t>
            </a:r>
            <a:r>
              <a:rPr lang="en-US" altLang="zh-CN" dirty="0"/>
              <a:t>opensource</a:t>
            </a:r>
            <a:r>
              <a:rPr lang="zh-CN" altLang="en-US" dirty="0"/>
              <a:t>验证集上的表现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9258B3-B31D-465B-B5FC-894912ADF90E}"/>
              </a:ext>
            </a:extLst>
          </p:cNvPr>
          <p:cNvGrpSpPr/>
          <p:nvPr/>
        </p:nvGrpSpPr>
        <p:grpSpPr>
          <a:xfrm>
            <a:off x="2003893" y="2523476"/>
            <a:ext cx="5845875" cy="3678642"/>
            <a:chOff x="1471182" y="2419657"/>
            <a:chExt cx="5845875" cy="36786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0D9101E-0301-4404-85C5-D5917E63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1182" y="2675106"/>
              <a:ext cx="314076" cy="336655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F7C18EA-E4A4-49F9-945A-7F04DF66F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5130" y="2419657"/>
              <a:ext cx="5241927" cy="3678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13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Tricks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6A2C82-E6CC-487E-8EA8-4C40707B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982" y="1703633"/>
            <a:ext cx="10173513" cy="378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/>
              <a:t>在</a:t>
            </a:r>
            <a:r>
              <a:rPr lang="zh-CN" altLang="en-US" b="1" dirty="0"/>
              <a:t>数据增强</a:t>
            </a:r>
            <a:r>
              <a:rPr lang="zh-CN" altLang="en-US" dirty="0"/>
              <a:t>部分有提到：该增强方法可同时应用于</a:t>
            </a:r>
            <a:r>
              <a:rPr lang="en-US" altLang="zh-CN" dirty="0"/>
              <a:t>opensource</a:t>
            </a:r>
            <a:r>
              <a:rPr lang="zh-CN" altLang="en-US" dirty="0"/>
              <a:t>训练数据，</a:t>
            </a:r>
            <a:r>
              <a:rPr lang="en-US" altLang="zh-CN" dirty="0"/>
              <a:t>instruction</a:t>
            </a:r>
            <a:r>
              <a:rPr lang="zh-CN" altLang="en-US" dirty="0"/>
              <a:t>训练数据，以及</a:t>
            </a:r>
            <a:r>
              <a:rPr lang="en-US" altLang="zh-CN" dirty="0"/>
              <a:t>instruction</a:t>
            </a:r>
            <a:r>
              <a:rPr lang="zh-CN" altLang="en-US" dirty="0"/>
              <a:t>测试数据。实验发现对于</a:t>
            </a:r>
            <a:r>
              <a:rPr lang="en-US" altLang="zh-CN" dirty="0"/>
              <a:t>opensource</a:t>
            </a:r>
            <a:r>
              <a:rPr lang="zh-CN" altLang="en-US" dirty="0"/>
              <a:t>训练数据和</a:t>
            </a:r>
            <a:r>
              <a:rPr lang="en-US" altLang="zh-CN" dirty="0"/>
              <a:t>instruction</a:t>
            </a:r>
            <a:r>
              <a:rPr lang="zh-CN" altLang="en-US" dirty="0"/>
              <a:t>训练数据的增强并不会带来收益，因此只对</a:t>
            </a:r>
            <a:r>
              <a:rPr lang="en-US" altLang="zh-CN" dirty="0"/>
              <a:t>instruction</a:t>
            </a:r>
            <a:r>
              <a:rPr lang="zh-CN" altLang="en-US" dirty="0"/>
              <a:t>测试数据进行了增强。</a:t>
            </a:r>
            <a:endParaRPr lang="en-US" altLang="zh-CN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zh-CN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b="1" dirty="0"/>
              <a:t>Constrained decoding</a:t>
            </a:r>
            <a:r>
              <a:rPr lang="zh-CN" altLang="en-US" b="1" dirty="0"/>
              <a:t>：</a:t>
            </a:r>
            <a:r>
              <a:rPr lang="zh-CN" altLang="en-US" dirty="0"/>
              <a:t>分析</a:t>
            </a:r>
            <a:r>
              <a:rPr lang="en-US" altLang="zh-CN" dirty="0"/>
              <a:t>bad case</a:t>
            </a:r>
            <a:r>
              <a:rPr lang="zh-CN" altLang="en-US" dirty="0"/>
              <a:t>的时候，发现有部分生成的结果未出现在</a:t>
            </a:r>
            <a:r>
              <a:rPr lang="en-US" altLang="zh-CN" dirty="0"/>
              <a:t>verbalizer</a:t>
            </a:r>
            <a:r>
              <a:rPr lang="zh-CN" altLang="en-US" dirty="0"/>
              <a:t>（即候选项中），可以通过</a:t>
            </a:r>
            <a:r>
              <a:rPr lang="en-US" altLang="zh-CN" dirty="0"/>
              <a:t>constrained decoding</a:t>
            </a:r>
            <a:r>
              <a:rPr lang="zh-CN" altLang="en-US" dirty="0"/>
              <a:t>强制输出中出现</a:t>
            </a:r>
            <a:r>
              <a:rPr lang="en-US" altLang="zh-CN" dirty="0"/>
              <a:t>verbalizer </a:t>
            </a:r>
            <a:r>
              <a:rPr lang="zh-CN" altLang="en-US" dirty="0"/>
              <a:t>中的</a:t>
            </a:r>
            <a:r>
              <a:rPr lang="en-US" altLang="zh-CN" dirty="0"/>
              <a:t>token</a:t>
            </a:r>
            <a:r>
              <a:rPr lang="zh-CN" altLang="en-US" dirty="0"/>
              <a:t>。然而这类</a:t>
            </a:r>
            <a:r>
              <a:rPr lang="en-US" altLang="zh-CN" dirty="0"/>
              <a:t>bad case</a:t>
            </a:r>
            <a:r>
              <a:rPr lang="zh-CN" altLang="en-US" dirty="0"/>
              <a:t>并不多，会影响万分位。</a:t>
            </a:r>
            <a:endParaRPr lang="en-US" altLang="zh-CN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u="sng" dirty="0">
              <a:hlinkClick r:id="rId3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zh-CN" altLang="zh-CN" dirty="0">
              <a:solidFill>
                <a:schemeClr val="accent3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86DA76-B658-4352-8E95-D05CFAA382D6}"/>
              </a:ext>
            </a:extLst>
          </p:cNvPr>
          <p:cNvSpPr/>
          <p:nvPr/>
        </p:nvSpPr>
        <p:spPr>
          <a:xfrm>
            <a:off x="672829" y="6349041"/>
            <a:ext cx="1131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3"/>
                </a:solidFill>
              </a:rPr>
              <a:t>Ximing</a:t>
            </a:r>
            <a:r>
              <a:rPr lang="en-US" altLang="zh-CN" dirty="0">
                <a:solidFill>
                  <a:schemeClr val="accent3"/>
                </a:solidFill>
              </a:rPr>
              <a:t> Lu, et al. [2021] NEUROLOGIC A*</a:t>
            </a:r>
            <a:r>
              <a:rPr lang="en-US" altLang="zh-CN" dirty="0" err="1">
                <a:solidFill>
                  <a:schemeClr val="accent3"/>
                </a:solidFill>
              </a:rPr>
              <a:t>esque</a:t>
            </a:r>
            <a:r>
              <a:rPr lang="en-US" altLang="zh-CN" dirty="0">
                <a:solidFill>
                  <a:schemeClr val="accent3"/>
                </a:solidFill>
              </a:rPr>
              <a:t> Decoding: Constrained Text Generation with Lookahead Heuristics.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D91BF7-B06C-4F12-BBEC-D0E71189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32181"/>
            <a:ext cx="3686785" cy="1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F474CE-3A7B-4961-9CEC-802DC27B0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50841"/>
              </p:ext>
            </p:extLst>
          </p:nvPr>
        </p:nvGraphicFramePr>
        <p:xfrm>
          <a:off x="1621277" y="1833232"/>
          <a:ext cx="8949446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637">
                  <a:extLst>
                    <a:ext uri="{9D8B030D-6E8A-4147-A177-3AD203B41FA5}">
                      <a16:colId xmlns:a16="http://schemas.microsoft.com/office/drawing/2014/main" val="3831754626"/>
                    </a:ext>
                  </a:extLst>
                </a:gridCol>
                <a:gridCol w="6775458">
                  <a:extLst>
                    <a:ext uri="{9D8B030D-6E8A-4147-A177-3AD203B41FA5}">
                      <a16:colId xmlns:a16="http://schemas.microsoft.com/office/drawing/2014/main" val="1143870244"/>
                    </a:ext>
                  </a:extLst>
                </a:gridCol>
                <a:gridCol w="1254351">
                  <a:extLst>
                    <a:ext uri="{9D8B030D-6E8A-4147-A177-3AD203B41FA5}">
                      <a16:colId xmlns:a16="http://schemas.microsoft.com/office/drawing/2014/main" val="2736096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9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mT5-large</a:t>
                      </a:r>
                      <a:r>
                        <a:rPr lang="zh-CN" altLang="en-US" dirty="0"/>
                        <a:t>只在</a:t>
                      </a:r>
                      <a:r>
                        <a:rPr lang="en-US" altLang="zh-CN" dirty="0"/>
                        <a:t>opensource</a:t>
                      </a:r>
                      <a:r>
                        <a:rPr lang="zh-CN" altLang="en-US" dirty="0"/>
                        <a:t>上训练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0.5782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4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）的基础上，继续在</a:t>
                      </a:r>
                      <a:r>
                        <a:rPr lang="en-US" altLang="zh-CN" dirty="0"/>
                        <a:t>instruction</a:t>
                      </a:r>
                      <a:r>
                        <a:rPr lang="zh-CN" altLang="en-US" dirty="0"/>
                        <a:t>数据上训练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（划分训练集和验证集）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0.6963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ONNX Int8</a:t>
                      </a:r>
                      <a:r>
                        <a:rPr lang="zh-CN" altLang="en-US" dirty="0"/>
                        <a:t>量化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0.6944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4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）的基础上，继续在</a:t>
                      </a:r>
                      <a:r>
                        <a:rPr lang="en-US" altLang="zh-CN" dirty="0"/>
                        <a:t>instruction</a:t>
                      </a:r>
                      <a:r>
                        <a:rPr lang="zh-CN" altLang="en-US" dirty="0"/>
                        <a:t>数据上训练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（全量数据用来训练，需要手动调整训练轮数来获得最优解）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0.7070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85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对测试数据进行数据增强，每个样本生成两个新样本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0.7081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0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对测试数据进行数据增强，每个样本生成四个新样本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0.7120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对测试数据进行数据增强，每个样本生成六个新样本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0.7113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0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对测试数据进行数据增强，每个样本生成八个新样本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0.7109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调整</a:t>
                      </a:r>
                      <a:r>
                        <a:rPr lang="en-US" altLang="zh-CN" dirty="0"/>
                        <a:t>NER</a:t>
                      </a:r>
                      <a:r>
                        <a:rPr lang="zh-CN" altLang="en-US" dirty="0"/>
                        <a:t>预测结果的格式（字符串转换成数组）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0.7502</a:t>
                      </a:r>
                      <a:endParaRPr lang="en-US" altLang="zh-CN" b="1" dirty="0">
                        <a:effectLst/>
                      </a:endParaRPr>
                    </a:p>
                  </a:txBody>
                  <a:tcPr marL="45720" marR="45720" marT="30480" marB="30480"/>
                </a:tc>
                <a:extLst>
                  <a:ext uri="{0D108BD9-81ED-4DB2-BD59-A6C34878D82A}">
                    <a16:rowId xmlns:a16="http://schemas.microsoft.com/office/drawing/2014/main" val="30847993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508FE7B-39F1-4281-8A4D-EC14C7B4751A}"/>
              </a:ext>
            </a:extLst>
          </p:cNvPr>
          <p:cNvSpPr/>
          <p:nvPr/>
        </p:nvSpPr>
        <p:spPr>
          <a:xfrm>
            <a:off x="5003862" y="6261651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榜主要实验结果</a:t>
            </a:r>
          </a:p>
        </p:txBody>
      </p:sp>
    </p:spTree>
    <p:extLst>
      <p:ext uri="{BB962C8B-B14F-4D97-AF65-F5344CB8AC3E}">
        <p14:creationId xmlns:p14="http://schemas.microsoft.com/office/powerpoint/2010/main" val="21404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6A2C82-E6CC-487E-8EA8-4C40707B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05" y="1821194"/>
            <a:ext cx="9940047" cy="466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2000" b="1" dirty="0"/>
              <a:t>量化</a:t>
            </a:r>
            <a:r>
              <a:rPr lang="zh-CN" altLang="en-US" sz="2000" dirty="0"/>
              <a:t>过的大模型相较于同量级的小模型，通常能够取得更好的结果，并拥有更快的推理速度。</a:t>
            </a:r>
            <a:endParaRPr lang="en-US" altLang="zh-CN" sz="2000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zh-CN" sz="2000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000" b="1" dirty="0"/>
              <a:t>Inference Ensemble</a:t>
            </a:r>
            <a:r>
              <a:rPr lang="zh-CN" altLang="en-US" sz="2000" b="1" dirty="0"/>
              <a:t>（数据增强）</a:t>
            </a:r>
            <a:r>
              <a:rPr lang="zh-CN" altLang="en-US" sz="2000" dirty="0"/>
              <a:t>能够在只使用单一模型的情况下，同样达到良好的集成效果。</a:t>
            </a:r>
            <a:endParaRPr lang="en-US" altLang="zh-CN" sz="2000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zh-CN" sz="2000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000" b="1" dirty="0"/>
              <a:t>Constrained decoding</a:t>
            </a:r>
            <a:r>
              <a:rPr lang="zh-CN" altLang="en-US" sz="2000" dirty="0"/>
              <a:t>：学术界的热点问题之一，比赛中这类</a:t>
            </a:r>
            <a:r>
              <a:rPr lang="en-US" altLang="zh-CN" sz="2000" dirty="0"/>
              <a:t>bad case</a:t>
            </a:r>
            <a:r>
              <a:rPr lang="zh-CN" altLang="en-US" sz="2000" dirty="0"/>
              <a:t>并不多，所以效果不明显，但是仍不失为是一个很有前景的方法。</a:t>
            </a:r>
            <a:endParaRPr lang="en-US" altLang="zh-CN" sz="2000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zh-CN" sz="2000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2000" b="1" dirty="0"/>
              <a:t>小样本</a:t>
            </a:r>
            <a:r>
              <a:rPr lang="zh-CN" altLang="en-US" sz="2000" dirty="0"/>
              <a:t>场景下，引入额外的外部数据能够有效地帮助模型达到一个更好的初始状态。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626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449C-ED93-4C82-B8D7-BBE2C2FE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4181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endParaRPr lang="zh-CN" altLang="en-US" sz="66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23C28B-A38B-45D7-8099-0C2BAAED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4368293"/>
            <a:ext cx="2181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团队简介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323362-2CE5-4DA7-BAB4-3A971469087B}"/>
              </a:ext>
            </a:extLst>
          </p:cNvPr>
          <p:cNvSpPr txBox="1"/>
          <p:nvPr/>
        </p:nvSpPr>
        <p:spPr>
          <a:xfrm>
            <a:off x="1407781" y="1443210"/>
            <a:ext cx="8493760" cy="23580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 fontAlgn="auto">
              <a:lnSpc>
                <a:spcPct val="150000"/>
              </a:lnSpc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None/>
              <a:defRPr/>
            </a:pPr>
            <a:r>
              <a:rPr lang="zh-CN" altLang="en-US" b="1" dirty="0">
                <a:sym typeface="+mn-ea"/>
              </a:rPr>
              <a:t>陆轩韬</a:t>
            </a:r>
            <a:endParaRPr lang="en-US" altLang="zh-CN" b="1" dirty="0">
              <a:sym typeface="+mn-ea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defRPr/>
            </a:pPr>
            <a:r>
              <a:rPr lang="zh-CN" altLang="en-US" sz="1600" dirty="0">
                <a:sym typeface="+mn-ea"/>
              </a:rPr>
              <a:t>复旦大学 软件工程 硕士研究生二年级 </a:t>
            </a:r>
            <a:r>
              <a:rPr lang="en-US" altLang="zh-CN" sz="1600" dirty="0">
                <a:sym typeface="+mn-ea"/>
              </a:rPr>
              <a:t>@</a:t>
            </a:r>
            <a:r>
              <a:rPr lang="zh-CN" altLang="en-US" sz="1600" dirty="0">
                <a:sym typeface="+mn-ea"/>
              </a:rPr>
              <a:t>知识工场实验室</a:t>
            </a:r>
            <a:endParaRPr lang="en-US" altLang="zh-CN" sz="1600" dirty="0">
              <a:sym typeface="+mn-ea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defRPr/>
            </a:pPr>
            <a:r>
              <a:rPr lang="zh-CN" altLang="en-US" sz="1600" dirty="0">
                <a:sym typeface="+mn-ea"/>
              </a:rPr>
              <a:t>本科毕业于 华东师范大学 计算机科学与技术</a:t>
            </a:r>
            <a:endParaRPr lang="en-US" altLang="zh-CN" sz="1600" dirty="0">
              <a:sym typeface="+mn-ea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defRPr/>
            </a:pPr>
            <a:r>
              <a:rPr lang="zh-CN" altLang="en-US" sz="1600" dirty="0">
                <a:sym typeface="+mn-ea"/>
              </a:rPr>
              <a:t>字节跳动 </a:t>
            </a:r>
            <a:r>
              <a:rPr lang="en-US" altLang="zh-CN" sz="1600" dirty="0">
                <a:sym typeface="+mn-ea"/>
              </a:rPr>
              <a:t>AI-LAB NLP</a:t>
            </a:r>
            <a:r>
              <a:rPr lang="zh-CN" altLang="en-US" sz="1600" dirty="0">
                <a:sym typeface="+mn-ea"/>
              </a:rPr>
              <a:t>算法工程师（实习）</a:t>
            </a:r>
            <a:endParaRPr lang="en-US" altLang="zh-CN" sz="1600" dirty="0"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None/>
              <a:defRPr/>
            </a:pPr>
            <a:r>
              <a:rPr lang="zh-CN" altLang="en-US" sz="1600" dirty="0"/>
              <a:t>曾多次在国内外自然语言处理竞赛中获得</a:t>
            </a:r>
            <a:r>
              <a:rPr lang="en-US" altLang="zh-CN" sz="1600" dirty="0"/>
              <a:t>top</a:t>
            </a:r>
            <a:r>
              <a:rPr lang="zh-CN" altLang="en-US" sz="1600" dirty="0"/>
              <a:t>名次与奖项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4EBAD-8EF9-4312-A329-0D0CB7AB21BC}"/>
              </a:ext>
            </a:extLst>
          </p:cNvPr>
          <p:cNvSpPr/>
          <p:nvPr/>
        </p:nvSpPr>
        <p:spPr>
          <a:xfrm>
            <a:off x="1407781" y="3888777"/>
            <a:ext cx="9186545" cy="273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过往获奖情况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 2022 Kaggle - Feedback Prize - Evaluating Student Writing </a:t>
            </a:r>
            <a:r>
              <a:rPr lang="zh-CN" altLang="en-US" sz="1600" dirty="0"/>
              <a:t>银牌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 2022 </a:t>
            </a:r>
            <a:r>
              <a:rPr lang="zh-CN" altLang="en-US" sz="1600" dirty="0"/>
              <a:t>山东省第三届数据应用创新创业大赛 </a:t>
            </a:r>
            <a:r>
              <a:rPr lang="en-US" altLang="zh-CN" sz="1600" dirty="0"/>
              <a:t>- </a:t>
            </a:r>
            <a:r>
              <a:rPr lang="zh-CN" altLang="en-US" sz="1600" dirty="0"/>
              <a:t>网格事件智能分类 亚军</a:t>
            </a:r>
            <a:endParaRPr lang="en-US" altLang="zh-CN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 </a:t>
            </a:r>
            <a:r>
              <a:rPr lang="en-US" altLang="zh-CN" sz="1600" dirty="0"/>
              <a:t>2021 </a:t>
            </a:r>
            <a:r>
              <a:rPr lang="en-US" altLang="zh-CN" sz="1600" dirty="0" err="1"/>
              <a:t>iFLYTEK</a:t>
            </a:r>
            <a:r>
              <a:rPr lang="en-US" altLang="zh-CN" sz="1600" dirty="0"/>
              <a:t> </a:t>
            </a:r>
            <a:r>
              <a:rPr lang="zh-CN" altLang="en-US" sz="1600" dirty="0"/>
              <a:t>科大讯飞</a:t>
            </a:r>
            <a:r>
              <a:rPr lang="en-US" altLang="zh-CN" sz="1600" dirty="0"/>
              <a:t>AI </a:t>
            </a:r>
            <a:r>
              <a:rPr lang="zh-CN" altLang="en-US" sz="1600" dirty="0"/>
              <a:t>开发者大赛</a:t>
            </a:r>
            <a:r>
              <a:rPr lang="en-US" altLang="zh-CN" sz="1600" dirty="0"/>
              <a:t>-</a:t>
            </a:r>
            <a:r>
              <a:rPr lang="zh-CN" altLang="en-US" sz="1600" dirty="0"/>
              <a:t>非标准化疾病诉求的简单分诊挑战赛 冠军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 </a:t>
            </a:r>
            <a:r>
              <a:rPr lang="en-US" altLang="zh-CN" sz="1600" dirty="0"/>
              <a:t>2021 CCKS </a:t>
            </a:r>
            <a:r>
              <a:rPr lang="zh-CN" altLang="en-US" sz="1600" dirty="0"/>
              <a:t>华为</a:t>
            </a:r>
            <a:r>
              <a:rPr lang="en-US" altLang="zh-CN" sz="1600" dirty="0"/>
              <a:t>-</a:t>
            </a:r>
            <a:r>
              <a:rPr lang="zh-CN" altLang="en-US" sz="1600" dirty="0"/>
              <a:t>面向通信领域的事件共指消解任务 亚军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 2021 </a:t>
            </a:r>
            <a:r>
              <a:rPr lang="en-US" altLang="zh-CN" sz="1600" dirty="0" err="1"/>
              <a:t>iFLYTEK</a:t>
            </a:r>
            <a:r>
              <a:rPr lang="en-US" altLang="zh-CN" sz="1600" dirty="0"/>
              <a:t> </a:t>
            </a:r>
            <a:r>
              <a:rPr lang="zh-CN" altLang="en-US" sz="1600" dirty="0"/>
              <a:t>科大讯飞</a:t>
            </a:r>
            <a:r>
              <a:rPr lang="en-US" altLang="zh-CN" sz="1600" dirty="0"/>
              <a:t>AI </a:t>
            </a:r>
            <a:r>
              <a:rPr lang="zh-CN" altLang="en-US" sz="1600" dirty="0"/>
              <a:t>开发者大赛</a:t>
            </a:r>
            <a:r>
              <a:rPr lang="en-US" altLang="zh-CN" sz="1600" dirty="0"/>
              <a:t>-</a:t>
            </a:r>
            <a:r>
              <a:rPr lang="zh-CN" altLang="en-US" sz="1600" dirty="0"/>
              <a:t>试题标签预测挑战赛 季军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 </a:t>
            </a:r>
            <a:r>
              <a:rPr lang="en-US" altLang="zh-CN" sz="1600" dirty="0"/>
              <a:t>2021 DIGIX </a:t>
            </a:r>
            <a:r>
              <a:rPr lang="zh-CN" altLang="en-US" sz="1600" dirty="0"/>
              <a:t>华为全球校园</a:t>
            </a:r>
            <a:r>
              <a:rPr lang="en-US" altLang="zh-CN" sz="1600" dirty="0"/>
              <a:t>AI </a:t>
            </a:r>
            <a:r>
              <a:rPr lang="zh-CN" altLang="en-US" sz="1600" dirty="0"/>
              <a:t>算法精英大赛</a:t>
            </a:r>
            <a:r>
              <a:rPr lang="en-US" altLang="zh-CN" sz="1600" dirty="0"/>
              <a:t>-</a:t>
            </a:r>
            <a:r>
              <a:rPr lang="zh-CN" altLang="en-US" sz="1600" dirty="0"/>
              <a:t>基于多模型迁移预训练文章质量判别 季军</a:t>
            </a:r>
          </a:p>
        </p:txBody>
      </p:sp>
    </p:spTree>
    <p:extLst>
      <p:ext uri="{BB962C8B-B14F-4D97-AF65-F5344CB8AC3E}">
        <p14:creationId xmlns:p14="http://schemas.microsoft.com/office/powerpoint/2010/main" val="361079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赛题理解与问题建模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7D4BE7-843C-4247-A6BA-B3BE165554D4}"/>
              </a:ext>
            </a:extLst>
          </p:cNvPr>
          <p:cNvSpPr/>
          <p:nvPr/>
        </p:nvSpPr>
        <p:spPr>
          <a:xfrm>
            <a:off x="1141378" y="1652747"/>
            <a:ext cx="10444264" cy="425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赛题理解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本次赛题目标为探索统一范式的多任务小样本学习。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多任务</a:t>
            </a:r>
            <a:r>
              <a:rPr lang="zh-CN" altLang="en-US" dirty="0"/>
              <a:t>：赛题覆盖了保险真实业务场景中常见的保险领域、医疗领域和金融领域，包括文本分类、文本相似度、自然语言推断、命名实体识别和机器阅读理解等五大基础自然语言理解任务，具体为</a:t>
            </a:r>
            <a:r>
              <a:rPr lang="en-US" altLang="zh-CN" dirty="0"/>
              <a:t>18</a:t>
            </a:r>
            <a:r>
              <a:rPr lang="zh-CN" altLang="en-US" dirty="0"/>
              <a:t>个保险业务场景中的常见任务。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小样本</a:t>
            </a:r>
            <a:r>
              <a:rPr lang="zh-CN" altLang="en-US" dirty="0"/>
              <a:t>：为了还原真实业务场景中大规模高质量标注数据积累困难的情况，训练集从</a:t>
            </a:r>
            <a:r>
              <a:rPr lang="en-US" altLang="zh-CN" dirty="0"/>
              <a:t>18</a:t>
            </a:r>
            <a:r>
              <a:rPr lang="zh-CN" altLang="en-US" dirty="0"/>
              <a:t>个任务中选取了</a:t>
            </a:r>
            <a:r>
              <a:rPr lang="en-US" altLang="zh-CN" dirty="0"/>
              <a:t>14</a:t>
            </a:r>
            <a:r>
              <a:rPr lang="zh-CN" altLang="en-US" dirty="0"/>
              <a:t>个作为训练集任务，每个任务提供</a:t>
            </a:r>
            <a:r>
              <a:rPr lang="en-US" altLang="zh-CN" dirty="0"/>
              <a:t>20</a:t>
            </a:r>
            <a:r>
              <a:rPr lang="zh-CN" altLang="en-US" dirty="0"/>
              <a:t>条标注样本，共计</a:t>
            </a:r>
            <a:r>
              <a:rPr lang="en-US" altLang="zh-CN" dirty="0"/>
              <a:t>280</a:t>
            </a:r>
            <a:r>
              <a:rPr lang="zh-CN" altLang="en-US" dirty="0"/>
              <a:t>条标注样本。测试集从</a:t>
            </a:r>
            <a:r>
              <a:rPr lang="en-US" altLang="zh-CN" dirty="0"/>
              <a:t>18</a:t>
            </a:r>
            <a:r>
              <a:rPr lang="zh-CN" altLang="en-US" dirty="0"/>
              <a:t>个任务中选取了</a:t>
            </a:r>
            <a:r>
              <a:rPr lang="en-US" altLang="zh-CN" dirty="0"/>
              <a:t>14</a:t>
            </a:r>
            <a:r>
              <a:rPr lang="zh-CN" altLang="en-US" dirty="0"/>
              <a:t>个作为测试集任务，每个任务提供</a:t>
            </a:r>
            <a:r>
              <a:rPr lang="en-US" altLang="zh-CN" dirty="0"/>
              <a:t>400</a:t>
            </a:r>
            <a:r>
              <a:rPr lang="zh-CN" altLang="en-US" dirty="0"/>
              <a:t>条测试样本，分</a:t>
            </a:r>
            <a:r>
              <a:rPr lang="en-US" altLang="zh-CN" dirty="0"/>
              <a:t>A/B</a:t>
            </a:r>
            <a:r>
              <a:rPr lang="zh-CN" altLang="en-US" dirty="0"/>
              <a:t>榜测试。</a:t>
            </a:r>
          </a:p>
        </p:txBody>
      </p:sp>
    </p:spTree>
    <p:extLst>
      <p:ext uri="{BB962C8B-B14F-4D97-AF65-F5344CB8AC3E}">
        <p14:creationId xmlns:p14="http://schemas.microsoft.com/office/powerpoint/2010/main" val="355488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赛题理解与问题建模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7D4BE7-843C-4247-A6BA-B3BE165554D4}"/>
              </a:ext>
            </a:extLst>
          </p:cNvPr>
          <p:cNvSpPr/>
          <p:nvPr/>
        </p:nvSpPr>
        <p:spPr>
          <a:xfrm>
            <a:off x="1199745" y="1577877"/>
            <a:ext cx="10444264" cy="508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问题建模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由于预训练语言模型在</a:t>
            </a:r>
            <a:r>
              <a:rPr lang="en-US" altLang="zh-CN" dirty="0"/>
              <a:t>NLP</a:t>
            </a:r>
            <a:r>
              <a:rPr lang="zh-CN" altLang="en-US" dirty="0"/>
              <a:t>领域中大放异彩，因此是本次比赛</a:t>
            </a:r>
            <a:r>
              <a:rPr lang="zh-CN" altLang="en-US"/>
              <a:t>中不可或缺的</a:t>
            </a:r>
            <a:r>
              <a:rPr lang="zh-CN" altLang="en-US" dirty="0"/>
              <a:t>一部分。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具体地，有以下两类方案：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使用</a:t>
            </a:r>
            <a:r>
              <a:rPr lang="en-US" altLang="zh-CN" b="1" dirty="0"/>
              <a:t>NLU</a:t>
            </a:r>
            <a:r>
              <a:rPr lang="zh-CN" altLang="en-US" dirty="0"/>
              <a:t>类型的预训练语言模型。由于本次赛题的任务都属于</a:t>
            </a:r>
            <a:r>
              <a:rPr lang="en-US" altLang="zh-CN" b="1" dirty="0"/>
              <a:t>NLU</a:t>
            </a:r>
            <a:r>
              <a:rPr lang="zh-CN" altLang="en-US" dirty="0"/>
              <a:t>范畴，因此可以使用诸如</a:t>
            </a:r>
            <a:r>
              <a:rPr lang="en-US" altLang="zh-CN" dirty="0"/>
              <a:t>BERT</a:t>
            </a:r>
            <a:r>
              <a:rPr lang="zh-CN" altLang="en-US" dirty="0"/>
              <a:t>之类的</a:t>
            </a:r>
            <a:r>
              <a:rPr lang="en-US" altLang="zh-CN" b="1" dirty="0"/>
              <a:t>NLU</a:t>
            </a:r>
            <a:r>
              <a:rPr lang="zh-CN" altLang="en-US" dirty="0"/>
              <a:t>模型进行建模。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使用</a:t>
            </a:r>
            <a:r>
              <a:rPr lang="en-US" altLang="zh-CN" b="1" dirty="0"/>
              <a:t>NLG</a:t>
            </a:r>
            <a:r>
              <a:rPr lang="zh-CN" altLang="en-US" dirty="0"/>
              <a:t>类型的预训练语言模型（诸如</a:t>
            </a:r>
            <a:r>
              <a:rPr lang="en-US" altLang="zh-CN" dirty="0"/>
              <a:t>T5</a:t>
            </a:r>
            <a:r>
              <a:rPr lang="zh-CN" altLang="en-US" dirty="0"/>
              <a:t>，</a:t>
            </a:r>
            <a:r>
              <a:rPr lang="en-US" altLang="zh-CN" dirty="0"/>
              <a:t>BART</a:t>
            </a:r>
            <a:r>
              <a:rPr lang="zh-CN" altLang="en-US" dirty="0"/>
              <a:t>），将所有的任务都转换为序列生成任务，也是</a:t>
            </a:r>
            <a:r>
              <a:rPr lang="en-US" altLang="zh-CN" dirty="0"/>
              <a:t>baseline</a:t>
            </a:r>
            <a:r>
              <a:rPr lang="zh-CN" altLang="en-US" dirty="0"/>
              <a:t>中的做法。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由于部分任务只在测试集中出现而没有相应的训练样本，如果使用</a:t>
            </a:r>
            <a:r>
              <a:rPr lang="en-US" altLang="zh-CN" dirty="0"/>
              <a:t>BERT</a:t>
            </a:r>
            <a:r>
              <a:rPr lang="zh-CN" altLang="en-US" dirty="0"/>
              <a:t>等</a:t>
            </a:r>
            <a:r>
              <a:rPr lang="en-US" altLang="zh-CN" dirty="0"/>
              <a:t>NLU</a:t>
            </a:r>
            <a:r>
              <a:rPr lang="zh-CN" altLang="en-US" dirty="0"/>
              <a:t>模型无法有效处理这部分任务，因此我采用第二种方案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58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数据探索与特征工程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A74FD4E-3265-42F8-8895-9A0E3E498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52" y="2031879"/>
            <a:ext cx="6487538" cy="378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训练集从</a:t>
            </a:r>
            <a:r>
              <a:rPr lang="en-US" altLang="zh-CN" dirty="0"/>
              <a:t>18</a:t>
            </a:r>
            <a:r>
              <a:rPr lang="zh-CN" altLang="en-US" dirty="0"/>
              <a:t>个自然语言处理任务中选取了</a:t>
            </a:r>
            <a:r>
              <a:rPr lang="en-US" altLang="zh-CN" dirty="0"/>
              <a:t>14</a:t>
            </a:r>
            <a:r>
              <a:rPr lang="zh-CN" altLang="en-US" dirty="0"/>
              <a:t>个作为训练集任务，每个任务提供</a:t>
            </a:r>
            <a:r>
              <a:rPr lang="en-US" altLang="zh-CN" dirty="0"/>
              <a:t>20</a:t>
            </a:r>
            <a:r>
              <a:rPr lang="zh-CN" altLang="en-US" dirty="0"/>
              <a:t>条标注样本，共计</a:t>
            </a:r>
            <a:r>
              <a:rPr lang="en-US" altLang="zh-CN" dirty="0"/>
              <a:t>280</a:t>
            </a:r>
            <a:r>
              <a:rPr lang="zh-CN" altLang="en-US" dirty="0"/>
              <a:t>条标注样本。</a:t>
            </a:r>
            <a:endParaRPr lang="en-US" altLang="zh-CN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测试集从</a:t>
            </a:r>
            <a:r>
              <a:rPr lang="en-US" altLang="zh-CN" dirty="0"/>
              <a:t>18</a:t>
            </a:r>
            <a:r>
              <a:rPr lang="zh-CN" altLang="en-US" dirty="0"/>
              <a:t>个任务中选取了</a:t>
            </a:r>
            <a:r>
              <a:rPr lang="en-US" altLang="zh-CN" dirty="0"/>
              <a:t>14</a:t>
            </a:r>
            <a:r>
              <a:rPr lang="zh-CN" altLang="en-US" dirty="0"/>
              <a:t>个作为测试集任务，每个任务提供</a:t>
            </a:r>
            <a:r>
              <a:rPr lang="en-US" altLang="zh-CN" dirty="0"/>
              <a:t>400</a:t>
            </a:r>
            <a:r>
              <a:rPr lang="zh-CN" altLang="en-US" dirty="0"/>
              <a:t>条测试样本，</a:t>
            </a:r>
            <a:r>
              <a:rPr lang="en-US" altLang="zh-CN" dirty="0"/>
              <a:t>A/B</a:t>
            </a:r>
            <a:r>
              <a:rPr lang="zh-CN" altLang="en-US" dirty="0"/>
              <a:t>榜各</a:t>
            </a:r>
            <a:r>
              <a:rPr lang="en-US" altLang="zh-CN" dirty="0"/>
              <a:t>200</a:t>
            </a:r>
            <a:r>
              <a:rPr lang="zh-CN" altLang="en-US" dirty="0"/>
              <a:t>条。</a:t>
            </a:r>
            <a:endParaRPr lang="en-US" altLang="zh-CN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此外，主办方还提供了</a:t>
            </a:r>
            <a:r>
              <a:rPr lang="zh-CN" altLang="zh-CN" dirty="0"/>
              <a:t>70个开源数据集，每个数据集从原始数据中采样约500条</a:t>
            </a:r>
            <a:r>
              <a:rPr lang="zh-CN" altLang="en-US" dirty="0"/>
              <a:t>（共计</a:t>
            </a:r>
            <a:r>
              <a:rPr lang="en-US" altLang="zh-CN" dirty="0"/>
              <a:t>70</a:t>
            </a:r>
            <a:r>
              <a:rPr lang="zh-CN" altLang="en-US" dirty="0"/>
              <a:t>*</a:t>
            </a:r>
            <a:r>
              <a:rPr lang="en-US" altLang="zh-CN" dirty="0"/>
              <a:t>500</a:t>
            </a:r>
            <a:r>
              <a:rPr lang="zh-CN" altLang="en-US" dirty="0"/>
              <a:t>条数据）</a:t>
            </a:r>
            <a:r>
              <a:rPr lang="zh-CN" altLang="zh-CN" dirty="0"/>
              <a:t>，构建了opensource_sample_500.json，用于辅助统一模型训练。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AE8C5A-7D3A-4EE0-BA0E-EB0E471B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834" y="1392638"/>
            <a:ext cx="3616814" cy="50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数据探索与特征工程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B3BE1A-4E12-43BE-8560-8B085503F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995" y="1682885"/>
            <a:ext cx="2969448" cy="1958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DEDB7B-C32D-4599-B426-7AC3BA789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995" y="4181957"/>
            <a:ext cx="2969448" cy="19863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56F7A6-C30A-4F94-B823-27DE75B30AE9}"/>
              </a:ext>
            </a:extLst>
          </p:cNvPr>
          <p:cNvSpPr/>
          <p:nvPr/>
        </p:nvSpPr>
        <p:spPr>
          <a:xfrm>
            <a:off x="8923641" y="372690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输入文本长度分布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E6D5FD-D910-4006-A4BB-5E30F252542D}"/>
              </a:ext>
            </a:extLst>
          </p:cNvPr>
          <p:cNvSpPr/>
          <p:nvPr/>
        </p:nvSpPr>
        <p:spPr>
          <a:xfrm>
            <a:off x="8944718" y="629395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输出文本长度分布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C3607C-DF35-40E9-B6AE-6BA9249AF35D}"/>
              </a:ext>
            </a:extLst>
          </p:cNvPr>
          <p:cNvGrpSpPr/>
          <p:nvPr/>
        </p:nvGrpSpPr>
        <p:grpSpPr>
          <a:xfrm>
            <a:off x="1506769" y="1948897"/>
            <a:ext cx="3792166" cy="1900532"/>
            <a:chOff x="1224064" y="1840505"/>
            <a:chExt cx="5341735" cy="24396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D679C9C-F881-42D6-B160-B1CE172E0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551" y="2945404"/>
              <a:ext cx="5251248" cy="13347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FFFEB57-46D8-4538-9805-5960283EF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4064" y="1840505"/>
              <a:ext cx="2895600" cy="1104900"/>
            </a:xfrm>
            <a:prstGeom prst="rect">
              <a:avLst/>
            </a:prstGeom>
          </p:spPr>
        </p:pic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AE68E911-85B3-4213-AD15-2A987C324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886" y="2390278"/>
            <a:ext cx="1715522" cy="46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原始数据格式</a:t>
            </a:r>
            <a:endParaRPr lang="zh-CN" altLang="zh-CN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5871C26-C6F9-4F3F-83BC-29BC6D86C209}"/>
              </a:ext>
            </a:extLst>
          </p:cNvPr>
          <p:cNvSpPr/>
          <p:nvPr/>
        </p:nvSpPr>
        <p:spPr>
          <a:xfrm>
            <a:off x="3976380" y="4093284"/>
            <a:ext cx="408562" cy="4656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34F09B-9966-48D1-B6DB-94DF3171F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582" y="4840831"/>
            <a:ext cx="7340827" cy="1491942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5C919D5B-567B-4FE0-9E0C-0B86C022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935" y="4802779"/>
            <a:ext cx="2294212" cy="46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转换后的数据格式</a:t>
            </a:r>
            <a:endParaRPr lang="zh-CN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49180D-ACED-4269-8FEC-CB90C731B766}"/>
              </a:ext>
            </a:extLst>
          </p:cNvPr>
          <p:cNvSpPr/>
          <p:nvPr/>
        </p:nvSpPr>
        <p:spPr>
          <a:xfrm>
            <a:off x="634801" y="414143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所有任务进行统一格式转换</a:t>
            </a:r>
          </a:p>
        </p:txBody>
      </p:sp>
    </p:spTree>
    <p:extLst>
      <p:ext uri="{BB962C8B-B14F-4D97-AF65-F5344CB8AC3E}">
        <p14:creationId xmlns:p14="http://schemas.microsoft.com/office/powerpoint/2010/main" val="25187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数据探索与特征工程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37E7C0-D6A8-4708-8D9A-067FE925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750" y="2157924"/>
            <a:ext cx="8130305" cy="3785676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19FCA695-0927-4E90-A6C0-A8D6C2616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762" y="1545007"/>
            <a:ext cx="10173513" cy="46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数据增强：</a:t>
            </a:r>
            <a:r>
              <a:rPr lang="zh-CN" altLang="en-US" dirty="0"/>
              <a:t>扰动</a:t>
            </a:r>
            <a:r>
              <a:rPr lang="en-US" altLang="zh-CN" dirty="0"/>
              <a:t>verbalizer</a:t>
            </a:r>
            <a:r>
              <a:rPr lang="zh-CN" altLang="en-US" dirty="0"/>
              <a:t>在</a:t>
            </a:r>
            <a:r>
              <a:rPr lang="en-US" altLang="zh-CN" dirty="0"/>
              <a:t>instruction</a:t>
            </a:r>
            <a:r>
              <a:rPr lang="zh-CN" altLang="en-US" dirty="0"/>
              <a:t>中的出现顺序。通过该方法可以利用一条数据生成多条数据。</a:t>
            </a:r>
            <a:endParaRPr lang="zh-CN" altLang="zh-CN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5FAEF10-C315-41BA-8210-A226DF27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71" y="6068067"/>
            <a:ext cx="10340504" cy="46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该数据增强方法可同时应用于</a:t>
            </a:r>
            <a:r>
              <a:rPr lang="en-US" altLang="zh-CN" dirty="0"/>
              <a:t>opensource</a:t>
            </a:r>
            <a:r>
              <a:rPr lang="zh-CN" altLang="en-US" dirty="0"/>
              <a:t>训练数据，</a:t>
            </a:r>
            <a:r>
              <a:rPr lang="en-US" altLang="zh-CN" dirty="0"/>
              <a:t>instruction</a:t>
            </a:r>
            <a:r>
              <a:rPr lang="zh-CN" altLang="en-US" dirty="0"/>
              <a:t>训练数据，以及</a:t>
            </a:r>
            <a:r>
              <a:rPr lang="en-US" altLang="zh-CN" dirty="0"/>
              <a:t>instruction</a:t>
            </a:r>
            <a:r>
              <a:rPr lang="zh-CN" altLang="en-US" dirty="0"/>
              <a:t>测试数据。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37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模型训练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7172B5-1014-4384-86DF-093561FB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88" y="1793105"/>
            <a:ext cx="6881196" cy="39227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CD8DC1-B60B-4C67-A56C-A2F29B8CB291}"/>
              </a:ext>
            </a:extLst>
          </p:cNvPr>
          <p:cNvSpPr/>
          <p:nvPr/>
        </p:nvSpPr>
        <p:spPr>
          <a:xfrm>
            <a:off x="239643" y="4893320"/>
            <a:ext cx="202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986801"/>
                </a:solidFill>
                <a:latin typeface="IBM Plex Mono"/>
              </a:rPr>
              <a:t>encoder_layers</a:t>
            </a:r>
            <a:r>
              <a:rPr lang="en-US" altLang="zh-CN" dirty="0">
                <a:solidFill>
                  <a:srgbClr val="000000"/>
                </a:solidFill>
                <a:latin typeface="IBM Plex Mono"/>
              </a:rPr>
              <a:t>: </a:t>
            </a:r>
            <a:r>
              <a:rPr lang="en-US" altLang="zh-CN" dirty="0">
                <a:solidFill>
                  <a:srgbClr val="986801"/>
                </a:solidFill>
                <a:latin typeface="IBM Plex Mono"/>
              </a:rPr>
              <a:t>12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49EFC7-2B81-43F9-AC9E-478AFE62972D}"/>
              </a:ext>
            </a:extLst>
          </p:cNvPr>
          <p:cNvSpPr/>
          <p:nvPr/>
        </p:nvSpPr>
        <p:spPr>
          <a:xfrm>
            <a:off x="239643" y="5251608"/>
            <a:ext cx="202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986801"/>
                </a:solidFill>
                <a:latin typeface="IBM Plex Mono"/>
              </a:rPr>
              <a:t>decoder_layers</a:t>
            </a:r>
            <a:r>
              <a:rPr lang="en-US" altLang="zh-CN" dirty="0">
                <a:solidFill>
                  <a:srgbClr val="000000"/>
                </a:solidFill>
                <a:latin typeface="IBM Plex Mono"/>
              </a:rPr>
              <a:t>: </a:t>
            </a:r>
            <a:r>
              <a:rPr lang="en-US" altLang="zh-CN" dirty="0">
                <a:solidFill>
                  <a:srgbClr val="986801"/>
                </a:solidFill>
                <a:latin typeface="IBM Plex Mono"/>
              </a:rPr>
              <a:t>12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0A398C5-3C53-4A9A-BC15-C235CDECA199}"/>
              </a:ext>
            </a:extLst>
          </p:cNvPr>
          <p:cNvSpPr/>
          <p:nvPr/>
        </p:nvSpPr>
        <p:spPr>
          <a:xfrm rot="16200000">
            <a:off x="2257216" y="5004695"/>
            <a:ext cx="408562" cy="4656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334AA45-530A-4F60-AC08-1C4B96D9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36" y="1411248"/>
            <a:ext cx="2309923" cy="46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模型选择（方案一）</a:t>
            </a:r>
            <a:endParaRPr lang="zh-C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74A318-FF5B-4D1B-8B1C-B15CCCFA9F83}"/>
              </a:ext>
            </a:extLst>
          </p:cNvPr>
          <p:cNvSpPr/>
          <p:nvPr/>
        </p:nvSpPr>
        <p:spPr>
          <a:xfrm>
            <a:off x="2774943" y="4873600"/>
            <a:ext cx="196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986801"/>
                </a:solidFill>
                <a:latin typeface="IBM Plex Mono"/>
              </a:rPr>
              <a:t>encoder_layers</a:t>
            </a:r>
            <a:r>
              <a:rPr lang="en-US" altLang="zh-CN" dirty="0">
                <a:solidFill>
                  <a:srgbClr val="000000"/>
                </a:solidFill>
                <a:latin typeface="IBM Plex Mono"/>
              </a:rPr>
              <a:t>: </a:t>
            </a:r>
            <a:r>
              <a:rPr lang="en-US" altLang="zh-CN" dirty="0">
                <a:solidFill>
                  <a:srgbClr val="986801"/>
                </a:solidFill>
                <a:latin typeface="IBM Plex Mono"/>
              </a:rPr>
              <a:t>11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385067-CF05-4FED-88D6-B82ABB658F7F}"/>
              </a:ext>
            </a:extLst>
          </p:cNvPr>
          <p:cNvSpPr/>
          <p:nvPr/>
        </p:nvSpPr>
        <p:spPr>
          <a:xfrm>
            <a:off x="2777592" y="5256386"/>
            <a:ext cx="202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986801"/>
                </a:solidFill>
                <a:latin typeface="IBM Plex Mono"/>
              </a:rPr>
              <a:t>decoder_layers</a:t>
            </a:r>
            <a:r>
              <a:rPr lang="en-US" altLang="zh-CN" dirty="0">
                <a:solidFill>
                  <a:srgbClr val="000000"/>
                </a:solidFill>
                <a:latin typeface="IBM Plex Mono"/>
              </a:rPr>
              <a:t>: </a:t>
            </a:r>
            <a:r>
              <a:rPr lang="en-US" altLang="zh-CN" dirty="0">
                <a:solidFill>
                  <a:srgbClr val="986801"/>
                </a:solidFill>
                <a:latin typeface="IBM Plex Mono"/>
              </a:rPr>
              <a:t>12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956679-1A93-45F4-84E4-D7A6C9F6D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76" y="2504923"/>
            <a:ext cx="4234013" cy="17415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5D4914-55C3-45C2-B4C1-D6F7859DCE08}"/>
              </a:ext>
            </a:extLst>
          </p:cNvPr>
          <p:cNvSpPr/>
          <p:nvPr/>
        </p:nvSpPr>
        <p:spPr>
          <a:xfrm>
            <a:off x="98378" y="6100843"/>
            <a:ext cx="12266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chemeClr val="accent3"/>
                </a:solidFill>
              </a:rPr>
              <a:t>BART: Denoising Sequence-to-Sequence Pre-training for Natural Language Generation, Translation, and Comprehension</a:t>
            </a:r>
          </a:p>
        </p:txBody>
      </p:sp>
    </p:spTree>
    <p:extLst>
      <p:ext uri="{BB962C8B-B14F-4D97-AF65-F5344CB8AC3E}">
        <p14:creationId xmlns:p14="http://schemas.microsoft.com/office/powerpoint/2010/main" val="25107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6E10-8714-416E-A7BB-BB8FF90D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模型训练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EDA37D-9605-4500-BF2C-EDE52DE1AE79}"/>
              </a:ext>
            </a:extLst>
          </p:cNvPr>
          <p:cNvSpPr/>
          <p:nvPr/>
        </p:nvSpPr>
        <p:spPr>
          <a:xfrm>
            <a:off x="952291" y="6062862"/>
            <a:ext cx="10857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CPT: A Pre-Trained Unbalanced Transformer for Both Chinese Language Understanding and Generation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DF6AC5-A048-4757-A058-555014BE2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20" y="2074963"/>
            <a:ext cx="4325874" cy="26779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CD8DC1-B60B-4C67-A56C-A2F29B8CB291}"/>
              </a:ext>
            </a:extLst>
          </p:cNvPr>
          <p:cNvSpPr/>
          <p:nvPr/>
        </p:nvSpPr>
        <p:spPr>
          <a:xfrm>
            <a:off x="326363" y="5021706"/>
            <a:ext cx="196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986801"/>
                </a:solidFill>
                <a:latin typeface="IBM Plex Mono"/>
              </a:rPr>
              <a:t>encoder_layers</a:t>
            </a:r>
            <a:r>
              <a:rPr lang="en-US" altLang="zh-CN" dirty="0">
                <a:solidFill>
                  <a:srgbClr val="000000"/>
                </a:solidFill>
                <a:latin typeface="IBM Plex Mono"/>
              </a:rPr>
              <a:t>: </a:t>
            </a:r>
            <a:r>
              <a:rPr lang="en-US" altLang="zh-CN" dirty="0">
                <a:solidFill>
                  <a:srgbClr val="986801"/>
                </a:solidFill>
                <a:latin typeface="IBM Plex Mono"/>
              </a:rPr>
              <a:t>24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49EFC7-2B81-43F9-AC9E-478AFE62972D}"/>
              </a:ext>
            </a:extLst>
          </p:cNvPr>
          <p:cNvSpPr/>
          <p:nvPr/>
        </p:nvSpPr>
        <p:spPr>
          <a:xfrm>
            <a:off x="326363" y="5379994"/>
            <a:ext cx="184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986801"/>
                </a:solidFill>
                <a:latin typeface="IBM Plex Mono"/>
              </a:rPr>
              <a:t>decoder_layers</a:t>
            </a:r>
            <a:r>
              <a:rPr lang="en-US" altLang="zh-CN" dirty="0">
                <a:solidFill>
                  <a:srgbClr val="000000"/>
                </a:solidFill>
                <a:latin typeface="IBM Plex Mono"/>
              </a:rPr>
              <a:t>: </a:t>
            </a:r>
            <a:r>
              <a:rPr lang="en-US" altLang="zh-CN" dirty="0">
                <a:solidFill>
                  <a:srgbClr val="986801"/>
                </a:solidFill>
                <a:latin typeface="IBM Plex Mono"/>
              </a:rPr>
              <a:t>4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0A398C5-3C53-4A9A-BC15-C235CDECA199}"/>
              </a:ext>
            </a:extLst>
          </p:cNvPr>
          <p:cNvSpPr/>
          <p:nvPr/>
        </p:nvSpPr>
        <p:spPr>
          <a:xfrm rot="16200000">
            <a:off x="2343936" y="5133081"/>
            <a:ext cx="408562" cy="4656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334AA45-530A-4F60-AC08-1C4B96D9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195" y="1425772"/>
            <a:ext cx="2309923" cy="46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模型选择（方案二）</a:t>
            </a:r>
            <a:endParaRPr lang="zh-C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74A318-FF5B-4D1B-8B1C-B15CCCFA9F83}"/>
              </a:ext>
            </a:extLst>
          </p:cNvPr>
          <p:cNvSpPr/>
          <p:nvPr/>
        </p:nvSpPr>
        <p:spPr>
          <a:xfrm>
            <a:off x="2861663" y="5001986"/>
            <a:ext cx="196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986801"/>
                </a:solidFill>
                <a:latin typeface="IBM Plex Mono"/>
              </a:rPr>
              <a:t>encoder_layers</a:t>
            </a:r>
            <a:r>
              <a:rPr lang="en-US" altLang="zh-CN" dirty="0">
                <a:solidFill>
                  <a:srgbClr val="000000"/>
                </a:solidFill>
                <a:latin typeface="IBM Plex Mono"/>
              </a:rPr>
              <a:t>: </a:t>
            </a:r>
            <a:r>
              <a:rPr lang="en-US" altLang="zh-CN" dirty="0">
                <a:solidFill>
                  <a:srgbClr val="986801"/>
                </a:solidFill>
                <a:latin typeface="IBM Plex Mono"/>
              </a:rPr>
              <a:t>23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385067-CF05-4FED-88D6-B82ABB658F7F}"/>
              </a:ext>
            </a:extLst>
          </p:cNvPr>
          <p:cNvSpPr/>
          <p:nvPr/>
        </p:nvSpPr>
        <p:spPr>
          <a:xfrm>
            <a:off x="2864312" y="5384772"/>
            <a:ext cx="184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986801"/>
                </a:solidFill>
                <a:latin typeface="IBM Plex Mono"/>
              </a:rPr>
              <a:t>decoder_layers</a:t>
            </a:r>
            <a:r>
              <a:rPr lang="en-US" altLang="zh-CN" dirty="0">
                <a:solidFill>
                  <a:srgbClr val="000000"/>
                </a:solidFill>
                <a:latin typeface="IBM Plex Mono"/>
              </a:rPr>
              <a:t>: </a:t>
            </a:r>
            <a:r>
              <a:rPr lang="en-US" altLang="zh-CN" dirty="0">
                <a:solidFill>
                  <a:srgbClr val="986801"/>
                </a:solidFill>
                <a:latin typeface="IBM Plex Mono"/>
              </a:rPr>
              <a:t>4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FCC199-16B9-4215-A77C-F5F46D9C8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288" y="1608336"/>
            <a:ext cx="6424941" cy="39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wfudan" id="{E1362BAB-E77F-4B1B-94E7-BC9791D56CCE}" vid="{D2FFA553-2E31-419E-9B16-5C1D011AFFA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1213</Words>
  <Application>Microsoft Office PowerPoint</Application>
  <PresentationFormat>宽屏</PresentationFormat>
  <Paragraphs>136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IBM Plex Mono</vt:lpstr>
      <vt:lpstr>等线</vt:lpstr>
      <vt:lpstr>等线 Light</vt:lpstr>
      <vt:lpstr>华文楷体</vt:lpstr>
      <vt:lpstr>Arial</vt:lpstr>
      <vt:lpstr>kwfudan</vt:lpstr>
      <vt:lpstr>中文保险小样本多任务竞赛 </vt:lpstr>
      <vt:lpstr>团队简介</vt:lpstr>
      <vt:lpstr>赛题理解与问题建模</vt:lpstr>
      <vt:lpstr>赛题理解与问题建模</vt:lpstr>
      <vt:lpstr>数据探索与特征工程</vt:lpstr>
      <vt:lpstr>数据探索与特征工程</vt:lpstr>
      <vt:lpstr>数据探索与特征工程</vt:lpstr>
      <vt:lpstr>模型训练</vt:lpstr>
      <vt:lpstr>模型训练</vt:lpstr>
      <vt:lpstr>模型训练</vt:lpstr>
      <vt:lpstr>模型训练</vt:lpstr>
      <vt:lpstr>Tricks</vt:lpstr>
      <vt:lpstr>实验结果</vt:lpstr>
      <vt:lpstr>总结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关系抽取的关键技术研究及其应用</dc:title>
  <dc:creator>user</dc:creator>
  <cp:lastModifiedBy>Administrator</cp:lastModifiedBy>
  <cp:revision>608</cp:revision>
  <dcterms:created xsi:type="dcterms:W3CDTF">2017-11-30T02:33:51Z</dcterms:created>
  <dcterms:modified xsi:type="dcterms:W3CDTF">2022-06-17T07:29:23Z</dcterms:modified>
</cp:coreProperties>
</file>