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82"/>
  </p:notesMasterIdLst>
  <p:handoutMasterIdLst>
    <p:handoutMasterId r:id="rId83"/>
  </p:handoutMasterIdLst>
  <p:sldIdLst>
    <p:sldId id="320" r:id="rId2"/>
    <p:sldId id="256" r:id="rId3"/>
    <p:sldId id="257" r:id="rId4"/>
    <p:sldId id="259" r:id="rId5"/>
    <p:sldId id="345" r:id="rId6"/>
    <p:sldId id="260" r:id="rId7"/>
    <p:sldId id="258" r:id="rId8"/>
    <p:sldId id="261" r:id="rId9"/>
    <p:sldId id="262" r:id="rId10"/>
    <p:sldId id="265" r:id="rId11"/>
    <p:sldId id="266" r:id="rId12"/>
    <p:sldId id="267" r:id="rId13"/>
    <p:sldId id="340" r:id="rId14"/>
    <p:sldId id="268" r:id="rId15"/>
    <p:sldId id="269" r:id="rId16"/>
    <p:sldId id="270" r:id="rId17"/>
    <p:sldId id="373" r:id="rId18"/>
    <p:sldId id="271" r:id="rId19"/>
    <p:sldId id="272" r:id="rId20"/>
    <p:sldId id="273" r:id="rId21"/>
    <p:sldId id="325" r:id="rId22"/>
    <p:sldId id="277" r:id="rId23"/>
    <p:sldId id="278" r:id="rId24"/>
    <p:sldId id="279" r:id="rId25"/>
    <p:sldId id="332" r:id="rId26"/>
    <p:sldId id="375" r:id="rId27"/>
    <p:sldId id="334" r:id="rId28"/>
    <p:sldId id="341" r:id="rId29"/>
    <p:sldId id="282" r:id="rId30"/>
    <p:sldId id="281" r:id="rId31"/>
    <p:sldId id="376" r:id="rId32"/>
    <p:sldId id="377" r:id="rId33"/>
    <p:sldId id="378" r:id="rId34"/>
    <p:sldId id="379" r:id="rId35"/>
    <p:sldId id="380" r:id="rId36"/>
    <p:sldId id="381" r:id="rId37"/>
    <p:sldId id="465"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64" r:id="rId67"/>
    <p:sldId id="411" r:id="rId68"/>
    <p:sldId id="410" r:id="rId69"/>
    <p:sldId id="412" r:id="rId70"/>
    <p:sldId id="413" r:id="rId71"/>
    <p:sldId id="414" r:id="rId72"/>
    <p:sldId id="415" r:id="rId73"/>
    <p:sldId id="416" r:id="rId74"/>
    <p:sldId id="417" r:id="rId75"/>
    <p:sldId id="418" r:id="rId76"/>
    <p:sldId id="419" r:id="rId77"/>
    <p:sldId id="420" r:id="rId78"/>
    <p:sldId id="421" r:id="rId79"/>
    <p:sldId id="422" r:id="rId80"/>
    <p:sldId id="423" r:id="rId81"/>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79" autoAdjust="0"/>
  </p:normalViewPr>
  <p:slideViewPr>
    <p:cSldViewPr snapToGrid="0">
      <p:cViewPr varScale="1">
        <p:scale>
          <a:sx n="97" d="100"/>
          <a:sy n="97" d="100"/>
        </p:scale>
        <p:origin x="1038" y="72"/>
      </p:cViewPr>
      <p:guideLst>
        <p:guide orient="horz" pos="69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32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vl1pPr>
          </a:lstStyle>
          <a:p>
            <a:pPr>
              <a:defRPr/>
            </a:pPr>
            <a:endParaRPr lang="zh-CN" altLang="zh-CN"/>
          </a:p>
        </p:txBody>
      </p:sp>
      <p:sp>
        <p:nvSpPr>
          <p:cNvPr id="44851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vl1pPr>
          </a:lstStyle>
          <a:p>
            <a:pPr>
              <a:defRPr/>
            </a:pPr>
            <a:endParaRPr lang="zh-CN" altLang="zh-CN"/>
          </a:p>
        </p:txBody>
      </p:sp>
      <p:sp>
        <p:nvSpPr>
          <p:cNvPr id="44851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vl1pPr>
          </a:lstStyle>
          <a:p>
            <a:pPr>
              <a:defRPr/>
            </a:pPr>
            <a:endParaRPr lang="zh-CN" altLang="zh-CN"/>
          </a:p>
        </p:txBody>
      </p:sp>
      <p:sp>
        <p:nvSpPr>
          <p:cNvPr id="44851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BF45633D-7444-4D7D-99A5-0AFA91BF9DBF}" type="slidenum">
              <a:rPr lang="en-US" altLang="zh-CN"/>
              <a:pPr>
                <a:defRPr/>
              </a:pPr>
              <a:t>‹#›</a:t>
            </a:fld>
            <a:endParaRPr lang="en-US" altLang="zh-CN"/>
          </a:p>
        </p:txBody>
      </p:sp>
    </p:spTree>
    <p:extLst>
      <p:ext uri="{BB962C8B-B14F-4D97-AF65-F5344CB8AC3E}">
        <p14:creationId xmlns:p14="http://schemas.microsoft.com/office/powerpoint/2010/main" val="960921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defTabSz="930275">
              <a:defRPr sz="1300">
                <a:latin typeface="Times New Roman" pitchFamily="18" charset="0"/>
              </a:defRPr>
            </a:lvl1pPr>
          </a:lstStyle>
          <a:p>
            <a:pPr>
              <a:defRPr/>
            </a:pPr>
            <a:endParaRPr lang="zh-CN" altLang="zh-CN"/>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algn="r" defTabSz="930275">
              <a:defRPr sz="1300">
                <a:latin typeface="Times New Roman" pitchFamily="18" charset="0"/>
              </a:defRPr>
            </a:lvl1pPr>
          </a:lstStyle>
          <a:p>
            <a:pPr>
              <a:defRPr/>
            </a:pPr>
            <a:endParaRPr lang="zh-CN" altLang="zh-CN"/>
          </a:p>
        </p:txBody>
      </p:sp>
      <p:sp>
        <p:nvSpPr>
          <p:cNvPr id="5837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Times New Roman" pitchFamily="18" charset="0"/>
              </a:defRPr>
            </a:lvl1pPr>
          </a:lstStyle>
          <a:p>
            <a:pPr>
              <a:defRPr/>
            </a:pPr>
            <a:endParaRPr lang="zh-CN" altLang="zh-CN"/>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atin typeface="Times New Roman" pitchFamily="18" charset="0"/>
              </a:defRPr>
            </a:lvl1pPr>
          </a:lstStyle>
          <a:p>
            <a:pPr>
              <a:defRPr/>
            </a:pPr>
            <a:fld id="{AB0E51A0-46F3-4033-AE49-DE77A1F81138}" type="slidenum">
              <a:rPr lang="en-US" altLang="zh-CN"/>
              <a:pPr>
                <a:defRPr/>
              </a:pPr>
              <a:t>‹#›</a:t>
            </a:fld>
            <a:endParaRPr lang="en-US" altLang="zh-CN"/>
          </a:p>
        </p:txBody>
      </p:sp>
    </p:spTree>
    <p:extLst>
      <p:ext uri="{BB962C8B-B14F-4D97-AF65-F5344CB8AC3E}">
        <p14:creationId xmlns:p14="http://schemas.microsoft.com/office/powerpoint/2010/main" val="42190139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F155C70-44C6-457E-9017-6340295BA481}" type="slidenum">
              <a:rPr lang="en-US" altLang="zh-CN" smtClean="0"/>
              <a:pPr/>
              <a:t>1</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87710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26E2028-070F-43C6-A785-31BC8B6FF671}" type="slidenum">
              <a:rPr lang="en-US" altLang="zh-CN" smtClean="0"/>
              <a:pPr/>
              <a:t>10</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610277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4BEEB35C-893A-40FE-B4DF-9DA6467D9124}" type="slidenum">
              <a:rPr lang="en-US" altLang="zh-CN" smtClean="0"/>
              <a:pPr/>
              <a:t>11</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05070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C8E56F5-F5BC-40B2-9797-4A2A728F4584}" type="slidenum">
              <a:rPr lang="en-US" altLang="zh-CN" smtClean="0"/>
              <a:pPr/>
              <a:t>12</a:t>
            </a:fld>
            <a:endParaRPr lang="en-US" altLang="zh-CN"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764339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E8B2935-0B1F-4A8D-B70A-7AD7596019B7}" type="slidenum">
              <a:rPr lang="en-US" altLang="zh-CN" smtClean="0"/>
              <a:pPr/>
              <a:t>13</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695583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28788F2-40CD-4E91-A38B-F54340B57478}" type="slidenum">
              <a:rPr lang="en-US" altLang="zh-CN" smtClean="0"/>
              <a:pPr/>
              <a:t>14</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810009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04C575E-315C-40EB-B229-A121516A13A1}" type="slidenum">
              <a:rPr lang="en-US" altLang="zh-CN" smtClean="0"/>
              <a:pPr/>
              <a:t>15</a:t>
            </a:fld>
            <a:endParaRPr lang="en-US" altLang="zh-CN"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856469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BF2EDC2-1D61-4164-AFD3-53CD7382E4A0}" type="slidenum">
              <a:rPr lang="en-US" altLang="zh-CN" smtClean="0"/>
              <a:pPr/>
              <a:t>16</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773049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BE84849-0700-4B24-887C-D7CF999056B8}" type="slidenum">
              <a:rPr lang="en-US" altLang="zh-CN" smtClean="0"/>
              <a:pPr/>
              <a:t>17</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4063447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345E8FD-7FC1-4087-AB8A-9E3079A2189B}" type="slidenum">
              <a:rPr lang="en-US" altLang="zh-CN" smtClean="0"/>
              <a:pPr/>
              <a:t>18</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283390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7767AC9-B234-4D46-8BE8-4221F6DF6155}" type="slidenum">
              <a:rPr lang="en-US" altLang="zh-CN" smtClean="0"/>
              <a:pPr/>
              <a:t>19</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43595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CDFBDF5-693C-437A-9A30-7C16335B9B91}" type="slidenum">
              <a:rPr lang="en-US" altLang="zh-CN" smtClean="0"/>
              <a:pPr/>
              <a:t>2</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03555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DCD06BD-1E72-42EE-B97D-9CF4530DCBF4}" type="slidenum">
              <a:rPr lang="en-US" altLang="zh-CN" smtClean="0"/>
              <a:pPr/>
              <a:t>20</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066636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5C5E8A5-FF4A-4EED-8478-9DFC6C469C3A}" type="slidenum">
              <a:rPr lang="en-US" altLang="zh-CN" smtClean="0"/>
              <a:pPr/>
              <a:t>21</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867818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6870B77-1599-46E9-9A68-400600E17B42}" type="slidenum">
              <a:rPr lang="en-US" altLang="zh-CN" smtClean="0"/>
              <a:pPr/>
              <a:t>22</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135084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D8BEE01-AA66-4515-BD5F-3B36FF6149A4}" type="slidenum">
              <a:rPr lang="en-US" altLang="zh-CN" smtClean="0"/>
              <a:pPr/>
              <a:t>23</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983007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40E02D5-608F-4C89-94A2-16057A65EDB0}" type="slidenum">
              <a:rPr lang="en-US" altLang="zh-CN" smtClean="0"/>
              <a:pPr/>
              <a:t>24</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567001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811FA45-4A48-4580-A700-D032361D899F}" type="slidenum">
              <a:rPr lang="en-US" altLang="zh-CN" smtClean="0"/>
              <a:pPr/>
              <a:t>25</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09900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EC7D49F-B5F1-478D-B604-1F5BA3ECD8CF}" type="slidenum">
              <a:rPr lang="en-US" altLang="zh-CN" smtClean="0"/>
              <a:pPr/>
              <a:t>26</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299967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893BC7A-303D-4EF8-B804-6080268CCF62}" type="slidenum">
              <a:rPr lang="en-US" altLang="zh-CN" smtClean="0"/>
              <a:pPr/>
              <a:t>27</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500353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2E68417-F46F-43A3-9DDA-4CA54D6024BF}" type="slidenum">
              <a:rPr lang="en-US" altLang="zh-CN" smtClean="0"/>
              <a:pPr/>
              <a:t>28</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104249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560EEF7-2151-435E-9AA2-E4DEF9DCCD6A}" type="slidenum">
              <a:rPr lang="en-US" altLang="zh-CN" smtClean="0"/>
              <a:pPr/>
              <a:t>29</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49343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2EC38B8-9201-41A3-895A-F859997B5B12}" type="slidenum">
              <a:rPr lang="en-US" altLang="zh-CN" smtClean="0"/>
              <a:pPr/>
              <a:t>3</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491657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AFE16E63-6654-4DC7-9409-27989C5CFC84}" type="slidenum">
              <a:rPr lang="en-US" altLang="zh-CN" smtClean="0"/>
              <a:pPr/>
              <a:t>30</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195212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20C2838-7F76-4136-B5D8-5E4612224784}" type="slidenum">
              <a:rPr lang="en-US" altLang="zh-CN" smtClean="0"/>
              <a:pPr/>
              <a:t>31</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33890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9A83F22-4413-4B7E-8149-581D76A3B3C4}" type="slidenum">
              <a:rPr lang="en-US" altLang="zh-CN" smtClean="0"/>
              <a:pPr/>
              <a:t>32</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78178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2DC9E33-DAE2-48F1-A162-AB074B99E831}" type="slidenum">
              <a:rPr lang="en-US" altLang="zh-CN" smtClean="0"/>
              <a:pPr/>
              <a:t>33</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034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66B3603-93CA-469D-9644-B17C968795B1}" type="slidenum">
              <a:rPr lang="en-US" altLang="zh-CN" smtClean="0"/>
              <a:pPr/>
              <a:t>35</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08533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73234E0-7C71-45DE-A845-8665D41BDAD8}" type="slidenum">
              <a:rPr lang="en-US" altLang="zh-CN" smtClean="0"/>
              <a:pPr/>
              <a:t>36</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086932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5309ACB-4BB4-47BB-A956-ED58B571E926}" type="slidenum">
              <a:rPr lang="en-US" altLang="zh-CN" smtClean="0"/>
              <a:pPr/>
              <a:t>38</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55738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3A5BB4FA-BFD8-4EEC-9EEE-DD3C125D5EB4}" type="slidenum">
              <a:rPr lang="en-US" altLang="zh-CN" smtClean="0"/>
              <a:pPr/>
              <a:t>39</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12793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6B6CA89-4A11-44BB-ABCB-1A2897E9AEFA}" type="slidenum">
              <a:rPr lang="en-US" altLang="zh-CN" smtClean="0"/>
              <a:pPr/>
              <a:t>40</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37680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1D12F27-6C23-466B-96B9-AEB987933E27}" type="slidenum">
              <a:rPr lang="en-US" altLang="zh-CN" smtClean="0"/>
              <a:pPr/>
              <a:t>41</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19494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A6050E8-4237-4F97-AA00-DD9E6587282E}" type="slidenum">
              <a:rPr lang="en-US" altLang="zh-CN" smtClean="0"/>
              <a:pPr/>
              <a:t>4</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5255440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091D047-3EE6-450B-B668-F0D5AE73CA0B}" type="slidenum">
              <a:rPr lang="en-US" altLang="zh-CN" smtClean="0"/>
              <a:pPr/>
              <a:t>42</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07243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FE941FA2-570B-4E14-9A78-9D5DA26F5A88}" type="slidenum">
              <a:rPr lang="en-US" altLang="zh-CN" smtClean="0"/>
              <a:pPr/>
              <a:t>43</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597421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5A1EF26-7938-4DC0-AD55-AC4C8609BED4}" type="slidenum">
              <a:rPr lang="en-US" altLang="zh-CN" smtClean="0"/>
              <a:pPr/>
              <a:t>44</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70858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1CD852B0-0683-4C38-B6A3-A44E5EDAD354}" type="slidenum">
              <a:rPr lang="en-US" altLang="zh-CN" smtClean="0"/>
              <a:pPr/>
              <a:t>45</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90337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45AFB055-41B8-4E1D-A130-7D614C394B3B}" type="slidenum">
              <a:rPr lang="en-US" altLang="zh-CN" smtClean="0"/>
              <a:pPr/>
              <a:t>46</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742865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5C4D39F-07AA-45FA-899B-115A59BE9494}" type="slidenum">
              <a:rPr lang="en-US" altLang="zh-CN" smtClean="0"/>
              <a:pPr/>
              <a:t>47</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322616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794F2AAE-9360-4FD4-8885-354675E7C303}" type="slidenum">
              <a:rPr lang="en-US" altLang="zh-CN" smtClean="0"/>
              <a:pPr/>
              <a:t>48</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33496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E40C3AAB-1BB3-4FD4-9FAD-0B9535CE04E4}" type="slidenum">
              <a:rPr lang="en-US" altLang="zh-CN" smtClean="0"/>
              <a:pPr/>
              <a:t>49</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1356244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164DF1D0-CF2C-431F-8912-5ED6B071CB96}" type="slidenum">
              <a:rPr lang="en-US" altLang="zh-CN" smtClean="0"/>
              <a:pPr/>
              <a:t>50</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5594728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5E78439A-69C1-4D7E-B400-ED7192B02332}" type="slidenum">
              <a:rPr lang="en-US" altLang="zh-CN" smtClean="0"/>
              <a:pPr/>
              <a:t>51</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1206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36E0090-BB43-4D91-A94F-1DCA2F25766E}" type="slidenum">
              <a:rPr lang="en-US" altLang="zh-CN" smtClean="0"/>
              <a:pPr/>
              <a:t>5</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7464114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038F305D-3E65-4FB8-9F93-8BDF27013405}" type="slidenum">
              <a:rPr lang="en-US" altLang="zh-CN" smtClean="0"/>
              <a:pPr/>
              <a:t>52</a:t>
            </a:fld>
            <a:endParaRPr lang="en-US" altLang="zh-CN"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457528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0419FB8-661B-4326-A25E-780C4DCBA4FD}" type="slidenum">
              <a:rPr lang="en-US" altLang="zh-CN" smtClean="0"/>
              <a:pPr/>
              <a:t>54</a:t>
            </a:fld>
            <a:endParaRPr lang="en-US" altLang="zh-CN"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511090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5ADC5E13-3F8A-4D9C-A567-E14F47AA05EE}" type="slidenum">
              <a:rPr lang="en-US" altLang="zh-CN" smtClean="0"/>
              <a:pPr/>
              <a:t>55</a:t>
            </a:fld>
            <a:endParaRPr lang="en-US" altLang="zh-CN"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310761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DDBEB133-FB7F-4062-A43B-FCEC0A7EF228}" type="slidenum">
              <a:rPr lang="en-US" altLang="zh-CN" smtClean="0"/>
              <a:pPr/>
              <a:t>56</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0380158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0F50B39D-E8D5-4AEE-9547-195677AF1C7F}" type="slidenum">
              <a:rPr lang="en-US" altLang="zh-CN" smtClean="0"/>
              <a:pPr/>
              <a:t>57</a:t>
            </a:fld>
            <a:endParaRPr lang="en-US" altLang="zh-CN"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069396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C6DA2C6D-739E-4A1A-AE3F-32B32EDD15A4}" type="slidenum">
              <a:rPr lang="en-US" altLang="zh-CN" smtClean="0"/>
              <a:pPr/>
              <a:t>58</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334440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188CA20-ADE9-4850-B7E6-8A28829CC324}" type="slidenum">
              <a:rPr lang="en-US" altLang="zh-CN" smtClean="0"/>
              <a:pPr/>
              <a:t>59</a:t>
            </a:fld>
            <a:endParaRPr lang="en-US" altLang="zh-CN"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207244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79598456-86EA-4B43-8BB7-9C2904D5BE2A}" type="slidenum">
              <a:rPr lang="en-US" altLang="zh-CN" smtClean="0"/>
              <a:pPr/>
              <a:t>60</a:t>
            </a:fld>
            <a:endParaRPr lang="en-US" altLang="zh-CN"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2704771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E76B9219-7DFE-4445-8C14-385816CDE739}" type="slidenum">
              <a:rPr lang="en-US" altLang="zh-CN" smtClean="0"/>
              <a:pPr/>
              <a:t>61</a:t>
            </a:fld>
            <a:endParaRPr lang="en-US" altLang="zh-CN"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28479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B1B0E484-6CB8-4AE7-89DD-7683721D59CD}" type="slidenum">
              <a:rPr lang="en-US" altLang="zh-CN" smtClean="0"/>
              <a:pPr/>
              <a:t>62</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06703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7FE2213-4308-4CB8-9C99-E7964E403B74}" type="slidenum">
              <a:rPr lang="en-US" altLang="zh-CN" smtClean="0"/>
              <a:pPr/>
              <a:t>6</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9027392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D694BDCC-6022-40B8-AF77-73C0FD1A7E02}" type="slidenum">
              <a:rPr lang="en-US" altLang="zh-CN" smtClean="0"/>
              <a:pPr/>
              <a:t>63</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zh-CN" altLang="zh-CN"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808851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53B41DE-B558-40AE-8D3B-4794101503E8}" type="slidenum">
              <a:rPr lang="en-US" altLang="zh-CN" smtClean="0"/>
              <a:pPr/>
              <a:t>64</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9836749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2CF2D8E-7AF8-44DF-A2DA-31156CEC5936}" type="slidenum">
              <a:rPr lang="en-US" altLang="zh-CN" smtClean="0"/>
              <a:pPr/>
              <a:t>65</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3143872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59A7E28A-5CC1-478B-B839-41BCC5ABD2E9}" type="slidenum">
              <a:rPr lang="en-US" altLang="zh-CN" smtClean="0"/>
              <a:pPr/>
              <a:t>66</a:t>
            </a:fld>
            <a:endParaRPr lang="en-US" altLang="zh-CN"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40771843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E4C86EAE-7328-4DBE-826A-B1B25FB313F9}" type="slidenum">
              <a:rPr lang="en-US" altLang="zh-CN" smtClean="0"/>
              <a:pPr/>
              <a:t>67</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411421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23D2D134-2153-4C44-88E0-F397BA751F54}" type="slidenum">
              <a:rPr lang="en-US" altLang="zh-CN" smtClean="0"/>
              <a:pPr/>
              <a:t>68</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3047086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42DCEA5-B430-47D1-A8C0-396693000415}" type="slidenum">
              <a:rPr lang="en-US" altLang="zh-CN" smtClean="0"/>
              <a:pPr/>
              <a:t>69</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2521524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A9C18C37-BC9D-4A8D-8F54-CB4A9D21A903}" type="slidenum">
              <a:rPr lang="en-US" altLang="zh-CN" smtClean="0"/>
              <a:pPr/>
              <a:t>70</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8495090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E4B8B2A3-12BD-4CF9-AF02-EE7FDBA559D8}" type="slidenum">
              <a:rPr lang="en-US" altLang="zh-CN" smtClean="0"/>
              <a:pPr/>
              <a:t>71</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6760064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C00F525-32FD-449D-BE93-B83E8EF24E50}" type="slidenum">
              <a:rPr lang="en-US" altLang="zh-CN" smtClean="0"/>
              <a:pPr/>
              <a:t>73</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549324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B238F26-F8D4-458C-BA22-CF61A9FC95B1}" type="slidenum">
              <a:rPr lang="en-US" altLang="zh-CN" smtClean="0"/>
              <a:pPr/>
              <a:t>7</a:t>
            </a:fld>
            <a:endParaRPr lang="en-US" altLang="zh-CN"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8378453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58734D2-4B67-4A87-9AB0-74FBC36CCF6B}" type="slidenum">
              <a:rPr lang="en-US" altLang="zh-CN" smtClean="0"/>
              <a:pPr/>
              <a:t>76</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7183752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E3ED6E7-C6CA-4A29-9DA3-3BEEA9C1AB46}" type="slidenum">
              <a:rPr lang="en-US" altLang="zh-CN" smtClean="0"/>
              <a:pPr/>
              <a:t>77</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4072407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55B32B83-841B-4781-A4CE-203E068D441C}" type="slidenum">
              <a:rPr lang="en-US" altLang="zh-CN" smtClean="0"/>
              <a:pPr/>
              <a:t>78</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21857939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2E8AF643-183B-4055-8961-2E6700FC7D07}" type="slidenum">
              <a:rPr lang="en-US" altLang="zh-CN" smtClean="0"/>
              <a:pPr/>
              <a:t>79</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5960075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DC233EA9-26B9-4B26-8365-CFB0A4F6E350}" type="slidenum">
              <a:rPr lang="en-US" altLang="zh-CN" smtClean="0"/>
              <a:pPr/>
              <a:t>80</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zh-CN" altLang="zh-CN" dirty="0" smtClean="0">
              <a:latin typeface="Times New Roman" pitchFamily="18" charset="0"/>
            </a:endParaRPr>
          </a:p>
        </p:txBody>
      </p:sp>
    </p:spTree>
    <p:extLst>
      <p:ext uri="{BB962C8B-B14F-4D97-AF65-F5344CB8AC3E}">
        <p14:creationId xmlns:p14="http://schemas.microsoft.com/office/powerpoint/2010/main" val="3521008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88D104C-98E0-45B2-BF40-4BEC41868107}" type="slidenum">
              <a:rPr lang="en-US" altLang="zh-CN" smtClean="0"/>
              <a:pPr/>
              <a:t>8</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177238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69941F8-55C5-48DA-8541-4C230D3DC529}" type="slidenum">
              <a:rPr lang="en-US" altLang="zh-CN" smtClean="0"/>
              <a:pPr/>
              <a:t>9</a:t>
            </a:fld>
            <a:endParaRPr lang="en-US" altLang="zh-CN"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extLst>
      <p:ext uri="{BB962C8B-B14F-4D97-AF65-F5344CB8AC3E}">
        <p14:creationId xmlns:p14="http://schemas.microsoft.com/office/powerpoint/2010/main" val="3502092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p>
            <a:pPr algn="ctr">
              <a:spcBef>
                <a:spcPct val="50000"/>
              </a:spcBef>
              <a:defRPr/>
            </a:pPr>
            <a:r>
              <a:rPr lang="en-US" altLang="zh-CN" b="1">
                <a:solidFill>
                  <a:srgbClr val="CC3300"/>
                </a:solidFill>
              </a:rPr>
              <a:t>Database System Concepts, 6</a:t>
            </a:r>
            <a:r>
              <a:rPr lang="en-US" altLang="zh-CN" b="1" baseline="30000">
                <a:solidFill>
                  <a:srgbClr val="CC3300"/>
                </a:solidFill>
              </a:rPr>
              <a:t>th</a:t>
            </a:r>
            <a:r>
              <a:rPr lang="en-US" altLang="zh-CN" b="1">
                <a:solidFill>
                  <a:srgbClr val="CC3300"/>
                </a:solidFill>
              </a:rPr>
              <a:t> Ed</a:t>
            </a:r>
            <a:r>
              <a:rPr lang="en-US" altLang="zh-CN">
                <a:solidFill>
                  <a:srgbClr val="CC3300"/>
                </a:solidFill>
              </a:rPr>
              <a:t>.</a:t>
            </a:r>
          </a:p>
          <a:p>
            <a:pPr algn="ctr">
              <a:spcBef>
                <a:spcPct val="50000"/>
              </a:spcBef>
              <a:defRPr/>
            </a:pPr>
            <a:r>
              <a:rPr lang="en-US" altLang="zh-CN" sz="1200" b="1">
                <a:solidFill>
                  <a:srgbClr val="CC3300"/>
                </a:solidFill>
              </a:rPr>
              <a:t>©Silberschatz, Korth and Sudarshan</a:t>
            </a:r>
            <a:br>
              <a:rPr lang="en-US" altLang="zh-CN" sz="1200" b="1">
                <a:solidFill>
                  <a:srgbClr val="CC3300"/>
                </a:solidFill>
              </a:rPr>
            </a:br>
            <a:r>
              <a:rPr lang="en-US" altLang="zh-CN" sz="1200" b="1">
                <a:solidFill>
                  <a:srgbClr val="CC3300"/>
                </a:solidFill>
              </a:rPr>
              <a:t>See </a:t>
            </a:r>
            <a:r>
              <a:rPr lang="en-US" altLang="zh-CN" sz="1200" b="1">
                <a:solidFill>
                  <a:srgbClr val="CC3300"/>
                </a:solidFill>
                <a:hlinkClick r:id="rId2"/>
              </a:rPr>
              <a:t>www.db-book.com</a:t>
            </a:r>
            <a:r>
              <a:rPr lang="en-US" altLang="zh-CN" sz="1200" b="1">
                <a:solidFill>
                  <a:srgbClr val="CC3300"/>
                </a:solidFill>
              </a:rPr>
              <a:t> for conditions on re-use </a:t>
            </a:r>
          </a:p>
        </p:txBody>
      </p:sp>
      <p:pic>
        <p:nvPicPr>
          <p:cNvPr id="6" name="Picture 8" descr="Cover-6Ed"/>
          <p:cNvPicPr>
            <a:picLocks noChangeAspect="1" noChangeArrowheads="1"/>
          </p:cNvPicPr>
          <p:nvPr/>
        </p:nvPicPr>
        <p:blipFill>
          <a:blip r:embed="rId3"/>
          <a:srcRect/>
          <a:stretch>
            <a:fillRect/>
          </a:stretch>
        </p:blipFill>
        <p:spPr bwMode="auto">
          <a:xfrm>
            <a:off x="0" y="0"/>
            <a:ext cx="1392238" cy="1700213"/>
          </a:xfrm>
          <a:prstGeom prst="rect">
            <a:avLst/>
          </a:prstGeom>
          <a:noFill/>
          <a:ln w="9525">
            <a:noFill/>
            <a:miter lim="800000"/>
            <a:headEnd/>
            <a:tailEnd/>
          </a:ln>
        </p:spPr>
      </p:pic>
      <p:sp>
        <p:nvSpPr>
          <p:cNvPr id="596994" name="Rectangle 2"/>
          <p:cNvSpPr>
            <a:spLocks noGrp="1" noChangeArrowheads="1"/>
          </p:cNvSpPr>
          <p:nvPr>
            <p:ph type="ctrTitle"/>
          </p:nvPr>
        </p:nvSpPr>
        <p:spPr>
          <a:xfrm>
            <a:off x="685800" y="2286000"/>
            <a:ext cx="7772400" cy="1143000"/>
          </a:xfrm>
        </p:spPr>
        <p:txBody>
          <a:bodyPr/>
          <a:lstStyle>
            <a:lvl1pPr>
              <a:defRPr>
                <a:solidFill>
                  <a:srgbClr val="CC3300"/>
                </a:solidFill>
                <a:latin typeface="隶书" panose="02010509060101010101" pitchFamily="49" charset="-122"/>
                <a:ea typeface="隶书" panose="02010509060101010101" pitchFamily="49" charset="-122"/>
              </a:defRPr>
            </a:lvl1pPr>
          </a:lstStyle>
          <a:p>
            <a:r>
              <a:rPr lang="en-US"/>
              <a:t>Click to edit Master title style</a:t>
            </a:r>
          </a:p>
        </p:txBody>
      </p:sp>
      <p:sp>
        <p:nvSpPr>
          <p:cNvPr id="59699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zh-CN" altLang="zh-CN"/>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D39EF220-7BF7-47A7-AFEF-458B26DA049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82E6140-7E6A-49A2-9261-2DCC2853342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2CD08046-C1A7-4CDA-816B-00D805BAE55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2A4D5690-A86B-4E9C-ABED-C9A1AC17270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DBB8ADD5-0CDC-4C1F-AB90-B5E010436B5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79A64D7F-820F-4698-9EBE-D2415899AE4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41788A30-B24D-4D02-9908-CD557B375EB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38272E96-1961-4809-8004-8F3C719E568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AE0AE3FC-64ED-4F72-AC33-73B8E975C7C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CC822030-C873-4C80-9BB9-D81E5D6BCA7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86B3992F-E68A-4DB6-8485-1F7CC5C2B8A6}"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14388" y="1093788"/>
            <a:ext cx="7661275"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95971" name="Rectangle 3"/>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DABA57E8-C9E8-4E2F-BBFB-A3E90B445E6F}" type="slidenum">
              <a:rPr lang="en-US" altLang="zh-CN"/>
              <a:pPr>
                <a:defRPr/>
              </a:pPr>
              <a:t>‹#›</a:t>
            </a:fld>
            <a:endParaRPr lang="en-US" altLang="zh-CN"/>
          </a:p>
        </p:txBody>
      </p:sp>
      <p:sp>
        <p:nvSpPr>
          <p:cNvPr id="595972" name="Text Box 4"/>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a:solidFill>
                  <a:schemeClr val="tx2"/>
                </a:solidFill>
              </a:rPr>
              <a:t>©Silberschatz, Korth and Sudarshan</a:t>
            </a:r>
          </a:p>
        </p:txBody>
      </p:sp>
      <p:sp>
        <p:nvSpPr>
          <p:cNvPr id="595973" name="Text Box 5"/>
          <p:cNvSpPr txBox="1">
            <a:spLocks noChangeArrowheads="1"/>
          </p:cNvSpPr>
          <p:nvPr/>
        </p:nvSpPr>
        <p:spPr bwMode="auto">
          <a:xfrm>
            <a:off x="4444719" y="6613525"/>
            <a:ext cx="518091" cy="246221"/>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dirty="0" smtClean="0">
                <a:solidFill>
                  <a:schemeClr val="tx2"/>
                </a:solidFill>
              </a:rPr>
              <a:t>12.</a:t>
            </a:r>
            <a:fld id="{24867CDF-AED9-4CA9-A356-4DFECE5B0A57}" type="slidenum">
              <a:rPr lang="en-US" altLang="zh-CN" sz="1000" b="1" smtClean="0">
                <a:solidFill>
                  <a:schemeClr val="tx2"/>
                </a:solidFill>
              </a:rPr>
              <a:pPr algn="ctr">
                <a:spcBef>
                  <a:spcPct val="50000"/>
                </a:spcBef>
                <a:defRPr/>
              </a:pPr>
              <a:t>‹#›</a:t>
            </a:fld>
            <a:endParaRPr lang="en-US" altLang="zh-CN" sz="1000" b="1" dirty="0">
              <a:solidFill>
                <a:schemeClr val="tx2"/>
              </a:solidFill>
            </a:endParaRPr>
          </a:p>
        </p:txBody>
      </p:sp>
      <p:sp>
        <p:nvSpPr>
          <p:cNvPr id="595974"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595975" name="Text Box 7"/>
          <p:cNvSpPr txBox="1">
            <a:spLocks noChangeArrowheads="1"/>
          </p:cNvSpPr>
          <p:nvPr/>
        </p:nvSpPr>
        <p:spPr bwMode="auto">
          <a:xfrm>
            <a:off x="0" y="6613525"/>
            <a:ext cx="25717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chemeClr val="tx2"/>
                </a:solidFill>
                <a:latin typeface="Helvetica" charset="0"/>
                <a:ea typeface="+mn-ea"/>
              </a:rPr>
              <a:t>Database System Concepts - 6</a:t>
            </a:r>
            <a:r>
              <a:rPr lang="en-US" sz="1000" b="1" baseline="30000">
                <a:solidFill>
                  <a:schemeClr val="tx2"/>
                </a:solidFill>
                <a:latin typeface="Helvetica" charset="0"/>
                <a:ea typeface="+mn-ea"/>
              </a:rPr>
              <a:t>th</a:t>
            </a:r>
            <a:r>
              <a:rPr lang="en-US" sz="1000" b="1">
                <a:solidFill>
                  <a:schemeClr val="tx2"/>
                </a:solidFill>
                <a:latin typeface="Helvetica" charset="0"/>
                <a:ea typeface="+mn-ea"/>
              </a:rPr>
              <a:t> Edition</a:t>
            </a:r>
          </a:p>
        </p:txBody>
      </p:sp>
      <p:sp>
        <p:nvSpPr>
          <p:cNvPr id="595976" name="Freeform 8"/>
          <p:cNvSpPr>
            <a:spLocks/>
          </p:cNvSpPr>
          <p:nvPr/>
        </p:nvSpPr>
        <p:spPr bwMode="auto">
          <a:xfrm>
            <a:off x="8916988" y="5445125"/>
            <a:ext cx="227012" cy="47625"/>
          </a:xfrm>
          <a:custGeom>
            <a:avLst/>
            <a:gdLst/>
            <a:ahLst/>
            <a:cxnLst>
              <a:cxn ang="0">
                <a:pos x="0" y="59"/>
              </a:cxn>
              <a:cxn ang="0">
                <a:pos x="2" y="48"/>
              </a:cxn>
              <a:cxn ang="0">
                <a:pos x="9" y="34"/>
              </a:cxn>
              <a:cxn ang="0">
                <a:pos x="17" y="25"/>
              </a:cxn>
              <a:cxn ang="0">
                <a:pos x="30" y="17"/>
              </a:cxn>
              <a:cxn ang="0">
                <a:pos x="45" y="10"/>
              </a:cxn>
              <a:cxn ang="0">
                <a:pos x="57" y="6"/>
              </a:cxn>
              <a:cxn ang="0">
                <a:pos x="70" y="2"/>
              </a:cxn>
              <a:cxn ang="0">
                <a:pos x="85" y="0"/>
              </a:cxn>
              <a:cxn ang="0">
                <a:pos x="100" y="0"/>
              </a:cxn>
              <a:cxn ang="0">
                <a:pos x="118" y="0"/>
              </a:cxn>
              <a:cxn ang="0">
                <a:pos x="137" y="0"/>
              </a:cxn>
              <a:cxn ang="0">
                <a:pos x="154" y="2"/>
              </a:cxn>
              <a:cxn ang="0">
                <a:pos x="173" y="6"/>
              </a:cxn>
              <a:cxn ang="0">
                <a:pos x="192" y="8"/>
              </a:cxn>
              <a:cxn ang="0">
                <a:pos x="209" y="12"/>
              </a:cxn>
              <a:cxn ang="0">
                <a:pos x="224" y="15"/>
              </a:cxn>
              <a:cxn ang="0">
                <a:pos x="239" y="19"/>
              </a:cxn>
              <a:cxn ang="0">
                <a:pos x="254" y="23"/>
              </a:cxn>
              <a:cxn ang="0">
                <a:pos x="266" y="25"/>
              </a:cxn>
              <a:cxn ang="0">
                <a:pos x="273" y="27"/>
              </a:cxn>
              <a:cxn ang="0">
                <a:pos x="283" y="31"/>
              </a:cxn>
              <a:cxn ang="0">
                <a:pos x="279" y="44"/>
              </a:cxn>
              <a:cxn ang="0">
                <a:pos x="273" y="42"/>
              </a:cxn>
              <a:cxn ang="0">
                <a:pos x="260" y="40"/>
              </a:cxn>
              <a:cxn ang="0">
                <a:pos x="241" y="36"/>
              </a:cxn>
              <a:cxn ang="0">
                <a:pos x="230" y="34"/>
              </a:cxn>
              <a:cxn ang="0">
                <a:pos x="218" y="32"/>
              </a:cxn>
              <a:cxn ang="0">
                <a:pos x="207" y="31"/>
              </a:cxn>
              <a:cxn ang="0">
                <a:pos x="196" y="29"/>
              </a:cxn>
              <a:cxn ang="0">
                <a:pos x="182" y="27"/>
              </a:cxn>
              <a:cxn ang="0">
                <a:pos x="173" y="25"/>
              </a:cxn>
              <a:cxn ang="0">
                <a:pos x="163" y="23"/>
              </a:cxn>
              <a:cxn ang="0">
                <a:pos x="154" y="21"/>
              </a:cxn>
              <a:cxn ang="0">
                <a:pos x="142" y="19"/>
              </a:cxn>
              <a:cxn ang="0">
                <a:pos x="110" y="15"/>
              </a:cxn>
              <a:cxn ang="0">
                <a:pos x="83" y="21"/>
              </a:cxn>
              <a:cxn ang="0">
                <a:pos x="59" y="29"/>
              </a:cxn>
              <a:cxn ang="0">
                <a:pos x="53" y="31"/>
              </a:cxn>
              <a:cxn ang="0">
                <a:pos x="43" y="34"/>
              </a:cxn>
              <a:cxn ang="0">
                <a:pos x="32" y="38"/>
              </a:cxn>
              <a:cxn ang="0">
                <a:pos x="23" y="44"/>
              </a:cxn>
              <a:cxn ang="0">
                <a:pos x="7" y="55"/>
              </a:cxn>
              <a:cxn ang="0">
                <a:pos x="2" y="61"/>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w="9525">
            <a:noFill/>
            <a:round/>
            <a:headEnd/>
            <a:tailEnd/>
          </a:ln>
        </p:spPr>
        <p:txBody>
          <a:bodyPr/>
          <a:lstStyle/>
          <a:p>
            <a:pPr>
              <a:defRPr/>
            </a:pPr>
            <a:endParaRPr lang="zh-CN" altLang="zh-CN"/>
          </a:p>
        </p:txBody>
      </p:sp>
      <p:pic>
        <p:nvPicPr>
          <p:cNvPr id="3081" name="Picture 9" descr="Cover-6Ed"/>
          <p:cNvPicPr>
            <a:picLocks noChangeAspect="1" noChangeArrowheads="1"/>
          </p:cNvPicPr>
          <p:nvPr/>
        </p:nvPicPr>
        <p:blipFill>
          <a:blip r:embed="rId13"/>
          <a:srcRect/>
          <a:stretch>
            <a:fillRect/>
          </a:stretch>
        </p:blipFill>
        <p:spPr bwMode="auto">
          <a:xfrm>
            <a:off x="-3175" y="0"/>
            <a:ext cx="668338" cy="815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4"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sz="24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04800" y="3606800"/>
            <a:ext cx="8610600" cy="1143000"/>
          </a:xfrm>
          <a:prstGeom prst="rect">
            <a:avLst/>
          </a:prstGeom>
          <a:noFill/>
          <a:ln w="9525">
            <a:noFill/>
            <a:miter lim="800000"/>
            <a:headEnd/>
            <a:tailEnd/>
          </a:ln>
        </p:spPr>
        <p:txBody>
          <a:bodyPr anchor="b"/>
          <a:lstStyle>
            <a:lvl1pPr algn="ctr" rtl="0" eaLnBrk="0" fontAlgn="base" hangingPunct="0">
              <a:spcBef>
                <a:spcPct val="0"/>
              </a:spcBef>
              <a:spcAft>
                <a:spcPct val="0"/>
              </a:spcAft>
              <a:defRPr kumimoji="1" sz="3200" b="1">
                <a:solidFill>
                  <a:srgbClr val="CC3300"/>
                </a:solidFill>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pPr>
              <a:defRPr/>
            </a:pPr>
            <a:r>
              <a:rPr lang="zh-CN" altLang="en-US" sz="4800" kern="0" dirty="0" smtClean="0">
                <a:effectLst>
                  <a:outerShdw blurRad="38100" dist="38100" dir="2700000" algn="tl">
                    <a:srgbClr val="C0C0C0"/>
                  </a:outerShdw>
                </a:effectLst>
              </a:rPr>
              <a:t>第十二</a:t>
            </a:r>
            <a:r>
              <a:rPr lang="zh-CN" altLang="en-US" sz="4800" kern="0" dirty="0">
                <a:effectLst>
                  <a:outerShdw blurRad="38100" dist="38100" dir="2700000" algn="tl">
                    <a:srgbClr val="C0C0C0"/>
                  </a:outerShdw>
                </a:effectLst>
              </a:rPr>
              <a:t>章 事务管理</a:t>
            </a:r>
            <a:endParaRPr lang="en-US" altLang="zh-CN" sz="4800" kern="0" dirty="0">
              <a:effectLst>
                <a:outerShdw blurRad="38100" dist="38100" dir="2700000" algn="tl">
                  <a:srgbClr val="C0C0C0"/>
                </a:outerShdw>
              </a:effectLst>
            </a:endParaRPr>
          </a:p>
        </p:txBody>
      </p:sp>
      <p:sp>
        <p:nvSpPr>
          <p:cNvPr id="4"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r>
              <a:rPr lang="en-US" altLang="zh-CN" sz="3200" b="1" kern="10">
                <a:ln w="9525">
                  <a:round/>
                  <a:headEnd/>
                  <a:tailEnd/>
                </a:ln>
                <a:solidFill>
                  <a:schemeClr val="bg2"/>
                </a:solidFill>
                <a:latin typeface="黑体"/>
                <a:ea typeface="黑体"/>
              </a:rPr>
              <a:t>DATABASE  SYSTEM  CONCEPTS</a:t>
            </a:r>
            <a:endParaRPr lang="zh-CN" altLang="en-US" sz="3200" b="1" kern="10">
              <a:ln w="9525">
                <a:round/>
                <a:headEnd/>
                <a:tailEnd/>
              </a:ln>
              <a:solidFill>
                <a:schemeClr val="bg2"/>
              </a:solidFill>
              <a:latin typeface="黑体"/>
              <a:ea typeface="黑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altLang="zh-CN" dirty="0">
                <a:latin typeface="宋体" pitchFamily="2" charset="-122"/>
                <a:ea typeface="宋体" pitchFamily="2" charset="-122"/>
              </a:rPr>
              <a:t>12.3  </a:t>
            </a:r>
            <a:r>
              <a:rPr lang="zh-CN" altLang="en-US" dirty="0">
                <a:latin typeface="宋体" pitchFamily="2" charset="-122"/>
                <a:ea typeface="宋体" pitchFamily="2" charset="-122"/>
              </a:rPr>
              <a:t>事务隔离</a:t>
            </a:r>
            <a:r>
              <a:rPr lang="zh-CN" altLang="en-US" dirty="0" smtClean="0">
                <a:latin typeface="宋体" pitchFamily="2" charset="-122"/>
                <a:ea typeface="宋体" pitchFamily="2" charset="-122"/>
              </a:rPr>
              <a:t>性</a:t>
            </a:r>
            <a:endParaRPr lang="en-US" dirty="0">
              <a:latin typeface="宋体" pitchFamily="2" charset="-122"/>
              <a:ea typeface="宋体" pitchFamily="2" charset="-122"/>
            </a:endParaRPr>
          </a:p>
        </p:txBody>
      </p:sp>
      <p:sp>
        <p:nvSpPr>
          <p:cNvPr id="13315" name="Rectangle 3"/>
          <p:cNvSpPr>
            <a:spLocks noGrp="1" noChangeArrowheads="1"/>
          </p:cNvSpPr>
          <p:nvPr>
            <p:ph type="body" idx="1"/>
          </p:nvPr>
        </p:nvSpPr>
        <p:spPr>
          <a:xfrm>
            <a:off x="914400" y="1106488"/>
            <a:ext cx="7439025" cy="5099050"/>
          </a:xfrm>
        </p:spPr>
        <p:txBody>
          <a:bodyPr/>
          <a:lstStyle/>
          <a:p>
            <a:pPr>
              <a:lnSpc>
                <a:spcPct val="150000"/>
              </a:lnSpc>
            </a:pPr>
            <a:r>
              <a:rPr lang="zh-CN" altLang="en-US" sz="2400" dirty="0"/>
              <a:t>并发执行</a:t>
            </a:r>
            <a:endParaRPr lang="en-US" altLang="zh-CN" sz="2400" dirty="0" smtClean="0"/>
          </a:p>
          <a:p>
            <a:pPr lvl="1">
              <a:lnSpc>
                <a:spcPct val="150000"/>
              </a:lnSpc>
            </a:pPr>
            <a:r>
              <a:rPr lang="zh-CN" altLang="en-US" sz="1800" dirty="0" smtClean="0">
                <a:latin typeface="宋体" pitchFamily="2" charset="-122"/>
                <a:ea typeface="宋体" pitchFamily="2" charset="-122"/>
              </a:rPr>
              <a:t>多个事务可以在系统中并发运行</a:t>
            </a:r>
            <a:endParaRPr lang="en-US" altLang="zh-CN" sz="1800" dirty="0" smtClean="0">
              <a:latin typeface="宋体" pitchFamily="2" charset="-122"/>
              <a:ea typeface="宋体" pitchFamily="2" charset="-122"/>
            </a:endParaRPr>
          </a:p>
          <a:p>
            <a:pPr lvl="1">
              <a:lnSpc>
                <a:spcPct val="150000"/>
              </a:lnSpc>
            </a:pPr>
            <a:r>
              <a:rPr lang="zh-CN" altLang="en-US" sz="1800" dirty="0" smtClean="0">
                <a:latin typeface="宋体" pitchFamily="2" charset="-122"/>
                <a:ea typeface="宋体" pitchFamily="2" charset="-122"/>
              </a:rPr>
              <a:t>优势</a:t>
            </a:r>
            <a:endParaRPr lang="en-US" altLang="zh-CN" sz="1800" dirty="0" smtClean="0">
              <a:latin typeface="宋体" pitchFamily="2" charset="-122"/>
              <a:ea typeface="宋体" pitchFamily="2" charset="-122"/>
            </a:endParaRPr>
          </a:p>
          <a:p>
            <a:pPr lvl="2">
              <a:lnSpc>
                <a:spcPct val="150000"/>
              </a:lnSpc>
            </a:pPr>
            <a:r>
              <a:rPr lang="zh-CN" altLang="en-US" sz="1600" b="1" dirty="0" smtClean="0">
                <a:latin typeface="宋体" pitchFamily="2" charset="-122"/>
                <a:ea typeface="宋体" pitchFamily="2" charset="-122"/>
              </a:rPr>
              <a:t>提高吞吐量和资源利用率。</a:t>
            </a:r>
            <a:r>
              <a:rPr lang="zh-CN" altLang="en-US" sz="1600" dirty="0" smtClean="0">
                <a:latin typeface="宋体" pitchFamily="2" charset="-122"/>
                <a:ea typeface="宋体" pitchFamily="2" charset="-122"/>
              </a:rPr>
              <a:t>可以得到更高的事务吞吐量</a:t>
            </a:r>
            <a:endParaRPr lang="en-US" altLang="zh-CN" sz="1600" i="1" dirty="0" smtClean="0">
              <a:latin typeface="宋体" pitchFamily="2" charset="-122"/>
              <a:ea typeface="宋体" pitchFamily="2" charset="-122"/>
            </a:endParaRPr>
          </a:p>
          <a:p>
            <a:pPr lvl="3">
              <a:lnSpc>
                <a:spcPct val="150000"/>
              </a:lnSpc>
            </a:pPr>
            <a:r>
              <a:rPr lang="zh-CN" altLang="en-US" sz="1600" dirty="0" smtClean="0">
                <a:latin typeface="宋体" pitchFamily="2" charset="-122"/>
                <a:ea typeface="宋体" pitchFamily="2" charset="-122"/>
              </a:rPr>
              <a:t>比如，当一个事务在一张磁盘上上进行读写时，另一个事务可在</a:t>
            </a:r>
            <a:r>
              <a:rPr lang="en-US" altLang="zh-CN" sz="1600" dirty="0" smtClean="0">
                <a:latin typeface="宋体" pitchFamily="2" charset="-122"/>
                <a:ea typeface="宋体" pitchFamily="2" charset="-122"/>
              </a:rPr>
              <a:t>CPU</a:t>
            </a:r>
            <a:r>
              <a:rPr lang="zh-CN" altLang="en-US" sz="1600" dirty="0" smtClean="0">
                <a:latin typeface="宋体" pitchFamily="2" charset="-122"/>
                <a:ea typeface="宋体" pitchFamily="2" charset="-122"/>
              </a:rPr>
              <a:t>上运行</a:t>
            </a:r>
            <a:endParaRPr lang="en-US" altLang="zh-CN" sz="1600" dirty="0" smtClean="0">
              <a:latin typeface="宋体" pitchFamily="2" charset="-122"/>
              <a:ea typeface="宋体" pitchFamily="2" charset="-122"/>
            </a:endParaRPr>
          </a:p>
          <a:p>
            <a:pPr lvl="2">
              <a:lnSpc>
                <a:spcPct val="150000"/>
              </a:lnSpc>
            </a:pPr>
            <a:r>
              <a:rPr lang="zh-CN" altLang="en-US" sz="1600" b="1" dirty="0" smtClean="0">
                <a:latin typeface="宋体" pitchFamily="2" charset="-122"/>
                <a:ea typeface="宋体" pitchFamily="2" charset="-122"/>
              </a:rPr>
              <a:t>减少等待时间。</a:t>
            </a:r>
            <a:r>
              <a:rPr lang="en-US" altLang="zh-CN" sz="1600" dirty="0" smtClean="0">
                <a:latin typeface="宋体" pitchFamily="2" charset="-122"/>
                <a:ea typeface="宋体" pitchFamily="2" charset="-122"/>
              </a:rPr>
              <a:t>S</a:t>
            </a:r>
            <a:r>
              <a:rPr lang="zh-CN" altLang="en-US" sz="1600" dirty="0" smtClean="0">
                <a:latin typeface="宋体" pitchFamily="2" charset="-122"/>
                <a:ea typeface="宋体" pitchFamily="2" charset="-122"/>
              </a:rPr>
              <a:t>短事务不需要等待前面的长事务完成</a:t>
            </a:r>
            <a:endParaRPr lang="en-US" altLang="zh-CN" sz="1600" dirty="0" smtClean="0">
              <a:latin typeface="宋体" pitchFamily="2" charset="-122"/>
              <a:ea typeface="宋体" pitchFamily="2" charset="-122"/>
            </a:endParaRPr>
          </a:p>
          <a:p>
            <a:pPr lvl="1">
              <a:lnSpc>
                <a:spcPct val="150000"/>
              </a:lnSpc>
            </a:pPr>
            <a:r>
              <a:rPr lang="zh-CN" altLang="en-US" sz="1800" b="1" dirty="0" smtClean="0">
                <a:solidFill>
                  <a:srgbClr val="000099"/>
                </a:solidFill>
                <a:latin typeface="宋体" pitchFamily="2" charset="-122"/>
                <a:ea typeface="宋体" pitchFamily="2" charset="-122"/>
              </a:rPr>
              <a:t>并发控制机制</a:t>
            </a:r>
            <a:r>
              <a:rPr lang="en-US" altLang="zh-CN" sz="1800" i="1" dirty="0" smtClean="0">
                <a:latin typeface="宋体" pitchFamily="2" charset="-122"/>
                <a:ea typeface="宋体" pitchFamily="2" charset="-122"/>
              </a:rPr>
              <a:t>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保证隔离性的一系列机制</a:t>
            </a:r>
            <a:endParaRPr lang="en-US" altLang="zh-CN" sz="1800" dirty="0" smtClean="0">
              <a:latin typeface="宋体" pitchFamily="2" charset="-122"/>
              <a:ea typeface="宋体" pitchFamily="2" charset="-122"/>
            </a:endParaRPr>
          </a:p>
          <a:p>
            <a:pPr lvl="2">
              <a:lnSpc>
                <a:spcPct val="150000"/>
              </a:lnSpc>
            </a:pPr>
            <a:r>
              <a:rPr lang="zh-CN" altLang="en-US" sz="1600" dirty="0" smtClean="0">
                <a:latin typeface="宋体" pitchFamily="2" charset="-122"/>
                <a:ea typeface="宋体" pitchFamily="2" charset="-122"/>
              </a:rPr>
              <a:t>控制事务之间的交互，以防止它们破坏数据库的一致性</a:t>
            </a:r>
            <a:endParaRPr lang="en-US" altLang="zh-CN" sz="16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调度</a:t>
            </a:r>
            <a:endParaRPr lang="en-US" dirty="0">
              <a:latin typeface="宋体" pitchFamily="2" charset="-122"/>
              <a:ea typeface="宋体" pitchFamily="2" charset="-122"/>
            </a:endParaRPr>
          </a:p>
        </p:txBody>
      </p:sp>
      <p:sp>
        <p:nvSpPr>
          <p:cNvPr id="14339" name="Rectangle 3"/>
          <p:cNvSpPr>
            <a:spLocks noGrp="1" noChangeArrowheads="1"/>
          </p:cNvSpPr>
          <p:nvPr>
            <p:ph type="body" idx="1"/>
          </p:nvPr>
        </p:nvSpPr>
        <p:spPr>
          <a:xfrm>
            <a:off x="914400" y="1106488"/>
            <a:ext cx="7810500" cy="4981575"/>
          </a:xfrm>
        </p:spPr>
        <p:txBody>
          <a:bodyPr/>
          <a:lstStyle/>
          <a:p>
            <a:pPr>
              <a:lnSpc>
                <a:spcPct val="150000"/>
              </a:lnSpc>
            </a:pPr>
            <a:r>
              <a:rPr lang="zh-CN" altLang="en-US" sz="2000" b="1" dirty="0" smtClean="0"/>
              <a:t>调度</a:t>
            </a:r>
            <a:r>
              <a:rPr lang="en-US" altLang="zh-CN" sz="2000" b="1" dirty="0" smtClean="0"/>
              <a:t>(Schedule)</a:t>
            </a:r>
            <a:r>
              <a:rPr lang="en-US" altLang="zh-CN" sz="2000" b="1" dirty="0" smtClean="0">
                <a:solidFill>
                  <a:schemeClr val="tx2"/>
                </a:solidFill>
              </a:rPr>
              <a:t> </a:t>
            </a:r>
            <a:r>
              <a:rPr lang="en-US" altLang="zh-CN" sz="2000" dirty="0" smtClean="0"/>
              <a:t>– </a:t>
            </a:r>
            <a:r>
              <a:rPr lang="zh-CN" altLang="en-US" sz="2000" dirty="0" smtClean="0"/>
              <a:t>表示指令在系统中执行的顺序</a:t>
            </a:r>
            <a:endParaRPr lang="en-US" altLang="zh-CN" sz="2000" dirty="0" smtClean="0"/>
          </a:p>
          <a:p>
            <a:pPr lvl="1">
              <a:lnSpc>
                <a:spcPct val="150000"/>
              </a:lnSpc>
            </a:pPr>
            <a:r>
              <a:rPr lang="zh-CN" altLang="en-US" sz="1800" dirty="0" smtClean="0"/>
              <a:t>一组事务的一个调度，必须包含这一组事务的全部指令</a:t>
            </a:r>
            <a:endParaRPr lang="en-US" altLang="zh-CN" sz="1800" dirty="0" smtClean="0"/>
          </a:p>
          <a:p>
            <a:pPr lvl="1">
              <a:lnSpc>
                <a:spcPct val="150000"/>
              </a:lnSpc>
            </a:pPr>
            <a:r>
              <a:rPr lang="zh-CN" altLang="en-US" sz="1800" dirty="0" smtClean="0"/>
              <a:t>必须保持指令在各个事务中出现的顺序</a:t>
            </a:r>
            <a:endParaRPr lang="en-US" altLang="zh-CN" sz="1800" dirty="0" smtClean="0"/>
          </a:p>
          <a:p>
            <a:pPr>
              <a:lnSpc>
                <a:spcPct val="150000"/>
              </a:lnSpc>
            </a:pPr>
            <a:r>
              <a:rPr lang="zh-CN" altLang="en-US" sz="2000" dirty="0" smtClean="0"/>
              <a:t>一次事务的执行成功地完成后，会有一条提交指令作为最后一条语句</a:t>
            </a:r>
            <a:endParaRPr lang="en-US" altLang="zh-CN" sz="2000" dirty="0" smtClean="0"/>
          </a:p>
          <a:p>
            <a:pPr lvl="1">
              <a:lnSpc>
                <a:spcPct val="150000"/>
              </a:lnSpc>
            </a:pPr>
            <a:r>
              <a:rPr lang="zh-CN" altLang="en-US" sz="1800" dirty="0" smtClean="0"/>
              <a:t>默认情况下，事务假定执行提交指令，作为事务的最后一步</a:t>
            </a:r>
            <a:endParaRPr lang="en-US" altLang="zh-CN" sz="1800" dirty="0" smtClean="0"/>
          </a:p>
          <a:p>
            <a:pPr>
              <a:lnSpc>
                <a:spcPct val="150000"/>
              </a:lnSpc>
            </a:pPr>
            <a:r>
              <a:rPr lang="zh-CN" altLang="en-US" sz="2000" dirty="0" smtClean="0"/>
              <a:t>一次事务的执行没有成功完成，将会有一条中止指令作为最后一条语句</a:t>
            </a:r>
            <a:endParaRPr lang="en-US" altLang="zh-CN"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调度 </a:t>
            </a:r>
            <a:r>
              <a:rPr lang="en-US" dirty="0" smtClean="0">
                <a:latin typeface="宋体" pitchFamily="2" charset="-122"/>
                <a:ea typeface="宋体" pitchFamily="2" charset="-122"/>
              </a:rPr>
              <a:t>1</a:t>
            </a:r>
            <a:endParaRPr lang="en-US" dirty="0">
              <a:latin typeface="宋体" pitchFamily="2" charset="-122"/>
              <a:ea typeface="宋体" pitchFamily="2" charset="-122"/>
            </a:endParaRPr>
          </a:p>
        </p:txBody>
      </p:sp>
      <p:sp>
        <p:nvSpPr>
          <p:cNvPr id="15363" name="Rectangle 3"/>
          <p:cNvSpPr>
            <a:spLocks noGrp="1" noChangeArrowheads="1"/>
          </p:cNvSpPr>
          <p:nvPr>
            <p:ph type="body" idx="1"/>
          </p:nvPr>
        </p:nvSpPr>
        <p:spPr>
          <a:xfrm>
            <a:off x="814388" y="1093788"/>
            <a:ext cx="7262812" cy="1184275"/>
          </a:xfrm>
        </p:spPr>
        <p:txBody>
          <a:bodyPr/>
          <a:lstStyle/>
          <a:p>
            <a:pPr>
              <a:lnSpc>
                <a:spcPct val="80000"/>
              </a:lnSpc>
              <a:tabLst>
                <a:tab pos="1947863" algn="l"/>
                <a:tab pos="2684463" algn="l"/>
                <a:tab pos="3594100" algn="l"/>
                <a:tab pos="4286250" algn="l"/>
              </a:tabLst>
            </a:pPr>
            <a:r>
              <a:rPr lang="en-US" altLang="zh-CN" sz="2000" dirty="0" smtClean="0">
                <a:latin typeface="宋体" pitchFamily="2" charset="-122"/>
                <a:ea typeface="宋体" pitchFamily="2" charset="-122"/>
              </a:rPr>
              <a:t>T1</a:t>
            </a:r>
            <a:r>
              <a:rPr lang="zh-CN" altLang="en-US" sz="2000" dirty="0" smtClean="0">
                <a:latin typeface="宋体" pitchFamily="2" charset="-122"/>
                <a:ea typeface="宋体" pitchFamily="2" charset="-122"/>
              </a:rPr>
              <a:t>是从账户</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过户</a:t>
            </a:r>
            <a:r>
              <a:rPr lang="en-US" altLang="zh-CN" sz="2000" dirty="0" smtClean="0">
                <a:latin typeface="宋体" pitchFamily="2" charset="-122"/>
                <a:ea typeface="宋体" pitchFamily="2" charset="-122"/>
              </a:rPr>
              <a:t>$50</a:t>
            </a:r>
            <a:r>
              <a:rPr lang="zh-CN" altLang="en-US" sz="2000" dirty="0" smtClean="0">
                <a:latin typeface="宋体" pitchFamily="2" charset="-122"/>
                <a:ea typeface="宋体" pitchFamily="2" charset="-122"/>
              </a:rPr>
              <a:t>到账户</a:t>
            </a:r>
            <a:r>
              <a:rPr lang="en-US" altLang="zh-CN" sz="2000" dirty="0" smtClean="0">
                <a:latin typeface="宋体" pitchFamily="2" charset="-122"/>
                <a:ea typeface="宋体" pitchFamily="2" charset="-122"/>
              </a:rPr>
              <a:t>B</a:t>
            </a:r>
            <a:r>
              <a:rPr lang="zh-CN" altLang="en-US" sz="2000" dirty="0" smtClean="0">
                <a:latin typeface="宋体" pitchFamily="2" charset="-122"/>
                <a:ea typeface="宋体" pitchFamily="2" charset="-122"/>
              </a:rPr>
              <a:t>的事务，</a:t>
            </a:r>
            <a:r>
              <a:rPr lang="en-US" altLang="zh-CN" sz="2000" dirty="0" smtClean="0">
                <a:latin typeface="宋体" pitchFamily="2" charset="-122"/>
                <a:ea typeface="宋体" pitchFamily="2" charset="-122"/>
              </a:rPr>
              <a:t>T2</a:t>
            </a:r>
            <a:r>
              <a:rPr lang="zh-CN" altLang="en-US" sz="2000" dirty="0" smtClean="0">
                <a:latin typeface="宋体" pitchFamily="2" charset="-122"/>
                <a:ea typeface="宋体" pitchFamily="2" charset="-122"/>
              </a:rPr>
              <a:t>是从账户</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将存款余额的</a:t>
            </a:r>
            <a:r>
              <a:rPr lang="en-US" altLang="zh-CN" sz="2000" dirty="0" smtClean="0">
                <a:latin typeface="宋体" pitchFamily="2" charset="-122"/>
                <a:ea typeface="宋体" pitchFamily="2" charset="-122"/>
              </a:rPr>
              <a:t>10%</a:t>
            </a:r>
            <a:r>
              <a:rPr lang="zh-CN" altLang="en-US" sz="2000" dirty="0" smtClean="0">
                <a:latin typeface="宋体" pitchFamily="2" charset="-122"/>
                <a:ea typeface="宋体" pitchFamily="2" charset="-122"/>
              </a:rPr>
              <a:t>过户到账户</a:t>
            </a:r>
            <a:r>
              <a:rPr lang="en-US" altLang="zh-CN" sz="2000" dirty="0" smtClean="0">
                <a:latin typeface="宋体" pitchFamily="2" charset="-122"/>
                <a:ea typeface="宋体" pitchFamily="2" charset="-122"/>
              </a:rPr>
              <a:t>B</a:t>
            </a:r>
            <a:r>
              <a:rPr lang="zh-CN" altLang="en-US" sz="2000" dirty="0" smtClean="0">
                <a:latin typeface="宋体" pitchFamily="2" charset="-122"/>
                <a:ea typeface="宋体" pitchFamily="2" charset="-122"/>
              </a:rPr>
              <a:t>的事务</a:t>
            </a:r>
            <a:r>
              <a:rPr lang="en-US" altLang="zh-CN" sz="2000" dirty="0" smtClean="0">
                <a:latin typeface="宋体" pitchFamily="2" charset="-122"/>
                <a:ea typeface="宋体" pitchFamily="2" charset="-122"/>
              </a:rPr>
              <a:t>   </a:t>
            </a:r>
          </a:p>
          <a:p>
            <a:pPr>
              <a:lnSpc>
                <a:spcPct val="80000"/>
              </a:lnSpc>
              <a:tabLst>
                <a:tab pos="1947863" algn="l"/>
                <a:tab pos="2684463" algn="l"/>
                <a:tab pos="3594100" algn="l"/>
                <a:tab pos="4286250" algn="l"/>
              </a:tabLst>
            </a:pPr>
            <a:r>
              <a:rPr lang="zh-CN" altLang="en-US" sz="2000" dirty="0" smtClean="0">
                <a:latin typeface="宋体" pitchFamily="2" charset="-122"/>
                <a:ea typeface="宋体" pitchFamily="2" charset="-122"/>
              </a:rPr>
              <a:t>串行调度，</a:t>
            </a:r>
            <a:r>
              <a:rPr lang="en-US" altLang="zh-CN" sz="2000" dirty="0" smtClean="0">
                <a:latin typeface="宋体" pitchFamily="2" charset="-122"/>
                <a:ea typeface="宋体" pitchFamily="2" charset="-122"/>
              </a:rPr>
              <a:t>T2</a:t>
            </a:r>
            <a:r>
              <a:rPr lang="zh-CN" altLang="en-US" sz="2000" dirty="0" smtClean="0">
                <a:latin typeface="宋体" pitchFamily="2" charset="-122"/>
                <a:ea typeface="宋体" pitchFamily="2" charset="-122"/>
              </a:rPr>
              <a:t>在</a:t>
            </a:r>
            <a:r>
              <a:rPr lang="en-US" altLang="zh-CN" sz="2000" dirty="0" smtClean="0">
                <a:latin typeface="宋体" pitchFamily="2" charset="-122"/>
                <a:ea typeface="宋体" pitchFamily="2" charset="-122"/>
              </a:rPr>
              <a:t>T1</a:t>
            </a:r>
            <a:r>
              <a:rPr lang="zh-CN" altLang="en-US" sz="2000" dirty="0" smtClean="0">
                <a:latin typeface="宋体" pitchFamily="2" charset="-122"/>
                <a:ea typeface="宋体" pitchFamily="2" charset="-122"/>
              </a:rPr>
              <a:t>之后</a:t>
            </a:r>
            <a:r>
              <a:rPr lang="en-US" altLang="zh-CN" sz="1400" dirty="0" smtClean="0"/>
              <a:t>		</a:t>
            </a:r>
          </a:p>
        </p:txBody>
      </p:sp>
      <p:pic>
        <p:nvPicPr>
          <p:cNvPr id="15364" name="Picture 13"/>
          <p:cNvPicPr>
            <a:picLocks noChangeAspect="1" noChangeArrowheads="1"/>
          </p:cNvPicPr>
          <p:nvPr/>
        </p:nvPicPr>
        <p:blipFill>
          <a:blip r:embed="rId3"/>
          <a:srcRect/>
          <a:stretch>
            <a:fillRect/>
          </a:stretch>
        </p:blipFill>
        <p:spPr bwMode="auto">
          <a:xfrm>
            <a:off x="2836863" y="2074863"/>
            <a:ext cx="3506787"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调度 </a:t>
            </a:r>
            <a:r>
              <a:rPr lang="en-US" dirty="0" smtClean="0">
                <a:latin typeface="宋体" pitchFamily="2" charset="-122"/>
                <a:ea typeface="宋体" pitchFamily="2" charset="-122"/>
              </a:rPr>
              <a:t>2</a:t>
            </a:r>
            <a:endParaRPr lang="en-US" dirty="0">
              <a:latin typeface="宋体" pitchFamily="2" charset="-122"/>
              <a:ea typeface="宋体" pitchFamily="2" charset="-122"/>
            </a:endParaRPr>
          </a:p>
        </p:txBody>
      </p:sp>
      <p:sp>
        <p:nvSpPr>
          <p:cNvPr id="16387" name="Text Box 5"/>
          <p:cNvSpPr txBox="1">
            <a:spLocks noChangeArrowheads="1"/>
          </p:cNvSpPr>
          <p:nvPr/>
        </p:nvSpPr>
        <p:spPr bwMode="auto">
          <a:xfrm>
            <a:off x="741363" y="1089025"/>
            <a:ext cx="7880350" cy="400050"/>
          </a:xfrm>
          <a:prstGeom prst="rect">
            <a:avLst/>
          </a:prstGeom>
          <a:noFill/>
          <a:ln w="9525">
            <a:noFill/>
            <a:miter lim="800000"/>
            <a:headEnd/>
            <a:tailEnd/>
          </a:ln>
        </p:spPr>
        <p:txBody>
          <a:bodyPr>
            <a:spAutoFit/>
          </a:bodyPr>
          <a:lstStyle/>
          <a:p>
            <a:pPr>
              <a:spcBef>
                <a:spcPct val="50000"/>
              </a:spcBef>
              <a:buFontTx/>
              <a:buChar char="•"/>
            </a:pPr>
            <a:r>
              <a:rPr lang="zh-CN" altLang="en-US" sz="2000" dirty="0" smtClean="0">
                <a:latin typeface="宋体" pitchFamily="2" charset="-122"/>
                <a:ea typeface="宋体" pitchFamily="2" charset="-122"/>
              </a:rPr>
              <a:t>串行</a:t>
            </a:r>
            <a:r>
              <a:rPr lang="zh-CN" altLang="en-US" sz="2000" dirty="0">
                <a:latin typeface="宋体" pitchFamily="2" charset="-122"/>
                <a:ea typeface="宋体" pitchFamily="2" charset="-122"/>
              </a:rPr>
              <a:t>调度，</a:t>
            </a:r>
            <a:r>
              <a:rPr lang="en-US" altLang="zh-CN" sz="2000" dirty="0">
                <a:latin typeface="宋体" pitchFamily="2" charset="-122"/>
                <a:ea typeface="宋体" pitchFamily="2" charset="-122"/>
              </a:rPr>
              <a:t>T1</a:t>
            </a:r>
            <a:r>
              <a:rPr lang="zh-CN" altLang="en-US" sz="2000" dirty="0">
                <a:latin typeface="宋体" pitchFamily="2" charset="-122"/>
                <a:ea typeface="宋体" pitchFamily="2" charset="-122"/>
              </a:rPr>
              <a:t>在</a:t>
            </a:r>
            <a:r>
              <a:rPr lang="en-US" altLang="zh-CN" sz="2000" dirty="0">
                <a:latin typeface="宋体" pitchFamily="2" charset="-122"/>
                <a:ea typeface="宋体" pitchFamily="2" charset="-122"/>
              </a:rPr>
              <a:t>T2</a:t>
            </a:r>
            <a:r>
              <a:rPr lang="zh-CN" altLang="en-US" sz="2000" dirty="0">
                <a:latin typeface="宋体" pitchFamily="2" charset="-122"/>
                <a:ea typeface="宋体" pitchFamily="2" charset="-122"/>
              </a:rPr>
              <a:t>之后</a:t>
            </a:r>
            <a:endParaRPr kumimoji="1" lang="en-US" altLang="zh-CN" sz="2000" baseline="-25000" dirty="0">
              <a:latin typeface="宋体" pitchFamily="2" charset="-122"/>
              <a:ea typeface="宋体" pitchFamily="2" charset="-122"/>
            </a:endParaRPr>
          </a:p>
        </p:txBody>
      </p:sp>
      <p:pic>
        <p:nvPicPr>
          <p:cNvPr id="16388" name="Picture 11"/>
          <p:cNvPicPr>
            <a:picLocks noChangeAspect="1" noChangeArrowheads="1"/>
          </p:cNvPicPr>
          <p:nvPr/>
        </p:nvPicPr>
        <p:blipFill>
          <a:blip r:embed="rId3"/>
          <a:srcRect/>
          <a:stretch>
            <a:fillRect/>
          </a:stretch>
        </p:blipFill>
        <p:spPr bwMode="auto">
          <a:xfrm>
            <a:off x="2284413" y="1611313"/>
            <a:ext cx="3827462"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调度 </a:t>
            </a:r>
            <a:r>
              <a:rPr lang="en-US" dirty="0" smtClean="0">
                <a:latin typeface="宋体" pitchFamily="2" charset="-122"/>
                <a:ea typeface="宋体" pitchFamily="2" charset="-122"/>
              </a:rPr>
              <a:t>3</a:t>
            </a:r>
            <a:endParaRPr lang="en-US" dirty="0">
              <a:latin typeface="宋体" pitchFamily="2" charset="-122"/>
              <a:ea typeface="宋体" pitchFamily="2" charset="-122"/>
            </a:endParaRPr>
          </a:p>
        </p:txBody>
      </p:sp>
      <p:sp>
        <p:nvSpPr>
          <p:cNvPr id="17411" name="Rectangle 4"/>
          <p:cNvSpPr>
            <a:spLocks noGrp="1" noChangeArrowheads="1"/>
          </p:cNvSpPr>
          <p:nvPr>
            <p:ph type="body" idx="1"/>
          </p:nvPr>
        </p:nvSpPr>
        <p:spPr>
          <a:xfrm>
            <a:off x="814388" y="1093788"/>
            <a:ext cx="6765925" cy="1054100"/>
          </a:xfrm>
        </p:spPr>
        <p:txBody>
          <a:bodyPr/>
          <a:lstStyle/>
          <a:p>
            <a:pPr>
              <a:lnSpc>
                <a:spcPct val="90000"/>
              </a:lnSpc>
              <a:tabLst>
                <a:tab pos="1947863" algn="l"/>
                <a:tab pos="2684463" algn="l"/>
                <a:tab pos="3594100" algn="l"/>
                <a:tab pos="4286250" algn="l"/>
              </a:tabLst>
              <a:defRPr/>
            </a:pPr>
            <a:r>
              <a:rPr lang="en-US" altLang="zh-CN" sz="2000" kern="1200" dirty="0" smtClean="0">
                <a:latin typeface="宋体" pitchFamily="2" charset="-122"/>
                <a:ea typeface="宋体" pitchFamily="2" charset="-122"/>
              </a:rPr>
              <a:t>T1</a:t>
            </a:r>
            <a:r>
              <a:rPr lang="zh-CN" altLang="en-US" sz="2000" kern="1200" dirty="0" smtClean="0">
                <a:latin typeface="宋体" pitchFamily="2" charset="-122"/>
                <a:ea typeface="宋体" pitchFamily="2" charset="-122"/>
              </a:rPr>
              <a:t>和</a:t>
            </a:r>
            <a:r>
              <a:rPr lang="en-US" altLang="zh-CN" sz="2000" kern="1200" dirty="0" smtClean="0">
                <a:latin typeface="宋体" pitchFamily="2" charset="-122"/>
                <a:ea typeface="宋体" pitchFamily="2" charset="-122"/>
              </a:rPr>
              <a:t>T2</a:t>
            </a:r>
            <a:r>
              <a:rPr lang="zh-CN" altLang="en-US" sz="2000" kern="1200" dirty="0" smtClean="0">
                <a:latin typeface="宋体" pitchFamily="2" charset="-122"/>
                <a:ea typeface="宋体" pitchFamily="2" charset="-122"/>
              </a:rPr>
              <a:t>是以前定义的事务，下列调度不是串行的，但是与调度</a:t>
            </a:r>
            <a:r>
              <a:rPr lang="en-US" altLang="zh-CN" sz="2000" kern="1200" dirty="0" smtClean="0">
                <a:latin typeface="宋体" pitchFamily="2" charset="-122"/>
                <a:ea typeface="宋体" pitchFamily="2" charset="-122"/>
              </a:rPr>
              <a:t>1</a:t>
            </a:r>
            <a:r>
              <a:rPr lang="zh-CN" altLang="en-US" sz="2000" kern="1200" dirty="0" smtClean="0">
                <a:latin typeface="宋体" pitchFamily="2" charset="-122"/>
                <a:ea typeface="宋体" pitchFamily="2" charset="-122"/>
              </a:rPr>
              <a:t>等价</a:t>
            </a:r>
            <a:r>
              <a:rPr lang="en-US" altLang="zh-CN" sz="1800" dirty="0" smtClean="0">
                <a:latin typeface="宋体" pitchFamily="2" charset="-122"/>
                <a:ea typeface="宋体" pitchFamily="2" charset="-122"/>
              </a:rPr>
              <a:t>	</a:t>
            </a:r>
            <a:endParaRPr lang="en-US" altLang="zh-CN" sz="1800" i="1" dirty="0" smtClean="0">
              <a:latin typeface="宋体" pitchFamily="2" charset="-122"/>
              <a:ea typeface="宋体" pitchFamily="2" charset="-122"/>
            </a:endParaRPr>
          </a:p>
        </p:txBody>
      </p:sp>
      <p:sp>
        <p:nvSpPr>
          <p:cNvPr id="17412" name="Rectangle 7"/>
          <p:cNvSpPr>
            <a:spLocks noChangeArrowheads="1"/>
          </p:cNvSpPr>
          <p:nvPr/>
        </p:nvSpPr>
        <p:spPr bwMode="auto">
          <a:xfrm>
            <a:off x="1000125" y="6018213"/>
            <a:ext cx="6724650" cy="390525"/>
          </a:xfrm>
          <a:prstGeom prst="rect">
            <a:avLst/>
          </a:prstGeom>
          <a:noFill/>
          <a:ln w="9525">
            <a:noFill/>
            <a:miter lim="800000"/>
            <a:headEnd/>
            <a:tailEnd/>
          </a:ln>
        </p:spPr>
        <p:txBody>
          <a:bodyPr/>
          <a:lstStyle/>
          <a:p>
            <a:pPr marL="342900" indent="-342900">
              <a:spcBef>
                <a:spcPct val="35000"/>
              </a:spcBef>
              <a:buClr>
                <a:schemeClr val="tx2"/>
              </a:buClr>
              <a:tabLst>
                <a:tab pos="1947863" algn="l"/>
                <a:tab pos="2684463" algn="l"/>
                <a:tab pos="3594100" algn="l"/>
                <a:tab pos="4286250" algn="l"/>
              </a:tabLst>
            </a:pPr>
            <a:r>
              <a:rPr kumimoji="1" lang="zh-CN" altLang="en-US" sz="1800">
                <a:latin typeface="宋体" pitchFamily="2" charset="-122"/>
                <a:ea typeface="宋体" pitchFamily="2" charset="-122"/>
              </a:rPr>
              <a:t>在调度</a:t>
            </a:r>
            <a:r>
              <a:rPr kumimoji="1" lang="en-US" altLang="zh-CN" sz="1800">
                <a:latin typeface="宋体" pitchFamily="2" charset="-122"/>
                <a:ea typeface="宋体" pitchFamily="2" charset="-122"/>
              </a:rPr>
              <a:t>1,2</a:t>
            </a:r>
            <a:r>
              <a:rPr kumimoji="1" lang="zh-CN" altLang="en-US" sz="1800">
                <a:latin typeface="宋体" pitchFamily="2" charset="-122"/>
                <a:ea typeface="宋体" pitchFamily="2" charset="-122"/>
              </a:rPr>
              <a:t>和</a:t>
            </a:r>
            <a:r>
              <a:rPr kumimoji="1" lang="en-US" altLang="zh-CN" sz="1800">
                <a:latin typeface="宋体" pitchFamily="2" charset="-122"/>
                <a:ea typeface="宋体" pitchFamily="2" charset="-122"/>
              </a:rPr>
              <a:t>3</a:t>
            </a:r>
            <a:r>
              <a:rPr kumimoji="1" lang="zh-CN" altLang="en-US" sz="1800">
                <a:latin typeface="宋体" pitchFamily="2" charset="-122"/>
                <a:ea typeface="宋体" pitchFamily="2" charset="-122"/>
              </a:rPr>
              <a:t>中</a:t>
            </a:r>
            <a:r>
              <a:rPr kumimoji="1" lang="en-US" altLang="zh-CN" sz="1800">
                <a:latin typeface="宋体" pitchFamily="2" charset="-122"/>
                <a:ea typeface="宋体" pitchFamily="2" charset="-122"/>
              </a:rPr>
              <a:t>,A + B</a:t>
            </a:r>
            <a:r>
              <a:rPr kumimoji="1" lang="zh-CN" altLang="en-US" sz="1800">
                <a:latin typeface="宋体" pitchFamily="2" charset="-122"/>
                <a:ea typeface="宋体" pitchFamily="2" charset="-122"/>
              </a:rPr>
              <a:t>的值是保持的</a:t>
            </a:r>
          </a:p>
        </p:txBody>
      </p:sp>
      <p:pic>
        <p:nvPicPr>
          <p:cNvPr id="6" name="Picture 13"/>
          <p:cNvPicPr>
            <a:picLocks noChangeAspect="1" noChangeArrowheads="1"/>
          </p:cNvPicPr>
          <p:nvPr/>
        </p:nvPicPr>
        <p:blipFill>
          <a:blip r:embed="rId3"/>
          <a:srcRect/>
          <a:stretch>
            <a:fillRect/>
          </a:stretch>
        </p:blipFill>
        <p:spPr bwMode="auto">
          <a:xfrm>
            <a:off x="2908300" y="1962150"/>
            <a:ext cx="3273425" cy="4087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调度 </a:t>
            </a:r>
            <a:r>
              <a:rPr lang="en-US" dirty="0" smtClean="0">
                <a:latin typeface="宋体" pitchFamily="2" charset="-122"/>
                <a:ea typeface="宋体" pitchFamily="2" charset="-122"/>
              </a:rPr>
              <a:t>4</a:t>
            </a:r>
            <a:endParaRPr lang="en-US" dirty="0">
              <a:latin typeface="宋体" pitchFamily="2" charset="-122"/>
              <a:ea typeface="宋体" pitchFamily="2" charset="-122"/>
            </a:endParaRPr>
          </a:p>
        </p:txBody>
      </p:sp>
      <p:sp>
        <p:nvSpPr>
          <p:cNvPr id="18435" name="Rectangle 4"/>
          <p:cNvSpPr>
            <a:spLocks noGrp="1" noChangeArrowheads="1"/>
          </p:cNvSpPr>
          <p:nvPr>
            <p:ph type="body" idx="1"/>
          </p:nvPr>
        </p:nvSpPr>
        <p:spPr>
          <a:xfrm>
            <a:off x="814388" y="1093788"/>
            <a:ext cx="6724650" cy="1184275"/>
          </a:xfrm>
        </p:spPr>
        <p:txBody>
          <a:bodyPr/>
          <a:lstStyle/>
          <a:p>
            <a:pPr>
              <a:tabLst>
                <a:tab pos="1947863" algn="l"/>
                <a:tab pos="2684463" algn="l"/>
                <a:tab pos="3594100" algn="l"/>
                <a:tab pos="4286250" algn="l"/>
              </a:tabLst>
              <a:defRPr/>
            </a:pPr>
            <a:r>
              <a:rPr lang="zh-CN" altLang="en-US" sz="2000" kern="1200" dirty="0" smtClean="0">
                <a:latin typeface="宋体" pitchFamily="2" charset="-122"/>
                <a:ea typeface="宋体" pitchFamily="2" charset="-122"/>
              </a:rPr>
              <a:t>下列并发调度不能保持</a:t>
            </a:r>
            <a:r>
              <a:rPr lang="en-US" altLang="zh-CN" sz="2000" kern="1200" dirty="0" smtClean="0">
                <a:latin typeface="宋体" pitchFamily="2" charset="-122"/>
                <a:ea typeface="宋体" pitchFamily="2" charset="-122"/>
              </a:rPr>
              <a:t>(A + B)</a:t>
            </a:r>
            <a:r>
              <a:rPr lang="zh-CN" altLang="en-US" sz="2000" kern="1200" dirty="0" smtClean="0">
                <a:latin typeface="宋体" pitchFamily="2" charset="-122"/>
                <a:ea typeface="宋体" pitchFamily="2" charset="-122"/>
              </a:rPr>
              <a:t>的值</a:t>
            </a:r>
            <a:r>
              <a:rPr lang="en-US" altLang="zh-CN" sz="2000" kern="1200" dirty="0" smtClean="0">
                <a:latin typeface="宋体" pitchFamily="2" charset="-122"/>
                <a:ea typeface="宋体" pitchFamily="2" charset="-122"/>
              </a:rPr>
              <a:t>	</a:t>
            </a:r>
            <a:r>
              <a:rPr lang="en-US" altLang="zh-CN" sz="1800" dirty="0" smtClean="0">
                <a:latin typeface="宋体" pitchFamily="2" charset="-122"/>
                <a:ea typeface="宋体" pitchFamily="2" charset="-122"/>
              </a:rPr>
              <a:t>	</a:t>
            </a:r>
            <a:endParaRPr lang="en-US" altLang="zh-CN" sz="1800" i="1" dirty="0" smtClean="0">
              <a:latin typeface="宋体" pitchFamily="2" charset="-122"/>
              <a:ea typeface="宋体" pitchFamily="2" charset="-122"/>
            </a:endParaRPr>
          </a:p>
        </p:txBody>
      </p:sp>
      <p:pic>
        <p:nvPicPr>
          <p:cNvPr id="18436" name="Picture 15"/>
          <p:cNvPicPr>
            <a:picLocks noChangeAspect="1" noChangeArrowheads="1"/>
          </p:cNvPicPr>
          <p:nvPr/>
        </p:nvPicPr>
        <p:blipFill>
          <a:blip r:embed="rId3"/>
          <a:srcRect/>
          <a:stretch>
            <a:fillRect/>
          </a:stretch>
        </p:blipFill>
        <p:spPr bwMode="auto">
          <a:xfrm>
            <a:off x="2760662" y="1822904"/>
            <a:ext cx="3419475" cy="427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altLang="zh-CN" dirty="0" smtClean="0">
                <a:latin typeface="宋体" pitchFamily="2" charset="-122"/>
                <a:ea typeface="宋体" pitchFamily="2" charset="-122"/>
              </a:rPr>
              <a:t>12.4  </a:t>
            </a:r>
            <a:r>
              <a:rPr lang="zh-CN" altLang="en-US" dirty="0" smtClean="0">
                <a:latin typeface="宋体" pitchFamily="2" charset="-122"/>
                <a:ea typeface="宋体" pitchFamily="2" charset="-122"/>
              </a:rPr>
              <a:t>可串行化</a:t>
            </a:r>
            <a:endParaRPr lang="en-US" dirty="0">
              <a:latin typeface="宋体" pitchFamily="2" charset="-122"/>
              <a:ea typeface="宋体" pitchFamily="2" charset="-122"/>
            </a:endParaRPr>
          </a:p>
        </p:txBody>
      </p:sp>
      <p:sp>
        <p:nvSpPr>
          <p:cNvPr id="19459" name="Rectangle 3"/>
          <p:cNvSpPr>
            <a:spLocks noGrp="1" noChangeArrowheads="1"/>
          </p:cNvSpPr>
          <p:nvPr>
            <p:ph type="body" idx="1"/>
          </p:nvPr>
        </p:nvSpPr>
        <p:spPr>
          <a:xfrm>
            <a:off x="914400" y="1106488"/>
            <a:ext cx="6915150" cy="4927600"/>
          </a:xfrm>
        </p:spPr>
        <p:txBody>
          <a:bodyPr/>
          <a:lstStyle/>
          <a:p>
            <a:r>
              <a:rPr lang="zh-CN" altLang="en-US" sz="1800" b="1" dirty="0" smtClean="0">
                <a:latin typeface="宋体" pitchFamily="2" charset="-122"/>
                <a:ea typeface="宋体" pitchFamily="2" charset="-122"/>
              </a:rPr>
              <a:t>基本假定 </a:t>
            </a:r>
            <a:r>
              <a:rPr lang="en-US" altLang="zh-CN" sz="1800" b="1" dirty="0" smtClean="0">
                <a:latin typeface="宋体" pitchFamily="2" charset="-122"/>
                <a:ea typeface="宋体" pitchFamily="2" charset="-122"/>
              </a:rPr>
              <a:t>— </a:t>
            </a:r>
            <a:r>
              <a:rPr lang="zh-CN" altLang="en-US" sz="1800" dirty="0" smtClean="0">
                <a:latin typeface="宋体" pitchFamily="2" charset="-122"/>
                <a:ea typeface="宋体" pitchFamily="2" charset="-122"/>
              </a:rPr>
              <a:t>每个事务都能保证数据库的一致性</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因此一组事务的连续执行可以保证数据库的一致性</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如果一个（可能并发的）事务等价于一个串行调度，则该调度是可串行化的。不同形式的等价调度：</a:t>
            </a:r>
            <a:endParaRPr lang="en-US" altLang="zh-CN" sz="1800" dirty="0" smtClean="0">
              <a:latin typeface="宋体" pitchFamily="2" charset="-122"/>
              <a:ea typeface="宋体" pitchFamily="2" charset="-122"/>
            </a:endParaRPr>
          </a:p>
          <a:p>
            <a:pPr lvl="1">
              <a:buFont typeface="Monotype Sorts" charset="2"/>
              <a:buNone/>
            </a:pPr>
            <a:r>
              <a:rPr lang="en-US" altLang="zh-CN" sz="1800" dirty="0" smtClean="0">
                <a:latin typeface="宋体" pitchFamily="2" charset="-122"/>
                <a:ea typeface="宋体" pitchFamily="2" charset="-122"/>
              </a:rPr>
              <a:t>1.	</a:t>
            </a:r>
            <a:r>
              <a:rPr lang="zh-CN" altLang="en-US" sz="1800" b="1" dirty="0" smtClean="0">
                <a:latin typeface="宋体" pitchFamily="2" charset="-122"/>
                <a:ea typeface="宋体" pitchFamily="2" charset="-122"/>
              </a:rPr>
              <a:t>冲突可串行化</a:t>
            </a:r>
            <a:r>
              <a:rPr lang="en-US" altLang="zh-CN" sz="1800" b="1" dirty="0" smtClean="0">
                <a:latin typeface="宋体" pitchFamily="2" charset="-122"/>
                <a:ea typeface="宋体" pitchFamily="2" charset="-122"/>
              </a:rPr>
              <a:t>(</a:t>
            </a:r>
            <a:r>
              <a:rPr lang="en-US" altLang="zh-CN" sz="1800" b="1" dirty="0" smtClean="0">
                <a:ea typeface="ＭＳ Ｐゴシック" pitchFamily="34" charset="-128"/>
              </a:rPr>
              <a:t>conflict </a:t>
            </a:r>
            <a:r>
              <a:rPr lang="en-US" altLang="zh-CN" sz="1800" b="1" dirty="0" err="1" smtClean="0">
                <a:ea typeface="ＭＳ Ｐゴシック" pitchFamily="34" charset="-128"/>
              </a:rPr>
              <a:t>serializability</a:t>
            </a:r>
            <a:r>
              <a:rPr lang="en-US" altLang="zh-CN" sz="1800" b="1" dirty="0" smtClean="0">
                <a:latin typeface="宋体" pitchFamily="2" charset="-122"/>
                <a:ea typeface="宋体" pitchFamily="2" charset="-122"/>
              </a:rPr>
              <a:t>)</a:t>
            </a:r>
          </a:p>
          <a:p>
            <a:pPr lvl="1">
              <a:buFont typeface="Monotype Sorts" charset="2"/>
              <a:buNone/>
            </a:pPr>
            <a:r>
              <a:rPr lang="en-US" altLang="zh-CN" sz="1800" dirty="0" smtClean="0">
                <a:latin typeface="宋体" pitchFamily="2" charset="-122"/>
                <a:ea typeface="宋体" pitchFamily="2" charset="-122"/>
              </a:rPr>
              <a:t>2.	</a:t>
            </a:r>
            <a:r>
              <a:rPr lang="zh-CN" altLang="en-US" sz="1800" b="1" dirty="0" smtClean="0">
                <a:latin typeface="宋体" pitchFamily="2" charset="-122"/>
                <a:ea typeface="宋体" pitchFamily="2" charset="-122"/>
              </a:rPr>
              <a:t>视图可串行化</a:t>
            </a:r>
            <a:r>
              <a:rPr lang="en-US" altLang="zh-CN" sz="1800" b="1" dirty="0" smtClean="0">
                <a:latin typeface="宋体" pitchFamily="2" charset="-122"/>
                <a:ea typeface="宋体" pitchFamily="2" charset="-122"/>
              </a:rPr>
              <a:t>(</a:t>
            </a:r>
            <a:r>
              <a:rPr lang="en-US" altLang="zh-CN" sz="1800" b="1" dirty="0" smtClean="0">
                <a:ea typeface="ＭＳ Ｐゴシック" pitchFamily="34" charset="-128"/>
              </a:rPr>
              <a:t>view </a:t>
            </a:r>
            <a:r>
              <a:rPr lang="en-US" altLang="zh-CN" sz="1800" b="1" dirty="0" err="1" smtClean="0">
                <a:ea typeface="ＭＳ Ｐゴシック" pitchFamily="34" charset="-128"/>
              </a:rPr>
              <a:t>serializability</a:t>
            </a:r>
            <a:r>
              <a:rPr lang="en-US" altLang="zh-CN" sz="1800" b="1" dirty="0" smtClean="0">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事务的简化形式</a:t>
            </a:r>
            <a:endParaRPr lang="en-US" dirty="0">
              <a:latin typeface="宋体" pitchFamily="2" charset="-122"/>
              <a:ea typeface="宋体" pitchFamily="2" charset="-122"/>
            </a:endParaRPr>
          </a:p>
        </p:txBody>
      </p:sp>
      <p:sp>
        <p:nvSpPr>
          <p:cNvPr id="20483" name="Rectangle 3"/>
          <p:cNvSpPr>
            <a:spLocks noGrp="1" noChangeArrowheads="1"/>
          </p:cNvSpPr>
          <p:nvPr>
            <p:ph type="body" idx="1"/>
          </p:nvPr>
        </p:nvSpPr>
        <p:spPr>
          <a:xfrm>
            <a:off x="914400" y="1149350"/>
            <a:ext cx="6761163" cy="4956175"/>
          </a:xfrm>
        </p:spPr>
        <p:txBody>
          <a:bodyPr/>
          <a:lstStyle/>
          <a:p>
            <a:pPr>
              <a:buFont typeface="Monotype Sorts" charset="2"/>
              <a:buNone/>
            </a:pPr>
            <a:endParaRPr lang="en-US" altLang="zh-CN" sz="1800" i="1" dirty="0" smtClean="0">
              <a:latin typeface="宋体" pitchFamily="2" charset="-122"/>
              <a:ea typeface="宋体" pitchFamily="2" charset="-122"/>
            </a:endParaRPr>
          </a:p>
          <a:p>
            <a:r>
              <a:rPr lang="zh-CN" altLang="en-US" sz="2200" dirty="0" smtClean="0">
                <a:latin typeface="宋体" pitchFamily="2" charset="-122"/>
                <a:ea typeface="宋体" pitchFamily="2" charset="-122"/>
              </a:rPr>
              <a:t>我们忽略</a:t>
            </a:r>
            <a:r>
              <a:rPr lang="en-US" altLang="zh-CN" sz="2200" b="1" dirty="0" smtClean="0">
                <a:latin typeface="宋体" pitchFamily="2" charset="-122"/>
                <a:ea typeface="宋体" pitchFamily="2" charset="-122"/>
              </a:rPr>
              <a:t>read</a:t>
            </a:r>
            <a:r>
              <a:rPr lang="zh-CN" altLang="en-US" sz="2200" dirty="0" smtClean="0">
                <a:latin typeface="宋体" pitchFamily="2" charset="-122"/>
                <a:ea typeface="宋体" pitchFamily="2" charset="-122"/>
              </a:rPr>
              <a:t>和</a:t>
            </a:r>
            <a:r>
              <a:rPr lang="en-US" altLang="zh-CN" sz="2200" b="1" dirty="0" smtClean="0">
                <a:latin typeface="宋体" pitchFamily="2" charset="-122"/>
                <a:ea typeface="宋体" pitchFamily="2" charset="-122"/>
              </a:rPr>
              <a:t>write</a:t>
            </a:r>
            <a:r>
              <a:rPr lang="zh-CN" altLang="en-US" sz="2200" dirty="0" smtClean="0">
                <a:latin typeface="宋体" pitchFamily="2" charset="-122"/>
                <a:ea typeface="宋体" pitchFamily="2" charset="-122"/>
              </a:rPr>
              <a:t>指令之外的操作</a:t>
            </a:r>
            <a:endParaRPr lang="en-US" altLang="zh-CN" sz="2200" dirty="0" smtClean="0">
              <a:latin typeface="宋体" pitchFamily="2" charset="-122"/>
              <a:ea typeface="宋体" pitchFamily="2" charset="-122"/>
            </a:endParaRPr>
          </a:p>
          <a:p>
            <a:r>
              <a:rPr lang="zh-CN" altLang="en-US" sz="2200" dirty="0" smtClean="0">
                <a:latin typeface="宋体" pitchFamily="2" charset="-122"/>
                <a:ea typeface="宋体" pitchFamily="2" charset="-122"/>
              </a:rPr>
              <a:t>我们假设事务可以对驻留在事务局部缓冲区中的数据执行任意的读写操作</a:t>
            </a:r>
            <a:endParaRPr lang="en-US" altLang="zh-CN" sz="2200" dirty="0" smtClean="0">
              <a:latin typeface="宋体" pitchFamily="2" charset="-122"/>
              <a:ea typeface="宋体" pitchFamily="2" charset="-122"/>
            </a:endParaRPr>
          </a:p>
          <a:p>
            <a:r>
              <a:rPr lang="zh-CN" altLang="en-US" sz="2200" dirty="0" smtClean="0">
                <a:latin typeface="宋体" pitchFamily="2" charset="-122"/>
                <a:ea typeface="宋体" pitchFamily="2" charset="-122"/>
              </a:rPr>
              <a:t>我们将调度简化为只包含</a:t>
            </a:r>
            <a:r>
              <a:rPr lang="en-US" altLang="zh-CN" sz="2200" b="1" dirty="0" smtClean="0">
                <a:latin typeface="宋体" pitchFamily="2" charset="-122"/>
                <a:ea typeface="宋体" pitchFamily="2" charset="-122"/>
              </a:rPr>
              <a:t>read</a:t>
            </a:r>
            <a:r>
              <a:rPr lang="zh-CN" altLang="en-US" sz="2200" dirty="0" smtClean="0">
                <a:latin typeface="宋体" pitchFamily="2" charset="-122"/>
                <a:ea typeface="宋体" pitchFamily="2" charset="-122"/>
              </a:rPr>
              <a:t>和</a:t>
            </a:r>
            <a:r>
              <a:rPr lang="en-US" altLang="zh-CN" sz="2200" b="1" dirty="0" smtClean="0">
                <a:latin typeface="宋体" pitchFamily="2" charset="-122"/>
                <a:ea typeface="宋体" pitchFamily="2" charset="-122"/>
              </a:rPr>
              <a:t>write</a:t>
            </a:r>
            <a:r>
              <a:rPr lang="zh-CN" altLang="en-US" sz="2200" dirty="0" smtClean="0">
                <a:latin typeface="宋体" pitchFamily="2" charset="-122"/>
                <a:ea typeface="宋体" pitchFamily="2" charset="-122"/>
              </a:rPr>
              <a:t>两条指令</a:t>
            </a:r>
            <a:endParaRPr lang="en-US" altLang="zh-CN" sz="22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冲突指令</a:t>
            </a:r>
            <a:endParaRPr lang="en-US" dirty="0">
              <a:latin typeface="宋体" pitchFamily="2" charset="-122"/>
              <a:ea typeface="宋体" pitchFamily="2" charset="-122"/>
            </a:endParaRPr>
          </a:p>
        </p:txBody>
      </p:sp>
      <p:sp>
        <p:nvSpPr>
          <p:cNvPr id="21507" name="Rectangle 3"/>
          <p:cNvSpPr>
            <a:spLocks noGrp="1" noChangeArrowheads="1"/>
          </p:cNvSpPr>
          <p:nvPr>
            <p:ph type="body" idx="1"/>
          </p:nvPr>
        </p:nvSpPr>
        <p:spPr>
          <a:xfrm>
            <a:off x="914400" y="1106488"/>
            <a:ext cx="7146925" cy="5091112"/>
          </a:xfrm>
        </p:spPr>
        <p:txBody>
          <a:bodyPr/>
          <a:lstStyle/>
          <a:p>
            <a:r>
              <a:rPr lang="zh-CN" altLang="en-US" sz="1800" dirty="0" smtClean="0">
                <a:latin typeface="宋体" pitchFamily="2" charset="-122"/>
                <a:ea typeface="宋体" pitchFamily="2" charset="-122"/>
              </a:rPr>
              <a:t>令 </a:t>
            </a:r>
            <a:r>
              <a:rPr lang="en-US" altLang="zh-CN" sz="1800" dirty="0" smtClean="0">
                <a:latin typeface="宋体" pitchFamily="2" charset="-122"/>
                <a:ea typeface="宋体" pitchFamily="2" charset="-122"/>
              </a:rPr>
              <a:t>I</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I</a:t>
            </a:r>
            <a:r>
              <a:rPr lang="en-US" altLang="zh-CN" sz="1800"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分别为事务 </a:t>
            </a:r>
            <a:r>
              <a:rPr lang="en-US" altLang="zh-CN" sz="1800"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T</a:t>
            </a:r>
            <a:r>
              <a:rPr lang="en-US" altLang="zh-CN" sz="1800"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的指令，</a:t>
            </a:r>
            <a:r>
              <a:rPr lang="en-US" altLang="zh-CN" sz="1800" dirty="0" smtClean="0">
                <a:latin typeface="宋体" pitchFamily="2" charset="-122"/>
                <a:ea typeface="宋体" pitchFamily="2" charset="-122"/>
              </a:rPr>
              <a:t> I</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I</a:t>
            </a:r>
            <a:r>
              <a:rPr lang="en-US" altLang="zh-CN" sz="1800" baseline="-25000" dirty="0" err="1" smtClean="0">
                <a:latin typeface="宋体" pitchFamily="2" charset="-122"/>
                <a:ea typeface="宋体" pitchFamily="2" charset="-122"/>
              </a:rPr>
              <a:t>j</a:t>
            </a:r>
            <a:r>
              <a:rPr lang="zh-CN" altLang="en-US" sz="1800" dirty="0" smtClean="0">
                <a:latin typeface="宋体" pitchFamily="2" charset="-122"/>
                <a:ea typeface="宋体" pitchFamily="2" charset="-122"/>
              </a:rPr>
              <a:t>冲突当且仅当存在一些数据项 </a:t>
            </a:r>
            <a:r>
              <a:rPr lang="en-US" altLang="zh-CN" sz="1800" dirty="0" smtClean="0">
                <a:latin typeface="宋体" pitchFamily="2" charset="-122"/>
                <a:ea typeface="宋体" pitchFamily="2" charset="-122"/>
              </a:rPr>
              <a:t>Q </a:t>
            </a:r>
            <a:r>
              <a:rPr lang="zh-CN" altLang="en-US" sz="1800" dirty="0" smtClean="0">
                <a:latin typeface="宋体" pitchFamily="2" charset="-122"/>
                <a:ea typeface="宋体" pitchFamily="2" charset="-122"/>
              </a:rPr>
              <a:t>，</a:t>
            </a:r>
            <a:r>
              <a:rPr lang="en-US" altLang="zh-CN" sz="1800" dirty="0" smtClean="0">
                <a:latin typeface="宋体" pitchFamily="2" charset="-122"/>
                <a:ea typeface="宋体" pitchFamily="2" charset="-122"/>
              </a:rPr>
              <a:t> I</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I</a:t>
            </a:r>
            <a:r>
              <a:rPr lang="en-US" altLang="zh-CN" sz="1800" baseline="-25000" dirty="0" err="1" smtClean="0">
                <a:latin typeface="宋体" pitchFamily="2" charset="-122"/>
                <a:ea typeface="宋体" pitchFamily="2" charset="-122"/>
              </a:rPr>
              <a:t>j</a:t>
            </a:r>
            <a:r>
              <a:rPr lang="zh-CN" altLang="en-US" sz="1800" dirty="0" smtClean="0">
                <a:latin typeface="宋体" pitchFamily="2" charset="-122"/>
                <a:ea typeface="宋体" pitchFamily="2" charset="-122"/>
              </a:rPr>
              <a:t>都访问</a:t>
            </a:r>
            <a:r>
              <a:rPr lang="en-US" altLang="zh-CN" sz="1800" dirty="0" smtClean="0">
                <a:latin typeface="宋体" pitchFamily="2" charset="-122"/>
                <a:ea typeface="宋体" pitchFamily="2" charset="-122"/>
              </a:rPr>
              <a:t>Q, </a:t>
            </a:r>
            <a:r>
              <a:rPr lang="zh-CN" altLang="en-US" sz="1800" dirty="0" smtClean="0">
                <a:latin typeface="宋体" pitchFamily="2" charset="-122"/>
                <a:ea typeface="宋体" pitchFamily="2" charset="-122"/>
              </a:rPr>
              <a:t>并且至少其中之一是对</a:t>
            </a:r>
            <a:r>
              <a:rPr lang="en-US" altLang="zh-CN" sz="1800" dirty="0" smtClean="0">
                <a:latin typeface="宋体" pitchFamily="2" charset="-122"/>
                <a:ea typeface="宋体" pitchFamily="2" charset="-122"/>
              </a:rPr>
              <a:t>Q</a:t>
            </a:r>
            <a:r>
              <a:rPr lang="zh-CN" altLang="en-US" sz="1800" dirty="0" smtClean="0">
                <a:latin typeface="宋体" pitchFamily="2" charset="-122"/>
                <a:ea typeface="宋体" pitchFamily="2" charset="-122"/>
              </a:rPr>
              <a:t>的写操作</a:t>
            </a:r>
          </a:p>
          <a:p>
            <a:pPr>
              <a:buFont typeface="Monotype Sorts" charset="2"/>
              <a:buNone/>
            </a:pPr>
            <a:r>
              <a:rPr lang="en-US" altLang="zh-CN" sz="1800" dirty="0" smtClean="0">
                <a:latin typeface="宋体" pitchFamily="2" charset="-122"/>
                <a:ea typeface="宋体" pitchFamily="2" charset="-122"/>
              </a:rPr>
              <a:t>	   1.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i</a:t>
            </a:r>
            <a:r>
              <a:rPr lang="en-US" altLang="zh-CN" sz="1800" dirty="0" smtClean="0">
                <a:latin typeface="宋体" pitchFamily="2" charset="-122"/>
                <a:ea typeface="宋体" pitchFamily="2" charset="-122"/>
              </a:rPr>
              <a:t> = </a:t>
            </a:r>
            <a:r>
              <a:rPr lang="en-US" altLang="zh-CN" sz="1800" b="1" dirty="0" smtClean="0">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 </a:t>
            </a:r>
            <a:r>
              <a:rPr lang="en-US" altLang="zh-CN" sz="1800" b="1" dirty="0" smtClean="0">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不冲突</a:t>
            </a: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2.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i</a:t>
            </a:r>
            <a:r>
              <a:rPr lang="en-US" altLang="zh-CN" sz="1800" dirty="0" smtClean="0">
                <a:latin typeface="宋体" pitchFamily="2" charset="-122"/>
                <a:ea typeface="宋体" pitchFamily="2" charset="-122"/>
              </a:rPr>
              <a:t> = </a:t>
            </a:r>
            <a:r>
              <a:rPr lang="en-US" altLang="zh-CN" sz="1800" b="1" dirty="0" smtClean="0">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 </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冲突</a:t>
            </a: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3.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i</a:t>
            </a:r>
            <a:r>
              <a:rPr lang="en-US" altLang="zh-CN" sz="1800" dirty="0" smtClean="0">
                <a:latin typeface="宋体" pitchFamily="2" charset="-122"/>
                <a:ea typeface="宋体" pitchFamily="2" charset="-122"/>
              </a:rPr>
              <a:t> = </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 </a:t>
            </a:r>
            <a:r>
              <a:rPr lang="en-US" altLang="zh-CN" sz="1800" b="1" dirty="0" smtClean="0">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冲突</a:t>
            </a: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4.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i</a:t>
            </a:r>
            <a:r>
              <a:rPr lang="en-US" altLang="zh-CN" sz="1800" dirty="0" smtClean="0">
                <a:latin typeface="宋体" pitchFamily="2" charset="-122"/>
                <a:ea typeface="宋体" pitchFamily="2" charset="-122"/>
              </a:rPr>
              <a:t> = </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 </a:t>
            </a:r>
            <a:r>
              <a:rPr lang="en-US" altLang="zh-CN" sz="1800" i="1" dirty="0" err="1" smtClean="0">
                <a:latin typeface="宋体" pitchFamily="2" charset="-122"/>
                <a:ea typeface="宋体" pitchFamily="2" charset="-122"/>
              </a:rPr>
              <a:t>l</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 </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冲突</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直观上</a:t>
            </a:r>
            <a:r>
              <a:rPr lang="en-US" altLang="zh-CN" sz="1800" dirty="0" smtClean="0">
                <a:latin typeface="宋体" pitchFamily="2" charset="-122"/>
                <a:ea typeface="宋体" pitchFamily="2" charset="-122"/>
              </a:rPr>
              <a:t>, I</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I</a:t>
            </a:r>
            <a:r>
              <a:rPr lang="en-US" altLang="zh-CN" sz="1800" baseline="-25000" dirty="0" err="1" smtClean="0">
                <a:latin typeface="宋体" pitchFamily="2" charset="-122"/>
                <a:ea typeface="宋体" pitchFamily="2" charset="-122"/>
              </a:rPr>
              <a:t>j</a:t>
            </a:r>
            <a:r>
              <a:rPr lang="zh-CN" altLang="en-US" sz="1800" dirty="0" smtClean="0">
                <a:latin typeface="宋体" pitchFamily="2" charset="-122"/>
                <a:ea typeface="宋体" pitchFamily="2" charset="-122"/>
              </a:rPr>
              <a:t>的冲突，强迫它们之间具有时序顺序</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如果</a:t>
            </a:r>
            <a:r>
              <a:rPr lang="en-US" altLang="zh-CN" sz="1800" dirty="0" smtClean="0">
                <a:latin typeface="宋体" pitchFamily="2" charset="-122"/>
                <a:ea typeface="宋体" pitchFamily="2" charset="-122"/>
              </a:rPr>
              <a:t> I</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dirty="0" err="1" smtClean="0">
                <a:latin typeface="宋体" pitchFamily="2" charset="-122"/>
                <a:ea typeface="宋体" pitchFamily="2" charset="-122"/>
              </a:rPr>
              <a:t>I</a:t>
            </a:r>
            <a:r>
              <a:rPr lang="en-US" altLang="zh-CN" sz="1800" baseline="-25000" dirty="0" err="1" smtClean="0">
                <a:latin typeface="宋体" pitchFamily="2" charset="-122"/>
                <a:ea typeface="宋体" pitchFamily="2" charset="-122"/>
              </a:rPr>
              <a:t>j</a:t>
            </a:r>
            <a:r>
              <a:rPr lang="zh-CN" altLang="en-US" sz="1800" dirty="0" smtClean="0">
                <a:latin typeface="宋体" pitchFamily="2" charset="-122"/>
                <a:ea typeface="宋体" pitchFamily="2" charset="-122"/>
              </a:rPr>
              <a:t>是调度中的连续指令，并且它们没有冲突。那么，即使它们在调度中互换位置，结果仍然一样</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冲突可串行化</a:t>
            </a:r>
            <a:endParaRPr lang="en-US" dirty="0">
              <a:latin typeface="宋体" pitchFamily="2" charset="-122"/>
              <a:ea typeface="宋体" pitchFamily="2" charset="-122"/>
            </a:endParaRPr>
          </a:p>
        </p:txBody>
      </p:sp>
      <p:sp>
        <p:nvSpPr>
          <p:cNvPr id="22531" name="Rectangle 3"/>
          <p:cNvSpPr>
            <a:spLocks noGrp="1" noChangeArrowheads="1"/>
          </p:cNvSpPr>
          <p:nvPr>
            <p:ph type="body" idx="1"/>
          </p:nvPr>
        </p:nvSpPr>
        <p:spPr>
          <a:xfrm>
            <a:off x="814388" y="1093788"/>
            <a:ext cx="7623175" cy="4275137"/>
          </a:xfrm>
        </p:spPr>
        <p:txBody>
          <a:bodyPr/>
          <a:lstStyle/>
          <a:p>
            <a:pPr>
              <a:tabLst>
                <a:tab pos="2222500" algn="l"/>
                <a:tab pos="2568575" algn="l"/>
                <a:tab pos="3319463" algn="l"/>
                <a:tab pos="3594100" algn="l"/>
              </a:tabLst>
            </a:pPr>
            <a:r>
              <a:rPr lang="zh-CN" altLang="en-US" sz="1800" smtClean="0">
                <a:latin typeface="宋体" pitchFamily="2" charset="-122"/>
                <a:ea typeface="宋体" pitchFamily="2" charset="-122"/>
              </a:rPr>
              <a:t>如果通过一系列非冲突指令的交换，调度</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S </a:t>
            </a:r>
            <a:r>
              <a:rPr lang="zh-CN" altLang="en-US" sz="1800" smtClean="0">
                <a:latin typeface="宋体" pitchFamily="2" charset="-122"/>
                <a:ea typeface="宋体" pitchFamily="2" charset="-122"/>
              </a:rPr>
              <a:t>可以转换为调度 </a:t>
            </a:r>
            <a:r>
              <a:rPr lang="en-US" altLang="zh-CN" sz="1800" i="1" smtClean="0">
                <a:latin typeface="宋体" pitchFamily="2" charset="-122"/>
                <a:ea typeface="宋体" pitchFamily="2" charset="-122"/>
              </a:rPr>
              <a:t>S´</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我们说</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S</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和 </a:t>
            </a:r>
            <a:r>
              <a:rPr lang="en-US" altLang="zh-CN" sz="1800" i="1" smtClean="0">
                <a:latin typeface="宋体" pitchFamily="2" charset="-122"/>
                <a:ea typeface="宋体" pitchFamily="2" charset="-122"/>
              </a:rPr>
              <a:t>S´ </a:t>
            </a:r>
            <a:r>
              <a:rPr lang="zh-CN" altLang="en-US" sz="1800" smtClean="0">
                <a:latin typeface="宋体" pitchFamily="2" charset="-122"/>
                <a:ea typeface="宋体" pitchFamily="2" charset="-122"/>
              </a:rPr>
              <a:t>是</a:t>
            </a:r>
            <a:r>
              <a:rPr lang="zh-CN" altLang="en-US" sz="1800" smtClean="0">
                <a:solidFill>
                  <a:schemeClr val="tx2"/>
                </a:solidFill>
                <a:latin typeface="宋体" pitchFamily="2" charset="-122"/>
                <a:ea typeface="宋体" pitchFamily="2" charset="-122"/>
              </a:rPr>
              <a:t>冲突等价</a:t>
            </a:r>
            <a:r>
              <a:rPr lang="en-US" altLang="zh-CN" sz="1800" smtClean="0">
                <a:solidFill>
                  <a:schemeClr val="tx2"/>
                </a:solidFill>
                <a:latin typeface="宋体" pitchFamily="2" charset="-122"/>
                <a:ea typeface="宋体" pitchFamily="2" charset="-122"/>
              </a:rPr>
              <a:t>(</a:t>
            </a:r>
            <a:r>
              <a:rPr lang="en-US" altLang="zh-CN" sz="1800" b="1" smtClean="0"/>
              <a:t>conflict equivalent</a:t>
            </a:r>
            <a:r>
              <a:rPr lang="en-US" altLang="zh-CN" sz="1800" smtClean="0">
                <a:solidFill>
                  <a:schemeClr val="tx2"/>
                </a:solidFill>
                <a:latin typeface="宋体" pitchFamily="2" charset="-122"/>
                <a:ea typeface="宋体" pitchFamily="2" charset="-122"/>
              </a:rPr>
              <a:t>)</a:t>
            </a:r>
            <a:r>
              <a:rPr lang="zh-CN" altLang="en-US" sz="1800" smtClean="0">
                <a:latin typeface="宋体" pitchFamily="2" charset="-122"/>
                <a:ea typeface="宋体" pitchFamily="2" charset="-122"/>
              </a:rPr>
              <a:t>的</a:t>
            </a:r>
            <a:endParaRPr lang="en-US" altLang="zh-CN" sz="1800" smtClean="0">
              <a:latin typeface="宋体" pitchFamily="2" charset="-122"/>
              <a:ea typeface="宋体" pitchFamily="2" charset="-122"/>
            </a:endParaRPr>
          </a:p>
          <a:p>
            <a:pPr>
              <a:tabLst>
                <a:tab pos="2222500" algn="l"/>
                <a:tab pos="2568575" algn="l"/>
                <a:tab pos="3319463" algn="l"/>
                <a:tab pos="3594100" algn="l"/>
              </a:tabLst>
            </a:pPr>
            <a:r>
              <a:rPr lang="zh-CN" altLang="en-US" sz="1800" smtClean="0">
                <a:latin typeface="宋体" pitchFamily="2" charset="-122"/>
                <a:ea typeface="宋体" pitchFamily="2" charset="-122"/>
              </a:rPr>
              <a:t>我们说调度</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S</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是</a:t>
            </a:r>
            <a:r>
              <a:rPr lang="zh-CN" altLang="en-US" sz="1800" smtClean="0">
                <a:solidFill>
                  <a:schemeClr val="tx2"/>
                </a:solidFill>
                <a:latin typeface="宋体" pitchFamily="2" charset="-122"/>
                <a:ea typeface="宋体" pitchFamily="2" charset="-122"/>
              </a:rPr>
              <a:t>冲突可串行化</a:t>
            </a:r>
            <a:r>
              <a:rPr lang="en-US" altLang="zh-CN" sz="1800" smtClean="0">
                <a:solidFill>
                  <a:schemeClr val="tx2"/>
                </a:solidFill>
                <a:latin typeface="宋体" pitchFamily="2" charset="-122"/>
                <a:ea typeface="宋体" pitchFamily="2" charset="-122"/>
              </a:rPr>
              <a:t>(</a:t>
            </a:r>
            <a:r>
              <a:rPr lang="en-US" altLang="zh-CN" sz="1800" b="1" smtClean="0"/>
              <a:t>conflict serializable</a:t>
            </a:r>
            <a:r>
              <a:rPr lang="en-US" altLang="zh-CN" sz="1800" smtClean="0"/>
              <a:t> </a:t>
            </a:r>
            <a:r>
              <a:rPr lang="en-US" altLang="zh-CN" sz="1800" smtClean="0">
                <a:solidFill>
                  <a:schemeClr val="tx2"/>
                </a:solidFill>
                <a:latin typeface="宋体" pitchFamily="2" charset="-122"/>
                <a:ea typeface="宋体" pitchFamily="2" charset="-122"/>
              </a:rPr>
              <a:t>)</a:t>
            </a:r>
            <a:r>
              <a:rPr lang="zh-CN" altLang="en-US" sz="1800" smtClean="0">
                <a:latin typeface="宋体" pitchFamily="2" charset="-122"/>
                <a:ea typeface="宋体" pitchFamily="2" charset="-122"/>
              </a:rPr>
              <a:t>的，如果它与一个串行调度冲突等价</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zh-CN" altLang="en-US" dirty="0">
                <a:latin typeface="宋体" pitchFamily="2" charset="-122"/>
                <a:ea typeface="宋体" pitchFamily="2" charset="-122"/>
              </a:rPr>
              <a:t>提纲</a:t>
            </a:r>
            <a:endParaRPr lang="en-US" dirty="0">
              <a:latin typeface="宋体" pitchFamily="2" charset="-122"/>
              <a:ea typeface="宋体" pitchFamily="2" charset="-122"/>
            </a:endParaRPr>
          </a:p>
        </p:txBody>
      </p:sp>
      <p:sp>
        <p:nvSpPr>
          <p:cNvPr id="5123" name="Rectangle 3"/>
          <p:cNvSpPr>
            <a:spLocks noGrp="1" noChangeArrowheads="1"/>
          </p:cNvSpPr>
          <p:nvPr>
            <p:ph type="body" idx="1"/>
          </p:nvPr>
        </p:nvSpPr>
        <p:spPr>
          <a:xfrm>
            <a:off x="799874" y="1050245"/>
            <a:ext cx="6564312" cy="4137025"/>
          </a:xfrm>
        </p:spPr>
        <p:txBody>
          <a:bodyPr/>
          <a:lstStyle/>
          <a:p>
            <a:r>
              <a:rPr lang="en-US" altLang="zh-CN" sz="2000" dirty="0" smtClean="0">
                <a:latin typeface="宋体" pitchFamily="2" charset="-122"/>
                <a:ea typeface="宋体" pitchFamily="2" charset="-122"/>
              </a:rPr>
              <a:t>12.1  </a:t>
            </a:r>
            <a:r>
              <a:rPr lang="zh-CN" altLang="en-US" sz="2000" dirty="0" smtClean="0">
                <a:latin typeface="宋体" pitchFamily="2" charset="-122"/>
                <a:ea typeface="宋体" pitchFamily="2" charset="-122"/>
              </a:rPr>
              <a:t>事务概念</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12.2  </a:t>
            </a:r>
            <a:r>
              <a:rPr lang="zh-CN" altLang="en-US" sz="2000" dirty="0" smtClean="0">
                <a:latin typeface="宋体" pitchFamily="2" charset="-122"/>
                <a:ea typeface="宋体" pitchFamily="2" charset="-122"/>
              </a:rPr>
              <a:t>事务原子性和持久性</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12.3  </a:t>
            </a:r>
            <a:r>
              <a:rPr lang="zh-CN" altLang="en-US" sz="2000" dirty="0" smtClean="0">
                <a:latin typeface="宋体" pitchFamily="2" charset="-122"/>
                <a:ea typeface="宋体" pitchFamily="2" charset="-122"/>
              </a:rPr>
              <a:t>事务隔离性</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12.4  </a:t>
            </a:r>
            <a:r>
              <a:rPr lang="zh-CN" altLang="en-US" sz="2000" dirty="0" smtClean="0">
                <a:latin typeface="宋体" pitchFamily="2" charset="-122"/>
                <a:ea typeface="宋体" pitchFamily="2" charset="-122"/>
              </a:rPr>
              <a:t>可串行化</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12.5  </a:t>
            </a:r>
            <a:r>
              <a:rPr lang="zh-CN" altLang="en-US" sz="2000" dirty="0" smtClean="0">
                <a:latin typeface="宋体" pitchFamily="2" charset="-122"/>
                <a:ea typeface="宋体" pitchFamily="2" charset="-122"/>
              </a:rPr>
              <a:t>可恢复性</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12.6  </a:t>
            </a:r>
            <a:r>
              <a:rPr lang="zh-CN" altLang="en-US" sz="2000" dirty="0" smtClean="0">
                <a:latin typeface="宋体" pitchFamily="2" charset="-122"/>
                <a:ea typeface="宋体" pitchFamily="2" charset="-122"/>
              </a:rPr>
              <a:t>并发控制</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12.7  </a:t>
            </a:r>
            <a:r>
              <a:rPr lang="zh-CN" altLang="en-US" sz="2000" dirty="0" smtClean="0">
                <a:latin typeface="宋体" pitchFamily="2" charset="-122"/>
                <a:ea typeface="宋体" pitchFamily="2" charset="-122"/>
              </a:rPr>
              <a:t>恢复系统</a:t>
            </a:r>
            <a:endParaRPr lang="en-US" altLang="zh-CN" sz="20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冲突可串行化</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23555" name="Rectangle 3"/>
          <p:cNvSpPr>
            <a:spLocks noGrp="1" noChangeArrowheads="1"/>
          </p:cNvSpPr>
          <p:nvPr>
            <p:ph type="body" idx="1"/>
          </p:nvPr>
        </p:nvSpPr>
        <p:spPr>
          <a:xfrm>
            <a:off x="814388" y="1093788"/>
            <a:ext cx="7397750" cy="4068762"/>
          </a:xfrm>
        </p:spPr>
        <p:txBody>
          <a:bodyPr/>
          <a:lstStyle/>
          <a:p>
            <a:pPr>
              <a:tabLst>
                <a:tab pos="2063750" algn="l"/>
                <a:tab pos="2511425" algn="l"/>
                <a:tab pos="3262313" algn="l"/>
                <a:tab pos="3881438" algn="l"/>
              </a:tabLst>
            </a:pPr>
            <a:r>
              <a:rPr lang="zh-CN" altLang="en-US" sz="2000" smtClean="0">
                <a:latin typeface="宋体" pitchFamily="2" charset="-122"/>
                <a:ea typeface="宋体" pitchFamily="2" charset="-122"/>
              </a:rPr>
              <a:t>通过非冲突指令的一系列交换，调度 </a:t>
            </a:r>
            <a:r>
              <a:rPr lang="en-US" altLang="zh-CN" sz="2000" smtClean="0">
                <a:latin typeface="宋体" pitchFamily="2" charset="-122"/>
                <a:ea typeface="宋体" pitchFamily="2" charset="-122"/>
              </a:rPr>
              <a:t>3 </a:t>
            </a:r>
            <a:r>
              <a:rPr lang="zh-CN" altLang="en-US" sz="2000" smtClean="0">
                <a:latin typeface="宋体" pitchFamily="2" charset="-122"/>
                <a:ea typeface="宋体" pitchFamily="2" charset="-122"/>
              </a:rPr>
              <a:t>可以转换为调度 </a:t>
            </a:r>
            <a:r>
              <a:rPr lang="en-US" altLang="zh-CN" sz="2000" smtClean="0">
                <a:latin typeface="宋体" pitchFamily="2" charset="-122"/>
                <a:ea typeface="宋体" pitchFamily="2" charset="-122"/>
              </a:rPr>
              <a:t>6</a:t>
            </a:r>
            <a:r>
              <a:rPr lang="zh-CN" altLang="en-US" sz="2000" smtClean="0">
                <a:latin typeface="宋体" pitchFamily="2" charset="-122"/>
                <a:ea typeface="宋体" pitchFamily="2" charset="-122"/>
              </a:rPr>
              <a:t>（ </a:t>
            </a:r>
            <a:r>
              <a:rPr lang="en-US" altLang="zh-CN" sz="2000" smtClean="0">
                <a:latin typeface="宋体" pitchFamily="2" charset="-122"/>
                <a:ea typeface="宋体" pitchFamily="2" charset="-122"/>
              </a:rPr>
              <a:t>T2 </a:t>
            </a:r>
            <a:r>
              <a:rPr lang="zh-CN" altLang="en-US" sz="2000" smtClean="0">
                <a:latin typeface="宋体" pitchFamily="2" charset="-122"/>
                <a:ea typeface="宋体" pitchFamily="2" charset="-122"/>
              </a:rPr>
              <a:t>在 </a:t>
            </a:r>
            <a:r>
              <a:rPr lang="en-US" altLang="zh-CN" sz="2000" smtClean="0">
                <a:latin typeface="宋体" pitchFamily="2" charset="-122"/>
                <a:ea typeface="宋体" pitchFamily="2" charset="-122"/>
              </a:rPr>
              <a:t>T1</a:t>
            </a:r>
            <a:r>
              <a:rPr lang="zh-CN" altLang="en-US" sz="2000" smtClean="0">
                <a:latin typeface="宋体" pitchFamily="2" charset="-122"/>
                <a:ea typeface="宋体" pitchFamily="2" charset="-122"/>
              </a:rPr>
              <a:t>之后的串行调度）</a:t>
            </a:r>
          </a:p>
        </p:txBody>
      </p:sp>
      <p:sp>
        <p:nvSpPr>
          <p:cNvPr id="23556" name="Text Box 11"/>
          <p:cNvSpPr txBox="1">
            <a:spLocks noChangeArrowheads="1"/>
          </p:cNvSpPr>
          <p:nvPr/>
        </p:nvSpPr>
        <p:spPr bwMode="auto">
          <a:xfrm>
            <a:off x="2184400" y="5586413"/>
            <a:ext cx="911225" cy="400050"/>
          </a:xfrm>
          <a:prstGeom prst="rect">
            <a:avLst/>
          </a:prstGeom>
          <a:noFill/>
          <a:ln w="9525">
            <a:noFill/>
            <a:miter lim="800000"/>
            <a:headEnd/>
            <a:tailEnd/>
          </a:ln>
        </p:spPr>
        <p:txBody>
          <a:bodyPr wrap="none">
            <a:spAutoFit/>
          </a:bodyPr>
          <a:lstStyle/>
          <a:p>
            <a:pPr algn="r"/>
            <a:r>
              <a:rPr lang="zh-CN" altLang="en-US" sz="2000"/>
              <a:t>调度</a:t>
            </a:r>
            <a:r>
              <a:rPr lang="en-US" altLang="zh-CN" sz="2000"/>
              <a:t> 3</a:t>
            </a:r>
          </a:p>
        </p:txBody>
      </p:sp>
      <p:sp>
        <p:nvSpPr>
          <p:cNvPr id="23557" name="Text Box 12"/>
          <p:cNvSpPr txBox="1">
            <a:spLocks noChangeArrowheads="1"/>
          </p:cNvSpPr>
          <p:nvPr/>
        </p:nvSpPr>
        <p:spPr bwMode="auto">
          <a:xfrm>
            <a:off x="6473825" y="5592763"/>
            <a:ext cx="911225" cy="400050"/>
          </a:xfrm>
          <a:prstGeom prst="rect">
            <a:avLst/>
          </a:prstGeom>
          <a:noFill/>
          <a:ln w="9525">
            <a:noFill/>
            <a:miter lim="800000"/>
            <a:headEnd/>
            <a:tailEnd/>
          </a:ln>
        </p:spPr>
        <p:txBody>
          <a:bodyPr wrap="none">
            <a:spAutoFit/>
          </a:bodyPr>
          <a:lstStyle/>
          <a:p>
            <a:pPr algn="r"/>
            <a:r>
              <a:rPr lang="zh-CN" altLang="en-US" sz="2000"/>
              <a:t>调度</a:t>
            </a:r>
            <a:r>
              <a:rPr lang="en-US" altLang="zh-CN" sz="2000"/>
              <a:t> 6</a:t>
            </a:r>
          </a:p>
        </p:txBody>
      </p:sp>
      <p:pic>
        <p:nvPicPr>
          <p:cNvPr id="23558" name="Picture 17"/>
          <p:cNvPicPr>
            <a:picLocks noChangeAspect="1" noChangeArrowheads="1"/>
          </p:cNvPicPr>
          <p:nvPr/>
        </p:nvPicPr>
        <p:blipFill>
          <a:blip r:embed="rId3"/>
          <a:srcRect/>
          <a:stretch>
            <a:fillRect/>
          </a:stretch>
        </p:blipFill>
        <p:spPr bwMode="auto">
          <a:xfrm>
            <a:off x="663575" y="2444750"/>
            <a:ext cx="3849688" cy="3117850"/>
          </a:xfrm>
          <a:prstGeom prst="rect">
            <a:avLst/>
          </a:prstGeom>
          <a:noFill/>
          <a:ln w="9525">
            <a:noFill/>
            <a:miter lim="800000"/>
            <a:headEnd/>
            <a:tailEnd/>
          </a:ln>
        </p:spPr>
      </p:pic>
      <p:pic>
        <p:nvPicPr>
          <p:cNvPr id="23559" name="Picture 18"/>
          <p:cNvPicPr>
            <a:picLocks noChangeAspect="1" noChangeArrowheads="1"/>
          </p:cNvPicPr>
          <p:nvPr/>
        </p:nvPicPr>
        <p:blipFill>
          <a:blip r:embed="rId4"/>
          <a:srcRect/>
          <a:stretch>
            <a:fillRect/>
          </a:stretch>
        </p:blipFill>
        <p:spPr bwMode="auto">
          <a:xfrm>
            <a:off x="4918075" y="2447925"/>
            <a:ext cx="4225925" cy="312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冲突可串行化</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24579" name="Rectangle 3"/>
          <p:cNvSpPr>
            <a:spLocks noGrp="1" noChangeArrowheads="1"/>
          </p:cNvSpPr>
          <p:nvPr>
            <p:ph type="body" idx="1"/>
          </p:nvPr>
        </p:nvSpPr>
        <p:spPr>
          <a:xfrm>
            <a:off x="814388" y="1093788"/>
            <a:ext cx="6997700" cy="4565650"/>
          </a:xfrm>
        </p:spPr>
        <p:txBody>
          <a:bodyPr/>
          <a:lstStyle/>
          <a:p>
            <a:pPr>
              <a:buFont typeface="Monotype Sorts" charset="2"/>
              <a:buNone/>
              <a:tabLst>
                <a:tab pos="2222500" algn="l"/>
                <a:tab pos="2568575" algn="l"/>
                <a:tab pos="3319463" algn="l"/>
                <a:tab pos="3594100" algn="l"/>
              </a:tabLst>
            </a:pPr>
            <a:endParaRPr lang="en-US" altLang="zh-CN" sz="1800" dirty="0" smtClean="0"/>
          </a:p>
          <a:p>
            <a:pPr>
              <a:tabLst>
                <a:tab pos="2222500" algn="l"/>
                <a:tab pos="2568575" algn="l"/>
                <a:tab pos="3319463" algn="l"/>
                <a:tab pos="3594100" algn="l"/>
              </a:tabLst>
            </a:pPr>
            <a:r>
              <a:rPr lang="zh-CN" altLang="en-US" sz="1800" dirty="0" smtClean="0">
                <a:latin typeface="宋体" pitchFamily="2" charset="-122"/>
                <a:ea typeface="宋体" pitchFamily="2" charset="-122"/>
              </a:rPr>
              <a:t>非冲突可串行化的调度实例： </a:t>
            </a: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endParaRPr lang="en-US" altLang="zh-CN" sz="1800" dirty="0" smtClean="0">
              <a:latin typeface="宋体" pitchFamily="2" charset="-122"/>
              <a:ea typeface="宋体" pitchFamily="2" charset="-122"/>
            </a:endParaRPr>
          </a:p>
          <a:p>
            <a:pPr>
              <a:tabLst>
                <a:tab pos="2222500" algn="l"/>
                <a:tab pos="2568575" algn="l"/>
                <a:tab pos="3319463" algn="l"/>
                <a:tab pos="3594100" algn="l"/>
              </a:tabLst>
            </a:pPr>
            <a:r>
              <a:rPr lang="zh-CN" altLang="en-US" sz="1800" dirty="0" smtClean="0">
                <a:latin typeface="宋体" pitchFamily="2" charset="-122"/>
                <a:ea typeface="宋体" pitchFamily="2" charset="-122"/>
              </a:rPr>
              <a:t>我们不能在上述调度中交换指令，来获得串行调度</a:t>
            </a:r>
            <a:r>
              <a:rPr lang="en-US" altLang="zh-CN" sz="1800" dirty="0" smtClean="0">
                <a:latin typeface="宋体" pitchFamily="2" charset="-122"/>
                <a:ea typeface="宋体" pitchFamily="2" charset="-122"/>
              </a:rPr>
              <a:t>&lt; T3, T4 &gt;</a:t>
            </a:r>
            <a:r>
              <a:rPr lang="zh-CN" altLang="en-US" sz="1800" dirty="0" smtClean="0">
                <a:latin typeface="宋体" pitchFamily="2" charset="-122"/>
                <a:ea typeface="宋体" pitchFamily="2" charset="-122"/>
              </a:rPr>
              <a:t>或者串行调度 </a:t>
            </a:r>
            <a:r>
              <a:rPr lang="en-US" altLang="zh-CN" sz="1800" dirty="0" smtClean="0">
                <a:latin typeface="宋体" pitchFamily="2" charset="-122"/>
                <a:ea typeface="宋体" pitchFamily="2" charset="-122"/>
              </a:rPr>
              <a:t>&lt; T4, T3 &gt;</a:t>
            </a:r>
          </a:p>
        </p:txBody>
      </p:sp>
      <p:pic>
        <p:nvPicPr>
          <p:cNvPr id="24580" name="Picture 8"/>
          <p:cNvPicPr>
            <a:picLocks noChangeAspect="1" noChangeArrowheads="1"/>
          </p:cNvPicPr>
          <p:nvPr/>
        </p:nvPicPr>
        <p:blipFill>
          <a:blip r:embed="rId3"/>
          <a:srcRect/>
          <a:stretch>
            <a:fillRect/>
          </a:stretch>
        </p:blipFill>
        <p:spPr bwMode="auto">
          <a:xfrm>
            <a:off x="1871663" y="1941513"/>
            <a:ext cx="4714875" cy="176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ltLang="zh-CN" dirty="0" smtClean="0">
                <a:latin typeface="宋体" pitchFamily="2" charset="-122"/>
                <a:ea typeface="宋体" pitchFamily="2" charset="-122"/>
              </a:rPr>
              <a:t>12.5  </a:t>
            </a:r>
            <a:r>
              <a:rPr lang="zh-CN" altLang="en-US" dirty="0" smtClean="0">
                <a:latin typeface="宋体" pitchFamily="2" charset="-122"/>
                <a:ea typeface="宋体" pitchFamily="2" charset="-122"/>
              </a:rPr>
              <a:t>可恢复调度</a:t>
            </a:r>
            <a:endParaRPr lang="en-US" dirty="0">
              <a:latin typeface="宋体" pitchFamily="2" charset="-122"/>
              <a:ea typeface="宋体" pitchFamily="2" charset="-122"/>
            </a:endParaRPr>
          </a:p>
        </p:txBody>
      </p:sp>
      <p:sp>
        <p:nvSpPr>
          <p:cNvPr id="31747" name="Rectangle 3"/>
          <p:cNvSpPr>
            <a:spLocks noGrp="1" noChangeArrowheads="1"/>
          </p:cNvSpPr>
          <p:nvPr>
            <p:ph type="body" idx="1"/>
          </p:nvPr>
        </p:nvSpPr>
        <p:spPr>
          <a:xfrm>
            <a:off x="914400" y="1747838"/>
            <a:ext cx="7848600" cy="4073525"/>
          </a:xfrm>
        </p:spPr>
        <p:txBody>
          <a:bodyPr/>
          <a:lstStyle/>
          <a:p>
            <a:pPr>
              <a:tabLst>
                <a:tab pos="2395538" algn="l"/>
                <a:tab pos="2857500" algn="l"/>
                <a:tab pos="3549650" algn="l"/>
                <a:tab pos="3997325" algn="l"/>
              </a:tabLst>
            </a:pPr>
            <a:r>
              <a:rPr lang="zh-CN" altLang="en-US" sz="1800" dirty="0" smtClean="0">
                <a:solidFill>
                  <a:schemeClr val="tx2"/>
                </a:solidFill>
                <a:latin typeface="宋体" pitchFamily="2" charset="-122"/>
                <a:ea typeface="宋体" pitchFamily="2" charset="-122"/>
              </a:rPr>
              <a:t>可恢复的调度</a:t>
            </a:r>
            <a:r>
              <a:rPr lang="en-US" altLang="zh-CN" sz="1800" dirty="0" smtClean="0">
                <a:solidFill>
                  <a:schemeClr val="tx2"/>
                </a:solidFill>
                <a:latin typeface="宋体" pitchFamily="2" charset="-122"/>
                <a:ea typeface="宋体" pitchFamily="2" charset="-122"/>
              </a:rPr>
              <a:t>(</a:t>
            </a:r>
            <a:r>
              <a:rPr lang="en-US" altLang="zh-CN" sz="1800" b="1" dirty="0" smtClean="0"/>
              <a:t>Recoverable</a:t>
            </a:r>
            <a:r>
              <a:rPr lang="en-US" altLang="zh-CN" sz="1800" b="1" i="1" dirty="0" smtClean="0"/>
              <a:t> </a:t>
            </a:r>
            <a:r>
              <a:rPr lang="en-US" altLang="zh-CN" sz="1800" b="1" dirty="0" smtClean="0"/>
              <a:t>schedule</a:t>
            </a:r>
            <a:r>
              <a:rPr lang="en-US" altLang="zh-CN" sz="1800" dirty="0" smtClean="0"/>
              <a:t> </a:t>
            </a:r>
            <a:r>
              <a:rPr lang="en-US" altLang="zh-CN" sz="1800" dirty="0" smtClean="0">
                <a:solidFill>
                  <a:schemeClr val="tx2"/>
                </a:solidFill>
                <a:latin typeface="宋体" pitchFamily="2" charset="-122"/>
                <a:ea typeface="宋体" pitchFamily="2" charset="-122"/>
              </a:rPr>
              <a:t>)</a:t>
            </a:r>
            <a:r>
              <a:rPr lang="en-US" altLang="zh-CN" sz="1800" dirty="0" smtClean="0">
                <a:latin typeface="宋体" pitchFamily="2" charset="-122"/>
                <a:ea typeface="宋体" pitchFamily="2" charset="-122"/>
              </a:rPr>
              <a:t> — </a:t>
            </a:r>
            <a:r>
              <a:rPr lang="zh-CN" altLang="en-US" sz="1800" dirty="0" smtClean="0">
                <a:latin typeface="宋体" pitchFamily="2" charset="-122"/>
                <a:ea typeface="宋体" pitchFamily="2" charset="-122"/>
              </a:rPr>
              <a:t>如果事务</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读取了</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所写的数据项</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则</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先于</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baseline="-25000" dirty="0" smtClean="0">
                <a:latin typeface="宋体" pitchFamily="2" charset="-122"/>
                <a:ea typeface="宋体" pitchFamily="2" charset="-122"/>
              </a:rPr>
              <a:t> </a:t>
            </a:r>
            <a:r>
              <a:rPr lang="zh-CN" altLang="en-US" sz="1800" dirty="0" smtClean="0">
                <a:latin typeface="宋体" pitchFamily="2" charset="-122"/>
                <a:ea typeface="宋体" pitchFamily="2" charset="-122"/>
              </a:rPr>
              <a:t>提交</a:t>
            </a:r>
          </a:p>
          <a:p>
            <a:pPr>
              <a:tabLst>
                <a:tab pos="2395538" algn="l"/>
                <a:tab pos="2857500" algn="l"/>
                <a:tab pos="3549650" algn="l"/>
                <a:tab pos="3997325" algn="l"/>
              </a:tabLst>
            </a:pPr>
            <a:r>
              <a:rPr lang="zh-CN" altLang="en-US" sz="1800" dirty="0" smtClean="0">
                <a:latin typeface="宋体" pitchFamily="2" charset="-122"/>
                <a:ea typeface="宋体" pitchFamily="2" charset="-122"/>
              </a:rPr>
              <a:t>下列调度不是可恢复的，如果</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9</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在读之后立即提交</a:t>
            </a:r>
            <a:r>
              <a:rPr lang="en-US" altLang="zh-CN" sz="1800" dirty="0" smtClean="0">
                <a:latin typeface="宋体" pitchFamily="2" charset="-122"/>
                <a:ea typeface="宋体" pitchFamily="2" charset="-122"/>
              </a:rPr>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t>
            </a:r>
          </a:p>
          <a:p>
            <a:pPr>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buFont typeface="Monotype Sorts" charset="2"/>
              <a:buNone/>
              <a:tabLst>
                <a:tab pos="2395538" algn="l"/>
                <a:tab pos="2857500" algn="l"/>
                <a:tab pos="3549650" algn="l"/>
                <a:tab pos="3997325" algn="l"/>
              </a:tabLst>
            </a:pPr>
            <a:endParaRPr lang="en-US" altLang="zh-CN" sz="1800" dirty="0" smtClean="0">
              <a:latin typeface="宋体" pitchFamily="2" charset="-122"/>
              <a:ea typeface="宋体" pitchFamily="2" charset="-122"/>
            </a:endParaRPr>
          </a:p>
          <a:p>
            <a:pPr>
              <a:tabLst>
                <a:tab pos="2395538" algn="l"/>
                <a:tab pos="2857500" algn="l"/>
                <a:tab pos="3549650" algn="l"/>
                <a:tab pos="3997325" algn="l"/>
              </a:tabLst>
            </a:pPr>
            <a:r>
              <a:rPr lang="zh-CN" altLang="en-US" sz="1800" dirty="0" smtClean="0">
                <a:latin typeface="宋体" pitchFamily="2" charset="-122"/>
                <a:ea typeface="宋体" pitchFamily="2" charset="-122"/>
              </a:rPr>
              <a:t>如果</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8</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中止</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9</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将会读到</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可能显示给用户</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不一致的数据库状态，因此</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数据库必须确保调度是可恢复的</a:t>
            </a:r>
            <a:endParaRPr lang="en-US" altLang="zh-CN" sz="1800" dirty="0" smtClean="0">
              <a:latin typeface="宋体" pitchFamily="2" charset="-122"/>
              <a:ea typeface="宋体" pitchFamily="2" charset="-122"/>
            </a:endParaRPr>
          </a:p>
        </p:txBody>
      </p:sp>
      <p:sp>
        <p:nvSpPr>
          <p:cNvPr id="31748" name="Text Box 6"/>
          <p:cNvSpPr txBox="1">
            <a:spLocks noChangeArrowheads="1"/>
          </p:cNvSpPr>
          <p:nvPr/>
        </p:nvSpPr>
        <p:spPr bwMode="auto">
          <a:xfrm>
            <a:off x="914400" y="1106488"/>
            <a:ext cx="5262563" cy="369887"/>
          </a:xfrm>
          <a:prstGeom prst="rect">
            <a:avLst/>
          </a:prstGeom>
          <a:noFill/>
          <a:ln w="9525">
            <a:noFill/>
            <a:miter lim="800000"/>
            <a:headEnd/>
            <a:tailEnd/>
          </a:ln>
        </p:spPr>
        <p:txBody>
          <a:bodyPr wrap="none" anchor="ctr">
            <a:spAutoFit/>
          </a:bodyPr>
          <a:lstStyle/>
          <a:p>
            <a:pPr>
              <a:spcBef>
                <a:spcPct val="50000"/>
              </a:spcBef>
            </a:pPr>
            <a:r>
              <a:rPr lang="zh-CN" altLang="en-US" sz="1800">
                <a:latin typeface="宋体" pitchFamily="2" charset="-122"/>
                <a:ea typeface="宋体" pitchFamily="2" charset="-122"/>
              </a:rPr>
              <a:t>需要在并发运行的事务上讨论事务失败造成的效果</a:t>
            </a:r>
          </a:p>
        </p:txBody>
      </p:sp>
      <p:pic>
        <p:nvPicPr>
          <p:cNvPr id="31749" name="Picture 11"/>
          <p:cNvPicPr>
            <a:picLocks noChangeAspect="1" noChangeArrowheads="1"/>
          </p:cNvPicPr>
          <p:nvPr/>
        </p:nvPicPr>
        <p:blipFill>
          <a:blip r:embed="rId3"/>
          <a:srcRect/>
          <a:stretch>
            <a:fillRect/>
          </a:stretch>
        </p:blipFill>
        <p:spPr bwMode="auto">
          <a:xfrm>
            <a:off x="2603500" y="3068638"/>
            <a:ext cx="3482975"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级联回滚</a:t>
            </a:r>
            <a:endParaRPr lang="en-US" dirty="0">
              <a:latin typeface="宋体" pitchFamily="2" charset="-122"/>
              <a:ea typeface="宋体" pitchFamily="2" charset="-122"/>
            </a:endParaRPr>
          </a:p>
        </p:txBody>
      </p:sp>
      <p:sp>
        <p:nvSpPr>
          <p:cNvPr id="32771" name="Rectangle 3"/>
          <p:cNvSpPr>
            <a:spLocks noGrp="1" noChangeArrowheads="1"/>
          </p:cNvSpPr>
          <p:nvPr>
            <p:ph type="body" idx="1"/>
          </p:nvPr>
        </p:nvSpPr>
        <p:spPr>
          <a:xfrm>
            <a:off x="814388" y="1093788"/>
            <a:ext cx="7169150" cy="4622800"/>
          </a:xfrm>
        </p:spPr>
        <p:txBody>
          <a:bodyPr/>
          <a:lstStyle/>
          <a:p>
            <a:pPr>
              <a:tabLst>
                <a:tab pos="1658938" algn="l"/>
                <a:tab pos="2120900" algn="l"/>
                <a:tab pos="2684463" algn="l"/>
                <a:tab pos="3030538" algn="l"/>
                <a:tab pos="3767138" algn="l"/>
                <a:tab pos="4056063" algn="l"/>
              </a:tabLst>
            </a:pPr>
            <a:r>
              <a:rPr lang="zh-CN" altLang="en-US" sz="1800" smtClean="0">
                <a:solidFill>
                  <a:schemeClr val="tx2"/>
                </a:solidFill>
                <a:latin typeface="宋体" pitchFamily="2" charset="-122"/>
                <a:ea typeface="宋体" pitchFamily="2" charset="-122"/>
              </a:rPr>
              <a:t>级联回滚</a:t>
            </a:r>
            <a:r>
              <a:rPr lang="en-US" altLang="zh-CN" sz="1800" smtClean="0">
                <a:solidFill>
                  <a:schemeClr val="tx2"/>
                </a:solidFill>
                <a:latin typeface="宋体" pitchFamily="2" charset="-122"/>
                <a:ea typeface="宋体" pitchFamily="2" charset="-122"/>
              </a:rPr>
              <a:t>——</a:t>
            </a:r>
            <a:r>
              <a:rPr lang="zh-CN" altLang="en-US" sz="1800" smtClean="0">
                <a:latin typeface="宋体" pitchFamily="2" charset="-122"/>
                <a:ea typeface="宋体" pitchFamily="2" charset="-122"/>
              </a:rPr>
              <a:t>单个事务失败，导致一系列事务回滚。考虑下列调度，其中事务都中止</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调度是可恢复的</a:t>
            </a:r>
            <a:r>
              <a:rPr lang="en-US" altLang="zh-CN" sz="1800" smtClean="0">
                <a:latin typeface="宋体" pitchFamily="2" charset="-122"/>
                <a:ea typeface="宋体" pitchFamily="2" charset="-122"/>
              </a:rPr>
              <a:t>)</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zh-CN" altLang="en-US" sz="1800" smtClean="0">
                <a:latin typeface="宋体" pitchFamily="2" charset="-122"/>
                <a:ea typeface="宋体" pitchFamily="2" charset="-122"/>
              </a:rPr>
              <a:t>如果</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10</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失败</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11</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和</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12</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必须回滚</a:t>
            </a:r>
            <a:endParaRPr lang="en-US" altLang="zh-CN" sz="1800" smtClean="0">
              <a:latin typeface="宋体" pitchFamily="2" charset="-122"/>
              <a:ea typeface="宋体" pitchFamily="2" charset="-122"/>
            </a:endParaRPr>
          </a:p>
          <a:p>
            <a:pPr>
              <a:tabLst>
                <a:tab pos="1658938" algn="l"/>
                <a:tab pos="2120900" algn="l"/>
                <a:tab pos="2684463" algn="l"/>
                <a:tab pos="3030538" algn="l"/>
                <a:tab pos="3767138" algn="l"/>
                <a:tab pos="4056063" algn="l"/>
              </a:tabLst>
            </a:pPr>
            <a:r>
              <a:rPr lang="zh-CN" altLang="en-US" sz="1800" smtClean="0">
                <a:latin typeface="宋体" pitchFamily="2" charset="-122"/>
                <a:ea typeface="宋体" pitchFamily="2" charset="-122"/>
              </a:rPr>
              <a:t>会导致大量工作撤销</a:t>
            </a:r>
          </a:p>
        </p:txBody>
      </p:sp>
      <p:pic>
        <p:nvPicPr>
          <p:cNvPr id="32772" name="Picture 12"/>
          <p:cNvPicPr>
            <a:picLocks noChangeAspect="1" noChangeArrowheads="1"/>
          </p:cNvPicPr>
          <p:nvPr/>
        </p:nvPicPr>
        <p:blipFill>
          <a:blip r:embed="rId3"/>
          <a:srcRect/>
          <a:stretch>
            <a:fillRect/>
          </a:stretch>
        </p:blipFill>
        <p:spPr bwMode="auto">
          <a:xfrm>
            <a:off x="1814513" y="1849438"/>
            <a:ext cx="4216400" cy="2368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无级联调度</a:t>
            </a:r>
            <a:endParaRPr lang="en-US" dirty="0">
              <a:latin typeface="宋体" pitchFamily="2" charset="-122"/>
              <a:ea typeface="宋体" pitchFamily="2" charset="-122"/>
            </a:endParaRPr>
          </a:p>
        </p:txBody>
      </p:sp>
      <p:sp>
        <p:nvSpPr>
          <p:cNvPr id="33795" name="Rectangle 3"/>
          <p:cNvSpPr>
            <a:spLocks noGrp="1" noChangeArrowheads="1"/>
          </p:cNvSpPr>
          <p:nvPr>
            <p:ph type="body" idx="1"/>
          </p:nvPr>
        </p:nvSpPr>
        <p:spPr/>
        <p:txBody>
          <a:bodyPr/>
          <a:lstStyle/>
          <a:p>
            <a:r>
              <a:rPr lang="zh-CN" altLang="en-US" sz="1800" dirty="0" smtClean="0">
                <a:solidFill>
                  <a:schemeClr val="tx2"/>
                </a:solidFill>
                <a:latin typeface="宋体" pitchFamily="2" charset="-122"/>
                <a:ea typeface="宋体" pitchFamily="2" charset="-122"/>
              </a:rPr>
              <a:t>无级联调度</a:t>
            </a:r>
            <a:r>
              <a:rPr lang="en-US" altLang="zh-CN" sz="1800" dirty="0" smtClean="0">
                <a:solidFill>
                  <a:schemeClr val="tx2"/>
                </a:solidFill>
                <a:latin typeface="宋体" pitchFamily="2" charset="-122"/>
                <a:ea typeface="宋体" pitchFamily="2" charset="-122"/>
              </a:rPr>
              <a:t>(</a:t>
            </a:r>
            <a:r>
              <a:rPr lang="en-US" altLang="zh-CN" sz="1800" b="1" dirty="0" err="1" smtClean="0"/>
              <a:t>Cascadeless</a:t>
            </a:r>
            <a:r>
              <a:rPr lang="en-US" altLang="zh-CN" sz="1800" b="1" i="1" dirty="0" smtClean="0"/>
              <a:t> </a:t>
            </a:r>
            <a:r>
              <a:rPr lang="en-US" altLang="zh-CN" sz="1800" b="1" dirty="0" smtClean="0"/>
              <a:t>schedules</a:t>
            </a:r>
            <a:r>
              <a:rPr lang="en-US" altLang="zh-CN" sz="1800" dirty="0" smtClean="0"/>
              <a:t> </a:t>
            </a:r>
            <a:r>
              <a:rPr lang="en-US" altLang="zh-CN" sz="1800" dirty="0" smtClean="0">
                <a:solidFill>
                  <a:schemeClr val="tx2"/>
                </a:solidFill>
                <a:latin typeface="宋体" pitchFamily="2" charset="-122"/>
                <a:ea typeface="宋体" pitchFamily="2" charset="-122"/>
              </a:rPr>
              <a:t>)</a:t>
            </a:r>
            <a:r>
              <a:rPr lang="en-US" altLang="zh-CN" sz="1800" dirty="0" smtClean="0">
                <a:latin typeface="宋体" pitchFamily="2" charset="-122"/>
                <a:ea typeface="宋体" pitchFamily="2" charset="-122"/>
              </a:rPr>
              <a:t> — </a:t>
            </a:r>
            <a:r>
              <a:rPr lang="zh-CN" altLang="en-US" sz="1800" dirty="0" smtClean="0">
                <a:latin typeface="宋体" pitchFamily="2" charset="-122"/>
                <a:ea typeface="宋体" pitchFamily="2" charset="-122"/>
              </a:rPr>
              <a:t>不会发生级联回滚</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对每一事务对</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，如果</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读取了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所写的数据项</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则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必须在 </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baseline="-25000" dirty="0" smtClean="0">
                <a:latin typeface="宋体" pitchFamily="2" charset="-122"/>
                <a:ea typeface="宋体" pitchFamily="2" charset="-122"/>
              </a:rPr>
              <a:t> </a:t>
            </a:r>
            <a:r>
              <a:rPr lang="zh-CN" altLang="en-US" sz="1800" dirty="0" smtClean="0">
                <a:latin typeface="宋体" pitchFamily="2" charset="-122"/>
                <a:ea typeface="宋体" pitchFamily="2" charset="-122"/>
              </a:rPr>
              <a:t>的读操作之前提交</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每个无级联调度也是可恢复的</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对无级联调度做一下限制是有必要的</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altLang="zh-CN" dirty="0" smtClean="0">
                <a:latin typeface="宋体" pitchFamily="2" charset="-122"/>
                <a:ea typeface="宋体" pitchFamily="2" charset="-122"/>
              </a:rPr>
              <a:t>12.6  </a:t>
            </a:r>
            <a:r>
              <a:rPr lang="zh-CN" altLang="en-US" dirty="0" smtClean="0">
                <a:latin typeface="宋体" pitchFamily="2" charset="-122"/>
                <a:ea typeface="宋体" pitchFamily="2" charset="-122"/>
              </a:rPr>
              <a:t>并发控制</a:t>
            </a:r>
            <a:endParaRPr lang="en-US" dirty="0">
              <a:latin typeface="宋体" pitchFamily="2" charset="-122"/>
              <a:ea typeface="宋体" pitchFamily="2" charset="-122"/>
            </a:endParaRPr>
          </a:p>
        </p:txBody>
      </p:sp>
      <p:sp>
        <p:nvSpPr>
          <p:cNvPr id="34819" name="Rectangle 3"/>
          <p:cNvSpPr>
            <a:spLocks noGrp="1" noChangeArrowheads="1"/>
          </p:cNvSpPr>
          <p:nvPr>
            <p:ph type="body" idx="1"/>
          </p:nvPr>
        </p:nvSpPr>
        <p:spPr>
          <a:xfrm>
            <a:off x="914400" y="1106488"/>
            <a:ext cx="7939088" cy="4884737"/>
          </a:xfrm>
        </p:spPr>
        <p:txBody>
          <a:bodyPr/>
          <a:lstStyle/>
          <a:p>
            <a:r>
              <a:rPr lang="zh-CN" altLang="en-US" sz="1800" dirty="0" smtClean="0">
                <a:latin typeface="宋体" pitchFamily="2" charset="-122"/>
                <a:ea typeface="宋体" pitchFamily="2" charset="-122"/>
              </a:rPr>
              <a:t>数据库必须提供一个机制，确保所有可能的调度</a:t>
            </a:r>
            <a:r>
              <a:rPr lang="en-US" altLang="zh-CN" sz="1800" dirty="0" smtClean="0">
                <a:latin typeface="宋体" pitchFamily="2" charset="-122"/>
                <a:ea typeface="宋体" pitchFamily="2" charset="-122"/>
              </a:rPr>
              <a:t> </a:t>
            </a:r>
          </a:p>
          <a:p>
            <a:pPr lvl="1"/>
            <a:r>
              <a:rPr lang="zh-CN" altLang="en-US" sz="1800" dirty="0" smtClean="0">
                <a:latin typeface="宋体" pitchFamily="2" charset="-122"/>
                <a:ea typeface="宋体" pitchFamily="2" charset="-122"/>
              </a:rPr>
              <a:t>或者是冲突可串行化，或者是视图可串行化，并且</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是可恢复的，最好是无级联的</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一个时刻只有一个事务执行的策略，产生串行调度，提供了很低的并发度</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串行调度是可恢复</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无级联</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在执行后判定调度是否可串行化，已经晚了</a:t>
            </a:r>
            <a:r>
              <a:rPr lang="en-US" altLang="zh-CN" sz="1800" dirty="0" smtClean="0">
                <a:latin typeface="宋体" pitchFamily="2" charset="-122"/>
                <a:ea typeface="宋体" pitchFamily="2" charset="-122"/>
              </a:rPr>
              <a:t>!</a:t>
            </a:r>
          </a:p>
          <a:p>
            <a:r>
              <a:rPr lang="zh-CN" altLang="en-US" sz="1800" dirty="0" smtClean="0">
                <a:solidFill>
                  <a:schemeClr val="tx2"/>
                </a:solidFill>
                <a:latin typeface="宋体" pitchFamily="2" charset="-122"/>
                <a:ea typeface="宋体" pitchFamily="2" charset="-122"/>
              </a:rPr>
              <a:t>目标</a:t>
            </a:r>
            <a:r>
              <a:rPr lang="en-US" altLang="zh-CN" sz="1800" dirty="0" smtClean="0">
                <a:latin typeface="宋体" pitchFamily="2" charset="-122"/>
                <a:ea typeface="宋体" pitchFamily="2" charset="-122"/>
              </a:rPr>
              <a:t> – </a:t>
            </a:r>
            <a:r>
              <a:rPr lang="zh-CN" altLang="en-US" sz="1800" dirty="0" smtClean="0">
                <a:latin typeface="宋体" pitchFamily="2" charset="-122"/>
                <a:ea typeface="宋体" pitchFamily="2" charset="-122"/>
              </a:rPr>
              <a:t>开发能够确保可串行化的并发控制协议</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并发控制</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35843" name="Rectangle 3"/>
          <p:cNvSpPr>
            <a:spLocks noGrp="1" noChangeArrowheads="1"/>
          </p:cNvSpPr>
          <p:nvPr>
            <p:ph type="body" idx="1"/>
          </p:nvPr>
        </p:nvSpPr>
        <p:spPr>
          <a:xfrm>
            <a:off x="814388" y="1093788"/>
            <a:ext cx="7315200" cy="4114800"/>
          </a:xfrm>
        </p:spPr>
        <p:txBody>
          <a:bodyPr/>
          <a:lstStyle/>
          <a:p>
            <a:r>
              <a:rPr lang="zh-CN" altLang="en-US" sz="1800" dirty="0" smtClean="0">
                <a:latin typeface="宋体" pitchFamily="2" charset="-122"/>
                <a:ea typeface="宋体" pitchFamily="2" charset="-122"/>
              </a:rPr>
              <a:t>为了数据库的一致性和较好的级联，调度必须是冲突或视图可串行化的，并且是可恢复的</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一个策略是，串行调度时，某一时刻只有一个事务可以执行，但提供一个弱级别的并发</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并发控制策略在并发数量与相应的代价之间进行权衡</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一些策略只允许出现冲突可串行化调度，而另一些策略只允许出现视图可串行化调度</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1114425" y="200025"/>
            <a:ext cx="7753350" cy="457200"/>
          </a:xfrm>
        </p:spPr>
        <p:txBody>
          <a:bodyPr/>
          <a:lstStyle/>
          <a:p>
            <a:pPr>
              <a:defRPr/>
            </a:pPr>
            <a:r>
              <a:rPr lang="zh-CN" altLang="en-US" sz="2800" dirty="0" smtClean="0">
                <a:latin typeface="宋体" pitchFamily="2" charset="-122"/>
                <a:ea typeface="宋体" pitchFamily="2" charset="-122"/>
              </a:rPr>
              <a:t>并发控制</a:t>
            </a:r>
            <a:r>
              <a:rPr lang="en-US" altLang="zh-CN" sz="2800" dirty="0" smtClean="0">
                <a:latin typeface="宋体" pitchFamily="2" charset="-122"/>
                <a:ea typeface="宋体" pitchFamily="2" charset="-122"/>
              </a:rPr>
              <a:t> vs.</a:t>
            </a:r>
            <a:r>
              <a:rPr lang="zh-CN" altLang="en-US" sz="2800" dirty="0" smtClean="0">
                <a:latin typeface="宋体" pitchFamily="2" charset="-122"/>
                <a:ea typeface="宋体" pitchFamily="2" charset="-122"/>
              </a:rPr>
              <a:t>可串行化判定</a:t>
            </a:r>
            <a:endParaRPr lang="en-US" sz="2800" dirty="0">
              <a:latin typeface="宋体" pitchFamily="2" charset="-122"/>
              <a:ea typeface="宋体" pitchFamily="2" charset="-122"/>
            </a:endParaRPr>
          </a:p>
        </p:txBody>
      </p:sp>
      <p:sp>
        <p:nvSpPr>
          <p:cNvPr id="36867" name="Rectangle 3"/>
          <p:cNvSpPr>
            <a:spLocks noGrp="1" noChangeArrowheads="1"/>
          </p:cNvSpPr>
          <p:nvPr>
            <p:ph type="body" idx="1"/>
          </p:nvPr>
        </p:nvSpPr>
        <p:spPr/>
        <p:txBody>
          <a:bodyPr/>
          <a:lstStyle/>
          <a:p>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并发控制协议允许并发调度，同时确保调度是冲突</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视图 可串行化的</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可恢复的和无级联的</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并发控制协议通常不检查优先图</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通过施加访问规则，避免非可串行的调度</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我们将在本章后续学习此类规则</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不同的并发控制协议在它们允许的并发程度和引起的开销之间提供不同的平衡</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可串行化判定帮助我们理解为什么并发控制协议是正确的</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较弱级别的一致性</a:t>
            </a:r>
            <a:endParaRPr lang="en-US" dirty="0">
              <a:latin typeface="宋体" pitchFamily="2" charset="-122"/>
              <a:ea typeface="宋体" pitchFamily="2" charset="-122"/>
            </a:endParaRPr>
          </a:p>
        </p:txBody>
      </p:sp>
      <p:sp>
        <p:nvSpPr>
          <p:cNvPr id="37891" name="Rectangle 3"/>
          <p:cNvSpPr>
            <a:spLocks noGrp="1" noChangeArrowheads="1"/>
          </p:cNvSpPr>
          <p:nvPr>
            <p:ph type="body" idx="1"/>
          </p:nvPr>
        </p:nvSpPr>
        <p:spPr/>
        <p:txBody>
          <a:bodyPr/>
          <a:lstStyle/>
          <a:p>
            <a:r>
              <a:rPr lang="zh-CN" altLang="en-US" sz="1800" dirty="0" smtClean="0">
                <a:latin typeface="宋体" pitchFamily="2" charset="-122"/>
                <a:ea typeface="宋体" pitchFamily="2" charset="-122"/>
              </a:rPr>
              <a:t>一些应用愿意接受弱一致性，允许调度不是可串行化的</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比如，一个只读事务希望得到一个所有账户的近似总收支</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比如，数据库对查询优化的统计计算可以近似（为什么？）</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一些事务对于另外的事务来说，不需要被串行化</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权衡准确度和性能</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dirty="0" smtClean="0">
                <a:latin typeface="宋体" pitchFamily="2" charset="-122"/>
                <a:ea typeface="宋体" pitchFamily="2" charset="-122"/>
              </a:rPr>
              <a:t>SQL-92 </a:t>
            </a:r>
            <a:r>
              <a:rPr lang="zh-CN" altLang="en-US" dirty="0" smtClean="0">
                <a:latin typeface="宋体" pitchFamily="2" charset="-122"/>
                <a:ea typeface="宋体" pitchFamily="2" charset="-122"/>
              </a:rPr>
              <a:t>中较弱级别的一致性</a:t>
            </a:r>
            <a:endParaRPr lang="en-US" dirty="0">
              <a:latin typeface="宋体" pitchFamily="2" charset="-122"/>
              <a:ea typeface="宋体" pitchFamily="2" charset="-122"/>
            </a:endParaRPr>
          </a:p>
        </p:txBody>
      </p:sp>
      <p:sp>
        <p:nvSpPr>
          <p:cNvPr id="38915" name="Rectangle 3"/>
          <p:cNvSpPr>
            <a:spLocks noGrp="1" noChangeArrowheads="1"/>
          </p:cNvSpPr>
          <p:nvPr>
            <p:ph type="body" idx="1"/>
          </p:nvPr>
        </p:nvSpPr>
        <p:spPr>
          <a:xfrm>
            <a:off x="814388" y="1093788"/>
            <a:ext cx="7620000" cy="3259137"/>
          </a:xfrm>
        </p:spPr>
        <p:txBody>
          <a:bodyPr/>
          <a:lstStyle/>
          <a:p>
            <a:r>
              <a:rPr lang="zh-CN" altLang="en-US" sz="1800" b="1" dirty="0" smtClean="0">
                <a:solidFill>
                  <a:srgbClr val="000099"/>
                </a:solidFill>
                <a:latin typeface="宋体" pitchFamily="2" charset="-122"/>
                <a:ea typeface="宋体" pitchFamily="2" charset="-122"/>
              </a:rPr>
              <a:t>可串行化</a:t>
            </a:r>
            <a:r>
              <a:rPr lang="en-US" altLang="zh-CN" sz="1800" b="1" dirty="0" smtClean="0">
                <a:solidFill>
                  <a:srgbClr val="000099"/>
                </a:solidFill>
                <a:latin typeface="宋体" pitchFamily="2" charset="-122"/>
                <a:ea typeface="宋体" pitchFamily="2" charset="-122"/>
              </a:rPr>
              <a:t>(</a:t>
            </a:r>
            <a:r>
              <a:rPr lang="en-US" altLang="zh-CN" sz="1800" b="1" dirty="0" err="1" smtClean="0">
                <a:solidFill>
                  <a:srgbClr val="000099"/>
                </a:solidFill>
              </a:rPr>
              <a:t>Serializable</a:t>
            </a:r>
            <a:r>
              <a:rPr lang="en-US" altLang="zh-CN" sz="1800" b="1" dirty="0" smtClean="0">
                <a:solidFill>
                  <a:srgbClr val="000099"/>
                </a:solidFill>
                <a:latin typeface="宋体" pitchFamily="2" charset="-122"/>
                <a:ea typeface="宋体" pitchFamily="2" charset="-122"/>
              </a:rPr>
              <a:t>)</a:t>
            </a:r>
            <a:r>
              <a:rPr lang="en-US" altLang="zh-CN" sz="1800" b="1" dirty="0" smtClean="0">
                <a:latin typeface="宋体" pitchFamily="2" charset="-122"/>
                <a:ea typeface="宋体" pitchFamily="2" charset="-122"/>
              </a:rPr>
              <a:t>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默认</a:t>
            </a:r>
            <a:endParaRPr lang="en-US" altLang="zh-CN" sz="1800" dirty="0" smtClean="0">
              <a:latin typeface="宋体" pitchFamily="2" charset="-122"/>
              <a:ea typeface="宋体" pitchFamily="2" charset="-122"/>
            </a:endParaRPr>
          </a:p>
          <a:p>
            <a:r>
              <a:rPr lang="zh-CN" altLang="en-US" sz="1800" b="1" dirty="0" smtClean="0">
                <a:solidFill>
                  <a:srgbClr val="000099"/>
                </a:solidFill>
                <a:latin typeface="宋体" pitchFamily="2" charset="-122"/>
                <a:ea typeface="宋体" pitchFamily="2" charset="-122"/>
              </a:rPr>
              <a:t>可重复读</a:t>
            </a:r>
            <a:r>
              <a:rPr lang="en-US" altLang="zh-CN" sz="1800" b="1" dirty="0" smtClean="0">
                <a:solidFill>
                  <a:srgbClr val="000099"/>
                </a:solidFill>
                <a:latin typeface="宋体" pitchFamily="2" charset="-122"/>
                <a:ea typeface="宋体" pitchFamily="2" charset="-122"/>
              </a:rPr>
              <a:t>(</a:t>
            </a:r>
            <a:r>
              <a:rPr lang="en-US" altLang="zh-CN" sz="1800" b="1" dirty="0" smtClean="0">
                <a:solidFill>
                  <a:srgbClr val="000099"/>
                </a:solidFill>
              </a:rPr>
              <a:t>Repeatable read</a:t>
            </a:r>
            <a:r>
              <a:rPr lang="en-US" altLang="zh-CN" sz="1800" b="1" dirty="0" smtClean="0"/>
              <a:t> </a:t>
            </a:r>
            <a:r>
              <a:rPr lang="en-US" altLang="zh-CN" sz="1800" b="1" dirty="0" smtClean="0">
                <a:solidFill>
                  <a:srgbClr val="000099"/>
                </a:solidFill>
                <a:latin typeface="宋体" pitchFamily="2" charset="-122"/>
                <a:ea typeface="宋体" pitchFamily="2" charset="-122"/>
              </a:rPr>
              <a:t>)</a:t>
            </a:r>
            <a:r>
              <a:rPr lang="en-US" altLang="zh-CN" sz="1800" b="1" dirty="0" smtClean="0">
                <a:latin typeface="宋体" pitchFamily="2" charset="-122"/>
                <a:ea typeface="宋体" pitchFamily="2" charset="-122"/>
              </a:rPr>
              <a:t> </a:t>
            </a:r>
            <a:r>
              <a:rPr lang="en-US" altLang="zh-CN" sz="1800" dirty="0" smtClean="0">
                <a:latin typeface="宋体" pitchFamily="2" charset="-122"/>
                <a:ea typeface="宋体" pitchFamily="2" charset="-122"/>
              </a:rPr>
              <a:t>—</a:t>
            </a:r>
            <a:r>
              <a:rPr lang="en-US" altLang="zh-CN" sz="1800" b="1" dirty="0" smtClean="0">
                <a:latin typeface="宋体" pitchFamily="2" charset="-122"/>
                <a:ea typeface="宋体" pitchFamily="2" charset="-122"/>
              </a:rPr>
              <a:t> </a:t>
            </a:r>
            <a:r>
              <a:rPr lang="zh-CN" altLang="en-US" sz="1800" dirty="0" smtClean="0">
                <a:latin typeface="宋体" pitchFamily="2" charset="-122"/>
                <a:ea typeface="宋体" pitchFamily="2" charset="-122"/>
              </a:rPr>
              <a:t>只允许读取已提交数据，在两次读取相同数据项之间，不允许其他事务更新这些数据项。至于和其他事务之间不一定保证可串行化。比如，当一个事务查询满足一定条件的数据时，能够发现已提交事务插入的数据，而不会发现该事务插入的其他数据</a:t>
            </a:r>
            <a:endParaRPr lang="en-US" altLang="zh-CN" sz="1800" dirty="0" smtClean="0">
              <a:latin typeface="宋体" pitchFamily="2" charset="-122"/>
              <a:ea typeface="宋体" pitchFamily="2" charset="-122"/>
            </a:endParaRPr>
          </a:p>
          <a:p>
            <a:r>
              <a:rPr lang="zh-CN" altLang="en-US" sz="1800" b="1" dirty="0" smtClean="0">
                <a:solidFill>
                  <a:srgbClr val="000099"/>
                </a:solidFill>
                <a:latin typeface="宋体" pitchFamily="2" charset="-122"/>
                <a:ea typeface="宋体" pitchFamily="2" charset="-122"/>
              </a:rPr>
              <a:t>已提交读</a:t>
            </a:r>
            <a:r>
              <a:rPr lang="en-US" altLang="zh-CN" sz="1800" b="1" dirty="0" smtClean="0">
                <a:solidFill>
                  <a:srgbClr val="000099"/>
                </a:solidFill>
                <a:latin typeface="宋体" pitchFamily="2" charset="-122"/>
                <a:ea typeface="宋体" pitchFamily="2" charset="-122"/>
              </a:rPr>
              <a:t>(</a:t>
            </a:r>
            <a:r>
              <a:rPr lang="en-US" altLang="zh-CN" sz="1800" b="1" dirty="0" smtClean="0">
                <a:solidFill>
                  <a:srgbClr val="000099"/>
                </a:solidFill>
              </a:rPr>
              <a:t>Read committed</a:t>
            </a:r>
            <a:r>
              <a:rPr lang="en-US" altLang="zh-CN" sz="1800" b="1" dirty="0" smtClean="0"/>
              <a:t> </a:t>
            </a:r>
            <a:r>
              <a:rPr lang="en-US" altLang="zh-CN" sz="1800" b="1" dirty="0" smtClean="0">
                <a:solidFill>
                  <a:srgbClr val="000099"/>
                </a:solidFill>
                <a:latin typeface="宋体" pitchFamily="2" charset="-122"/>
                <a:ea typeface="宋体" pitchFamily="2" charset="-122"/>
              </a:rPr>
              <a:t>)</a:t>
            </a:r>
            <a:r>
              <a:rPr lang="en-US" altLang="zh-CN" sz="1800" b="1" dirty="0" smtClean="0">
                <a:latin typeface="宋体" pitchFamily="2" charset="-122"/>
                <a:ea typeface="宋体" pitchFamily="2" charset="-122"/>
              </a:rPr>
              <a:t> </a:t>
            </a:r>
            <a:r>
              <a:rPr lang="en-US" altLang="zh-CN" sz="1800" dirty="0" smtClean="0">
                <a:latin typeface="宋体" pitchFamily="2" charset="-122"/>
                <a:ea typeface="宋体" pitchFamily="2" charset="-122"/>
              </a:rPr>
              <a:t>—</a:t>
            </a:r>
            <a:r>
              <a:rPr lang="en-US" altLang="zh-CN" sz="1800" b="1" dirty="0" smtClean="0">
                <a:latin typeface="宋体" pitchFamily="2" charset="-122"/>
                <a:ea typeface="宋体" pitchFamily="2" charset="-122"/>
              </a:rPr>
              <a:t> </a:t>
            </a:r>
            <a:r>
              <a:rPr lang="zh-CN" altLang="en-US" sz="1800" dirty="0" smtClean="0">
                <a:latin typeface="宋体" pitchFamily="2" charset="-122"/>
                <a:ea typeface="宋体" pitchFamily="2" charset="-122"/>
              </a:rPr>
              <a:t>只允许读取已提交数据，但不要求可重复读。连续读记录可能返回不同的值。比如，在同一个事务两次读取同一个数据项之间，其他事务可以更新并提交该数据项</a:t>
            </a:r>
            <a:endParaRPr lang="en-US" altLang="zh-CN" sz="1800" dirty="0" smtClean="0">
              <a:latin typeface="宋体" pitchFamily="2" charset="-122"/>
              <a:ea typeface="宋体" pitchFamily="2" charset="-122"/>
            </a:endParaRPr>
          </a:p>
          <a:p>
            <a:r>
              <a:rPr lang="zh-CN" altLang="en-US" sz="1800" b="1" dirty="0" smtClean="0">
                <a:solidFill>
                  <a:srgbClr val="000099"/>
                </a:solidFill>
                <a:latin typeface="宋体" pitchFamily="2" charset="-122"/>
                <a:ea typeface="宋体" pitchFamily="2" charset="-122"/>
              </a:rPr>
              <a:t>未提交读</a:t>
            </a:r>
            <a:r>
              <a:rPr lang="en-US" altLang="zh-CN" sz="1800" b="1" dirty="0" smtClean="0">
                <a:solidFill>
                  <a:srgbClr val="000099"/>
                </a:solidFill>
                <a:latin typeface="宋体" pitchFamily="2" charset="-122"/>
                <a:ea typeface="宋体" pitchFamily="2" charset="-122"/>
              </a:rPr>
              <a:t>(</a:t>
            </a:r>
            <a:r>
              <a:rPr lang="en-US" altLang="zh-CN" sz="1800" b="1" dirty="0" smtClean="0">
                <a:solidFill>
                  <a:srgbClr val="000099"/>
                </a:solidFill>
              </a:rPr>
              <a:t>Read uncommitted</a:t>
            </a:r>
            <a:r>
              <a:rPr lang="en-US" altLang="zh-CN" sz="1800" dirty="0" smtClean="0"/>
              <a:t> </a:t>
            </a:r>
            <a:r>
              <a:rPr lang="en-US" altLang="zh-CN" sz="1800" b="1" dirty="0" smtClean="0">
                <a:solidFill>
                  <a:srgbClr val="000099"/>
                </a:solidFill>
                <a:latin typeface="宋体" pitchFamily="2" charset="-122"/>
                <a:ea typeface="宋体" pitchFamily="2" charset="-122"/>
              </a:rPr>
              <a:t>)</a:t>
            </a:r>
            <a:r>
              <a:rPr lang="zh-CN" altLang="en-US" sz="1800" b="1" dirty="0" smtClean="0">
                <a:solidFill>
                  <a:srgbClr val="000099"/>
                </a:solidFill>
                <a:latin typeface="宋体" pitchFamily="2" charset="-122"/>
                <a:ea typeface="宋体" pitchFamily="2" charset="-122"/>
              </a:rPr>
              <a:t> </a:t>
            </a:r>
            <a:r>
              <a:rPr lang="en-US" altLang="zh-CN" sz="1800" dirty="0" smtClean="0">
                <a:latin typeface="宋体" pitchFamily="2" charset="-122"/>
                <a:ea typeface="宋体" pitchFamily="2" charset="-122"/>
              </a:rPr>
              <a:t>—</a:t>
            </a:r>
            <a:r>
              <a:rPr lang="en-US" altLang="zh-CN" sz="1800" b="1" dirty="0" smtClean="0">
                <a:latin typeface="宋体" pitchFamily="2" charset="-122"/>
                <a:ea typeface="宋体" pitchFamily="2" charset="-122"/>
              </a:rPr>
              <a:t> </a:t>
            </a:r>
            <a:r>
              <a:rPr lang="zh-CN" altLang="en-US" sz="1800" dirty="0" smtClean="0">
                <a:latin typeface="宋体" pitchFamily="2" charset="-122"/>
                <a:ea typeface="宋体" pitchFamily="2" charset="-122"/>
              </a:rPr>
              <a:t>允许读取未提交数据，这是</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允许的最低级的隔离性</a:t>
            </a:r>
            <a:endParaRPr lang="en-US" altLang="zh-CN" sz="1800" b="1" dirty="0" smtClean="0">
              <a:latin typeface="宋体" pitchFamily="2" charset="-122"/>
              <a:ea typeface="宋体" pitchFamily="2" charset="-122"/>
            </a:endParaRPr>
          </a:p>
        </p:txBody>
      </p:sp>
      <p:sp>
        <p:nvSpPr>
          <p:cNvPr id="38916" name="Rectangle 5"/>
          <p:cNvSpPr>
            <a:spLocks noChangeArrowheads="1"/>
          </p:cNvSpPr>
          <p:nvPr/>
        </p:nvSpPr>
        <p:spPr bwMode="auto">
          <a:xfrm>
            <a:off x="525463" y="4605338"/>
            <a:ext cx="7527925" cy="147637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lang="zh-CN" altLang="en-US" sz="1800" dirty="0">
                <a:latin typeface="宋体" pitchFamily="2" charset="-122"/>
                <a:ea typeface="宋体" pitchFamily="2" charset="-122"/>
              </a:rPr>
              <a:t>较弱级别的一致性对获取数据库的近似信息很有用</a:t>
            </a:r>
            <a:endParaRPr lang="en-US" altLang="zh-CN" sz="1800" dirty="0">
              <a:latin typeface="宋体" pitchFamily="2" charset="-122"/>
              <a:ea typeface="宋体" pitchFamily="2" charset="-122"/>
            </a:endParaRPr>
          </a:p>
          <a:p>
            <a:pPr marL="342900" indent="-342900">
              <a:spcBef>
                <a:spcPct val="35000"/>
              </a:spcBef>
              <a:buClr>
                <a:schemeClr val="tx2"/>
              </a:buClr>
              <a:buSzPct val="90000"/>
              <a:buFont typeface="Monotype Sorts" charset="2"/>
              <a:buChar char="n"/>
            </a:pPr>
            <a:r>
              <a:rPr lang="zh-CN" altLang="en-US" sz="1800" dirty="0">
                <a:latin typeface="宋体" pitchFamily="2" charset="-122"/>
                <a:ea typeface="宋体" pitchFamily="2" charset="-122"/>
              </a:rPr>
              <a:t>注意：一些数据库系统不能确保默认的可串行化调度</a:t>
            </a:r>
            <a:endParaRPr lang="en-US" altLang="zh-CN" sz="1800" dirty="0">
              <a:latin typeface="宋体" pitchFamily="2" charset="-122"/>
              <a:ea typeface="宋体" pitchFamily="2" charset="-122"/>
            </a:endParaRPr>
          </a:p>
          <a:p>
            <a:pPr marL="742950" lvl="1" indent="-285750">
              <a:spcBef>
                <a:spcPct val="35000"/>
              </a:spcBef>
              <a:buClr>
                <a:schemeClr val="folHlink"/>
              </a:buClr>
              <a:buSzPct val="80000"/>
              <a:buFont typeface="Monotype Sorts" charset="2"/>
              <a:buChar char="l"/>
            </a:pPr>
            <a:r>
              <a:rPr lang="zh-CN" altLang="en-US" sz="1800" dirty="0">
                <a:latin typeface="宋体" pitchFamily="2" charset="-122"/>
                <a:ea typeface="宋体" pitchFamily="2" charset="-122"/>
              </a:rPr>
              <a:t>比如，</a:t>
            </a:r>
            <a:r>
              <a:rPr lang="en-US" altLang="zh-CN" sz="1800" dirty="0">
                <a:latin typeface="宋体" pitchFamily="2" charset="-122"/>
                <a:ea typeface="宋体" pitchFamily="2" charset="-122"/>
              </a:rPr>
              <a:t>Oracle </a:t>
            </a:r>
            <a:r>
              <a:rPr lang="zh-CN" altLang="en-US" sz="1800" dirty="0">
                <a:latin typeface="宋体" pitchFamily="2" charset="-122"/>
                <a:ea typeface="宋体" pitchFamily="2" charset="-122"/>
              </a:rPr>
              <a:t>和</a:t>
            </a:r>
            <a:r>
              <a:rPr lang="en-US" altLang="zh-CN" sz="1800" dirty="0">
                <a:latin typeface="宋体" pitchFamily="2" charset="-122"/>
                <a:ea typeface="宋体" pitchFamily="2" charset="-122"/>
              </a:rPr>
              <a:t> </a:t>
            </a:r>
            <a:r>
              <a:rPr lang="en-US" altLang="zh-CN" sz="1800" dirty="0" err="1">
                <a:latin typeface="宋体" pitchFamily="2" charset="-122"/>
                <a:ea typeface="宋体" pitchFamily="2" charset="-122"/>
              </a:rPr>
              <a:t>PostgreSQL</a:t>
            </a:r>
            <a:r>
              <a:rPr lang="en-US" altLang="zh-CN" sz="1800" dirty="0">
                <a:latin typeface="宋体" pitchFamily="2" charset="-122"/>
                <a:ea typeface="宋体" pitchFamily="2" charset="-122"/>
              </a:rPr>
              <a:t> </a:t>
            </a:r>
            <a:r>
              <a:rPr lang="zh-CN" altLang="en-US" sz="1800" dirty="0">
                <a:latin typeface="宋体" pitchFamily="2" charset="-122"/>
                <a:ea typeface="宋体" pitchFamily="2" charset="-122"/>
              </a:rPr>
              <a:t>默认提供一种叫做快照隔离的一致性级别（不是</a:t>
            </a:r>
            <a:r>
              <a:rPr lang="en-US" altLang="zh-CN" sz="1800" dirty="0">
                <a:latin typeface="宋体" pitchFamily="2" charset="-122"/>
                <a:ea typeface="宋体" pitchFamily="2" charset="-122"/>
              </a:rPr>
              <a:t>SQL</a:t>
            </a:r>
            <a:r>
              <a:rPr lang="zh-CN" altLang="en-US" sz="1800" dirty="0">
                <a:latin typeface="宋体" pitchFamily="2" charset="-122"/>
                <a:ea typeface="宋体" pitchFamily="2" charset="-122"/>
              </a:rPr>
              <a:t>标准的一部分）</a:t>
            </a:r>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ltLang="zh-CN" dirty="0" smtClean="0">
                <a:latin typeface="宋体" pitchFamily="2" charset="-122"/>
                <a:ea typeface="宋体" pitchFamily="2" charset="-122"/>
              </a:rPr>
              <a:t>12.1  </a:t>
            </a:r>
            <a:r>
              <a:rPr lang="zh-CN" altLang="en-US" dirty="0" smtClean="0">
                <a:latin typeface="宋体" pitchFamily="2" charset="-122"/>
                <a:ea typeface="宋体" pitchFamily="2" charset="-122"/>
              </a:rPr>
              <a:t>事务概念</a:t>
            </a:r>
            <a:endParaRPr lang="en-US" dirty="0">
              <a:latin typeface="宋体" pitchFamily="2" charset="-122"/>
              <a:ea typeface="宋体" pitchFamily="2" charset="-122"/>
            </a:endParaRPr>
          </a:p>
        </p:txBody>
      </p:sp>
      <p:sp>
        <p:nvSpPr>
          <p:cNvPr id="6147" name="Rectangle 3"/>
          <p:cNvSpPr>
            <a:spLocks noGrp="1" noChangeArrowheads="1"/>
          </p:cNvSpPr>
          <p:nvPr>
            <p:ph type="body" idx="1"/>
          </p:nvPr>
        </p:nvSpPr>
        <p:spPr>
          <a:xfrm>
            <a:off x="814388" y="1093788"/>
            <a:ext cx="7386637" cy="4867275"/>
          </a:xfrm>
        </p:spPr>
        <p:txBody>
          <a:bodyPr/>
          <a:lstStyle/>
          <a:p>
            <a:r>
              <a:rPr lang="zh-CN" altLang="en-US" sz="2000" dirty="0" smtClean="0">
                <a:solidFill>
                  <a:srgbClr val="FF0000"/>
                </a:solidFill>
                <a:latin typeface="宋体" pitchFamily="2" charset="-122"/>
                <a:ea typeface="宋体" pitchFamily="2" charset="-122"/>
              </a:rPr>
              <a:t>事务</a:t>
            </a:r>
            <a:r>
              <a:rPr lang="en-US" altLang="zh-CN" sz="2000" dirty="0" smtClean="0">
                <a:solidFill>
                  <a:srgbClr val="FF0000"/>
                </a:solidFill>
                <a:latin typeface="宋体" pitchFamily="2" charset="-122"/>
                <a:ea typeface="宋体" pitchFamily="2" charset="-122"/>
              </a:rPr>
              <a:t>(transaction)</a:t>
            </a:r>
            <a:r>
              <a:rPr lang="zh-CN" altLang="en-US" sz="2000" dirty="0" smtClean="0">
                <a:latin typeface="宋体" pitchFamily="2" charset="-122"/>
                <a:ea typeface="宋体" pitchFamily="2" charset="-122"/>
              </a:rPr>
              <a:t>是访问并可能更新各种数据项的一个程序执行</a:t>
            </a:r>
            <a:r>
              <a:rPr lang="zh-CN" altLang="en-US" sz="2000" dirty="0" smtClean="0">
                <a:solidFill>
                  <a:srgbClr val="FF0000"/>
                </a:solidFill>
                <a:latin typeface="宋体" pitchFamily="2" charset="-122"/>
                <a:ea typeface="宋体" pitchFamily="2" charset="-122"/>
              </a:rPr>
              <a:t>单元</a:t>
            </a:r>
            <a:r>
              <a:rPr lang="en-US" altLang="zh-CN" sz="2000" dirty="0" smtClean="0">
                <a:latin typeface="宋体" pitchFamily="2" charset="-122"/>
                <a:ea typeface="宋体" pitchFamily="2" charset="-122"/>
              </a:rPr>
              <a:t>(Unit)</a:t>
            </a:r>
          </a:p>
          <a:p>
            <a:r>
              <a:rPr lang="zh-CN" altLang="en-US" sz="2000" dirty="0" smtClean="0">
                <a:latin typeface="宋体" pitchFamily="2" charset="-122"/>
                <a:ea typeface="宋体" pitchFamily="2" charset="-122"/>
              </a:rPr>
              <a:t>例子：从账户</a:t>
            </a:r>
            <a:r>
              <a:rPr lang="en-US" altLang="zh-CN" sz="2000" dirty="0" smtClean="0">
                <a:latin typeface="宋体" pitchFamily="2" charset="-122"/>
                <a:ea typeface="宋体" pitchFamily="2" charset="-122"/>
              </a:rPr>
              <a:t>A</a:t>
            </a:r>
            <a:r>
              <a:rPr lang="zh-CN" altLang="en-US" sz="2000" dirty="0" smtClean="0">
                <a:latin typeface="宋体" pitchFamily="2" charset="-122"/>
                <a:ea typeface="宋体" pitchFamily="2" charset="-122"/>
              </a:rPr>
              <a:t>过户</a:t>
            </a:r>
            <a:r>
              <a:rPr lang="en-US" altLang="zh-CN" sz="2000" dirty="0" smtClean="0">
                <a:latin typeface="宋体" pitchFamily="2" charset="-122"/>
                <a:ea typeface="宋体" pitchFamily="2" charset="-122"/>
              </a:rPr>
              <a:t>$50</a:t>
            </a:r>
            <a:r>
              <a:rPr lang="zh-CN" altLang="en-US" sz="2000" dirty="0" smtClean="0">
                <a:latin typeface="宋体" pitchFamily="2" charset="-122"/>
                <a:ea typeface="宋体" pitchFamily="2" charset="-122"/>
              </a:rPr>
              <a:t>到账户</a:t>
            </a:r>
            <a:r>
              <a:rPr lang="en-US" altLang="zh-CN" sz="2000" dirty="0" smtClean="0">
                <a:latin typeface="宋体" pitchFamily="2" charset="-122"/>
                <a:ea typeface="宋体" pitchFamily="2" charset="-122"/>
              </a:rPr>
              <a:t>B</a:t>
            </a:r>
            <a:r>
              <a:rPr lang="zh-CN" altLang="en-US" sz="2000" dirty="0" smtClean="0">
                <a:latin typeface="宋体" pitchFamily="2" charset="-122"/>
                <a:ea typeface="宋体" pitchFamily="2" charset="-122"/>
              </a:rPr>
              <a:t>的事务</a:t>
            </a:r>
            <a:endParaRPr lang="en-US" altLang="zh-CN" sz="2000" dirty="0" smtClean="0">
              <a:latin typeface="宋体" pitchFamily="2" charset="-122"/>
              <a:ea typeface="宋体" pitchFamily="2" charset="-122"/>
            </a:endParaRPr>
          </a:p>
          <a:p>
            <a:pPr lvl="2">
              <a:buFont typeface="Monotype Sorts" charset="2"/>
              <a:buNone/>
            </a:pPr>
            <a:r>
              <a:rPr lang="en-US" altLang="zh-CN" sz="1800" dirty="0" smtClean="0">
                <a:ea typeface="ＭＳ Ｐゴシック" pitchFamily="34" charset="-128"/>
              </a:rPr>
              <a:t>1.	</a:t>
            </a:r>
            <a:r>
              <a:rPr lang="en-US" altLang="zh-CN" sz="1800" b="1" dirty="0" smtClean="0">
                <a:ea typeface="ＭＳ Ｐゴシック" pitchFamily="34" charset="-128"/>
              </a:rPr>
              <a:t>read</a:t>
            </a:r>
            <a:r>
              <a:rPr lang="en-US" altLang="zh-CN" sz="1800" dirty="0" smtClean="0">
                <a:ea typeface="ＭＳ Ｐゴシック" pitchFamily="34" charset="-128"/>
              </a:rPr>
              <a:t>(</a:t>
            </a:r>
            <a:r>
              <a:rPr lang="en-US" altLang="zh-CN" sz="1800" i="1" dirty="0" smtClean="0">
                <a:ea typeface="ＭＳ Ｐゴシック" pitchFamily="34" charset="-128"/>
              </a:rPr>
              <a:t>A</a:t>
            </a:r>
            <a:r>
              <a:rPr lang="en-US" altLang="zh-CN" sz="1800" dirty="0" smtClean="0">
                <a:ea typeface="ＭＳ Ｐゴシック" pitchFamily="34" charset="-128"/>
              </a:rPr>
              <a:t>)</a:t>
            </a:r>
          </a:p>
          <a:p>
            <a:pPr lvl="2">
              <a:buFont typeface="Monotype Sorts" charset="2"/>
              <a:buNone/>
            </a:pPr>
            <a:r>
              <a:rPr lang="en-US" altLang="zh-CN" sz="1800" dirty="0" smtClean="0">
                <a:ea typeface="ＭＳ Ｐゴシック" pitchFamily="34" charset="-128"/>
              </a:rPr>
              <a:t>2.	</a:t>
            </a:r>
            <a:r>
              <a:rPr lang="en-US" altLang="zh-CN" sz="1800" i="1" dirty="0" smtClean="0">
                <a:ea typeface="ＭＳ Ｐゴシック" pitchFamily="34" charset="-128"/>
              </a:rPr>
              <a:t>A</a:t>
            </a:r>
            <a:r>
              <a:rPr lang="en-US" altLang="zh-CN" sz="1800" dirty="0" smtClean="0">
                <a:ea typeface="ＭＳ Ｐゴシック" pitchFamily="34" charset="-128"/>
              </a:rPr>
              <a:t> := </a:t>
            </a:r>
            <a:r>
              <a:rPr lang="en-US" altLang="zh-CN" sz="1800" i="1" dirty="0" smtClean="0">
                <a:ea typeface="ＭＳ Ｐゴシック" pitchFamily="34" charset="-128"/>
              </a:rPr>
              <a:t>A – </a:t>
            </a:r>
            <a:r>
              <a:rPr lang="en-US" altLang="zh-CN" sz="1800" dirty="0" smtClean="0">
                <a:ea typeface="ＭＳ Ｐゴシック" pitchFamily="34" charset="-128"/>
              </a:rPr>
              <a:t>50</a:t>
            </a:r>
          </a:p>
          <a:p>
            <a:pPr lvl="2">
              <a:buFont typeface="Monotype Sorts" charset="2"/>
              <a:buNone/>
            </a:pPr>
            <a:r>
              <a:rPr lang="en-US" altLang="zh-CN" sz="1800" dirty="0" smtClean="0">
                <a:ea typeface="ＭＳ Ｐゴシック" pitchFamily="34" charset="-128"/>
              </a:rPr>
              <a:t>3.	</a:t>
            </a:r>
            <a:r>
              <a:rPr lang="en-US" altLang="zh-CN" sz="1800" b="1" dirty="0" smtClean="0">
                <a:ea typeface="ＭＳ Ｐゴシック" pitchFamily="34" charset="-128"/>
              </a:rPr>
              <a:t>write</a:t>
            </a:r>
            <a:r>
              <a:rPr lang="en-US" altLang="zh-CN" sz="1800" dirty="0" smtClean="0">
                <a:ea typeface="ＭＳ Ｐゴシック" pitchFamily="34" charset="-128"/>
              </a:rPr>
              <a:t>(</a:t>
            </a:r>
            <a:r>
              <a:rPr lang="en-US" altLang="zh-CN" sz="1800" i="1" dirty="0" smtClean="0">
                <a:ea typeface="ＭＳ Ｐゴシック" pitchFamily="34" charset="-128"/>
              </a:rPr>
              <a:t>A</a:t>
            </a:r>
            <a:r>
              <a:rPr lang="en-US" altLang="zh-CN" sz="1800" dirty="0" smtClean="0">
                <a:ea typeface="ＭＳ Ｐゴシック" pitchFamily="34" charset="-128"/>
              </a:rPr>
              <a:t>)</a:t>
            </a:r>
          </a:p>
          <a:p>
            <a:pPr lvl="2">
              <a:buFont typeface="Monotype Sorts" charset="2"/>
              <a:buNone/>
            </a:pPr>
            <a:r>
              <a:rPr lang="en-US" altLang="zh-CN" sz="1800" dirty="0" smtClean="0">
                <a:ea typeface="ＭＳ Ｐゴシック" pitchFamily="34" charset="-128"/>
              </a:rPr>
              <a:t>4.	</a:t>
            </a:r>
            <a:r>
              <a:rPr lang="en-US" altLang="zh-CN" sz="1800" b="1" dirty="0" smtClean="0">
                <a:ea typeface="ＭＳ Ｐゴシック" pitchFamily="34" charset="-128"/>
              </a:rPr>
              <a:t>read</a:t>
            </a:r>
            <a:r>
              <a:rPr lang="en-US" altLang="zh-CN" sz="1800" dirty="0" smtClean="0">
                <a:ea typeface="ＭＳ Ｐゴシック" pitchFamily="34" charset="-128"/>
              </a:rPr>
              <a:t>(</a:t>
            </a:r>
            <a:r>
              <a:rPr lang="en-US" altLang="zh-CN" sz="1800" i="1" dirty="0" smtClean="0">
                <a:ea typeface="ＭＳ Ｐゴシック" pitchFamily="34" charset="-128"/>
              </a:rPr>
              <a:t>B</a:t>
            </a:r>
            <a:r>
              <a:rPr lang="en-US" altLang="zh-CN" sz="1800" dirty="0" smtClean="0">
                <a:ea typeface="ＭＳ Ｐゴシック" pitchFamily="34" charset="-128"/>
              </a:rPr>
              <a:t>)</a:t>
            </a:r>
          </a:p>
          <a:p>
            <a:pPr lvl="2">
              <a:buFont typeface="Monotype Sorts" charset="2"/>
              <a:buNone/>
            </a:pPr>
            <a:r>
              <a:rPr lang="en-US" altLang="zh-CN" sz="1800" dirty="0" smtClean="0">
                <a:ea typeface="ＭＳ Ｐゴシック" pitchFamily="34" charset="-128"/>
              </a:rPr>
              <a:t>5.	</a:t>
            </a:r>
            <a:r>
              <a:rPr lang="en-US" altLang="zh-CN" sz="1800" i="1" dirty="0" smtClean="0">
                <a:ea typeface="ＭＳ Ｐゴシック" pitchFamily="34" charset="-128"/>
              </a:rPr>
              <a:t>B</a:t>
            </a:r>
            <a:r>
              <a:rPr lang="en-US" altLang="zh-CN" sz="1800" dirty="0" smtClean="0">
                <a:ea typeface="ＭＳ Ｐゴシック" pitchFamily="34" charset="-128"/>
              </a:rPr>
              <a:t> := </a:t>
            </a:r>
            <a:r>
              <a:rPr lang="en-US" altLang="zh-CN" sz="1800" i="1" dirty="0" smtClean="0">
                <a:ea typeface="ＭＳ Ｐゴシック" pitchFamily="34" charset="-128"/>
              </a:rPr>
              <a:t>B + </a:t>
            </a:r>
            <a:r>
              <a:rPr lang="en-US" altLang="zh-CN" sz="1800" dirty="0" smtClean="0">
                <a:ea typeface="ＭＳ Ｐゴシック" pitchFamily="34" charset="-128"/>
              </a:rPr>
              <a:t>50</a:t>
            </a:r>
          </a:p>
          <a:p>
            <a:pPr lvl="2">
              <a:buFont typeface="Monotype Sorts" charset="2"/>
              <a:buNone/>
            </a:pPr>
            <a:r>
              <a:rPr lang="en-US" altLang="zh-CN" sz="1800" dirty="0" smtClean="0">
                <a:ea typeface="ＭＳ Ｐゴシック" pitchFamily="34" charset="-128"/>
              </a:rPr>
              <a:t>6.	</a:t>
            </a:r>
            <a:r>
              <a:rPr lang="en-US" altLang="zh-CN" sz="1800" b="1" dirty="0" smtClean="0">
                <a:ea typeface="ＭＳ Ｐゴシック" pitchFamily="34" charset="-128"/>
              </a:rPr>
              <a:t>write</a:t>
            </a:r>
            <a:r>
              <a:rPr lang="en-US" altLang="zh-CN" sz="1800" dirty="0" smtClean="0">
                <a:ea typeface="ＭＳ Ｐゴシック" pitchFamily="34" charset="-128"/>
              </a:rPr>
              <a:t>(</a:t>
            </a:r>
            <a:r>
              <a:rPr lang="en-US" altLang="zh-CN" sz="1800" i="1" dirty="0" smtClean="0">
                <a:ea typeface="ＭＳ Ｐゴシック" pitchFamily="34" charset="-128"/>
              </a:rPr>
              <a:t>B)</a:t>
            </a:r>
            <a:endParaRPr lang="en-US" altLang="zh-CN" sz="1800" dirty="0" smtClean="0">
              <a:ea typeface="ＭＳ Ｐゴシック" pitchFamily="34" charset="-128"/>
            </a:endParaRPr>
          </a:p>
          <a:p>
            <a:r>
              <a:rPr lang="zh-CN" altLang="en-US" sz="2000" dirty="0" smtClean="0"/>
              <a:t>事务通常由</a:t>
            </a:r>
            <a:r>
              <a:rPr lang="en-US" altLang="zh-CN" sz="2000" dirty="0" smtClean="0"/>
              <a:t>SQL</a:t>
            </a:r>
            <a:r>
              <a:rPr lang="zh-CN" altLang="en-US" sz="2000" dirty="0" smtClean="0"/>
              <a:t>或者高级程序设计语言通过嵌入式</a:t>
            </a:r>
            <a:r>
              <a:rPr lang="en-US" altLang="zh-CN" sz="2000" dirty="0" smtClean="0"/>
              <a:t>SQL</a:t>
            </a:r>
            <a:r>
              <a:rPr lang="zh-CN" altLang="en-US" sz="2000" dirty="0" smtClean="0"/>
              <a:t>的执行所引起</a:t>
            </a:r>
            <a:endParaRPr lang="en-US" altLang="zh-CN" sz="2000" dirty="0" smtClean="0"/>
          </a:p>
          <a:p>
            <a:r>
              <a:rPr lang="zh-CN" altLang="en-US" sz="2000" dirty="0" smtClean="0"/>
              <a:t>需要解决的两个主要问题</a:t>
            </a:r>
            <a:endParaRPr lang="en-US" altLang="zh-CN" sz="2000" dirty="0" smtClean="0"/>
          </a:p>
          <a:p>
            <a:pPr lvl="1"/>
            <a:r>
              <a:rPr lang="zh-CN" altLang="en-US" sz="1800" dirty="0" smtClean="0"/>
              <a:t>各种故障，比如硬件故障和系统故障</a:t>
            </a:r>
            <a:endParaRPr lang="en-US" altLang="zh-CN" sz="1800" dirty="0" smtClean="0"/>
          </a:p>
          <a:p>
            <a:pPr lvl="1"/>
            <a:r>
              <a:rPr lang="zh-CN" altLang="en-US" sz="1800" dirty="0" smtClean="0"/>
              <a:t>多事务的并发执行</a:t>
            </a:r>
            <a:endParaRPr lang="en-US" altLang="zh-CN" sz="1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dirty="0" smtClean="0">
                <a:latin typeface="宋体" pitchFamily="2" charset="-122"/>
                <a:ea typeface="宋体" pitchFamily="2" charset="-122"/>
              </a:rPr>
              <a:t>SQL</a:t>
            </a:r>
            <a:r>
              <a:rPr lang="zh-CN" altLang="en-US" dirty="0" smtClean="0">
                <a:latin typeface="宋体" pitchFamily="2" charset="-122"/>
                <a:ea typeface="宋体" pitchFamily="2" charset="-122"/>
              </a:rPr>
              <a:t>中的事务定义</a:t>
            </a:r>
            <a:endParaRPr lang="en-US" dirty="0">
              <a:latin typeface="宋体" pitchFamily="2" charset="-122"/>
              <a:ea typeface="宋体" pitchFamily="2" charset="-122"/>
            </a:endParaRPr>
          </a:p>
        </p:txBody>
      </p:sp>
      <p:sp>
        <p:nvSpPr>
          <p:cNvPr id="39939" name="Rectangle 3"/>
          <p:cNvSpPr>
            <a:spLocks noGrp="1" noChangeArrowheads="1"/>
          </p:cNvSpPr>
          <p:nvPr>
            <p:ph type="body" idx="1"/>
          </p:nvPr>
        </p:nvSpPr>
        <p:spPr>
          <a:xfrm>
            <a:off x="814388" y="1093788"/>
            <a:ext cx="7286625" cy="4114800"/>
          </a:xfrm>
        </p:spPr>
        <p:txBody>
          <a:bodyPr/>
          <a:lstStyle/>
          <a:p>
            <a:r>
              <a:rPr lang="zh-CN" altLang="en-US" sz="1800" dirty="0" smtClean="0">
                <a:latin typeface="宋体" pitchFamily="2" charset="-122"/>
                <a:ea typeface="宋体" pitchFamily="2" charset="-122"/>
              </a:rPr>
              <a:t>数据操作语言必须指定一组动作，来包含对事务的操作</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在</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中，事务是隐式开启的</a:t>
            </a:r>
            <a:endParaRPr lang="en-US" altLang="zh-CN" sz="1800" dirty="0" smtClean="0">
              <a:latin typeface="宋体" pitchFamily="2" charset="-122"/>
              <a:ea typeface="宋体" pitchFamily="2" charset="-122"/>
            </a:endParaRPr>
          </a:p>
          <a:p>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中的事务结束时，通过：</a:t>
            </a:r>
            <a:endParaRPr lang="en-US" altLang="zh-CN" sz="18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提交操作</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提交当前事务并开始一个新事务</a:t>
            </a:r>
            <a:endParaRPr lang="en-US" altLang="zh-CN" sz="18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回滚操作 </a:t>
            </a:r>
            <a:r>
              <a:rPr lang="zh-CN" altLang="en-US" sz="1800" dirty="0" smtClean="0">
                <a:latin typeface="宋体" pitchFamily="2" charset="-122"/>
                <a:ea typeface="宋体" pitchFamily="2" charset="-122"/>
              </a:rPr>
              <a:t>引起当前事务的终止</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在大多数数据库系统中，默认的是，每条</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语句都在执行成功后隐式地提交</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隐式提交可以通过数据库指令关闭</a:t>
            </a:r>
            <a:endParaRPr lang="en-US" altLang="zh-CN" sz="1800" dirty="0" smtClean="0">
              <a:latin typeface="宋体" pitchFamily="2" charset="-122"/>
              <a:ea typeface="宋体" pitchFamily="2" charset="-122"/>
            </a:endParaRPr>
          </a:p>
          <a:p>
            <a:pPr lvl="2"/>
            <a:r>
              <a:rPr lang="zh-CN" altLang="en-US" sz="1800" dirty="0" smtClean="0">
                <a:latin typeface="宋体" pitchFamily="2" charset="-122"/>
                <a:ea typeface="宋体" pitchFamily="2" charset="-122"/>
              </a:rPr>
              <a:t>例如，在</a:t>
            </a:r>
            <a:r>
              <a:rPr lang="en-US" altLang="zh-CN" sz="1800" dirty="0" smtClean="0">
                <a:latin typeface="宋体" pitchFamily="2" charset="-122"/>
                <a:ea typeface="宋体" pitchFamily="2" charset="-122"/>
              </a:rPr>
              <a:t>JDBC</a:t>
            </a:r>
            <a:r>
              <a:rPr lang="zh-CN" altLang="en-US" sz="1800" dirty="0" smtClean="0">
                <a:latin typeface="宋体" pitchFamily="2" charset="-122"/>
                <a:ea typeface="宋体" pitchFamily="2" charset="-122"/>
              </a:rPr>
              <a:t>中，</a:t>
            </a:r>
            <a:r>
              <a:rPr lang="en-US" altLang="zh-CN" sz="1800" dirty="0" err="1" smtClean="0">
                <a:latin typeface="宋体" pitchFamily="2" charset="-122"/>
                <a:ea typeface="宋体" pitchFamily="2" charset="-122"/>
              </a:rPr>
              <a:t>connection.setAutoCommit</a:t>
            </a:r>
            <a:r>
              <a:rPr lang="en-US" altLang="zh-CN" sz="1800" dirty="0" smtClean="0">
                <a:latin typeface="宋体" pitchFamily="2" charset="-122"/>
                <a:ea typeface="宋体" pitchFamily="2" charset="-122"/>
              </a:rPr>
              <a:t>(false);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基于锁的协议</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6147" name="Rectangle 3"/>
          <p:cNvSpPr>
            <a:spLocks noGrp="1" noChangeArrowheads="1"/>
          </p:cNvSpPr>
          <p:nvPr>
            <p:ph type="body" idx="4294967295"/>
          </p:nvPr>
        </p:nvSpPr>
        <p:spPr>
          <a:xfrm>
            <a:off x="825500" y="1079500"/>
            <a:ext cx="8115300" cy="4876800"/>
          </a:xfrm>
        </p:spPr>
        <p:txBody>
          <a:bodyPr/>
          <a:lstStyle/>
          <a:p>
            <a:r>
              <a:rPr lang="zh-CN" altLang="en-US" sz="1800" dirty="0" smtClean="0">
                <a:latin typeface="宋体" pitchFamily="2" charset="-122"/>
                <a:ea typeface="宋体" pitchFamily="2" charset="-122"/>
              </a:rPr>
              <a:t>锁是控制对数据项的并发访问的机制</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数据项加锁具有两种锁模式：</a:t>
            </a:r>
            <a:endParaRPr lang="en-US" altLang="zh-CN" sz="1800" dirty="0" smtClean="0">
              <a:latin typeface="宋体" pitchFamily="2" charset="-122"/>
              <a:ea typeface="宋体" pitchFamily="2" charset="-122"/>
            </a:endParaRPr>
          </a:p>
          <a:p>
            <a:pPr>
              <a:buFont typeface="Monotype Sorts" charset="2"/>
              <a:buNone/>
            </a:pPr>
            <a:r>
              <a:rPr lang="en-US" altLang="zh-CN" sz="1800" i="1" dirty="0" smtClean="0">
                <a:latin typeface="宋体" pitchFamily="2" charset="-122"/>
                <a:ea typeface="宋体" pitchFamily="2" charset="-122"/>
              </a:rPr>
              <a:t>    </a:t>
            </a:r>
            <a:r>
              <a:rPr lang="en-US" altLang="zh-CN" sz="1800" dirty="0" smtClean="0">
                <a:latin typeface="宋体" pitchFamily="2" charset="-122"/>
                <a:ea typeface="宋体" pitchFamily="2" charset="-122"/>
              </a:rPr>
              <a:t>1</a:t>
            </a:r>
            <a:r>
              <a:rPr lang="en-US" altLang="zh-CN" sz="1800" i="1" dirty="0" smtClean="0">
                <a:latin typeface="宋体" pitchFamily="2" charset="-122"/>
                <a:ea typeface="宋体" pitchFamily="2" charset="-122"/>
              </a:rPr>
              <a:t>.</a:t>
            </a:r>
            <a:r>
              <a:rPr lang="en-US" altLang="zh-CN" sz="1800" i="1" dirty="0" smtClean="0">
                <a:solidFill>
                  <a:srgbClr val="000099"/>
                </a:solidFill>
                <a:latin typeface="宋体" pitchFamily="2" charset="-122"/>
                <a:ea typeface="宋体" pitchFamily="2" charset="-122"/>
              </a:rPr>
              <a:t>exclusive</a:t>
            </a:r>
            <a:r>
              <a:rPr lang="en-US" altLang="zh-CN" sz="1800" i="1" dirty="0" smtClean="0">
                <a:latin typeface="宋体" pitchFamily="2" charset="-122"/>
                <a:ea typeface="宋体" pitchFamily="2" charset="-122"/>
              </a:rPr>
              <a:t>(X)</a:t>
            </a:r>
            <a:r>
              <a:rPr lang="zh-CN" altLang="en-US" sz="1800" dirty="0" smtClean="0">
                <a:latin typeface="宋体" pitchFamily="2" charset="-122"/>
                <a:ea typeface="宋体" pitchFamily="2" charset="-122"/>
              </a:rPr>
              <a:t>模式。数据项既可以读又可以写。使用 </a:t>
            </a:r>
            <a:r>
              <a:rPr lang="en-US" altLang="zh-CN" sz="1800" dirty="0" smtClean="0">
                <a:latin typeface="宋体" pitchFamily="2" charset="-122"/>
                <a:ea typeface="宋体" pitchFamily="2" charset="-122"/>
              </a:rPr>
              <a:t>lock-X </a:t>
            </a:r>
            <a:r>
              <a:rPr lang="zh-CN" altLang="en-US" sz="1800" dirty="0" smtClean="0">
                <a:latin typeface="宋体" pitchFamily="2" charset="-122"/>
                <a:ea typeface="宋体" pitchFamily="2" charset="-122"/>
              </a:rPr>
              <a:t>指令申请</a:t>
            </a:r>
            <a:endParaRPr lang="en-US" altLang="zh-CN" sz="1800" dirty="0" smtClean="0">
              <a:latin typeface="宋体" pitchFamily="2" charset="-122"/>
              <a:ea typeface="宋体" pitchFamily="2" charset="-122"/>
            </a:endParaRPr>
          </a:p>
          <a:p>
            <a:pPr>
              <a:buFont typeface="Monotype Sorts" charset="2"/>
              <a:buNone/>
            </a:pPr>
            <a:r>
              <a:rPr lang="en-US" altLang="zh-CN" sz="1800" i="1" dirty="0" smtClean="0">
                <a:latin typeface="宋体" pitchFamily="2" charset="-122"/>
                <a:ea typeface="宋体" pitchFamily="2" charset="-122"/>
              </a:rPr>
              <a:t>    </a:t>
            </a:r>
            <a:r>
              <a:rPr lang="en-US" altLang="zh-CN" sz="1800" dirty="0" smtClean="0">
                <a:latin typeface="宋体" pitchFamily="2" charset="-122"/>
                <a:ea typeface="宋体" pitchFamily="2" charset="-122"/>
              </a:rPr>
              <a:t>2</a:t>
            </a:r>
            <a:r>
              <a:rPr lang="en-US" altLang="zh-CN" sz="1800" i="1" dirty="0" smtClean="0">
                <a:latin typeface="宋体" pitchFamily="2" charset="-122"/>
                <a:ea typeface="宋体" pitchFamily="2" charset="-122"/>
              </a:rPr>
              <a:t>.</a:t>
            </a:r>
            <a:r>
              <a:rPr lang="en-US" altLang="zh-CN" sz="1800" i="1" dirty="0" smtClean="0">
                <a:solidFill>
                  <a:srgbClr val="000099"/>
                </a:solidFill>
                <a:latin typeface="宋体" pitchFamily="2" charset="-122"/>
                <a:ea typeface="宋体" pitchFamily="2" charset="-122"/>
              </a:rPr>
              <a:t>shared</a:t>
            </a:r>
            <a:r>
              <a:rPr lang="en-US" altLang="zh-CN" sz="1800" i="1" dirty="0" smtClean="0">
                <a:latin typeface="宋体" pitchFamily="2" charset="-122"/>
                <a:ea typeface="宋体" pitchFamily="2" charset="-122"/>
              </a:rPr>
              <a:t>(S)</a:t>
            </a:r>
            <a:r>
              <a:rPr lang="zh-CN" altLang="en-US" sz="1800" dirty="0" smtClean="0">
                <a:latin typeface="宋体" pitchFamily="2" charset="-122"/>
                <a:ea typeface="宋体" pitchFamily="2" charset="-122"/>
              </a:rPr>
              <a:t>模式。数据项是只读的。使用</a:t>
            </a:r>
            <a:r>
              <a:rPr lang="en-US" altLang="zh-CN" sz="1800" dirty="0" smtClean="0">
                <a:latin typeface="宋体" pitchFamily="2" charset="-122"/>
                <a:ea typeface="宋体" pitchFamily="2" charset="-122"/>
              </a:rPr>
              <a:t> lock-S </a:t>
            </a:r>
            <a:r>
              <a:rPr lang="zh-CN" altLang="en-US" sz="1800" dirty="0" smtClean="0">
                <a:latin typeface="宋体" pitchFamily="2" charset="-122"/>
                <a:ea typeface="宋体" pitchFamily="2" charset="-122"/>
              </a:rPr>
              <a:t>指令申请</a:t>
            </a:r>
            <a:endParaRPr lang="en-US" altLang="zh-CN" sz="1800" dirty="0" smtClean="0">
              <a:latin typeface="宋体" pitchFamily="2" charset="-122"/>
              <a:ea typeface="宋体" pitchFamily="2" charset="-122"/>
            </a:endParaRPr>
          </a:p>
          <a:p>
            <a:pPr>
              <a:lnSpc>
                <a:spcPct val="110000"/>
              </a:lnSpc>
            </a:pPr>
            <a:r>
              <a:rPr lang="zh-CN" altLang="en-US" sz="1800" dirty="0" smtClean="0">
                <a:latin typeface="宋体" pitchFamily="2" charset="-122"/>
                <a:ea typeface="宋体" pitchFamily="2" charset="-122"/>
              </a:rPr>
              <a:t>锁请求发送给并发控制管理器，只有在并发控制管理器授予所需锁后，事务才能继续其操作</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基于锁的协议</a:t>
            </a:r>
            <a:r>
              <a:rPr lang="en-US" altLang="zh-CN" dirty="0" smtClean="0">
                <a:effectLst>
                  <a:outerShdw blurRad="38100" dist="38100" dir="2700000" algn="tl">
                    <a:srgbClr val="C0C0C0"/>
                  </a:outerShdw>
                </a:effectLst>
                <a:latin typeface="宋体" pitchFamily="2" charset="-122"/>
                <a:ea typeface="宋体" pitchFamily="2" charset="-122"/>
              </a:rPr>
              <a:t> </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7171" name="Rectangle 3"/>
          <p:cNvSpPr>
            <a:spLocks noGrp="1" noChangeArrowheads="1"/>
          </p:cNvSpPr>
          <p:nvPr>
            <p:ph type="body" idx="4294967295"/>
          </p:nvPr>
        </p:nvSpPr>
        <p:spPr>
          <a:xfrm>
            <a:off x="825500" y="1079500"/>
            <a:ext cx="7848600" cy="4876800"/>
          </a:xfrm>
        </p:spPr>
        <p:txBody>
          <a:bodyPr/>
          <a:lstStyle/>
          <a:p>
            <a:r>
              <a:rPr lang="zh-CN" altLang="en-US" sz="1800" dirty="0" smtClean="0">
                <a:solidFill>
                  <a:schemeClr val="tx2"/>
                </a:solidFill>
                <a:latin typeface="宋体" pitchFamily="2" charset="-122"/>
                <a:ea typeface="宋体" pitchFamily="2" charset="-122"/>
              </a:rPr>
              <a:t>锁相容矩阵</a:t>
            </a:r>
            <a:endParaRPr lang="en-US" altLang="zh-CN" sz="1800" dirty="0" smtClean="0">
              <a:solidFill>
                <a:schemeClr val="tx2"/>
              </a:solidFill>
              <a:latin typeface="宋体" pitchFamily="2" charset="-122"/>
              <a:ea typeface="宋体" pitchFamily="2" charset="-122"/>
            </a:endParaRPr>
          </a:p>
          <a:p>
            <a:pPr>
              <a:buFont typeface="Monotype Sorts" charset="2"/>
              <a:buNone/>
            </a:pPr>
            <a:endParaRPr lang="en-US" altLang="zh-CN" sz="1800" dirty="0" smtClean="0">
              <a:solidFill>
                <a:schemeClr val="tx2"/>
              </a:solidFill>
              <a:latin typeface="宋体" pitchFamily="2" charset="-122"/>
              <a:ea typeface="宋体" pitchFamily="2" charset="-122"/>
            </a:endParaRPr>
          </a:p>
          <a:p>
            <a:endParaRPr lang="en-US" altLang="zh-CN" sz="1800" dirty="0" smtClean="0">
              <a:latin typeface="宋体" pitchFamily="2" charset="-122"/>
              <a:ea typeface="宋体" pitchFamily="2" charset="-122"/>
            </a:endParaRPr>
          </a:p>
          <a:p>
            <a:endParaRPr lang="en-US" altLang="zh-CN" sz="1800" dirty="0" smtClean="0">
              <a:latin typeface="宋体" pitchFamily="2" charset="-122"/>
              <a:ea typeface="宋体" pitchFamily="2" charset="-122"/>
            </a:endParaRPr>
          </a:p>
          <a:p>
            <a:pPr>
              <a:buFont typeface="Monotype Sorts" charset="2"/>
              <a:buNone/>
            </a:pP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如果请求的锁与其他事务在该数据项上已经持有的锁相容，事务可以被授予该数据项上的锁</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任何数量的事务在一个数据项上可以同时持有共享锁</a:t>
            </a:r>
            <a:endParaRPr lang="en-US" altLang="zh-CN" sz="1800" dirty="0" smtClean="0">
              <a:latin typeface="宋体" pitchFamily="2" charset="-122"/>
              <a:ea typeface="宋体" pitchFamily="2" charset="-122"/>
            </a:endParaRPr>
          </a:p>
          <a:p>
            <a:pPr lvl="1"/>
            <a:r>
              <a:rPr kumimoji="0" lang="zh-CN" altLang="en-US" sz="1800" dirty="0" smtClean="0">
                <a:latin typeface="宋体" pitchFamily="2" charset="-122"/>
                <a:ea typeface="宋体" pitchFamily="2" charset="-122"/>
              </a:rPr>
              <a:t>但是如果任何的事务持有排他锁，其他事务不能持有该数据项上的任何锁</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如果没有被授予锁</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申请锁的事务需要等待，直到其他事务所持有的所有不相容的锁都已释放，锁才会被授予</a:t>
            </a:r>
            <a:endParaRPr lang="en-US" altLang="zh-CN" sz="1800" dirty="0" smtClean="0">
              <a:latin typeface="宋体" pitchFamily="2" charset="-122"/>
              <a:ea typeface="宋体" pitchFamily="2" charset="-122"/>
            </a:endParaRPr>
          </a:p>
        </p:txBody>
      </p:sp>
      <p:pic>
        <p:nvPicPr>
          <p:cNvPr id="7172" name="Picture 23"/>
          <p:cNvPicPr>
            <a:picLocks noChangeAspect="1" noChangeArrowheads="1"/>
          </p:cNvPicPr>
          <p:nvPr/>
        </p:nvPicPr>
        <p:blipFill>
          <a:blip r:embed="rId3"/>
          <a:srcRect/>
          <a:stretch>
            <a:fillRect/>
          </a:stretch>
        </p:blipFill>
        <p:spPr bwMode="auto">
          <a:xfrm>
            <a:off x="3386138" y="1412875"/>
            <a:ext cx="2368550" cy="1354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基于锁的协议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8195" name="Rectangle 3"/>
          <p:cNvSpPr>
            <a:spLocks noGrp="1" noChangeArrowheads="1"/>
          </p:cNvSpPr>
          <p:nvPr>
            <p:ph type="body" idx="4294967295"/>
          </p:nvPr>
        </p:nvSpPr>
        <p:spPr>
          <a:xfrm>
            <a:off x="825500" y="1079500"/>
            <a:ext cx="8115300" cy="4876800"/>
          </a:xfrm>
        </p:spPr>
        <p:txBody>
          <a:bodyPr/>
          <a:lstStyle/>
          <a:p>
            <a:r>
              <a:rPr lang="zh-CN" altLang="en-US" sz="1800" dirty="0" smtClean="0">
                <a:latin typeface="宋体" pitchFamily="2" charset="-122"/>
                <a:ea typeface="宋体" pitchFamily="2" charset="-122"/>
              </a:rPr>
              <a:t>事务执行封锁的例子</a:t>
            </a:r>
            <a:r>
              <a:rPr lang="en-US" altLang="zh-CN" sz="1800" dirty="0" smtClean="0">
                <a:latin typeface="宋体" pitchFamily="2" charset="-122"/>
                <a:ea typeface="宋体" pitchFamily="2" charset="-122"/>
              </a:rPr>
              <a:t>:</a:t>
            </a:r>
          </a:p>
          <a:p>
            <a:pPr>
              <a:buFont typeface="Monotype Sorts" charset="2"/>
              <a:buNone/>
            </a:pPr>
            <a:r>
              <a:rPr lang="en-US" altLang="zh-CN" sz="1800" dirty="0" smtClean="0">
                <a:ea typeface="ＭＳ Ｐゴシック" pitchFamily="34" charset="-128"/>
              </a:rPr>
              <a:t>                       </a:t>
            </a:r>
            <a:r>
              <a:rPr lang="en-US" altLang="zh-CN" sz="1800" i="1" dirty="0" smtClean="0">
                <a:ea typeface="ＭＳ Ｐゴシック" pitchFamily="34" charset="-128"/>
              </a:rPr>
              <a:t>T</a:t>
            </a:r>
            <a:r>
              <a:rPr lang="en-US" altLang="zh-CN" sz="1800" i="1" baseline="-25000" dirty="0" smtClean="0">
                <a:ea typeface="ＭＳ Ｐゴシック" pitchFamily="34" charset="-128"/>
              </a:rPr>
              <a:t>2</a:t>
            </a:r>
            <a:r>
              <a:rPr lang="en-US" altLang="zh-CN" sz="1800" dirty="0" smtClean="0">
                <a:ea typeface="ＭＳ Ｐゴシック" pitchFamily="34" charset="-128"/>
              </a:rPr>
              <a:t>:</a:t>
            </a:r>
            <a:r>
              <a:rPr lang="en-US" altLang="zh-CN" sz="1800" b="1" dirty="0" smtClean="0">
                <a:ea typeface="ＭＳ Ｐゴシック" pitchFamily="34" charset="-128"/>
              </a:rPr>
              <a:t> lock-S</a:t>
            </a:r>
            <a:r>
              <a:rPr lang="en-US" altLang="zh-CN" sz="1800" i="1" dirty="0" smtClean="0">
                <a:ea typeface="ＭＳ Ｐゴシック" pitchFamily="34" charset="-128"/>
              </a:rPr>
              <a:t>(A)</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read </a:t>
            </a:r>
            <a:r>
              <a:rPr lang="en-US" altLang="zh-CN" sz="1800" i="1" dirty="0" smtClean="0">
                <a:ea typeface="ＭＳ Ｐゴシック" pitchFamily="34" charset="-128"/>
              </a:rPr>
              <a:t>(A)</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unlock</a:t>
            </a:r>
            <a:r>
              <a:rPr lang="en-US" altLang="zh-CN" sz="1800" i="1" dirty="0" smtClean="0">
                <a:ea typeface="ＭＳ Ｐゴシック" pitchFamily="34" charset="-128"/>
              </a:rPr>
              <a:t>(A)</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lock-S</a:t>
            </a:r>
            <a:r>
              <a:rPr lang="en-US" altLang="zh-CN" sz="1800" i="1" dirty="0" smtClean="0">
                <a:ea typeface="ＭＳ Ｐゴシック" pitchFamily="34" charset="-128"/>
              </a:rPr>
              <a:t>(B)</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read </a:t>
            </a:r>
            <a:r>
              <a:rPr lang="en-US" altLang="zh-CN" sz="1800" i="1" dirty="0" smtClean="0">
                <a:ea typeface="ＭＳ Ｐゴシック" pitchFamily="34" charset="-128"/>
              </a:rPr>
              <a:t>(B)</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unlock</a:t>
            </a:r>
            <a:r>
              <a:rPr lang="en-US" altLang="zh-CN" sz="1800" i="1" dirty="0" smtClean="0">
                <a:ea typeface="ＭＳ Ｐゴシック" pitchFamily="34" charset="-128"/>
              </a:rPr>
              <a:t>(B)</a:t>
            </a:r>
            <a:r>
              <a:rPr lang="en-US" altLang="zh-CN" sz="1800" dirty="0" smtClean="0">
                <a:ea typeface="ＭＳ Ｐゴシック" pitchFamily="34" charset="-128"/>
              </a:rPr>
              <a:t>;</a:t>
            </a:r>
          </a:p>
          <a:p>
            <a:pPr>
              <a:buFont typeface="Monotype Sorts" charset="2"/>
              <a:buNone/>
            </a:pPr>
            <a:r>
              <a:rPr lang="en-US" altLang="zh-CN" sz="1800" b="1" dirty="0" smtClean="0">
                <a:ea typeface="ＭＳ Ｐゴシック" pitchFamily="34" charset="-128"/>
              </a:rPr>
              <a:t>                             display</a:t>
            </a:r>
            <a:r>
              <a:rPr lang="en-US" altLang="zh-CN" sz="1800" i="1" dirty="0" smtClean="0">
                <a:ea typeface="ＭＳ Ｐゴシック" pitchFamily="34" charset="-128"/>
              </a:rPr>
              <a:t>(A+B)</a:t>
            </a:r>
          </a:p>
          <a:p>
            <a:r>
              <a:rPr lang="zh-CN" altLang="en-US" sz="1800" dirty="0" smtClean="0">
                <a:latin typeface="宋体" pitchFamily="2" charset="-122"/>
                <a:ea typeface="宋体" pitchFamily="2" charset="-122"/>
              </a:rPr>
              <a:t>上面的封锁不足以保证可串行化</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如果在读</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和读</a:t>
            </a:r>
            <a:r>
              <a:rPr lang="en-US" altLang="zh-CN" sz="1800" dirty="0" smtClean="0">
                <a:latin typeface="宋体" pitchFamily="2" charset="-122"/>
                <a:ea typeface="宋体" pitchFamily="2" charset="-122"/>
              </a:rPr>
              <a:t>B</a:t>
            </a:r>
            <a:r>
              <a:rPr lang="zh-CN" altLang="en-US" sz="1800" dirty="0" smtClean="0">
                <a:latin typeface="宋体" pitchFamily="2" charset="-122"/>
                <a:ea typeface="宋体" pitchFamily="2" charset="-122"/>
              </a:rPr>
              <a:t>之间，</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和</a:t>
            </a:r>
            <a:r>
              <a:rPr lang="en-US" altLang="zh-CN" sz="1800" dirty="0" smtClean="0">
                <a:latin typeface="宋体" pitchFamily="2" charset="-122"/>
                <a:ea typeface="宋体" pitchFamily="2" charset="-122"/>
              </a:rPr>
              <a:t>B</a:t>
            </a:r>
            <a:r>
              <a:rPr lang="zh-CN" altLang="en-US" sz="1800" dirty="0" smtClean="0">
                <a:latin typeface="宋体" pitchFamily="2" charset="-122"/>
                <a:ea typeface="宋体" pitchFamily="2" charset="-122"/>
              </a:rPr>
              <a:t>发生了更新，那么最终显示的和就是错误的（见下页图）</a:t>
            </a:r>
            <a:endParaRPr lang="en-US" altLang="zh-CN" sz="1800" dirty="0" smtClean="0">
              <a:latin typeface="宋体" pitchFamily="2" charset="-122"/>
              <a:ea typeface="宋体" pitchFamily="2" charset="-122"/>
            </a:endParaRPr>
          </a:p>
          <a:p>
            <a:r>
              <a:rPr lang="zh-CN" altLang="en-US" sz="1800" dirty="0" smtClean="0">
                <a:solidFill>
                  <a:srgbClr val="FF0000"/>
                </a:solidFill>
                <a:latin typeface="宋体" pitchFamily="2" charset="-122"/>
                <a:ea typeface="宋体" pitchFamily="2" charset="-122"/>
              </a:rPr>
              <a:t>封锁协议</a:t>
            </a:r>
            <a:r>
              <a:rPr lang="zh-CN" altLang="en-US" sz="1800" dirty="0" smtClean="0">
                <a:latin typeface="宋体" pitchFamily="2" charset="-122"/>
                <a:ea typeface="宋体" pitchFamily="2" charset="-122"/>
              </a:rPr>
              <a:t>是在请求和释放锁时的一系列规则，适用于所有事务。封锁协议限制了可能的调度集</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基于锁的协议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endParaRPr lang="zh-CN" altLang="en-US" dirty="0"/>
          </a:p>
        </p:txBody>
      </p:sp>
      <p:pic>
        <p:nvPicPr>
          <p:cNvPr id="9219" name="Picture 3" descr="15"/>
          <p:cNvPicPr>
            <a:picLocks noChangeAspect="1" noChangeArrowheads="1"/>
          </p:cNvPicPr>
          <p:nvPr/>
        </p:nvPicPr>
        <p:blipFill>
          <a:blip r:embed="rId2"/>
          <a:srcRect/>
          <a:stretch>
            <a:fillRect/>
          </a:stretch>
        </p:blipFill>
        <p:spPr bwMode="auto">
          <a:xfrm>
            <a:off x="1944688" y="1474788"/>
            <a:ext cx="4764087" cy="427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基于锁的协议的不足</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10243" name="Rectangle 3"/>
          <p:cNvSpPr>
            <a:spLocks noGrp="1" noChangeArrowheads="1"/>
          </p:cNvSpPr>
          <p:nvPr>
            <p:ph type="body" idx="4294967295"/>
          </p:nvPr>
        </p:nvSpPr>
        <p:spPr>
          <a:xfrm>
            <a:off x="825500" y="1079500"/>
            <a:ext cx="7848600" cy="5143500"/>
          </a:xfrm>
        </p:spPr>
        <p:txBody>
          <a:bodyPr/>
          <a:lstStyle/>
          <a:p>
            <a:pPr>
              <a:lnSpc>
                <a:spcPct val="90000"/>
              </a:lnSpc>
            </a:pPr>
            <a:r>
              <a:rPr lang="zh-CN" altLang="en-US" sz="1800" dirty="0" smtClean="0">
                <a:latin typeface="宋体" pitchFamily="2" charset="-122"/>
                <a:ea typeface="宋体" pitchFamily="2" charset="-122"/>
              </a:rPr>
              <a:t>考虑下列调度</a:t>
            </a:r>
            <a:endParaRPr lang="en-US" altLang="zh-CN" sz="1800" dirty="0" smtClean="0">
              <a:latin typeface="宋体" pitchFamily="2" charset="-122"/>
              <a:ea typeface="宋体" pitchFamily="2" charset="-122"/>
            </a:endParaRPr>
          </a:p>
          <a:p>
            <a:pPr>
              <a:lnSpc>
                <a:spcPct val="90000"/>
              </a:lnSpc>
            </a:pPr>
            <a:endParaRPr lang="en-US" altLang="zh-CN" sz="1800" dirty="0" smtClean="0">
              <a:ea typeface="ＭＳ Ｐゴシック" pitchFamily="34" charset="-128"/>
            </a:endParaRPr>
          </a:p>
          <a:p>
            <a:pPr>
              <a:lnSpc>
                <a:spcPct val="90000"/>
              </a:lnSpc>
            </a:pPr>
            <a:endParaRPr lang="en-US" altLang="zh-CN" sz="1800" dirty="0" smtClean="0">
              <a:ea typeface="ＭＳ Ｐゴシック" pitchFamily="34" charset="-128"/>
            </a:endParaRPr>
          </a:p>
          <a:p>
            <a:pPr>
              <a:lnSpc>
                <a:spcPct val="90000"/>
              </a:lnSpc>
              <a:buFont typeface="Monotype Sorts" charset="2"/>
              <a:buNone/>
            </a:pPr>
            <a:r>
              <a:rPr lang="en-US" altLang="zh-CN" sz="1800" dirty="0" smtClean="0">
                <a:ea typeface="ＭＳ Ｐゴシック" pitchFamily="34" charset="-128"/>
              </a:rPr>
              <a:t/>
            </a:r>
            <a:br>
              <a:rPr lang="en-US" altLang="zh-CN" sz="1800" dirty="0" smtClean="0">
                <a:ea typeface="ＭＳ Ｐゴシック" pitchFamily="34" charset="-128"/>
              </a:rPr>
            </a:br>
            <a:endParaRPr lang="en-US" altLang="zh-CN" sz="1800" dirty="0" smtClean="0">
              <a:ea typeface="ＭＳ Ｐゴシック" pitchFamily="34" charset="-128"/>
            </a:endParaRPr>
          </a:p>
          <a:p>
            <a:pPr>
              <a:lnSpc>
                <a:spcPct val="90000"/>
              </a:lnSpc>
            </a:pPr>
            <a:endParaRPr lang="en-US" altLang="zh-CN" sz="1800" dirty="0" smtClean="0">
              <a:ea typeface="ＭＳ Ｐゴシック" pitchFamily="34" charset="-128"/>
            </a:endParaRPr>
          </a:p>
          <a:p>
            <a:pPr>
              <a:lnSpc>
                <a:spcPct val="90000"/>
              </a:lnSpc>
            </a:pPr>
            <a:endParaRPr lang="en-US" altLang="zh-CN" sz="1800" dirty="0" smtClean="0">
              <a:ea typeface="ＭＳ Ｐゴシック" pitchFamily="34" charset="-128"/>
            </a:endParaRPr>
          </a:p>
          <a:p>
            <a:pPr>
              <a:lnSpc>
                <a:spcPct val="90000"/>
              </a:lnSpc>
              <a:buFont typeface="Monotype Sorts" charset="2"/>
              <a:buNone/>
            </a:pPr>
            <a:r>
              <a:rPr lang="en-US" altLang="zh-CN" sz="1800" dirty="0" smtClean="0">
                <a:ea typeface="ＭＳ Ｐゴシック" pitchFamily="34" charset="-128"/>
              </a:rPr>
              <a:t/>
            </a:r>
            <a:br>
              <a:rPr lang="en-US" altLang="zh-CN" sz="1800" dirty="0" smtClean="0">
                <a:ea typeface="ＭＳ Ｐゴシック" pitchFamily="34" charset="-128"/>
              </a:rPr>
            </a:br>
            <a:endParaRPr lang="en-US" altLang="zh-CN" sz="1800" dirty="0" smtClean="0">
              <a:ea typeface="ＭＳ Ｐゴシック" pitchFamily="34" charset="-128"/>
            </a:endParaRPr>
          </a:p>
          <a:p>
            <a:pPr>
              <a:lnSpc>
                <a:spcPct val="90000"/>
              </a:lnSpc>
            </a:pP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3</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和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4</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都不能完成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执行</a:t>
            </a:r>
            <a:r>
              <a:rPr lang="en-US" altLang="zh-CN" sz="1800" b="1" dirty="0" smtClean="0">
                <a:latin typeface="宋体" pitchFamily="2" charset="-122"/>
                <a:ea typeface="宋体" pitchFamily="2" charset="-122"/>
              </a:rPr>
              <a:t>lock-S</a:t>
            </a:r>
            <a:r>
              <a:rPr lang="en-US" altLang="zh-CN" sz="1800" i="1" dirty="0" smtClean="0">
                <a:latin typeface="宋体" pitchFamily="2" charset="-122"/>
                <a:ea typeface="宋体" pitchFamily="2" charset="-122"/>
              </a:rPr>
              <a:t>(B)</a:t>
            </a:r>
            <a:r>
              <a:rPr lang="zh-CN" altLang="en-US" sz="1800" dirty="0" smtClean="0">
                <a:latin typeface="宋体" pitchFamily="2" charset="-122"/>
                <a:ea typeface="宋体" pitchFamily="2" charset="-122"/>
              </a:rPr>
              <a:t>导致</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4</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等待</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3</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释放它在</a:t>
            </a:r>
            <a:r>
              <a:rPr lang="en-US" altLang="zh-CN" sz="1800" dirty="0" smtClean="0">
                <a:latin typeface="宋体" pitchFamily="2" charset="-122"/>
                <a:ea typeface="宋体" pitchFamily="2" charset="-122"/>
              </a:rPr>
              <a:t>B</a:t>
            </a:r>
            <a:r>
              <a:rPr lang="zh-CN" altLang="en-US" sz="1800" dirty="0" smtClean="0">
                <a:latin typeface="宋体" pitchFamily="2" charset="-122"/>
                <a:ea typeface="宋体" pitchFamily="2" charset="-122"/>
              </a:rPr>
              <a:t>上的锁，而执行</a:t>
            </a:r>
            <a:r>
              <a:rPr lang="en-US" altLang="zh-CN" sz="1800" b="1" dirty="0" smtClean="0">
                <a:latin typeface="宋体" pitchFamily="2" charset="-122"/>
                <a:ea typeface="宋体" pitchFamily="2" charset="-122"/>
              </a:rPr>
              <a:t>lock-X</a:t>
            </a:r>
            <a:r>
              <a:rPr lang="en-US" altLang="zh-CN" sz="1800" i="1" dirty="0" smtClean="0">
                <a:latin typeface="宋体" pitchFamily="2" charset="-122"/>
                <a:ea typeface="宋体" pitchFamily="2" charset="-122"/>
              </a:rPr>
              <a:t>(A)</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导致</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3</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等待</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4</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释放它在</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上的锁</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这样的情形称为</a:t>
            </a:r>
            <a:r>
              <a:rPr lang="zh-CN" altLang="en-US" sz="1800" dirty="0" smtClean="0">
                <a:solidFill>
                  <a:schemeClr val="tx2"/>
                </a:solidFill>
                <a:latin typeface="宋体" pitchFamily="2" charset="-122"/>
                <a:ea typeface="宋体" pitchFamily="2" charset="-122"/>
              </a:rPr>
              <a:t>死锁</a:t>
            </a:r>
            <a:r>
              <a:rPr lang="en-US" altLang="zh-CN" sz="1800" dirty="0" smtClean="0">
                <a:latin typeface="宋体" pitchFamily="2" charset="-122"/>
                <a:ea typeface="宋体" pitchFamily="2" charset="-122"/>
              </a:rPr>
              <a:t>  </a:t>
            </a:r>
          </a:p>
          <a:p>
            <a:pPr lvl="1">
              <a:lnSpc>
                <a:spcPct val="90000"/>
              </a:lnSpc>
            </a:pPr>
            <a:r>
              <a:rPr lang="zh-CN" altLang="en-US" sz="1800" dirty="0" smtClean="0">
                <a:latin typeface="宋体" pitchFamily="2" charset="-122"/>
                <a:ea typeface="宋体" pitchFamily="2" charset="-122"/>
              </a:rPr>
              <a:t>为处理死锁，</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3 </a:t>
            </a:r>
            <a:r>
              <a:rPr lang="zh-CN" altLang="en-US" sz="1800" dirty="0" smtClean="0">
                <a:latin typeface="宋体" pitchFamily="2" charset="-122"/>
                <a:ea typeface="宋体" pitchFamily="2" charset="-122"/>
              </a:rPr>
              <a:t>或</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4 </a:t>
            </a:r>
            <a:r>
              <a:rPr lang="zh-CN" altLang="en-US" sz="1800" dirty="0" smtClean="0">
                <a:latin typeface="宋体" pitchFamily="2" charset="-122"/>
                <a:ea typeface="宋体" pitchFamily="2" charset="-122"/>
              </a:rPr>
              <a:t>之一必须回滚，释放锁</a:t>
            </a:r>
            <a:endParaRPr lang="en-US" altLang="zh-CN" sz="1800" dirty="0" smtClean="0">
              <a:latin typeface="宋体" pitchFamily="2" charset="-122"/>
              <a:ea typeface="宋体" pitchFamily="2" charset="-122"/>
            </a:endParaRPr>
          </a:p>
        </p:txBody>
      </p:sp>
      <p:pic>
        <p:nvPicPr>
          <p:cNvPr id="10244" name="Picture 14" descr="15"/>
          <p:cNvPicPr>
            <a:picLocks noChangeAspect="1" noChangeArrowheads="1"/>
          </p:cNvPicPr>
          <p:nvPr/>
        </p:nvPicPr>
        <p:blipFill>
          <a:blip r:embed="rId3"/>
          <a:srcRect/>
          <a:stretch>
            <a:fillRect/>
          </a:stretch>
        </p:blipFill>
        <p:spPr bwMode="auto">
          <a:xfrm>
            <a:off x="2765425" y="1585913"/>
            <a:ext cx="2960688" cy="2443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0"/>
            <a:ext cx="8077200" cy="609600"/>
          </a:xfrm>
        </p:spPr>
        <p:txBody>
          <a:bodyPr/>
          <a:lstStyle/>
          <a:p>
            <a:pPr>
              <a:defRPr/>
            </a:pPr>
            <a:r>
              <a:rPr lang="zh-CN" altLang="en-US" dirty="0" smtClean="0">
                <a:latin typeface="宋体" pitchFamily="2" charset="-122"/>
                <a:ea typeface="宋体" pitchFamily="2" charset="-122"/>
              </a:rPr>
              <a:t>基于锁的协议的不足</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11267" name="Rectangle 3"/>
          <p:cNvSpPr>
            <a:spLocks noGrp="1" noChangeArrowheads="1"/>
          </p:cNvSpPr>
          <p:nvPr>
            <p:ph type="body" idx="4294967295"/>
          </p:nvPr>
        </p:nvSpPr>
        <p:spPr>
          <a:xfrm>
            <a:off x="825500" y="1079500"/>
            <a:ext cx="7661275" cy="4903788"/>
          </a:xfrm>
        </p:spPr>
        <p:txBody>
          <a:bodyPr/>
          <a:lstStyle/>
          <a:p>
            <a:r>
              <a:rPr lang="zh-CN" altLang="en-US" sz="1800" dirty="0" smtClean="0">
                <a:latin typeface="宋体" pitchFamily="2" charset="-122"/>
                <a:ea typeface="宋体" pitchFamily="2" charset="-122"/>
              </a:rPr>
              <a:t>大多数封锁协议都可能导致死锁，难以避免</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如果并发控制管理器设计的不好，还可能造成</a:t>
            </a:r>
            <a:r>
              <a:rPr lang="zh-CN" altLang="en-US" sz="1800" dirty="0" smtClean="0">
                <a:solidFill>
                  <a:schemeClr val="tx2"/>
                </a:solidFill>
                <a:latin typeface="宋体" pitchFamily="2" charset="-122"/>
                <a:ea typeface="宋体" pitchFamily="2" charset="-122"/>
              </a:rPr>
              <a:t>饥饿</a:t>
            </a:r>
            <a:r>
              <a:rPr lang="zh-CN" altLang="en-US" sz="1800" dirty="0" smtClean="0">
                <a:latin typeface="宋体" pitchFamily="2" charset="-122"/>
                <a:ea typeface="宋体" pitchFamily="2" charset="-122"/>
              </a:rPr>
              <a:t>，如：</a:t>
            </a:r>
          </a:p>
          <a:p>
            <a:pPr lvl="1"/>
            <a:r>
              <a:rPr lang="zh-CN" altLang="en-US" sz="1800" dirty="0" smtClean="0">
                <a:latin typeface="宋体" pitchFamily="2" charset="-122"/>
                <a:ea typeface="宋体" pitchFamily="2" charset="-122"/>
              </a:rPr>
              <a:t>一个事务在等待某数据项上的</a:t>
            </a:r>
            <a:r>
              <a:rPr lang="en-US" altLang="zh-CN" sz="1800" dirty="0" smtClean="0">
                <a:latin typeface="宋体" pitchFamily="2" charset="-122"/>
                <a:ea typeface="宋体" pitchFamily="2" charset="-122"/>
              </a:rPr>
              <a:t> X-lock, </a:t>
            </a:r>
            <a:r>
              <a:rPr lang="zh-CN" altLang="en-US" sz="1800" dirty="0" smtClean="0">
                <a:latin typeface="宋体" pitchFamily="2" charset="-122"/>
                <a:ea typeface="宋体" pitchFamily="2" charset="-122"/>
              </a:rPr>
              <a:t>同时一系列其他的事务在该数据项上请求授予 </a:t>
            </a:r>
            <a:r>
              <a:rPr lang="en-US" altLang="zh-CN" sz="1800" dirty="0" smtClean="0">
                <a:latin typeface="宋体" pitchFamily="2" charset="-122"/>
                <a:ea typeface="宋体" pitchFamily="2" charset="-122"/>
              </a:rPr>
              <a:t>S-lock</a:t>
            </a:r>
          </a:p>
          <a:p>
            <a:pPr lvl="1"/>
            <a:r>
              <a:rPr lang="zh-CN" altLang="en-US" sz="1800" dirty="0" smtClean="0">
                <a:latin typeface="宋体" pitchFamily="2" charset="-122"/>
                <a:ea typeface="宋体" pitchFamily="2" charset="-122"/>
              </a:rPr>
              <a:t>一个事物由于死锁而不断回滚</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并发控制管理器可以设计成预防饥饿</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84A92BB-C3B2-4269-B7A9-2F0F6AABD346}" type="slidenum">
              <a:rPr lang="zh-CN" altLang="en-US">
                <a:solidFill>
                  <a:schemeClr val="accent2"/>
                </a:solidFill>
                <a:ea typeface="华文新魏" panose="02010800040101010101" pitchFamily="2" charset="-122"/>
              </a:rPr>
              <a:pPr eaLnBrk="1" hangingPunct="1"/>
              <a:t>37</a:t>
            </a:fld>
            <a:endParaRPr lang="en-US" altLang="zh-CN">
              <a:solidFill>
                <a:schemeClr val="accent2"/>
              </a:solidFill>
              <a:ea typeface="华文新魏" panose="02010800040101010101" pitchFamily="2" charset="-122"/>
            </a:endParaRPr>
          </a:p>
        </p:txBody>
      </p:sp>
      <p:sp>
        <p:nvSpPr>
          <p:cNvPr id="32773" name="Rectangle 2"/>
          <p:cNvSpPr>
            <a:spLocks noGrp="1" noChangeArrowheads="1"/>
          </p:cNvSpPr>
          <p:nvPr>
            <p:ph type="title"/>
          </p:nvPr>
        </p:nvSpPr>
        <p:spPr>
          <a:xfrm>
            <a:off x="304800" y="304800"/>
            <a:ext cx="7793038" cy="693738"/>
          </a:xfrm>
        </p:spPr>
        <p:txBody>
          <a:bodyPr/>
          <a:lstStyle/>
          <a:p>
            <a:pPr eaLnBrk="1" hangingPunct="1"/>
            <a:r>
              <a:rPr lang="zh-CN" altLang="en-US" smtClean="0"/>
              <a:t>活锁（饿死）</a:t>
            </a:r>
          </a:p>
        </p:txBody>
      </p:sp>
      <p:pic>
        <p:nvPicPr>
          <p:cNvPr id="32774" name="Picture 3" descr="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600200"/>
            <a:ext cx="76200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46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两阶段封锁协议</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12291" name="Rectangle 3"/>
          <p:cNvSpPr>
            <a:spLocks noGrp="1" noChangeArrowheads="1"/>
          </p:cNvSpPr>
          <p:nvPr>
            <p:ph type="body" idx="4294967295"/>
          </p:nvPr>
        </p:nvSpPr>
        <p:spPr/>
        <p:txBody>
          <a:bodyPr/>
          <a:lstStyle/>
          <a:p>
            <a:r>
              <a:rPr lang="zh-CN" altLang="en-US" sz="1800" dirty="0" smtClean="0">
                <a:latin typeface="宋体" pitchFamily="2" charset="-122"/>
                <a:ea typeface="宋体" pitchFamily="2" charset="-122"/>
              </a:rPr>
              <a:t>这是一个确保冲突可串行化调度的协议</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阶段</a:t>
            </a:r>
            <a:r>
              <a:rPr lang="en-US" altLang="zh-CN" sz="1800" dirty="0" smtClean="0">
                <a:latin typeface="宋体" pitchFamily="2" charset="-122"/>
                <a:ea typeface="宋体" pitchFamily="2" charset="-122"/>
              </a:rPr>
              <a:t> 1: </a:t>
            </a:r>
            <a:r>
              <a:rPr lang="zh-CN" altLang="en-US" sz="1800" dirty="0" smtClean="0">
                <a:latin typeface="宋体" pitchFamily="2" charset="-122"/>
                <a:ea typeface="宋体" pitchFamily="2" charset="-122"/>
              </a:rPr>
              <a:t>增长阶段</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事务可以获取锁</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事务不能释放锁</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阶段</a:t>
            </a:r>
            <a:r>
              <a:rPr lang="en-US" altLang="zh-CN" sz="1800" dirty="0" smtClean="0">
                <a:latin typeface="宋体" pitchFamily="2" charset="-122"/>
                <a:ea typeface="宋体" pitchFamily="2" charset="-122"/>
              </a:rPr>
              <a:t> 2: </a:t>
            </a:r>
            <a:r>
              <a:rPr lang="zh-CN" altLang="en-US" sz="1800" dirty="0" smtClean="0">
                <a:latin typeface="宋体" pitchFamily="2" charset="-122"/>
                <a:ea typeface="宋体" pitchFamily="2" charset="-122"/>
              </a:rPr>
              <a:t>收缩阶段</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事务可以释放锁</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事务不能获取锁</a:t>
            </a:r>
            <a:endParaRPr lang="en-US" altLang="zh-CN" sz="1800" dirty="0" smtClean="0">
              <a:latin typeface="宋体" pitchFamily="2" charset="-122"/>
              <a:ea typeface="宋体" pitchFamily="2" charset="-122"/>
            </a:endParaRPr>
          </a:p>
          <a:p>
            <a:pPr>
              <a:lnSpc>
                <a:spcPct val="120000"/>
              </a:lnSpc>
            </a:pPr>
            <a:r>
              <a:rPr lang="zh-CN" altLang="en-US" sz="1800" dirty="0" smtClean="0">
                <a:latin typeface="宋体" pitchFamily="2" charset="-122"/>
                <a:ea typeface="宋体" pitchFamily="2" charset="-122"/>
              </a:rPr>
              <a:t>协议确保可串行化。可以证明事务按照它们的</a:t>
            </a:r>
            <a:r>
              <a:rPr lang="zh-CN" altLang="en-US" sz="1800" dirty="0" smtClean="0">
                <a:solidFill>
                  <a:srgbClr val="FF0000"/>
                </a:solidFill>
                <a:latin typeface="宋体" pitchFamily="2" charset="-122"/>
                <a:ea typeface="宋体" pitchFamily="2" charset="-122"/>
              </a:rPr>
              <a:t>封锁点</a:t>
            </a:r>
            <a:r>
              <a:rPr lang="zh-CN" altLang="en-US" sz="1800" dirty="0" smtClean="0">
                <a:latin typeface="宋体" pitchFamily="2" charset="-122"/>
                <a:ea typeface="宋体" pitchFamily="2" charset="-122"/>
              </a:rPr>
              <a:t>的顺序可串行化</a:t>
            </a:r>
            <a:r>
              <a:rPr lang="en-US" altLang="zh-CN" sz="1800" i="1" dirty="0" smtClean="0">
                <a:latin typeface="宋体" pitchFamily="2" charset="-122"/>
                <a:ea typeface="宋体" pitchFamily="2" charset="-122"/>
              </a:rPr>
              <a:t>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即事务获取最后一次封锁的时刻</a:t>
            </a:r>
            <a:r>
              <a:rPr lang="en-US" altLang="zh-CN" sz="1800" dirty="0" smtClean="0">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0"/>
            <a:ext cx="8077200" cy="609600"/>
          </a:xfrm>
        </p:spPr>
        <p:txBody>
          <a:bodyPr/>
          <a:lstStyle/>
          <a:p>
            <a:pPr>
              <a:defRPr/>
            </a:pPr>
            <a:r>
              <a:rPr lang="zh-CN" altLang="en-US" dirty="0" smtClean="0">
                <a:latin typeface="宋体" pitchFamily="2" charset="-122"/>
                <a:ea typeface="宋体" pitchFamily="2" charset="-122"/>
              </a:rPr>
              <a:t>两阶段封锁协议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13315" name="Rectangle 3"/>
          <p:cNvSpPr>
            <a:spLocks noGrp="1" noChangeArrowheads="1"/>
          </p:cNvSpPr>
          <p:nvPr>
            <p:ph type="body" idx="4294967295"/>
          </p:nvPr>
        </p:nvSpPr>
        <p:spPr>
          <a:xfrm>
            <a:off x="825500" y="1079500"/>
            <a:ext cx="7661275" cy="3170238"/>
          </a:xfrm>
        </p:spPr>
        <p:txBody>
          <a:bodyPr/>
          <a:lstStyle/>
          <a:p>
            <a:r>
              <a:rPr lang="zh-CN" altLang="en-US" sz="1800" smtClean="0">
                <a:latin typeface="宋体" pitchFamily="2" charset="-122"/>
                <a:ea typeface="宋体" pitchFamily="2" charset="-122"/>
              </a:rPr>
              <a:t>两阶段封锁不能确保避免死锁</a:t>
            </a:r>
            <a:endParaRPr lang="en-US" altLang="zh-CN" sz="1800" smtClean="0">
              <a:latin typeface="宋体" pitchFamily="2" charset="-122"/>
              <a:ea typeface="宋体" pitchFamily="2" charset="-122"/>
            </a:endParaRPr>
          </a:p>
          <a:p>
            <a:pPr>
              <a:lnSpc>
                <a:spcPct val="110000"/>
              </a:lnSpc>
            </a:pPr>
            <a:r>
              <a:rPr lang="zh-CN" altLang="en-US" sz="1800" smtClean="0">
                <a:latin typeface="宋体" pitchFamily="2" charset="-122"/>
                <a:ea typeface="宋体" pitchFamily="2" charset="-122"/>
              </a:rPr>
              <a:t>在两阶段封锁下，可能产生级联回滚</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为避免这种情况</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采用称为</a:t>
            </a:r>
            <a:r>
              <a:rPr lang="zh-CN" altLang="en-US" sz="1800" smtClean="0">
                <a:solidFill>
                  <a:srgbClr val="FF0000"/>
                </a:solidFill>
                <a:latin typeface="宋体" pitchFamily="2" charset="-122"/>
                <a:ea typeface="宋体" pitchFamily="2" charset="-122"/>
              </a:rPr>
              <a:t>严格两阶段封锁</a:t>
            </a:r>
            <a:r>
              <a:rPr lang="zh-CN" altLang="en-US" sz="1800" smtClean="0">
                <a:latin typeface="宋体" pitchFamily="2" charset="-122"/>
                <a:ea typeface="宋体" pitchFamily="2" charset="-122"/>
              </a:rPr>
              <a:t>协议。事务必须持有所有排他锁，直到事务提交或中止</a:t>
            </a:r>
            <a:endParaRPr lang="en-US" altLang="zh-CN" sz="1800" smtClean="0">
              <a:latin typeface="宋体" pitchFamily="2" charset="-122"/>
              <a:ea typeface="宋体" pitchFamily="2" charset="-122"/>
            </a:endParaRPr>
          </a:p>
          <a:p>
            <a:pPr>
              <a:lnSpc>
                <a:spcPct val="110000"/>
              </a:lnSpc>
            </a:pPr>
            <a:r>
              <a:rPr lang="zh-CN" altLang="en-US" sz="1800" smtClean="0">
                <a:solidFill>
                  <a:srgbClr val="FF0000"/>
                </a:solidFill>
                <a:latin typeface="宋体" pitchFamily="2" charset="-122"/>
                <a:ea typeface="宋体" pitchFamily="2" charset="-122"/>
              </a:rPr>
              <a:t>强两阶段封锁协议</a:t>
            </a:r>
            <a:r>
              <a:rPr lang="zh-CN" altLang="en-US" sz="1800" smtClean="0">
                <a:latin typeface="宋体" pitchFamily="2" charset="-122"/>
                <a:ea typeface="宋体" pitchFamily="2" charset="-122"/>
              </a:rPr>
              <a:t>更加严格：事务提交或终止前，不能释放任何锁。在该协议中，事务按照提交的顺序可串行化</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转账的例子</a:t>
            </a:r>
            <a:endParaRPr lang="en-US" dirty="0">
              <a:latin typeface="宋体" pitchFamily="2" charset="-122"/>
              <a:ea typeface="宋体" pitchFamily="2" charset="-122"/>
            </a:endParaRPr>
          </a:p>
        </p:txBody>
      </p:sp>
      <p:sp>
        <p:nvSpPr>
          <p:cNvPr id="7171" name="Rectangle 3"/>
          <p:cNvSpPr>
            <a:spLocks noGrp="1" noChangeArrowheads="1"/>
          </p:cNvSpPr>
          <p:nvPr>
            <p:ph type="body" idx="1"/>
          </p:nvPr>
        </p:nvSpPr>
        <p:spPr>
          <a:xfrm>
            <a:off x="914400" y="1106488"/>
            <a:ext cx="7653338" cy="5000625"/>
          </a:xfrm>
        </p:spPr>
        <p:txBody>
          <a:bodyPr/>
          <a:lstStyle/>
          <a:p>
            <a:pPr>
              <a:defRPr/>
            </a:pPr>
            <a:r>
              <a:rPr lang="zh-CN" altLang="en-US" sz="1800" dirty="0" smtClean="0">
                <a:latin typeface="宋体" pitchFamily="2" charset="-122"/>
                <a:ea typeface="宋体" pitchFamily="2" charset="-122"/>
              </a:rPr>
              <a:t>从账户</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过户</a:t>
            </a:r>
            <a:r>
              <a:rPr lang="en-US" altLang="zh-CN" sz="1800" dirty="0" smtClean="0">
                <a:latin typeface="宋体" pitchFamily="2" charset="-122"/>
                <a:ea typeface="宋体" pitchFamily="2" charset="-122"/>
              </a:rPr>
              <a:t>$50</a:t>
            </a:r>
            <a:r>
              <a:rPr lang="zh-CN" altLang="en-US" sz="1800" dirty="0" smtClean="0">
                <a:latin typeface="宋体" pitchFamily="2" charset="-122"/>
                <a:ea typeface="宋体" pitchFamily="2" charset="-122"/>
              </a:rPr>
              <a:t>到账户</a:t>
            </a:r>
            <a:r>
              <a:rPr lang="en-US" altLang="zh-CN" sz="1800" dirty="0" smtClean="0">
                <a:latin typeface="宋体" pitchFamily="2" charset="-122"/>
                <a:ea typeface="宋体" pitchFamily="2" charset="-122"/>
              </a:rPr>
              <a:t>B</a:t>
            </a:r>
            <a:r>
              <a:rPr lang="zh-CN" altLang="en-US" sz="1800" dirty="0" smtClean="0">
                <a:latin typeface="宋体" pitchFamily="2" charset="-122"/>
                <a:ea typeface="宋体" pitchFamily="2" charset="-122"/>
              </a:rPr>
              <a:t>的事务</a:t>
            </a:r>
            <a:r>
              <a:rPr lang="en-US" altLang="zh-CN" sz="1800" dirty="0" smtClean="0">
                <a:latin typeface="宋体" pitchFamily="2" charset="-122"/>
                <a:ea typeface="宋体" pitchFamily="2" charset="-122"/>
              </a:rPr>
              <a:t>:</a:t>
            </a:r>
          </a:p>
          <a:p>
            <a:pPr lvl="2">
              <a:buNone/>
              <a:defRPr/>
            </a:pPr>
            <a:r>
              <a:rPr lang="en-US" altLang="zh-CN" sz="1600" dirty="0" smtClean="0">
                <a:ea typeface="ＭＳ Ｐゴシック" pitchFamily="34" charset="-128"/>
              </a:rPr>
              <a:t>1.	</a:t>
            </a:r>
            <a:r>
              <a:rPr lang="en-US" altLang="zh-CN" sz="1600" b="1" dirty="0" smtClean="0">
                <a:ea typeface="ＭＳ Ｐゴシック" pitchFamily="34" charset="-128"/>
              </a:rPr>
              <a:t>read</a:t>
            </a:r>
            <a:r>
              <a:rPr lang="en-US" altLang="zh-CN" sz="1600" dirty="0" smtClean="0">
                <a:ea typeface="ＭＳ Ｐゴシック" pitchFamily="34" charset="-128"/>
              </a:rPr>
              <a:t>(</a:t>
            </a:r>
            <a:r>
              <a:rPr lang="en-US" altLang="zh-CN" sz="1600" i="1" dirty="0" smtClean="0">
                <a:ea typeface="ＭＳ Ｐゴシック" pitchFamily="34" charset="-128"/>
              </a:rPr>
              <a:t>A</a:t>
            </a:r>
            <a:r>
              <a:rPr lang="en-US" altLang="zh-CN" sz="1600" dirty="0" smtClean="0">
                <a:ea typeface="ＭＳ Ｐゴシック" pitchFamily="34" charset="-128"/>
              </a:rPr>
              <a:t>)</a:t>
            </a:r>
          </a:p>
          <a:p>
            <a:pPr lvl="2">
              <a:buNone/>
              <a:defRPr/>
            </a:pPr>
            <a:r>
              <a:rPr lang="en-US" altLang="zh-CN" sz="1600" dirty="0" smtClean="0">
                <a:ea typeface="ＭＳ Ｐゴシック" pitchFamily="34" charset="-128"/>
              </a:rPr>
              <a:t>2.	</a:t>
            </a:r>
            <a:r>
              <a:rPr lang="en-US" altLang="zh-CN" sz="1600" i="1" dirty="0" smtClean="0">
                <a:ea typeface="ＭＳ Ｐゴシック" pitchFamily="34" charset="-128"/>
              </a:rPr>
              <a:t>A</a:t>
            </a:r>
            <a:r>
              <a:rPr lang="en-US" altLang="zh-CN" sz="1600" dirty="0" smtClean="0">
                <a:ea typeface="ＭＳ Ｐゴシック" pitchFamily="34" charset="-128"/>
              </a:rPr>
              <a:t> := </a:t>
            </a:r>
            <a:r>
              <a:rPr lang="en-US" altLang="zh-CN" sz="1600" i="1" dirty="0" smtClean="0">
                <a:ea typeface="ＭＳ Ｐゴシック" pitchFamily="34" charset="-128"/>
              </a:rPr>
              <a:t>A – </a:t>
            </a:r>
            <a:r>
              <a:rPr lang="en-US" altLang="zh-CN" sz="1600" dirty="0" smtClean="0">
                <a:ea typeface="ＭＳ Ｐゴシック" pitchFamily="34" charset="-128"/>
              </a:rPr>
              <a:t>50</a:t>
            </a:r>
          </a:p>
          <a:p>
            <a:pPr lvl="2">
              <a:buNone/>
              <a:defRPr/>
            </a:pPr>
            <a:r>
              <a:rPr lang="en-US" altLang="zh-CN" sz="1600" dirty="0" smtClean="0">
                <a:ea typeface="ＭＳ Ｐゴシック" pitchFamily="34" charset="-128"/>
              </a:rPr>
              <a:t>3.	</a:t>
            </a:r>
            <a:r>
              <a:rPr lang="en-US" altLang="zh-CN" sz="1600" b="1" dirty="0" smtClean="0">
                <a:ea typeface="ＭＳ Ｐゴシック" pitchFamily="34" charset="-128"/>
              </a:rPr>
              <a:t>write</a:t>
            </a:r>
            <a:r>
              <a:rPr lang="en-US" altLang="zh-CN" sz="1600" dirty="0" smtClean="0">
                <a:ea typeface="ＭＳ Ｐゴシック" pitchFamily="34" charset="-128"/>
              </a:rPr>
              <a:t>(</a:t>
            </a:r>
            <a:r>
              <a:rPr lang="en-US" altLang="zh-CN" sz="1600" i="1" dirty="0" smtClean="0">
                <a:ea typeface="ＭＳ Ｐゴシック" pitchFamily="34" charset="-128"/>
              </a:rPr>
              <a:t>A</a:t>
            </a:r>
            <a:r>
              <a:rPr lang="en-US" altLang="zh-CN" sz="1600" dirty="0" smtClean="0">
                <a:ea typeface="ＭＳ Ｐゴシック" pitchFamily="34" charset="-128"/>
              </a:rPr>
              <a:t>)</a:t>
            </a:r>
          </a:p>
          <a:p>
            <a:pPr lvl="2">
              <a:buNone/>
              <a:defRPr/>
            </a:pPr>
            <a:r>
              <a:rPr lang="en-US" altLang="zh-CN" sz="1600" dirty="0" smtClean="0">
                <a:ea typeface="ＭＳ Ｐゴシック" pitchFamily="34" charset="-128"/>
              </a:rPr>
              <a:t>4.	</a:t>
            </a:r>
            <a:r>
              <a:rPr lang="en-US" altLang="zh-CN" sz="1600" b="1" dirty="0" smtClean="0">
                <a:ea typeface="ＭＳ Ｐゴシック" pitchFamily="34" charset="-128"/>
              </a:rPr>
              <a:t>read</a:t>
            </a:r>
            <a:r>
              <a:rPr lang="en-US" altLang="zh-CN" sz="1600" dirty="0" smtClean="0">
                <a:ea typeface="ＭＳ Ｐゴシック" pitchFamily="34" charset="-128"/>
              </a:rPr>
              <a:t>(</a:t>
            </a:r>
            <a:r>
              <a:rPr lang="en-US" altLang="zh-CN" sz="1600" i="1" dirty="0" smtClean="0">
                <a:ea typeface="ＭＳ Ｐゴシック" pitchFamily="34" charset="-128"/>
              </a:rPr>
              <a:t>B</a:t>
            </a:r>
            <a:r>
              <a:rPr lang="en-US" altLang="zh-CN" sz="1600" dirty="0" smtClean="0">
                <a:ea typeface="ＭＳ Ｐゴシック" pitchFamily="34" charset="-128"/>
              </a:rPr>
              <a:t>)</a:t>
            </a:r>
          </a:p>
          <a:p>
            <a:pPr lvl="2">
              <a:buNone/>
              <a:defRPr/>
            </a:pPr>
            <a:r>
              <a:rPr lang="en-US" altLang="zh-CN" sz="1600" dirty="0" smtClean="0">
                <a:ea typeface="ＭＳ Ｐゴシック" pitchFamily="34" charset="-128"/>
              </a:rPr>
              <a:t>5.	</a:t>
            </a:r>
            <a:r>
              <a:rPr lang="en-US" altLang="zh-CN" sz="1600" i="1" dirty="0" smtClean="0">
                <a:ea typeface="ＭＳ Ｐゴシック" pitchFamily="34" charset="-128"/>
              </a:rPr>
              <a:t>B</a:t>
            </a:r>
            <a:r>
              <a:rPr lang="en-US" altLang="zh-CN" sz="1600" dirty="0" smtClean="0">
                <a:ea typeface="ＭＳ Ｐゴシック" pitchFamily="34" charset="-128"/>
              </a:rPr>
              <a:t> := </a:t>
            </a:r>
            <a:r>
              <a:rPr lang="en-US" altLang="zh-CN" sz="1600" i="1" dirty="0" smtClean="0">
                <a:ea typeface="ＭＳ Ｐゴシック" pitchFamily="34" charset="-128"/>
              </a:rPr>
              <a:t>B + </a:t>
            </a:r>
            <a:r>
              <a:rPr lang="en-US" altLang="zh-CN" sz="1600" dirty="0" smtClean="0">
                <a:ea typeface="ＭＳ Ｐゴシック" pitchFamily="34" charset="-128"/>
              </a:rPr>
              <a:t>50</a:t>
            </a:r>
          </a:p>
          <a:p>
            <a:pPr marL="1143000" lvl="2" indent="-342900">
              <a:buNone/>
              <a:defRPr/>
            </a:pPr>
            <a:r>
              <a:rPr lang="en-US" altLang="zh-CN" sz="1600" dirty="0" smtClean="0">
                <a:ea typeface="ＭＳ Ｐゴシック" pitchFamily="34" charset="-128"/>
              </a:rPr>
              <a:t>6.  </a:t>
            </a:r>
            <a:r>
              <a:rPr lang="en-US" altLang="zh-CN" sz="1600" b="1" dirty="0" smtClean="0">
                <a:ea typeface="ＭＳ Ｐゴシック" pitchFamily="34" charset="-128"/>
              </a:rPr>
              <a:t>write</a:t>
            </a:r>
            <a:r>
              <a:rPr lang="en-US" altLang="zh-CN" sz="1600" dirty="0" smtClean="0">
                <a:ea typeface="ＭＳ Ｐゴシック" pitchFamily="34" charset="-128"/>
              </a:rPr>
              <a:t>(</a:t>
            </a:r>
            <a:r>
              <a:rPr lang="en-US" altLang="zh-CN" sz="1600" i="1" dirty="0" smtClean="0">
                <a:ea typeface="ＭＳ Ｐゴシック" pitchFamily="34" charset="-128"/>
              </a:rPr>
              <a:t>B)</a:t>
            </a:r>
            <a:endParaRPr lang="en-US" altLang="zh-CN" sz="1800" dirty="0" smtClean="0">
              <a:latin typeface="宋体" pitchFamily="2" charset="-122"/>
              <a:ea typeface="宋体" pitchFamily="2" charset="-122"/>
            </a:endParaRPr>
          </a:p>
          <a:p>
            <a:pPr marL="342900" lvl="1" indent="-342900">
              <a:buClr>
                <a:schemeClr val="tx2"/>
              </a:buClr>
              <a:buSzPct val="90000"/>
              <a:buFont typeface="Monotype Sorts" charset="2"/>
              <a:buChar char="n"/>
              <a:defRPr/>
            </a:pPr>
            <a:r>
              <a:rPr lang="zh-CN" altLang="en-US" sz="1800" b="1" dirty="0" smtClean="0">
                <a:solidFill>
                  <a:srgbClr val="000099"/>
                </a:solidFill>
                <a:latin typeface="宋体" pitchFamily="2" charset="-122"/>
                <a:ea typeface="宋体" pitchFamily="2" charset="-122"/>
              </a:rPr>
              <a:t>原子性要求</a:t>
            </a:r>
            <a:r>
              <a:rPr lang="en-US" altLang="zh-CN" sz="1800" dirty="0" smtClean="0">
                <a:latin typeface="宋体" pitchFamily="2" charset="-122"/>
                <a:ea typeface="宋体" pitchFamily="2" charset="-122"/>
              </a:rPr>
              <a:t> </a:t>
            </a:r>
          </a:p>
          <a:p>
            <a:pPr lvl="1">
              <a:defRPr/>
            </a:pPr>
            <a:r>
              <a:rPr lang="zh-CN" altLang="en-US" sz="1600" dirty="0" smtClean="0">
                <a:latin typeface="宋体" pitchFamily="2" charset="-122"/>
                <a:ea typeface="宋体" pitchFamily="2" charset="-122"/>
              </a:rPr>
              <a:t>如果事务在第</a:t>
            </a:r>
            <a:r>
              <a:rPr lang="en-US" altLang="zh-CN" sz="1600" dirty="0" smtClean="0">
                <a:latin typeface="宋体" pitchFamily="2" charset="-122"/>
                <a:ea typeface="宋体" pitchFamily="2" charset="-122"/>
              </a:rPr>
              <a:t>3</a:t>
            </a:r>
            <a:r>
              <a:rPr lang="zh-CN" altLang="en-US" sz="1600" dirty="0" smtClean="0">
                <a:latin typeface="宋体" pitchFamily="2" charset="-122"/>
                <a:ea typeface="宋体" pitchFamily="2" charset="-122"/>
              </a:rPr>
              <a:t>步和第</a:t>
            </a:r>
            <a:r>
              <a:rPr lang="en-US" altLang="zh-CN" sz="1600" dirty="0" smtClean="0">
                <a:latin typeface="宋体" pitchFamily="2" charset="-122"/>
                <a:ea typeface="宋体" pitchFamily="2" charset="-122"/>
              </a:rPr>
              <a:t>6</a:t>
            </a:r>
            <a:r>
              <a:rPr lang="zh-CN" altLang="en-US" sz="1600" dirty="0" smtClean="0">
                <a:latin typeface="宋体" pitchFamily="2" charset="-122"/>
                <a:ea typeface="宋体" pitchFamily="2" charset="-122"/>
              </a:rPr>
              <a:t>步之间出现故障，钱将会“丢失”，导致数据库处于不一致状态</a:t>
            </a:r>
            <a:endParaRPr lang="en-US" altLang="zh-CN" sz="1600" dirty="0" smtClean="0">
              <a:latin typeface="宋体" pitchFamily="2" charset="-122"/>
              <a:ea typeface="宋体" pitchFamily="2" charset="-122"/>
            </a:endParaRPr>
          </a:p>
          <a:p>
            <a:pPr lvl="2">
              <a:defRPr/>
            </a:pPr>
            <a:r>
              <a:rPr lang="zh-CN" altLang="en-US" sz="1400" dirty="0" smtClean="0">
                <a:latin typeface="宋体" pitchFamily="2" charset="-122"/>
                <a:ea typeface="宋体" pitchFamily="2" charset="-122"/>
              </a:rPr>
              <a:t>故障可能是由软件或者硬件引起</a:t>
            </a:r>
            <a:endParaRPr lang="en-US" altLang="zh-CN" sz="1400" dirty="0" smtClean="0">
              <a:latin typeface="宋体" pitchFamily="2" charset="-122"/>
              <a:ea typeface="宋体" pitchFamily="2" charset="-122"/>
            </a:endParaRPr>
          </a:p>
          <a:p>
            <a:pPr lvl="1">
              <a:defRPr/>
            </a:pPr>
            <a:r>
              <a:rPr lang="zh-CN" altLang="en-US" sz="1600" dirty="0" smtClean="0">
                <a:latin typeface="宋体" pitchFamily="2" charset="-122"/>
                <a:ea typeface="宋体" pitchFamily="2" charset="-122"/>
              </a:rPr>
              <a:t>系统应该确保，由事务引起的部分更新，不会反映在数据库中</a:t>
            </a:r>
            <a:endParaRPr lang="en-US" altLang="zh-CN" sz="1600" dirty="0" smtClean="0">
              <a:latin typeface="宋体" pitchFamily="2" charset="-122"/>
              <a:ea typeface="宋体" pitchFamily="2" charset="-122"/>
            </a:endParaRPr>
          </a:p>
          <a:p>
            <a:pPr>
              <a:defRPr/>
            </a:pPr>
            <a:r>
              <a:rPr lang="zh-CN" altLang="en-US" sz="1800" b="1" dirty="0" smtClean="0">
                <a:solidFill>
                  <a:srgbClr val="000099"/>
                </a:solidFill>
                <a:latin typeface="宋体" pitchFamily="2" charset="-122"/>
                <a:ea typeface="宋体" pitchFamily="2" charset="-122"/>
              </a:rPr>
              <a:t>持久性要求</a:t>
            </a:r>
            <a:endParaRPr lang="en-US" altLang="zh-CN" sz="1800" dirty="0" smtClean="0">
              <a:latin typeface="宋体" pitchFamily="2" charset="-122"/>
              <a:ea typeface="宋体" pitchFamily="2" charset="-122"/>
            </a:endParaRPr>
          </a:p>
          <a:p>
            <a:pPr lvl="1">
              <a:defRPr/>
            </a:pPr>
            <a:r>
              <a:rPr lang="zh-CN" altLang="en-US" sz="1600" dirty="0" smtClean="0">
                <a:latin typeface="宋体" pitchFamily="2" charset="-122"/>
                <a:ea typeface="宋体" pitchFamily="2" charset="-122"/>
              </a:rPr>
              <a:t>一旦用户被告知事务成功的执行完成（也就是说</a:t>
            </a:r>
            <a:r>
              <a:rPr lang="en-US" altLang="zh-CN" sz="1600" dirty="0" smtClean="0">
                <a:latin typeface="宋体" pitchFamily="2" charset="-122"/>
                <a:ea typeface="宋体" pitchFamily="2" charset="-122"/>
              </a:rPr>
              <a:t>$50</a:t>
            </a:r>
            <a:r>
              <a:rPr lang="zh-CN" altLang="en-US" sz="1600" dirty="0" smtClean="0">
                <a:latin typeface="宋体" pitchFamily="2" charset="-122"/>
                <a:ea typeface="宋体" pitchFamily="2" charset="-122"/>
              </a:rPr>
              <a:t>的转账已经发生），即使事务执行完成后出现系统故障，该事务对数据库所做的所有更新就都是持久的</a:t>
            </a:r>
            <a:endParaRPr lang="en-US" altLang="zh-CN" sz="16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181380"/>
            <a:ext cx="8077200" cy="609600"/>
          </a:xfrm>
        </p:spPr>
        <p:txBody>
          <a:bodyPr/>
          <a:lstStyle/>
          <a:p>
            <a:pPr>
              <a:defRPr/>
            </a:pPr>
            <a:r>
              <a:rPr lang="zh-CN" altLang="en-US" dirty="0" smtClean="0">
                <a:latin typeface="宋体" pitchFamily="2" charset="-122"/>
                <a:ea typeface="宋体" pitchFamily="2" charset="-122"/>
              </a:rPr>
              <a:t>两阶段封锁协议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14339" name="Rectangle 3"/>
          <p:cNvSpPr>
            <a:spLocks noGrp="1" noChangeArrowheads="1"/>
          </p:cNvSpPr>
          <p:nvPr>
            <p:ph type="body" idx="4294967295"/>
          </p:nvPr>
        </p:nvSpPr>
        <p:spPr/>
        <p:txBody>
          <a:bodyPr/>
          <a:lstStyle/>
          <a:p>
            <a:r>
              <a:rPr lang="zh-CN" altLang="en-US" sz="1800" dirty="0" smtClean="0">
                <a:latin typeface="宋体" pitchFamily="2" charset="-122"/>
                <a:ea typeface="宋体" pitchFamily="2" charset="-122"/>
              </a:rPr>
              <a:t>两阶段锁协议可以保证冲突可串行化</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然而</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在没有额外信息的情况下</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如，规定访问数据的顺序</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两阶段封锁对于冲突可串行化是必不可少的：</a:t>
            </a:r>
            <a:endParaRPr lang="en-US" altLang="zh-CN" sz="1800" dirty="0" smtClean="0">
              <a:latin typeface="宋体" pitchFamily="2" charset="-122"/>
              <a:ea typeface="宋体" pitchFamily="2" charset="-122"/>
            </a:endParaRPr>
          </a:p>
          <a:p>
            <a:pPr>
              <a:buFont typeface="Monotype Sorts" charset="2"/>
              <a:buNone/>
            </a:pP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给定不满足两阶段封锁的事务</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总可以找到两阶段封锁的事务</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baseline="-25000" dirty="0" smtClean="0">
                <a:latin typeface="宋体" pitchFamily="2" charset="-122"/>
                <a:ea typeface="宋体" pitchFamily="2" charset="-122"/>
              </a:rPr>
              <a:t>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使得 </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与 </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baseline="-25000" dirty="0" smtClean="0">
                <a:latin typeface="宋体" pitchFamily="2" charset="-122"/>
                <a:ea typeface="宋体" pitchFamily="2" charset="-122"/>
              </a:rPr>
              <a:t> </a:t>
            </a:r>
            <a:r>
              <a:rPr lang="zh-CN" altLang="en-US" sz="1800" dirty="0" smtClean="0">
                <a:latin typeface="宋体" pitchFamily="2" charset="-122"/>
                <a:ea typeface="宋体" pitchFamily="2" charset="-122"/>
              </a:rPr>
              <a:t>的某个调度不是冲突可串行化的</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死锁处理</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23555" name="Rectangle 3"/>
          <p:cNvSpPr>
            <a:spLocks noGrp="1" noChangeArrowheads="1"/>
          </p:cNvSpPr>
          <p:nvPr>
            <p:ph type="body" idx="4294967295"/>
          </p:nvPr>
        </p:nvSpPr>
        <p:spPr>
          <a:xfrm>
            <a:off x="825500" y="1079500"/>
            <a:ext cx="7661275" cy="4903788"/>
          </a:xfrm>
        </p:spPr>
        <p:txBody>
          <a:bodyPr/>
          <a:lstStyle/>
          <a:p>
            <a:r>
              <a:rPr lang="zh-CN" altLang="en-US" sz="1800" dirty="0" smtClean="0">
                <a:latin typeface="宋体" pitchFamily="2" charset="-122"/>
                <a:ea typeface="宋体" pitchFamily="2" charset="-122"/>
              </a:rPr>
              <a:t>考虑下列两个事务：</a:t>
            </a:r>
            <a:endParaRPr lang="en-US" altLang="zh-CN" sz="1800" dirty="0" smtClean="0">
              <a:latin typeface="宋体" pitchFamily="2" charset="-122"/>
              <a:ea typeface="宋体" pitchFamily="2" charset="-122"/>
            </a:endParaRPr>
          </a:p>
          <a:p>
            <a:pPr>
              <a:buFont typeface="Monotype Sorts" charset="2"/>
              <a:buNone/>
            </a:pPr>
            <a:r>
              <a:rPr lang="en-US" altLang="zh-CN" sz="1800" dirty="0" smtClean="0">
                <a:ea typeface="ＭＳ Ｐゴシック" pitchFamily="34" charset="-128"/>
              </a:rPr>
              <a:t>             </a:t>
            </a:r>
            <a:r>
              <a:rPr lang="en-US" altLang="zh-CN" sz="1800" i="1" dirty="0" smtClean="0">
                <a:ea typeface="ＭＳ Ｐゴシック" pitchFamily="34" charset="-128"/>
              </a:rPr>
              <a:t>T</a:t>
            </a:r>
            <a:r>
              <a:rPr lang="en-US" altLang="zh-CN" sz="1800" baseline="-25000" dirty="0" smtClean="0">
                <a:ea typeface="ＭＳ Ｐゴシック" pitchFamily="34" charset="-128"/>
              </a:rPr>
              <a:t>1</a:t>
            </a:r>
            <a:r>
              <a:rPr lang="en-US" altLang="zh-CN" sz="1800" dirty="0" smtClean="0">
                <a:ea typeface="ＭＳ Ｐゴシック" pitchFamily="34" charset="-128"/>
              </a:rPr>
              <a:t>:     write (A)               </a:t>
            </a:r>
            <a:r>
              <a:rPr lang="en-US" altLang="zh-CN" sz="1800" i="1" dirty="0" smtClean="0">
                <a:ea typeface="ＭＳ Ｐゴシック" pitchFamily="34" charset="-128"/>
              </a:rPr>
              <a:t>T</a:t>
            </a:r>
            <a:r>
              <a:rPr lang="en-US" altLang="zh-CN" sz="1800" baseline="-25000" dirty="0" smtClean="0">
                <a:ea typeface="ＭＳ Ｐゴシック" pitchFamily="34" charset="-128"/>
              </a:rPr>
              <a:t>2</a:t>
            </a:r>
            <a:r>
              <a:rPr lang="en-US" altLang="zh-CN" sz="1800" dirty="0" smtClean="0">
                <a:ea typeface="ＭＳ Ｐゴシック" pitchFamily="34" charset="-128"/>
              </a:rPr>
              <a:t>:    write(B)</a:t>
            </a:r>
          </a:p>
          <a:p>
            <a:pPr>
              <a:buFont typeface="Monotype Sorts" charset="2"/>
              <a:buNone/>
            </a:pPr>
            <a:r>
              <a:rPr lang="en-US" altLang="zh-CN" sz="1800" dirty="0" smtClean="0">
                <a:ea typeface="ＭＳ Ｐゴシック" pitchFamily="34" charset="-128"/>
              </a:rPr>
              <a:t>                      write(B)                         write(A)</a:t>
            </a:r>
          </a:p>
          <a:p>
            <a:r>
              <a:rPr lang="zh-CN" altLang="en-US" sz="1800" dirty="0" smtClean="0">
                <a:latin typeface="宋体" pitchFamily="2" charset="-122"/>
                <a:ea typeface="宋体" pitchFamily="2" charset="-122"/>
              </a:rPr>
              <a:t>带有死锁的调度</a:t>
            </a:r>
            <a:endParaRPr lang="en-US" altLang="zh-CN" sz="1800" dirty="0" smtClean="0">
              <a:latin typeface="宋体" pitchFamily="2" charset="-122"/>
              <a:ea typeface="宋体" pitchFamily="2" charset="-122"/>
            </a:endParaRPr>
          </a:p>
        </p:txBody>
      </p:sp>
      <p:pic>
        <p:nvPicPr>
          <p:cNvPr id="23556" name="Picture 13"/>
          <p:cNvPicPr>
            <a:picLocks noChangeAspect="1" noChangeArrowheads="1"/>
          </p:cNvPicPr>
          <p:nvPr/>
        </p:nvPicPr>
        <p:blipFill>
          <a:blip r:embed="rId3"/>
          <a:srcRect/>
          <a:stretch>
            <a:fillRect/>
          </a:stretch>
        </p:blipFill>
        <p:spPr bwMode="auto">
          <a:xfrm>
            <a:off x="1644650" y="2847975"/>
            <a:ext cx="4197350" cy="206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死锁处理</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24579" name="Rectangle 3"/>
          <p:cNvSpPr>
            <a:spLocks noGrp="1" noChangeArrowheads="1"/>
          </p:cNvSpPr>
          <p:nvPr>
            <p:ph type="body" idx="4294967295"/>
          </p:nvPr>
        </p:nvSpPr>
        <p:spPr>
          <a:xfrm>
            <a:off x="814388" y="1093788"/>
            <a:ext cx="7661275" cy="3400425"/>
          </a:xfrm>
        </p:spPr>
        <p:txBody>
          <a:bodyPr/>
          <a:lstStyle/>
          <a:p>
            <a:r>
              <a:rPr lang="zh-CN" altLang="en-US" sz="1800" smtClean="0">
                <a:latin typeface="宋体" pitchFamily="2" charset="-122"/>
                <a:ea typeface="宋体" pitchFamily="2" charset="-122"/>
              </a:rPr>
              <a:t>如果事务集中的每个事务在等待该集合中的另一个事务，则系统处于死锁状态</a:t>
            </a:r>
            <a:endParaRPr lang="en-US" altLang="zh-CN" sz="1800" smtClean="0">
              <a:latin typeface="宋体" pitchFamily="2" charset="-122"/>
              <a:ea typeface="宋体" pitchFamily="2" charset="-122"/>
            </a:endParaRPr>
          </a:p>
          <a:p>
            <a:r>
              <a:rPr lang="zh-CN" altLang="en-US" sz="1800" smtClean="0">
                <a:solidFill>
                  <a:srgbClr val="FF0000"/>
                </a:solidFill>
                <a:latin typeface="宋体" pitchFamily="2" charset="-122"/>
                <a:ea typeface="宋体" pitchFamily="2" charset="-122"/>
              </a:rPr>
              <a:t>死锁预防</a:t>
            </a:r>
            <a:r>
              <a:rPr lang="zh-CN" altLang="en-US" sz="1800" smtClean="0">
                <a:latin typeface="宋体" pitchFamily="2" charset="-122"/>
                <a:ea typeface="宋体" pitchFamily="2" charset="-122"/>
              </a:rPr>
              <a:t>协议确保系统不会进入死锁状态，一些预防策略：</a:t>
            </a:r>
          </a:p>
          <a:p>
            <a:pPr lvl="1"/>
            <a:r>
              <a:rPr lang="zh-CN" altLang="en-US" sz="1800" smtClean="0">
                <a:latin typeface="宋体" pitchFamily="2" charset="-122"/>
                <a:ea typeface="宋体" pitchFamily="2" charset="-122"/>
              </a:rPr>
              <a:t>要求每个事务在执行前封锁所有的数据项（预声明）</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给所有数据项施加偏序关系，要求事务按照偏序关系封锁数据项</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基于图的协议</a:t>
            </a:r>
            <a:r>
              <a:rPr lang="en-US" altLang="zh-CN" sz="1800" smtClean="0">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更多死锁预防策略</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25603" name="Rectangle 3"/>
          <p:cNvSpPr>
            <a:spLocks noGrp="1" noChangeArrowheads="1"/>
          </p:cNvSpPr>
          <p:nvPr>
            <p:ph type="body" idx="4294967295"/>
          </p:nvPr>
        </p:nvSpPr>
        <p:spPr>
          <a:xfrm>
            <a:off x="825500" y="1079500"/>
            <a:ext cx="7848600" cy="4876800"/>
          </a:xfrm>
        </p:spPr>
        <p:txBody>
          <a:bodyPr/>
          <a:lstStyle/>
          <a:p>
            <a:r>
              <a:rPr lang="zh-CN" altLang="en-US" sz="1800" smtClean="0">
                <a:latin typeface="宋体" pitchFamily="2" charset="-122"/>
                <a:ea typeface="宋体" pitchFamily="2" charset="-122"/>
              </a:rPr>
              <a:t>下面的策略采用时间戳来预防死锁</a:t>
            </a:r>
            <a:endParaRPr lang="en-US" altLang="zh-CN" sz="1800" smtClean="0">
              <a:latin typeface="宋体" pitchFamily="2" charset="-122"/>
              <a:ea typeface="宋体" pitchFamily="2" charset="-122"/>
            </a:endParaRPr>
          </a:p>
          <a:p>
            <a:r>
              <a:rPr lang="en-US" altLang="zh-CN" sz="1800" b="1" smtClean="0">
                <a:solidFill>
                  <a:srgbClr val="000099"/>
                </a:solidFill>
                <a:latin typeface="宋体" pitchFamily="2" charset="-122"/>
                <a:ea typeface="宋体" pitchFamily="2" charset="-122"/>
              </a:rPr>
              <a:t>wait-die</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模式</a:t>
            </a:r>
            <a:r>
              <a:rPr lang="en-US" altLang="zh-CN" sz="1800" smtClean="0">
                <a:latin typeface="宋体" pitchFamily="2" charset="-122"/>
                <a:ea typeface="宋体" pitchFamily="2" charset="-122"/>
              </a:rPr>
              <a:t> — </a:t>
            </a:r>
            <a:r>
              <a:rPr lang="zh-CN" altLang="en-US" sz="1800" smtClean="0">
                <a:latin typeface="宋体" pitchFamily="2" charset="-122"/>
                <a:ea typeface="宋体" pitchFamily="2" charset="-122"/>
              </a:rPr>
              <a:t>非抢占</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老事务可以等待年轻事务释放数据项，年轻事务不等待老事务，而是直接回滚</a:t>
            </a:r>
          </a:p>
          <a:p>
            <a:pPr lvl="1"/>
            <a:r>
              <a:rPr lang="zh-CN" altLang="en-US" sz="1800" smtClean="0">
                <a:latin typeface="宋体" pitchFamily="2" charset="-122"/>
                <a:ea typeface="宋体" pitchFamily="2" charset="-122"/>
              </a:rPr>
              <a:t>在获取所需的数据项之前，事务或许会死若干次</a:t>
            </a:r>
          </a:p>
          <a:p>
            <a:r>
              <a:rPr lang="en-US" altLang="zh-CN" sz="1800" b="1" smtClean="0">
                <a:solidFill>
                  <a:srgbClr val="000099"/>
                </a:solidFill>
                <a:latin typeface="宋体" pitchFamily="2" charset="-122"/>
                <a:ea typeface="宋体" pitchFamily="2" charset="-122"/>
              </a:rPr>
              <a:t>wound-wait</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模式</a:t>
            </a:r>
            <a:r>
              <a:rPr lang="en-US" altLang="zh-CN" sz="1800" smtClean="0">
                <a:latin typeface="宋体" pitchFamily="2" charset="-122"/>
                <a:ea typeface="宋体" pitchFamily="2" charset="-122"/>
              </a:rPr>
              <a:t> — </a:t>
            </a:r>
            <a:r>
              <a:rPr lang="zh-CN" altLang="en-US" sz="1800" smtClean="0">
                <a:latin typeface="宋体" pitchFamily="2" charset="-122"/>
                <a:ea typeface="宋体" pitchFamily="2" charset="-122"/>
              </a:rPr>
              <a:t>抢占</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老事务不等待年轻事务，直接强制其回滚。年轻事务等待老事务</a:t>
            </a:r>
            <a:endParaRPr lang="en-US" altLang="zh-CN" sz="1800" smtClean="0">
              <a:latin typeface="宋体" pitchFamily="2" charset="-122"/>
              <a:ea typeface="宋体" pitchFamily="2" charset="-122"/>
            </a:endParaRPr>
          </a:p>
          <a:p>
            <a:pPr lvl="1"/>
            <a:r>
              <a:rPr kumimoji="0" lang="zh-CN" altLang="en-US" sz="1800" smtClean="0">
                <a:latin typeface="宋体" pitchFamily="2" charset="-122"/>
                <a:ea typeface="宋体" pitchFamily="2" charset="-122"/>
              </a:rPr>
              <a:t>可能比</a:t>
            </a:r>
            <a:r>
              <a:rPr kumimoji="0" lang="zh-CN" altLang="en-US" sz="1800" i="1" smtClean="0">
                <a:latin typeface="宋体" pitchFamily="2" charset="-122"/>
                <a:ea typeface="宋体" pitchFamily="2" charset="-122"/>
              </a:rPr>
              <a:t> </a:t>
            </a:r>
            <a:r>
              <a:rPr kumimoji="0" lang="en-US" altLang="zh-CN" sz="1800" i="1" smtClean="0">
                <a:latin typeface="宋体" pitchFamily="2" charset="-122"/>
                <a:ea typeface="宋体" pitchFamily="2" charset="-122"/>
              </a:rPr>
              <a:t>w</a:t>
            </a:r>
            <a:r>
              <a:rPr lang="en-US" altLang="zh-CN" sz="1800" i="1" smtClean="0">
                <a:latin typeface="宋体" pitchFamily="2" charset="-122"/>
                <a:ea typeface="宋体" pitchFamily="2" charset="-122"/>
              </a:rPr>
              <a:t>ait-die</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模式回滚次数少</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死锁预防</a:t>
            </a:r>
            <a:r>
              <a:rPr lang="en-US" altLang="zh-CN" dirty="0" smtClean="0">
                <a:effectLst>
                  <a:outerShdw blurRad="38100" dist="38100" dir="2700000" algn="tl">
                    <a:srgbClr val="C0C0C0"/>
                  </a:outerShdw>
                </a:effectLst>
                <a:latin typeface="宋体" pitchFamily="2" charset="-122"/>
                <a:ea typeface="宋体" pitchFamily="2" charset="-122"/>
              </a:rPr>
              <a:t> </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26627" name="Rectangle 3"/>
          <p:cNvSpPr>
            <a:spLocks noGrp="1" noChangeArrowheads="1"/>
          </p:cNvSpPr>
          <p:nvPr>
            <p:ph type="body" idx="4294967295"/>
          </p:nvPr>
        </p:nvSpPr>
        <p:spPr/>
        <p:txBody>
          <a:bodyPr/>
          <a:lstStyle/>
          <a:p>
            <a:r>
              <a:rPr lang="zh-CN" altLang="en-US" sz="1800" smtClean="0">
                <a:latin typeface="宋体" pitchFamily="2" charset="-122"/>
                <a:ea typeface="宋体" pitchFamily="2" charset="-122"/>
              </a:rPr>
              <a:t>在</a:t>
            </a:r>
            <a:r>
              <a:rPr lang="en-US" altLang="zh-CN" sz="1800" i="1" smtClean="0">
                <a:latin typeface="宋体" pitchFamily="2" charset="-122"/>
                <a:ea typeface="宋体" pitchFamily="2" charset="-122"/>
              </a:rPr>
              <a:t>wait-die</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和</a:t>
            </a:r>
            <a:r>
              <a:rPr lang="en-US" altLang="zh-CN" sz="1800" i="1" smtClean="0">
                <a:latin typeface="宋体" pitchFamily="2" charset="-122"/>
                <a:ea typeface="宋体" pitchFamily="2" charset="-122"/>
              </a:rPr>
              <a:t>wound-wait</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策略下</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回滚事务用它最初的时间戳重启，从而老事务比新事务有更高的优先级，避免了饥饿</a:t>
            </a:r>
          </a:p>
          <a:p>
            <a:r>
              <a:rPr lang="zh-CN" altLang="en-US" sz="1800" smtClean="0">
                <a:solidFill>
                  <a:srgbClr val="FF0000"/>
                </a:solidFill>
                <a:latin typeface="宋体" pitchFamily="2" charset="-122"/>
                <a:ea typeface="宋体" pitchFamily="2" charset="-122"/>
              </a:rPr>
              <a:t>基于超时的策略：</a:t>
            </a:r>
            <a:endParaRPr lang="en-US" altLang="zh-CN" sz="1800" smtClean="0">
              <a:solidFill>
                <a:srgbClr val="FF0000"/>
              </a:solidFill>
              <a:latin typeface="宋体" pitchFamily="2" charset="-122"/>
              <a:ea typeface="宋体" pitchFamily="2" charset="-122"/>
            </a:endParaRPr>
          </a:p>
          <a:p>
            <a:pPr lvl="1"/>
            <a:r>
              <a:rPr lang="zh-CN" altLang="en-US" sz="1800" smtClean="0">
                <a:latin typeface="宋体" pitchFamily="2" charset="-122"/>
                <a:ea typeface="宋体" pitchFamily="2" charset="-122"/>
              </a:rPr>
              <a:t>事务等待封锁一定的时间，超时之后，事务回滚</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死锁不会发生</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易于实现；但是可能产生饥饿。也难以确定合适的超时时间</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死锁预防</a:t>
            </a:r>
            <a:r>
              <a:rPr lang="en-US" altLang="zh-CN" dirty="0" smtClean="0">
                <a:effectLst>
                  <a:outerShdw blurRad="38100" dist="38100" dir="2700000" algn="tl">
                    <a:srgbClr val="C0C0C0"/>
                  </a:outerShdw>
                </a:effectLst>
                <a:latin typeface="宋体" pitchFamily="2" charset="-122"/>
                <a:ea typeface="宋体" pitchFamily="2" charset="-122"/>
              </a:rPr>
              <a:t> </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27651" name="Rectangle 3"/>
          <p:cNvSpPr>
            <a:spLocks noGrp="1" noChangeArrowheads="1"/>
          </p:cNvSpPr>
          <p:nvPr>
            <p:ph type="body" idx="4294967295"/>
          </p:nvPr>
        </p:nvSpPr>
        <p:spPr/>
        <p:txBody>
          <a:bodyPr/>
          <a:lstStyle/>
          <a:p>
            <a:r>
              <a:rPr lang="zh-CN" altLang="en-US" sz="1800" smtClean="0">
                <a:latin typeface="宋体" pitchFamily="2" charset="-122"/>
                <a:ea typeface="宋体" pitchFamily="2" charset="-122"/>
              </a:rPr>
              <a:t>死锁可以用等待图</a:t>
            </a:r>
            <a:r>
              <a:rPr lang="en-US" altLang="zh-CN" sz="1800" i="1" smtClean="0">
                <a:latin typeface="宋体" pitchFamily="2" charset="-122"/>
                <a:ea typeface="宋体" pitchFamily="2" charset="-122"/>
              </a:rPr>
              <a:t>G</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V</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E</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描述</a:t>
            </a:r>
            <a:endParaRPr lang="en-US" altLang="zh-CN" sz="1800" smtClean="0">
              <a:latin typeface="宋体" pitchFamily="2" charset="-122"/>
              <a:ea typeface="宋体" pitchFamily="2" charset="-122"/>
            </a:endParaRPr>
          </a:p>
          <a:p>
            <a:pPr lvl="1"/>
            <a:r>
              <a:rPr lang="en-US" altLang="zh-CN" sz="1800" i="1" smtClean="0">
                <a:latin typeface="宋体" pitchFamily="2" charset="-122"/>
                <a:ea typeface="宋体" pitchFamily="2" charset="-122"/>
              </a:rPr>
              <a:t>V</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是顶点的集合</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系统中所有的事务</a:t>
            </a:r>
            <a:r>
              <a:rPr lang="en-US" altLang="zh-CN" sz="1800" smtClean="0">
                <a:latin typeface="宋体" pitchFamily="2" charset="-122"/>
                <a:ea typeface="宋体" pitchFamily="2" charset="-122"/>
              </a:rPr>
              <a:t>)</a:t>
            </a:r>
          </a:p>
          <a:p>
            <a:pPr lvl="1"/>
            <a:r>
              <a:rPr lang="en-US" altLang="zh-CN" sz="1800" i="1" smtClean="0">
                <a:latin typeface="宋体" pitchFamily="2" charset="-122"/>
                <a:ea typeface="宋体" pitchFamily="2" charset="-122"/>
              </a:rPr>
              <a:t>E</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是边的集合</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没个元素是一个有序对</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smtClean="0">
                <a:latin typeface="宋体" pitchFamily="2" charset="-122"/>
                <a:ea typeface="宋体" pitchFamily="2" charset="-122"/>
                <a:sym typeface="Symbol" pitchFamily="18" charset="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a:t>
            </a:r>
          </a:p>
          <a:p>
            <a:r>
              <a:rPr lang="zh-CN" altLang="en-US" sz="1800" smtClean="0">
                <a:latin typeface="宋体" pitchFamily="2" charset="-122"/>
                <a:ea typeface="宋体" pitchFamily="2" charset="-122"/>
              </a:rPr>
              <a:t>如果</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en-US" altLang="zh-CN" sz="1800" i="1" smtClean="0">
                <a:latin typeface="宋体" pitchFamily="2" charset="-122"/>
                <a:ea typeface="宋体" pitchFamily="2" charset="-122"/>
                <a:sym typeface="Symbol" pitchFamily="18" charset="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baseline="-25000" smtClean="0">
                <a:latin typeface="宋体" pitchFamily="2" charset="-122"/>
                <a:ea typeface="宋体" pitchFamily="2" charset="-122"/>
              </a:rPr>
              <a:t> </a:t>
            </a:r>
            <a:r>
              <a:rPr lang="zh-CN" altLang="en-US" sz="1800" smtClean="0">
                <a:latin typeface="宋体" pitchFamily="2" charset="-122"/>
                <a:ea typeface="宋体" pitchFamily="2" charset="-122"/>
              </a:rPr>
              <a:t>在</a:t>
            </a:r>
            <a:r>
              <a:rPr lang="en-US" altLang="zh-CN" sz="1800" smtClean="0">
                <a:latin typeface="宋体" pitchFamily="2" charset="-122"/>
                <a:ea typeface="宋体" pitchFamily="2" charset="-122"/>
              </a:rPr>
              <a:t>E</a:t>
            </a:r>
            <a:r>
              <a:rPr lang="zh-CN" altLang="en-US" sz="1800" smtClean="0">
                <a:latin typeface="宋体" pitchFamily="2" charset="-122"/>
                <a:ea typeface="宋体" pitchFamily="2" charset="-122"/>
              </a:rPr>
              <a:t>中</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那么就有一条从</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到</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zh-CN" altLang="en-US" sz="1800" smtClean="0">
                <a:latin typeface="宋体" pitchFamily="2" charset="-122"/>
                <a:ea typeface="宋体" pitchFamily="2" charset="-122"/>
              </a:rPr>
              <a:t>的有向边，表示</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等待</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释放数据项</a:t>
            </a:r>
            <a:endParaRPr lang="en-US" altLang="zh-CN" sz="1800" smtClean="0">
              <a:latin typeface="宋体" pitchFamily="2" charset="-122"/>
              <a:ea typeface="宋体" pitchFamily="2" charset="-122"/>
            </a:endParaRPr>
          </a:p>
          <a:p>
            <a:r>
              <a:rPr lang="zh-CN" altLang="en-US" sz="1800" smtClean="0">
                <a:latin typeface="宋体" pitchFamily="2" charset="-122"/>
                <a:ea typeface="宋体" pitchFamily="2" charset="-122"/>
              </a:rPr>
              <a:t>当</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zh-CN" altLang="en-US" sz="1800" smtClean="0">
                <a:latin typeface="宋体" pitchFamily="2" charset="-122"/>
                <a:ea typeface="宋体" pitchFamily="2" charset="-122"/>
              </a:rPr>
              <a:t>请求当前</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zh-CN" altLang="en-US" sz="1800" smtClean="0">
                <a:latin typeface="宋体" pitchFamily="2" charset="-122"/>
                <a:ea typeface="宋体" pitchFamily="2" charset="-122"/>
              </a:rPr>
              <a:t>所持有的一个数据项时，边</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smtClean="0">
                <a:latin typeface="宋体" pitchFamily="2" charset="-122"/>
                <a:ea typeface="宋体" pitchFamily="2" charset="-122"/>
                <a:sym typeface="Symbol" pitchFamily="18" charset="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zh-CN" altLang="en-US" sz="1800" smtClean="0">
                <a:latin typeface="宋体" pitchFamily="2" charset="-122"/>
                <a:ea typeface="宋体" pitchFamily="2" charset="-122"/>
              </a:rPr>
              <a:t>就被插入到等待图中。只有当</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 </a:t>
            </a:r>
            <a:r>
              <a:rPr lang="zh-CN" altLang="en-US" sz="1800" smtClean="0">
                <a:latin typeface="宋体" pitchFamily="2" charset="-122"/>
                <a:ea typeface="宋体" pitchFamily="2" charset="-122"/>
              </a:rPr>
              <a:t>不再持有</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所需的数据项时，边才从图中移除</a:t>
            </a:r>
            <a:endParaRPr lang="en-US" altLang="zh-CN" sz="1800" smtClean="0">
              <a:latin typeface="宋体" pitchFamily="2" charset="-122"/>
              <a:ea typeface="宋体" pitchFamily="2" charset="-122"/>
            </a:endParaRPr>
          </a:p>
          <a:p>
            <a:r>
              <a:rPr lang="zh-CN" altLang="en-US" sz="1800" smtClean="0">
                <a:latin typeface="宋体" pitchFamily="2" charset="-122"/>
                <a:ea typeface="宋体" pitchFamily="2" charset="-122"/>
              </a:rPr>
              <a:t>系统处于死锁状态，当且仅当等待图存在环。必须定期的调用死锁检测算法来查找环</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52450" y="0"/>
            <a:ext cx="8077200" cy="609600"/>
          </a:xfrm>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死锁检测</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28675" name="Text Box 3"/>
          <p:cNvSpPr txBox="1">
            <a:spLocks noChangeArrowheads="1"/>
          </p:cNvSpPr>
          <p:nvPr/>
        </p:nvSpPr>
        <p:spPr bwMode="auto">
          <a:xfrm>
            <a:off x="1460500" y="4673600"/>
            <a:ext cx="1466850" cy="400050"/>
          </a:xfrm>
          <a:prstGeom prst="rect">
            <a:avLst/>
          </a:prstGeom>
          <a:noFill/>
          <a:ln w="9525">
            <a:noFill/>
            <a:miter lim="800000"/>
            <a:headEnd/>
            <a:tailEnd/>
          </a:ln>
        </p:spPr>
        <p:txBody>
          <a:bodyPr wrap="none">
            <a:spAutoFit/>
          </a:bodyPr>
          <a:lstStyle/>
          <a:p>
            <a:r>
              <a:rPr lang="zh-CN" altLang="en-US" sz="2000">
                <a:latin typeface="宋体" pitchFamily="2" charset="-122"/>
                <a:ea typeface="宋体" pitchFamily="2" charset="-122"/>
              </a:rPr>
              <a:t>无环等待图</a:t>
            </a:r>
            <a:endParaRPr lang="en-US" altLang="zh-CN" sz="2000">
              <a:latin typeface="宋体" pitchFamily="2" charset="-122"/>
              <a:ea typeface="宋体" pitchFamily="2" charset="-122"/>
            </a:endParaRPr>
          </a:p>
        </p:txBody>
      </p:sp>
      <p:sp>
        <p:nvSpPr>
          <p:cNvPr id="28676" name="Text Box 4"/>
          <p:cNvSpPr txBox="1">
            <a:spLocks noChangeArrowheads="1"/>
          </p:cNvSpPr>
          <p:nvPr/>
        </p:nvSpPr>
        <p:spPr bwMode="auto">
          <a:xfrm>
            <a:off x="5997575" y="4652963"/>
            <a:ext cx="1466850" cy="401637"/>
          </a:xfrm>
          <a:prstGeom prst="rect">
            <a:avLst/>
          </a:prstGeom>
          <a:noFill/>
          <a:ln w="9525">
            <a:noFill/>
            <a:miter lim="800000"/>
            <a:headEnd/>
            <a:tailEnd/>
          </a:ln>
        </p:spPr>
        <p:txBody>
          <a:bodyPr wrap="none">
            <a:spAutoFit/>
          </a:bodyPr>
          <a:lstStyle/>
          <a:p>
            <a:r>
              <a:rPr lang="zh-CN" altLang="en-US" sz="2000">
                <a:latin typeface="宋体" pitchFamily="2" charset="-122"/>
                <a:ea typeface="宋体" pitchFamily="2" charset="-122"/>
              </a:rPr>
              <a:t>有环等待图</a:t>
            </a:r>
            <a:endParaRPr lang="en-US" altLang="zh-CN" sz="2000">
              <a:latin typeface="宋体" pitchFamily="2" charset="-122"/>
              <a:ea typeface="宋体" pitchFamily="2" charset="-122"/>
            </a:endParaRPr>
          </a:p>
        </p:txBody>
      </p:sp>
      <p:pic>
        <p:nvPicPr>
          <p:cNvPr id="28677" name="Picture 9"/>
          <p:cNvPicPr>
            <a:picLocks noChangeAspect="1" noChangeArrowheads="1"/>
          </p:cNvPicPr>
          <p:nvPr/>
        </p:nvPicPr>
        <p:blipFill>
          <a:blip r:embed="rId3"/>
          <a:srcRect/>
          <a:stretch>
            <a:fillRect/>
          </a:stretch>
        </p:blipFill>
        <p:spPr bwMode="auto">
          <a:xfrm>
            <a:off x="457200" y="1716088"/>
            <a:ext cx="3608388" cy="2660650"/>
          </a:xfrm>
          <a:prstGeom prst="rect">
            <a:avLst/>
          </a:prstGeom>
          <a:noFill/>
          <a:ln w="9525">
            <a:noFill/>
            <a:miter lim="800000"/>
            <a:headEnd/>
            <a:tailEnd/>
          </a:ln>
        </p:spPr>
      </p:pic>
      <p:pic>
        <p:nvPicPr>
          <p:cNvPr id="28678" name="Picture 10"/>
          <p:cNvPicPr>
            <a:picLocks noChangeAspect="1" noChangeArrowheads="1"/>
          </p:cNvPicPr>
          <p:nvPr/>
        </p:nvPicPr>
        <p:blipFill>
          <a:blip r:embed="rId4"/>
          <a:srcRect/>
          <a:stretch>
            <a:fillRect/>
          </a:stretch>
        </p:blipFill>
        <p:spPr bwMode="auto">
          <a:xfrm>
            <a:off x="5000625" y="1725613"/>
            <a:ext cx="3765550" cy="275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死锁恢复</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29699" name="Rectangle 3"/>
          <p:cNvSpPr>
            <a:spLocks noGrp="1" noChangeArrowheads="1"/>
          </p:cNvSpPr>
          <p:nvPr>
            <p:ph type="body" idx="4294967295"/>
          </p:nvPr>
        </p:nvSpPr>
        <p:spPr/>
        <p:txBody>
          <a:bodyPr/>
          <a:lstStyle/>
          <a:p>
            <a:r>
              <a:rPr lang="zh-CN" altLang="en-US" sz="1800" smtClean="0">
                <a:latin typeface="宋体" pitchFamily="2" charset="-122"/>
                <a:ea typeface="宋体" pitchFamily="2" charset="-122"/>
              </a:rPr>
              <a:t>发现死锁时：</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一些事务必须回滚</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牺牲</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来去除死锁，选择成本最小的那些事务作为牺牲品</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回滚</a:t>
            </a:r>
            <a:r>
              <a:rPr lang="en-US" altLang="zh-CN" sz="1800" smtClean="0">
                <a:latin typeface="宋体" pitchFamily="2" charset="-122"/>
                <a:ea typeface="宋体" pitchFamily="2" charset="-122"/>
              </a:rPr>
              <a:t> – </a:t>
            </a:r>
            <a:r>
              <a:rPr lang="zh-CN" altLang="en-US" sz="1800" smtClean="0">
                <a:latin typeface="宋体" pitchFamily="2" charset="-122"/>
                <a:ea typeface="宋体" pitchFamily="2" charset="-122"/>
              </a:rPr>
              <a:t>回滚到何处</a:t>
            </a:r>
            <a:endParaRPr lang="en-US" altLang="zh-CN" sz="1800" smtClean="0">
              <a:latin typeface="宋体" pitchFamily="2" charset="-122"/>
              <a:ea typeface="宋体" pitchFamily="2" charset="-122"/>
            </a:endParaRPr>
          </a:p>
          <a:p>
            <a:pPr lvl="2"/>
            <a:r>
              <a:rPr lang="zh-CN" altLang="en-US" sz="1800" smtClean="0">
                <a:latin typeface="宋体" pitchFamily="2" charset="-122"/>
                <a:ea typeface="宋体" pitchFamily="2" charset="-122"/>
              </a:rPr>
              <a:t>完全回滚：中止事务，重启动</a:t>
            </a:r>
            <a:endParaRPr lang="en-US" altLang="zh-CN" sz="1800" smtClean="0">
              <a:latin typeface="宋体" pitchFamily="2" charset="-122"/>
              <a:ea typeface="宋体" pitchFamily="2" charset="-122"/>
            </a:endParaRPr>
          </a:p>
          <a:p>
            <a:pPr lvl="2"/>
            <a:r>
              <a:rPr lang="zh-CN" altLang="en-US" sz="1800" smtClean="0">
                <a:latin typeface="宋体" pitchFamily="2" charset="-122"/>
                <a:ea typeface="宋体" pitchFamily="2" charset="-122"/>
              </a:rPr>
              <a:t>部分回滚：回滚到解除死锁为止，这种方法更有效</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如果同一事务总是被牺牲，会产生饥饿，把回滚次数作为成本因子，避免饥饿</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多粒度</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0723" name="Rectangle 3"/>
          <p:cNvSpPr>
            <a:spLocks noGrp="1" noChangeArrowheads="1"/>
          </p:cNvSpPr>
          <p:nvPr>
            <p:ph type="body" idx="4294967295"/>
          </p:nvPr>
        </p:nvSpPr>
        <p:spPr/>
        <p:txBody>
          <a:bodyPr/>
          <a:lstStyle/>
          <a:p>
            <a:r>
              <a:rPr lang="zh-CN" altLang="en-US" sz="1800" smtClean="0">
                <a:latin typeface="宋体" pitchFamily="2" charset="-122"/>
                <a:ea typeface="宋体" pitchFamily="2" charset="-122"/>
              </a:rPr>
              <a:t>允许数据项有不同的大小，定义数据粒度层次，小粒度数据项嵌套在大粒度数据项中</a:t>
            </a:r>
          </a:p>
          <a:p>
            <a:r>
              <a:rPr lang="zh-CN" altLang="en-US" sz="1800" smtClean="0">
                <a:latin typeface="宋体" pitchFamily="2" charset="-122"/>
                <a:ea typeface="宋体" pitchFamily="2" charset="-122"/>
              </a:rPr>
              <a:t>可以图形化的表达为一棵树</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但是与树封锁协议不同</a:t>
            </a:r>
            <a:r>
              <a:rPr lang="en-US" altLang="zh-CN" sz="1800" smtClean="0">
                <a:latin typeface="宋体" pitchFamily="2" charset="-122"/>
                <a:ea typeface="宋体" pitchFamily="2" charset="-122"/>
              </a:rPr>
              <a:t>)</a:t>
            </a:r>
          </a:p>
          <a:p>
            <a:r>
              <a:rPr lang="zh-CN" altLang="en-US" sz="1800" smtClean="0">
                <a:latin typeface="宋体" pitchFamily="2" charset="-122"/>
                <a:ea typeface="宋体" pitchFamily="2" charset="-122"/>
              </a:rPr>
              <a:t>当事务在树中显示封锁一个节点</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它隐式的以同样的模式封锁了该节点的所有后代</a:t>
            </a:r>
            <a:endParaRPr lang="en-US" altLang="zh-CN" sz="1800" smtClean="0">
              <a:latin typeface="宋体" pitchFamily="2" charset="-122"/>
              <a:ea typeface="宋体" pitchFamily="2" charset="-122"/>
            </a:endParaRPr>
          </a:p>
          <a:p>
            <a:r>
              <a:rPr lang="zh-CN" altLang="en-US" sz="1800" smtClean="0">
                <a:solidFill>
                  <a:srgbClr val="FF0000"/>
                </a:solidFill>
                <a:latin typeface="宋体" pitchFamily="2" charset="-122"/>
                <a:ea typeface="宋体" pitchFamily="2" charset="-122"/>
              </a:rPr>
              <a:t>封锁的粒度</a:t>
            </a:r>
            <a:r>
              <a:rPr lang="en-US" altLang="zh-CN" sz="1800" smtClean="0">
                <a:solidFill>
                  <a:srgbClr val="FF0000"/>
                </a:solidFill>
                <a:latin typeface="宋体" pitchFamily="2" charset="-122"/>
                <a:ea typeface="宋体" pitchFamily="2" charset="-122"/>
              </a:rPr>
              <a:t> </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封锁的树层次</a:t>
            </a:r>
            <a:r>
              <a:rPr lang="en-US" altLang="zh-CN" sz="1800" smtClean="0">
                <a:latin typeface="宋体" pitchFamily="2" charset="-122"/>
                <a:ea typeface="宋体" pitchFamily="2" charset="-122"/>
              </a:rPr>
              <a:t>):</a:t>
            </a:r>
          </a:p>
          <a:p>
            <a:pPr lvl="1"/>
            <a:r>
              <a:rPr lang="zh-CN" altLang="en-US" sz="1800" smtClean="0">
                <a:solidFill>
                  <a:srgbClr val="FF0000"/>
                </a:solidFill>
                <a:latin typeface="宋体" pitchFamily="2" charset="-122"/>
                <a:ea typeface="宋体" pitchFamily="2" charset="-122"/>
              </a:rPr>
              <a:t>细粒度</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树中的低层</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高并发度</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高封锁负载</a:t>
            </a:r>
            <a:endParaRPr lang="en-US" altLang="zh-CN" sz="1800" smtClean="0">
              <a:latin typeface="宋体" pitchFamily="2" charset="-122"/>
              <a:ea typeface="宋体" pitchFamily="2" charset="-122"/>
            </a:endParaRPr>
          </a:p>
          <a:p>
            <a:pPr lvl="1"/>
            <a:r>
              <a:rPr lang="zh-CN" altLang="en-US" sz="1800" smtClean="0">
                <a:solidFill>
                  <a:srgbClr val="FF0000"/>
                </a:solidFill>
                <a:latin typeface="宋体" pitchFamily="2" charset="-122"/>
                <a:ea typeface="宋体" pitchFamily="2" charset="-122"/>
              </a:rPr>
              <a:t>粗粒度</a:t>
            </a:r>
            <a:r>
              <a:rPr lang="zh-CN" altLang="en-US" sz="1800" i="1" smtClean="0">
                <a:latin typeface="宋体" pitchFamily="2" charset="-122"/>
                <a:ea typeface="宋体" pitchFamily="2" charset="-122"/>
              </a:rPr>
              <a:t> </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树中的高层</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低封锁负载</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低并发度</a:t>
            </a:r>
            <a:endParaRPr lang="en-US" altLang="zh-CN" sz="1800" smtClean="0">
              <a:latin typeface="宋体" pitchFamily="2" charset="-122"/>
              <a:ea typeface="宋体" pitchFamily="2" charset="-122"/>
            </a:endParaRPr>
          </a:p>
          <a:p>
            <a:pPr lvl="1"/>
            <a:endParaRPr lang="en-US" altLang="zh-CN" sz="1800" smtClean="0">
              <a:ea typeface="ＭＳ Ｐゴシック" pitchFamily="34" charset="-12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粒度层次的例子</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1747" name="Rectangle 3"/>
          <p:cNvSpPr>
            <a:spLocks noGrp="1" noChangeArrowheads="1"/>
          </p:cNvSpPr>
          <p:nvPr>
            <p:ph type="body" idx="4294967295"/>
          </p:nvPr>
        </p:nvSpPr>
        <p:spPr>
          <a:xfrm>
            <a:off x="801688" y="1443038"/>
            <a:ext cx="7848600" cy="4876800"/>
          </a:xfrm>
        </p:spPr>
        <p:txBody>
          <a:bodyPr/>
          <a:lstStyle/>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pPr>
            <a:endParaRPr lang="en-US" altLang="zh-CN" sz="1800" smtClean="0">
              <a:ea typeface="ＭＳ Ｐゴシック" pitchFamily="34" charset="-128"/>
            </a:endParaRPr>
          </a:p>
          <a:p>
            <a:pPr>
              <a:lnSpc>
                <a:spcPct val="90000"/>
              </a:lnSpc>
              <a:buFont typeface="Monotype Sorts" charset="2"/>
              <a:buNone/>
            </a:pPr>
            <a:r>
              <a:rPr lang="zh-CN" altLang="en-US" sz="1800" smtClean="0">
                <a:latin typeface="宋体" pitchFamily="2" charset="-122"/>
                <a:ea typeface="宋体" pitchFamily="2" charset="-122"/>
              </a:rPr>
              <a:t>层次</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从最粗粒度</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顶层</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层次开始</a:t>
            </a:r>
            <a:endParaRPr lang="en-US" altLang="zh-CN" sz="1800" smtClean="0">
              <a:latin typeface="宋体" pitchFamily="2" charset="-122"/>
              <a:ea typeface="宋体" pitchFamily="2" charset="-122"/>
            </a:endParaRPr>
          </a:p>
          <a:p>
            <a:pPr lvl="1">
              <a:lnSpc>
                <a:spcPct val="90000"/>
              </a:lnSpc>
            </a:pPr>
            <a:r>
              <a:rPr lang="zh-CN" altLang="en-US" sz="1800" smtClean="0">
                <a:latin typeface="宋体" pitchFamily="2" charset="-122"/>
                <a:ea typeface="宋体" pitchFamily="2" charset="-122"/>
              </a:rPr>
              <a:t>数据库</a:t>
            </a:r>
            <a:endParaRPr lang="en-US" altLang="zh-CN" sz="1800" smtClean="0">
              <a:latin typeface="宋体" pitchFamily="2" charset="-122"/>
              <a:ea typeface="宋体" pitchFamily="2" charset="-122"/>
            </a:endParaRPr>
          </a:p>
          <a:p>
            <a:pPr lvl="1">
              <a:lnSpc>
                <a:spcPct val="90000"/>
              </a:lnSpc>
            </a:pPr>
            <a:r>
              <a:rPr lang="zh-CN" altLang="en-US" sz="1800" smtClean="0">
                <a:latin typeface="宋体" pitchFamily="2" charset="-122"/>
                <a:ea typeface="宋体" pitchFamily="2" charset="-122"/>
              </a:rPr>
              <a:t>区域</a:t>
            </a:r>
            <a:r>
              <a:rPr lang="en-US" altLang="zh-CN" sz="1800" smtClean="0">
                <a:latin typeface="宋体" pitchFamily="2" charset="-122"/>
                <a:ea typeface="宋体" pitchFamily="2" charset="-122"/>
              </a:rPr>
              <a:t> </a:t>
            </a:r>
          </a:p>
          <a:p>
            <a:pPr lvl="1">
              <a:lnSpc>
                <a:spcPct val="90000"/>
              </a:lnSpc>
            </a:pPr>
            <a:r>
              <a:rPr lang="zh-CN" altLang="en-US" sz="1800" smtClean="0">
                <a:latin typeface="宋体" pitchFamily="2" charset="-122"/>
                <a:ea typeface="宋体" pitchFamily="2" charset="-122"/>
              </a:rPr>
              <a:t>文件</a:t>
            </a:r>
            <a:endParaRPr lang="en-US" altLang="zh-CN" sz="1800" smtClean="0">
              <a:latin typeface="宋体" pitchFamily="2" charset="-122"/>
              <a:ea typeface="宋体" pitchFamily="2" charset="-122"/>
            </a:endParaRPr>
          </a:p>
          <a:p>
            <a:pPr lvl="1">
              <a:lnSpc>
                <a:spcPct val="90000"/>
              </a:lnSpc>
            </a:pPr>
            <a:r>
              <a:rPr lang="zh-CN" altLang="en-US" sz="1800" smtClean="0">
                <a:latin typeface="宋体" pitchFamily="2" charset="-122"/>
                <a:ea typeface="宋体" pitchFamily="2" charset="-122"/>
              </a:rPr>
              <a:t>记录</a:t>
            </a:r>
            <a:r>
              <a:rPr lang="en-US" altLang="zh-CN" sz="1800" smtClean="0">
                <a:latin typeface="宋体" pitchFamily="2" charset="-122"/>
                <a:ea typeface="宋体" pitchFamily="2" charset="-122"/>
              </a:rPr>
              <a:t> </a:t>
            </a:r>
          </a:p>
        </p:txBody>
      </p:sp>
      <p:pic>
        <p:nvPicPr>
          <p:cNvPr id="31748" name="Picture 10"/>
          <p:cNvPicPr>
            <a:picLocks noChangeAspect="1" noChangeArrowheads="1"/>
          </p:cNvPicPr>
          <p:nvPr/>
        </p:nvPicPr>
        <p:blipFill>
          <a:blip r:embed="rId3"/>
          <a:srcRect/>
          <a:stretch>
            <a:fillRect/>
          </a:stretch>
        </p:blipFill>
        <p:spPr bwMode="auto">
          <a:xfrm>
            <a:off x="579438" y="909638"/>
            <a:ext cx="7875587" cy="3611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转账的例子</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528387" name="Rectangle 3"/>
          <p:cNvSpPr>
            <a:spLocks noGrp="1" noChangeArrowheads="1"/>
          </p:cNvSpPr>
          <p:nvPr>
            <p:ph type="body" idx="1"/>
          </p:nvPr>
        </p:nvSpPr>
        <p:spPr>
          <a:xfrm>
            <a:off x="784225" y="1106488"/>
            <a:ext cx="7812088" cy="5362575"/>
          </a:xfrm>
        </p:spPr>
        <p:txBody>
          <a:bodyPr/>
          <a:lstStyle/>
          <a:p>
            <a:pPr>
              <a:lnSpc>
                <a:spcPct val="80000"/>
              </a:lnSpc>
            </a:pPr>
            <a:r>
              <a:rPr lang="zh-CN" altLang="en-US" sz="1800" dirty="0" smtClean="0">
                <a:latin typeface="宋体" pitchFamily="2" charset="-122"/>
                <a:ea typeface="宋体" pitchFamily="2" charset="-122"/>
              </a:rPr>
              <a:t>从账户</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过户</a:t>
            </a:r>
            <a:r>
              <a:rPr lang="en-US" altLang="zh-CN" sz="1800" dirty="0" smtClean="0">
                <a:latin typeface="宋体" pitchFamily="2" charset="-122"/>
                <a:ea typeface="宋体" pitchFamily="2" charset="-122"/>
              </a:rPr>
              <a:t>$50</a:t>
            </a:r>
            <a:r>
              <a:rPr lang="zh-CN" altLang="en-US" sz="1800" dirty="0" smtClean="0">
                <a:latin typeface="宋体" pitchFamily="2" charset="-122"/>
                <a:ea typeface="宋体" pitchFamily="2" charset="-122"/>
              </a:rPr>
              <a:t>到账户</a:t>
            </a:r>
            <a:r>
              <a:rPr lang="en-US" altLang="zh-CN" sz="1800" dirty="0" smtClean="0">
                <a:latin typeface="宋体" pitchFamily="2" charset="-122"/>
                <a:ea typeface="宋体" pitchFamily="2" charset="-122"/>
              </a:rPr>
              <a:t>B</a:t>
            </a:r>
            <a:r>
              <a:rPr lang="zh-CN" altLang="en-US" sz="1800" dirty="0" smtClean="0">
                <a:latin typeface="宋体" pitchFamily="2" charset="-122"/>
                <a:ea typeface="宋体" pitchFamily="2" charset="-122"/>
              </a:rPr>
              <a:t>的事务</a:t>
            </a:r>
            <a:r>
              <a:rPr lang="en-US" altLang="zh-CN" sz="1800" dirty="0" smtClean="0">
                <a:latin typeface="宋体" pitchFamily="2" charset="-122"/>
                <a:ea typeface="宋体" pitchFamily="2" charset="-122"/>
              </a:rPr>
              <a:t>:</a:t>
            </a:r>
          </a:p>
          <a:p>
            <a:pPr lvl="2">
              <a:lnSpc>
                <a:spcPct val="80000"/>
              </a:lnSpc>
              <a:buNone/>
            </a:pPr>
            <a:r>
              <a:rPr lang="en-US" altLang="zh-CN" sz="1600" dirty="0" smtClean="0">
                <a:ea typeface="ＭＳ Ｐゴシック" pitchFamily="34" charset="-128"/>
              </a:rPr>
              <a:t>1.	</a:t>
            </a:r>
            <a:r>
              <a:rPr lang="en-US" altLang="zh-CN" sz="1600" b="1" dirty="0" smtClean="0">
                <a:ea typeface="ＭＳ Ｐゴシック" pitchFamily="34" charset="-128"/>
              </a:rPr>
              <a:t>read</a:t>
            </a:r>
            <a:r>
              <a:rPr lang="en-US" altLang="zh-CN" sz="1600" dirty="0" smtClean="0">
                <a:ea typeface="ＭＳ Ｐゴシック" pitchFamily="34" charset="-128"/>
              </a:rPr>
              <a:t>(</a:t>
            </a:r>
            <a:r>
              <a:rPr lang="en-US" altLang="zh-CN" sz="1600" i="1" dirty="0" smtClean="0">
                <a:ea typeface="ＭＳ Ｐゴシック" pitchFamily="34" charset="-128"/>
              </a:rPr>
              <a:t>A</a:t>
            </a:r>
            <a:r>
              <a:rPr lang="en-US" altLang="zh-CN" sz="1600" dirty="0" smtClean="0">
                <a:ea typeface="ＭＳ Ｐゴシック" pitchFamily="34" charset="-128"/>
              </a:rPr>
              <a:t>)</a:t>
            </a:r>
          </a:p>
          <a:p>
            <a:pPr lvl="2">
              <a:lnSpc>
                <a:spcPct val="80000"/>
              </a:lnSpc>
              <a:buNone/>
            </a:pPr>
            <a:r>
              <a:rPr lang="en-US" altLang="zh-CN" sz="1600" dirty="0" smtClean="0">
                <a:ea typeface="ＭＳ Ｐゴシック" pitchFamily="34" charset="-128"/>
              </a:rPr>
              <a:t>2.	</a:t>
            </a:r>
            <a:r>
              <a:rPr lang="en-US" altLang="zh-CN" sz="1600" i="1" dirty="0" smtClean="0">
                <a:ea typeface="ＭＳ Ｐゴシック" pitchFamily="34" charset="-128"/>
              </a:rPr>
              <a:t>A</a:t>
            </a:r>
            <a:r>
              <a:rPr lang="en-US" altLang="zh-CN" sz="1600" dirty="0" smtClean="0">
                <a:ea typeface="ＭＳ Ｐゴシック" pitchFamily="34" charset="-128"/>
              </a:rPr>
              <a:t> := </a:t>
            </a:r>
            <a:r>
              <a:rPr lang="en-US" altLang="zh-CN" sz="1600" i="1" dirty="0" smtClean="0">
                <a:ea typeface="ＭＳ Ｐゴシック" pitchFamily="34" charset="-128"/>
              </a:rPr>
              <a:t>A – </a:t>
            </a:r>
            <a:r>
              <a:rPr lang="en-US" altLang="zh-CN" sz="1600" dirty="0" smtClean="0">
                <a:ea typeface="ＭＳ Ｐゴシック" pitchFamily="34" charset="-128"/>
              </a:rPr>
              <a:t>50</a:t>
            </a:r>
          </a:p>
          <a:p>
            <a:pPr lvl="2">
              <a:lnSpc>
                <a:spcPct val="80000"/>
              </a:lnSpc>
              <a:buNone/>
            </a:pPr>
            <a:r>
              <a:rPr lang="en-US" altLang="zh-CN" sz="1600" dirty="0" smtClean="0">
                <a:ea typeface="ＭＳ Ｐゴシック" pitchFamily="34" charset="-128"/>
              </a:rPr>
              <a:t>3.	</a:t>
            </a:r>
            <a:r>
              <a:rPr lang="en-US" altLang="zh-CN" sz="1600" b="1" dirty="0" smtClean="0">
                <a:ea typeface="ＭＳ Ｐゴシック" pitchFamily="34" charset="-128"/>
              </a:rPr>
              <a:t>write</a:t>
            </a:r>
            <a:r>
              <a:rPr lang="en-US" altLang="zh-CN" sz="1600" dirty="0" smtClean="0">
                <a:ea typeface="ＭＳ Ｐゴシック" pitchFamily="34" charset="-128"/>
              </a:rPr>
              <a:t>(</a:t>
            </a:r>
            <a:r>
              <a:rPr lang="en-US" altLang="zh-CN" sz="1600" i="1" dirty="0" smtClean="0">
                <a:ea typeface="ＭＳ Ｐゴシック" pitchFamily="34" charset="-128"/>
              </a:rPr>
              <a:t>A</a:t>
            </a:r>
            <a:r>
              <a:rPr lang="en-US" altLang="zh-CN" sz="1600" dirty="0" smtClean="0">
                <a:ea typeface="ＭＳ Ｐゴシック" pitchFamily="34" charset="-128"/>
              </a:rPr>
              <a:t>)</a:t>
            </a:r>
          </a:p>
          <a:p>
            <a:pPr lvl="2">
              <a:lnSpc>
                <a:spcPct val="80000"/>
              </a:lnSpc>
              <a:buNone/>
            </a:pPr>
            <a:r>
              <a:rPr lang="en-US" altLang="zh-CN" sz="1600" dirty="0" smtClean="0">
                <a:ea typeface="ＭＳ Ｐゴシック" pitchFamily="34" charset="-128"/>
              </a:rPr>
              <a:t>4.	</a:t>
            </a:r>
            <a:r>
              <a:rPr lang="en-US" altLang="zh-CN" sz="1600" b="1" dirty="0" smtClean="0">
                <a:ea typeface="ＭＳ Ｐゴシック" pitchFamily="34" charset="-128"/>
              </a:rPr>
              <a:t>read</a:t>
            </a:r>
            <a:r>
              <a:rPr lang="en-US" altLang="zh-CN" sz="1600" dirty="0" smtClean="0">
                <a:ea typeface="ＭＳ Ｐゴシック" pitchFamily="34" charset="-128"/>
              </a:rPr>
              <a:t>(</a:t>
            </a:r>
            <a:r>
              <a:rPr lang="en-US" altLang="zh-CN" sz="1600" i="1" dirty="0" smtClean="0">
                <a:ea typeface="ＭＳ Ｐゴシック" pitchFamily="34" charset="-128"/>
              </a:rPr>
              <a:t>B</a:t>
            </a:r>
            <a:r>
              <a:rPr lang="en-US" altLang="zh-CN" sz="1600" dirty="0" smtClean="0">
                <a:ea typeface="ＭＳ Ｐゴシック" pitchFamily="34" charset="-128"/>
              </a:rPr>
              <a:t>)</a:t>
            </a:r>
          </a:p>
          <a:p>
            <a:pPr lvl="2">
              <a:lnSpc>
                <a:spcPct val="80000"/>
              </a:lnSpc>
              <a:buNone/>
            </a:pPr>
            <a:r>
              <a:rPr lang="en-US" altLang="zh-CN" sz="1600" dirty="0" smtClean="0">
                <a:ea typeface="ＭＳ Ｐゴシック" pitchFamily="34" charset="-128"/>
              </a:rPr>
              <a:t>5.	</a:t>
            </a:r>
            <a:r>
              <a:rPr lang="en-US" altLang="zh-CN" sz="1600" i="1" dirty="0" smtClean="0">
                <a:ea typeface="ＭＳ Ｐゴシック" pitchFamily="34" charset="-128"/>
              </a:rPr>
              <a:t>B</a:t>
            </a:r>
            <a:r>
              <a:rPr lang="en-US" altLang="zh-CN" sz="1600" dirty="0" smtClean="0">
                <a:ea typeface="ＭＳ Ｐゴシック" pitchFamily="34" charset="-128"/>
              </a:rPr>
              <a:t> := </a:t>
            </a:r>
            <a:r>
              <a:rPr lang="en-US" altLang="zh-CN" sz="1600" i="1" dirty="0" smtClean="0">
                <a:ea typeface="ＭＳ Ｐゴシック" pitchFamily="34" charset="-128"/>
              </a:rPr>
              <a:t>B + </a:t>
            </a:r>
            <a:r>
              <a:rPr lang="en-US" altLang="zh-CN" sz="1600" dirty="0" smtClean="0">
                <a:ea typeface="ＭＳ Ｐゴシック" pitchFamily="34" charset="-128"/>
              </a:rPr>
              <a:t>50</a:t>
            </a:r>
          </a:p>
          <a:p>
            <a:pPr lvl="2">
              <a:lnSpc>
                <a:spcPct val="80000"/>
              </a:lnSpc>
              <a:buNone/>
            </a:pPr>
            <a:r>
              <a:rPr lang="en-US" altLang="zh-CN" sz="1600" dirty="0" smtClean="0">
                <a:ea typeface="ＭＳ Ｐゴシック" pitchFamily="34" charset="-128"/>
              </a:rPr>
              <a:t>6.	</a:t>
            </a:r>
            <a:r>
              <a:rPr lang="en-US" altLang="zh-CN" sz="1600" b="1" dirty="0" smtClean="0">
                <a:ea typeface="ＭＳ Ｐゴシック" pitchFamily="34" charset="-128"/>
              </a:rPr>
              <a:t>write</a:t>
            </a:r>
            <a:r>
              <a:rPr lang="en-US" altLang="zh-CN" sz="1600" dirty="0" smtClean="0">
                <a:ea typeface="ＭＳ Ｐゴシック" pitchFamily="34" charset="-128"/>
              </a:rPr>
              <a:t>(</a:t>
            </a:r>
            <a:r>
              <a:rPr lang="en-US" altLang="zh-CN" sz="1600" i="1" dirty="0" smtClean="0">
                <a:ea typeface="ＭＳ Ｐゴシック" pitchFamily="34" charset="-128"/>
              </a:rPr>
              <a:t>B)</a:t>
            </a:r>
          </a:p>
          <a:p>
            <a:pPr>
              <a:lnSpc>
                <a:spcPct val="80000"/>
              </a:lnSpc>
            </a:pPr>
            <a:r>
              <a:rPr lang="zh-CN" altLang="en-US" sz="1800" b="1" dirty="0" smtClean="0">
                <a:solidFill>
                  <a:srgbClr val="000099"/>
                </a:solidFill>
                <a:latin typeface="宋体" pitchFamily="2" charset="-122"/>
                <a:ea typeface="宋体" pitchFamily="2" charset="-122"/>
              </a:rPr>
              <a:t>上面例子中的一致性要求</a:t>
            </a:r>
            <a:endParaRPr lang="en-US" altLang="zh-CN" sz="1800" dirty="0" smtClean="0">
              <a:latin typeface="宋体" pitchFamily="2" charset="-122"/>
              <a:ea typeface="宋体" pitchFamily="2" charset="-122"/>
            </a:endParaRPr>
          </a:p>
          <a:p>
            <a:pPr lvl="1">
              <a:lnSpc>
                <a:spcPct val="80000"/>
              </a:lnSpc>
            </a:pP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一致性要求事务的执行不改变</a:t>
            </a:r>
            <a:r>
              <a:rPr lang="en-US" altLang="zh-CN" sz="1600" dirty="0" smtClean="0">
                <a:latin typeface="宋体" pitchFamily="2" charset="-122"/>
                <a:ea typeface="宋体" pitchFamily="2" charset="-122"/>
              </a:rPr>
              <a:t>A</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B</a:t>
            </a:r>
            <a:r>
              <a:rPr lang="zh-CN" altLang="en-US" sz="1600" dirty="0" smtClean="0">
                <a:latin typeface="宋体" pitchFamily="2" charset="-122"/>
                <a:ea typeface="宋体" pitchFamily="2" charset="-122"/>
              </a:rPr>
              <a:t>之和</a:t>
            </a:r>
            <a:endParaRPr lang="en-US" altLang="zh-CN" sz="1600" dirty="0" smtClean="0">
              <a:latin typeface="宋体" pitchFamily="2" charset="-122"/>
              <a:ea typeface="宋体" pitchFamily="2" charset="-122"/>
            </a:endParaRPr>
          </a:p>
          <a:p>
            <a:pPr>
              <a:lnSpc>
                <a:spcPct val="80000"/>
              </a:lnSpc>
            </a:pPr>
            <a:r>
              <a:rPr lang="zh-CN" altLang="en-US" sz="1800" b="1" dirty="0" smtClean="0">
                <a:solidFill>
                  <a:srgbClr val="000099"/>
                </a:solidFill>
                <a:latin typeface="宋体" pitchFamily="2" charset="-122"/>
                <a:ea typeface="宋体" pitchFamily="2" charset="-122"/>
              </a:rPr>
              <a:t>一致性要求</a:t>
            </a:r>
            <a:endParaRPr lang="en-US" altLang="zh-CN" sz="1800" b="1" dirty="0" smtClean="0">
              <a:solidFill>
                <a:srgbClr val="000099"/>
              </a:solidFill>
              <a:latin typeface="宋体" pitchFamily="2" charset="-122"/>
              <a:ea typeface="宋体" pitchFamily="2" charset="-122"/>
            </a:endParaRPr>
          </a:p>
          <a:p>
            <a:pPr lvl="1">
              <a:lnSpc>
                <a:spcPct val="80000"/>
              </a:lnSpc>
            </a:pPr>
            <a:r>
              <a:rPr lang="zh-CN" altLang="en-US" sz="1600" dirty="0" smtClean="0">
                <a:latin typeface="宋体" pitchFamily="2" charset="-122"/>
                <a:ea typeface="宋体" pitchFamily="2" charset="-122"/>
              </a:rPr>
              <a:t>显式的完整性约束，比如主键和外键</a:t>
            </a:r>
            <a:endParaRPr lang="en-US" altLang="zh-CN" sz="1600" dirty="0" smtClean="0">
              <a:latin typeface="宋体" pitchFamily="2" charset="-122"/>
              <a:ea typeface="宋体" pitchFamily="2" charset="-122"/>
            </a:endParaRPr>
          </a:p>
          <a:p>
            <a:pPr lvl="1">
              <a:lnSpc>
                <a:spcPct val="80000"/>
              </a:lnSpc>
            </a:pPr>
            <a:r>
              <a:rPr lang="zh-CN" altLang="en-US" sz="1600" dirty="0" smtClean="0">
                <a:latin typeface="宋体" pitchFamily="2" charset="-122"/>
                <a:ea typeface="宋体" pitchFamily="2" charset="-122"/>
              </a:rPr>
              <a:t>隐式的完整性约束</a:t>
            </a:r>
            <a:endParaRPr lang="en-US" altLang="zh-CN" sz="1600" dirty="0" smtClean="0">
              <a:latin typeface="宋体" pitchFamily="2" charset="-122"/>
              <a:ea typeface="宋体" pitchFamily="2" charset="-122"/>
            </a:endParaRPr>
          </a:p>
          <a:p>
            <a:pPr lvl="2">
              <a:lnSpc>
                <a:spcPct val="80000"/>
              </a:lnSpc>
            </a:pPr>
            <a:r>
              <a:rPr lang="zh-CN" altLang="en-US" sz="1600" dirty="0" smtClean="0">
                <a:latin typeface="宋体" pitchFamily="2" charset="-122"/>
                <a:ea typeface="宋体" pitchFamily="2" charset="-122"/>
              </a:rPr>
              <a:t>比如，所有账户的余额总额；减去贷款总额，必须等于手头现金等</a:t>
            </a:r>
            <a:endParaRPr lang="en-US" altLang="zh-CN" sz="1600" dirty="0" smtClean="0">
              <a:latin typeface="宋体" pitchFamily="2" charset="-122"/>
              <a:ea typeface="宋体" pitchFamily="2" charset="-122"/>
            </a:endParaRPr>
          </a:p>
          <a:p>
            <a:pPr lvl="1">
              <a:lnSpc>
                <a:spcPct val="80000"/>
              </a:lnSpc>
            </a:pPr>
            <a:r>
              <a:rPr lang="zh-CN" altLang="en-US" sz="1600" dirty="0" smtClean="0">
                <a:latin typeface="宋体" pitchFamily="2" charset="-122"/>
                <a:ea typeface="宋体" pitchFamily="2" charset="-122"/>
              </a:rPr>
              <a:t>事务所看到的必须是一致的数据库</a:t>
            </a:r>
            <a:endParaRPr lang="en-US" altLang="zh-CN" sz="1600" dirty="0" smtClean="0">
              <a:latin typeface="宋体" pitchFamily="2" charset="-122"/>
              <a:ea typeface="宋体" pitchFamily="2" charset="-122"/>
            </a:endParaRPr>
          </a:p>
          <a:p>
            <a:pPr lvl="1">
              <a:lnSpc>
                <a:spcPct val="80000"/>
              </a:lnSpc>
            </a:pPr>
            <a:r>
              <a:rPr lang="zh-CN" altLang="en-US" sz="1600" dirty="0" smtClean="0">
                <a:latin typeface="宋体" pitchFamily="2" charset="-122"/>
                <a:ea typeface="宋体" pitchFamily="2" charset="-122"/>
              </a:rPr>
              <a:t>在事务执行过程中，数据库可能会暂时的不一致</a:t>
            </a:r>
            <a:endParaRPr lang="en-US" altLang="zh-CN" sz="1600" dirty="0" smtClean="0">
              <a:latin typeface="宋体" pitchFamily="2" charset="-122"/>
              <a:ea typeface="宋体" pitchFamily="2" charset="-122"/>
            </a:endParaRPr>
          </a:p>
          <a:p>
            <a:pPr lvl="1">
              <a:lnSpc>
                <a:spcPct val="80000"/>
              </a:lnSpc>
            </a:pPr>
            <a:r>
              <a:rPr lang="zh-CN" altLang="en-US" sz="1600" dirty="0" smtClean="0">
                <a:latin typeface="宋体" pitchFamily="2" charset="-122"/>
                <a:ea typeface="宋体" pitchFamily="2" charset="-122"/>
              </a:rPr>
              <a:t>当事务成功地执行完后，数据库必须是一致的</a:t>
            </a:r>
            <a:endParaRPr lang="en-US" altLang="zh-CN" sz="1600" dirty="0" smtClean="0">
              <a:latin typeface="宋体" pitchFamily="2" charset="-122"/>
              <a:ea typeface="宋体" pitchFamily="2" charset="-122"/>
            </a:endParaRPr>
          </a:p>
          <a:p>
            <a:pPr lvl="2">
              <a:lnSpc>
                <a:spcPct val="80000"/>
              </a:lnSpc>
            </a:pPr>
            <a:r>
              <a:rPr lang="zh-CN" altLang="en-US" sz="1600" dirty="0" smtClean="0">
                <a:latin typeface="宋体" pitchFamily="2" charset="-122"/>
                <a:ea typeface="宋体" pitchFamily="2" charset="-122"/>
              </a:rPr>
              <a:t>错误的事务逻辑会导致不一致</a:t>
            </a:r>
            <a:endParaRPr lang="en-US" altLang="zh-CN" sz="16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意向锁模式</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2771" name="Rectangle 3"/>
          <p:cNvSpPr>
            <a:spLocks noGrp="1" noChangeArrowheads="1"/>
          </p:cNvSpPr>
          <p:nvPr>
            <p:ph type="body" idx="4294967295"/>
          </p:nvPr>
        </p:nvSpPr>
        <p:spPr/>
        <p:txBody>
          <a:bodyPr/>
          <a:lstStyle/>
          <a:p>
            <a:r>
              <a:rPr lang="zh-CN" altLang="en-US" sz="1800" dirty="0" smtClean="0">
                <a:latin typeface="宋体" pitchFamily="2" charset="-122"/>
                <a:ea typeface="宋体" pitchFamily="2" charset="-122"/>
              </a:rPr>
              <a:t>除了</a:t>
            </a:r>
            <a:r>
              <a:rPr lang="en-US" altLang="zh-CN" sz="1800" dirty="0" smtClean="0">
                <a:latin typeface="宋体" pitchFamily="2" charset="-122"/>
                <a:ea typeface="宋体" pitchFamily="2" charset="-122"/>
              </a:rPr>
              <a:t> S </a:t>
            </a:r>
            <a:r>
              <a:rPr lang="zh-CN" altLang="en-US" sz="1800" dirty="0" smtClean="0">
                <a:latin typeface="宋体" pitchFamily="2" charset="-122"/>
                <a:ea typeface="宋体" pitchFamily="2" charset="-122"/>
              </a:rPr>
              <a:t>和 </a:t>
            </a:r>
            <a:r>
              <a:rPr lang="en-US" altLang="zh-CN" sz="1800" dirty="0" smtClean="0">
                <a:latin typeface="宋体" pitchFamily="2" charset="-122"/>
                <a:ea typeface="宋体" pitchFamily="2" charset="-122"/>
              </a:rPr>
              <a:t>X </a:t>
            </a:r>
            <a:r>
              <a:rPr lang="zh-CN" altLang="en-US" sz="1800" dirty="0" smtClean="0">
                <a:latin typeface="宋体" pitchFamily="2" charset="-122"/>
                <a:ea typeface="宋体" pitchFamily="2" charset="-122"/>
              </a:rPr>
              <a:t>锁模式</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还有三种多粒度的锁模式：</a:t>
            </a:r>
          </a:p>
          <a:p>
            <a:pPr lvl="1"/>
            <a:r>
              <a:rPr lang="zh-CN" altLang="en-US" sz="1800" dirty="0" smtClean="0">
                <a:latin typeface="宋体" pitchFamily="2" charset="-122"/>
                <a:ea typeface="宋体" pitchFamily="2" charset="-122"/>
              </a:rPr>
              <a:t>共享型意向锁 </a:t>
            </a:r>
            <a:r>
              <a:rPr lang="en-US" altLang="zh-CN" sz="1800" dirty="0" smtClean="0">
                <a:latin typeface="宋体" pitchFamily="2" charset="-122"/>
                <a:ea typeface="宋体" pitchFamily="2" charset="-122"/>
              </a:rPr>
              <a:t>(IS): </a:t>
            </a:r>
            <a:r>
              <a:rPr lang="zh-CN" altLang="en-US" sz="1800" dirty="0" smtClean="0">
                <a:latin typeface="宋体" pitchFamily="2" charset="-122"/>
                <a:ea typeface="宋体" pitchFamily="2" charset="-122"/>
              </a:rPr>
              <a:t>意味着要在树的较低层进行显式封锁，但只能加共享锁</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排他型意向锁</a:t>
            </a:r>
            <a:r>
              <a:rPr lang="en-US" altLang="zh-CN" sz="1800" dirty="0" smtClean="0">
                <a:latin typeface="宋体" pitchFamily="2" charset="-122"/>
                <a:ea typeface="宋体" pitchFamily="2" charset="-122"/>
              </a:rPr>
              <a:t> (IX): </a:t>
            </a:r>
            <a:r>
              <a:rPr lang="zh-CN" altLang="en-US" sz="1800" dirty="0" smtClean="0">
                <a:latin typeface="宋体" pitchFamily="2" charset="-122"/>
                <a:ea typeface="宋体" pitchFamily="2" charset="-122"/>
              </a:rPr>
              <a:t>意味着在树的较低层进行显式封锁，可以加排他锁或共享锁</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共享排他型意向锁</a:t>
            </a:r>
            <a:r>
              <a:rPr lang="en-US" altLang="zh-CN" sz="1800" dirty="0" smtClean="0">
                <a:latin typeface="宋体" pitchFamily="2" charset="-122"/>
                <a:ea typeface="宋体" pitchFamily="2" charset="-122"/>
              </a:rPr>
              <a:t> (SIX): </a:t>
            </a:r>
            <a:r>
              <a:rPr lang="zh-CN" altLang="en-US" sz="1800" dirty="0" smtClean="0">
                <a:latin typeface="宋体" pitchFamily="2" charset="-122"/>
                <a:ea typeface="宋体" pitchFamily="2" charset="-122"/>
              </a:rPr>
              <a:t>以该节点为根的子树被显式的加共享锁，并且将在树的较低层显式的加排他锁</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意向锁允许在更高层次节点施加</a:t>
            </a:r>
            <a:r>
              <a:rPr lang="en-US" altLang="zh-CN" sz="1800" dirty="0" smtClean="0">
                <a:latin typeface="宋体" pitchFamily="2" charset="-122"/>
                <a:ea typeface="宋体" pitchFamily="2" charset="-122"/>
              </a:rPr>
              <a:t> S </a:t>
            </a:r>
            <a:r>
              <a:rPr lang="zh-CN" altLang="en-US" sz="1800" dirty="0" smtClean="0">
                <a:latin typeface="宋体" pitchFamily="2" charset="-122"/>
                <a:ea typeface="宋体" pitchFamily="2" charset="-122"/>
              </a:rPr>
              <a:t>或 </a:t>
            </a:r>
            <a:r>
              <a:rPr lang="en-US" altLang="zh-CN" sz="1800" dirty="0" smtClean="0">
                <a:latin typeface="宋体" pitchFamily="2" charset="-122"/>
                <a:ea typeface="宋体" pitchFamily="2" charset="-122"/>
              </a:rPr>
              <a:t>X </a:t>
            </a:r>
            <a:r>
              <a:rPr lang="zh-CN" altLang="en-US" sz="1800" dirty="0" smtClean="0">
                <a:latin typeface="宋体" pitchFamily="2" charset="-122"/>
                <a:ea typeface="宋体" pitchFamily="2" charset="-122"/>
              </a:rPr>
              <a:t>锁，不需要检查后代节点</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71500" y="114300"/>
            <a:ext cx="8407400" cy="609600"/>
          </a:xfrm>
        </p:spPr>
        <p:txBody>
          <a:bodyPr/>
          <a:lstStyle/>
          <a:p>
            <a:pPr>
              <a:defRPr/>
            </a:pPr>
            <a:r>
              <a:rPr lang="zh-CN" altLang="en-US" sz="2800" dirty="0" smtClean="0">
                <a:effectLst>
                  <a:outerShdw blurRad="38100" dist="38100" dir="2700000" algn="tl">
                    <a:srgbClr val="C0C0C0"/>
                  </a:outerShdw>
                </a:effectLst>
                <a:latin typeface="宋体" pitchFamily="2" charset="-122"/>
                <a:ea typeface="宋体" pitchFamily="2" charset="-122"/>
              </a:rPr>
              <a:t>意向锁模式的相容性矩阵</a:t>
            </a:r>
            <a:endParaRPr lang="en-US" altLang="zh-CN" sz="2800" dirty="0" smtClean="0">
              <a:effectLst>
                <a:outerShdw blurRad="38100" dist="38100" dir="2700000" algn="tl">
                  <a:srgbClr val="C0C0C0"/>
                </a:outerShdw>
              </a:effectLst>
              <a:latin typeface="宋体" pitchFamily="2" charset="-122"/>
              <a:ea typeface="宋体" pitchFamily="2" charset="-122"/>
            </a:endParaRPr>
          </a:p>
        </p:txBody>
      </p:sp>
      <p:sp>
        <p:nvSpPr>
          <p:cNvPr id="33795" name="Rectangle 3"/>
          <p:cNvSpPr>
            <a:spLocks noGrp="1" noChangeArrowheads="1"/>
          </p:cNvSpPr>
          <p:nvPr>
            <p:ph type="body" idx="4294967295"/>
          </p:nvPr>
        </p:nvSpPr>
        <p:spPr>
          <a:xfrm>
            <a:off x="825500" y="1244600"/>
            <a:ext cx="7848600" cy="4419600"/>
          </a:xfrm>
        </p:spPr>
        <p:txBody>
          <a:bodyPr/>
          <a:lstStyle/>
          <a:p>
            <a:r>
              <a:rPr lang="zh-CN" altLang="en-US" sz="2400" dirty="0" smtClean="0">
                <a:latin typeface="宋体" pitchFamily="2" charset="-122"/>
                <a:ea typeface="宋体" pitchFamily="2" charset="-122"/>
              </a:rPr>
              <a:t>所有封锁模式的相容性矩阵</a:t>
            </a:r>
            <a:endParaRPr lang="en-US" altLang="zh-CN" sz="2400" dirty="0" smtClean="0">
              <a:latin typeface="宋体" pitchFamily="2" charset="-122"/>
              <a:ea typeface="宋体" pitchFamily="2" charset="-122"/>
              <a:sym typeface="Wingdings" pitchFamily="2" charset="2"/>
            </a:endParaRPr>
          </a:p>
        </p:txBody>
      </p:sp>
      <p:pic>
        <p:nvPicPr>
          <p:cNvPr id="33796" name="Picture 102"/>
          <p:cNvPicPr>
            <a:picLocks noChangeAspect="1" noChangeArrowheads="1"/>
          </p:cNvPicPr>
          <p:nvPr/>
        </p:nvPicPr>
        <p:blipFill>
          <a:blip r:embed="rId3"/>
          <a:srcRect/>
          <a:stretch>
            <a:fillRect/>
          </a:stretch>
        </p:blipFill>
        <p:spPr bwMode="auto">
          <a:xfrm>
            <a:off x="1465943" y="2382886"/>
            <a:ext cx="6594474" cy="29338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多粒度锁策略</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4819" name="Rectangle 3"/>
          <p:cNvSpPr>
            <a:spLocks noGrp="1" noChangeArrowheads="1"/>
          </p:cNvSpPr>
          <p:nvPr>
            <p:ph type="body" idx="4294967295"/>
          </p:nvPr>
        </p:nvSpPr>
        <p:spPr>
          <a:xfrm>
            <a:off x="825500" y="1079500"/>
            <a:ext cx="8013700" cy="5057775"/>
          </a:xfrm>
        </p:spPr>
        <p:txBody>
          <a:bodyPr/>
          <a:lstStyle/>
          <a:p>
            <a:r>
              <a:rPr kumimoji="0" lang="zh-CN" altLang="en-US" sz="1800" smtClean="0">
                <a:latin typeface="宋体" pitchFamily="2" charset="-122"/>
                <a:ea typeface="宋体" pitchFamily="2" charset="-122"/>
              </a:rPr>
              <a:t>多粒度封锁协议：事务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 </a:t>
            </a:r>
            <a:r>
              <a:rPr lang="zh-CN" altLang="en-US" sz="1800" smtClean="0">
                <a:latin typeface="宋体" pitchFamily="2" charset="-122"/>
                <a:ea typeface="宋体" pitchFamily="2" charset="-122"/>
              </a:rPr>
              <a:t>按如下规则对结点</a:t>
            </a:r>
            <a:r>
              <a:rPr lang="en-US" altLang="zh-CN" sz="1800" smtClean="0">
                <a:latin typeface="宋体" pitchFamily="2" charset="-122"/>
                <a:ea typeface="宋体" pitchFamily="2" charset="-122"/>
              </a:rPr>
              <a:t> Q </a:t>
            </a:r>
            <a:r>
              <a:rPr lang="zh-CN" altLang="en-US" sz="1800" smtClean="0">
                <a:latin typeface="宋体" pitchFamily="2" charset="-122"/>
                <a:ea typeface="宋体" pitchFamily="2" charset="-122"/>
              </a:rPr>
              <a:t>加锁</a:t>
            </a:r>
            <a:endParaRPr lang="en-US" altLang="zh-CN" sz="1800" smtClean="0">
              <a:latin typeface="宋体" pitchFamily="2" charset="-122"/>
              <a:ea typeface="宋体" pitchFamily="2" charset="-122"/>
            </a:endParaRPr>
          </a:p>
          <a:p>
            <a:pPr marL="800100" lvl="1" indent="-342900">
              <a:buFont typeface="Monotype Sorts" charset="2"/>
              <a:buAutoNum type="arabicPeriod"/>
            </a:pPr>
            <a:r>
              <a:rPr lang="zh-CN" altLang="en-US" sz="1800" smtClean="0">
                <a:latin typeface="宋体" pitchFamily="2" charset="-122"/>
                <a:ea typeface="宋体" pitchFamily="2" charset="-122"/>
              </a:rPr>
              <a:t>遵守锁相容矩阵</a:t>
            </a:r>
            <a:endParaRPr lang="en-US" altLang="zh-CN" sz="1800" smtClean="0">
              <a:latin typeface="宋体" pitchFamily="2" charset="-122"/>
              <a:ea typeface="宋体" pitchFamily="2" charset="-122"/>
            </a:endParaRPr>
          </a:p>
          <a:p>
            <a:pPr marL="800100" lvl="1" indent="-342900">
              <a:buFont typeface="Monotype Sorts" charset="2"/>
              <a:buAutoNum type="arabicPeriod"/>
            </a:pPr>
            <a:r>
              <a:rPr kumimoji="0" lang="zh-CN" altLang="en-US" sz="1800" smtClean="0">
                <a:latin typeface="宋体" pitchFamily="2" charset="-122"/>
                <a:ea typeface="宋体" pitchFamily="2" charset="-122"/>
              </a:rPr>
              <a:t>首先对树根加锁</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可以加任意类型的锁</a:t>
            </a:r>
            <a:endParaRPr lang="en-US" altLang="zh-CN" sz="1800" smtClean="0">
              <a:latin typeface="宋体" pitchFamily="2" charset="-122"/>
              <a:ea typeface="宋体" pitchFamily="2" charset="-122"/>
            </a:endParaRPr>
          </a:p>
          <a:p>
            <a:pPr marL="800100" lvl="1" indent="-342900">
              <a:buFont typeface="Monotype Sorts" charset="2"/>
              <a:buAutoNum type="arabicPeriod"/>
            </a:pPr>
            <a:r>
              <a:rPr lang="zh-CN" altLang="en-US" sz="1800" smtClean="0">
                <a:latin typeface="宋体" pitchFamily="2" charset="-122"/>
                <a:ea typeface="宋体" pitchFamily="2" charset="-122"/>
              </a:rPr>
              <a:t>仅当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 </a:t>
            </a:r>
            <a:r>
              <a:rPr lang="zh-CN" altLang="en-US" sz="1800" smtClean="0">
                <a:latin typeface="宋体" pitchFamily="2" charset="-122"/>
                <a:ea typeface="宋体" pitchFamily="2" charset="-122"/>
              </a:rPr>
              <a:t>当前对 </a:t>
            </a:r>
            <a:r>
              <a:rPr lang="en-US" altLang="zh-CN" sz="1800" smtClean="0">
                <a:latin typeface="宋体" pitchFamily="2" charset="-122"/>
                <a:ea typeface="宋体" pitchFamily="2" charset="-122"/>
              </a:rPr>
              <a:t>Q </a:t>
            </a:r>
            <a:r>
              <a:rPr lang="zh-CN" altLang="en-US" sz="1800" smtClean="0">
                <a:latin typeface="宋体" pitchFamily="2" charset="-122"/>
                <a:ea typeface="宋体" pitchFamily="2" charset="-122"/>
              </a:rPr>
              <a:t>的父结点持有 </a:t>
            </a:r>
            <a:r>
              <a:rPr lang="en-US" altLang="zh-CN" sz="1800" smtClean="0">
                <a:latin typeface="宋体" pitchFamily="2" charset="-122"/>
                <a:ea typeface="宋体" pitchFamily="2" charset="-122"/>
              </a:rPr>
              <a:t>IX </a:t>
            </a:r>
            <a:r>
              <a:rPr lang="zh-CN" altLang="en-US" sz="1800" smtClean="0">
                <a:latin typeface="宋体" pitchFamily="2" charset="-122"/>
                <a:ea typeface="宋体" pitchFamily="2" charset="-122"/>
              </a:rPr>
              <a:t>或 </a:t>
            </a:r>
            <a:r>
              <a:rPr lang="en-US" altLang="zh-CN" sz="1800" smtClean="0">
                <a:latin typeface="宋体" pitchFamily="2" charset="-122"/>
                <a:ea typeface="宋体" pitchFamily="2" charset="-122"/>
              </a:rPr>
              <a:t>IS</a:t>
            </a:r>
            <a:r>
              <a:rPr lang="zh-CN" altLang="en-US" sz="1800" smtClean="0">
                <a:latin typeface="宋体" pitchFamily="2" charset="-122"/>
                <a:ea typeface="宋体" pitchFamily="2" charset="-122"/>
              </a:rPr>
              <a:t> 锁时，</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 </a:t>
            </a:r>
            <a:r>
              <a:rPr lang="zh-CN" altLang="en-US" sz="1800" smtClean="0">
                <a:latin typeface="宋体" pitchFamily="2" charset="-122"/>
                <a:ea typeface="宋体" pitchFamily="2" charset="-122"/>
              </a:rPr>
              <a:t>可对结点 </a:t>
            </a:r>
            <a:r>
              <a:rPr lang="en-US" altLang="zh-CN" sz="1800" smtClean="0">
                <a:latin typeface="宋体" pitchFamily="2" charset="-122"/>
                <a:ea typeface="宋体" pitchFamily="2" charset="-122"/>
              </a:rPr>
              <a:t>Q </a:t>
            </a:r>
            <a:r>
              <a:rPr lang="zh-CN" altLang="en-US" sz="1800" smtClean="0">
                <a:latin typeface="宋体" pitchFamily="2" charset="-122"/>
                <a:ea typeface="宋体" pitchFamily="2" charset="-122"/>
              </a:rPr>
              <a:t>加</a:t>
            </a:r>
            <a:r>
              <a:rPr lang="en-US" altLang="zh-CN" sz="1800" smtClean="0">
                <a:latin typeface="宋体" pitchFamily="2" charset="-122"/>
                <a:ea typeface="宋体" pitchFamily="2" charset="-122"/>
              </a:rPr>
              <a:t>S </a:t>
            </a:r>
            <a:r>
              <a:rPr lang="zh-CN" altLang="en-US" sz="1800" smtClean="0">
                <a:latin typeface="宋体" pitchFamily="2" charset="-122"/>
                <a:ea typeface="宋体" pitchFamily="2" charset="-122"/>
              </a:rPr>
              <a:t>或 </a:t>
            </a:r>
            <a:r>
              <a:rPr lang="en-US" altLang="zh-CN" sz="1800" smtClean="0">
                <a:latin typeface="宋体" pitchFamily="2" charset="-122"/>
                <a:ea typeface="宋体" pitchFamily="2" charset="-122"/>
              </a:rPr>
              <a:t>IS </a:t>
            </a:r>
            <a:r>
              <a:rPr lang="zh-CN" altLang="en-US" sz="1800" smtClean="0">
                <a:latin typeface="宋体" pitchFamily="2" charset="-122"/>
                <a:ea typeface="宋体" pitchFamily="2" charset="-122"/>
              </a:rPr>
              <a:t>型锁</a:t>
            </a:r>
            <a:endParaRPr lang="en-US" altLang="zh-CN" sz="1800" smtClean="0">
              <a:latin typeface="宋体" pitchFamily="2" charset="-122"/>
              <a:ea typeface="宋体" pitchFamily="2" charset="-122"/>
            </a:endParaRPr>
          </a:p>
          <a:p>
            <a:pPr marL="800100" lvl="1" indent="-342900">
              <a:buFont typeface="Monotype Sorts" charset="2"/>
              <a:buAutoNum type="arabicPeriod"/>
            </a:pPr>
            <a:r>
              <a:rPr lang="zh-CN" altLang="en-US" sz="1800" smtClean="0">
                <a:latin typeface="宋体" pitchFamily="2" charset="-122"/>
                <a:ea typeface="宋体" pitchFamily="2" charset="-122"/>
              </a:rPr>
              <a:t>仅当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 </a:t>
            </a:r>
            <a:r>
              <a:rPr lang="zh-CN" altLang="en-US" sz="1800" smtClean="0">
                <a:latin typeface="宋体" pitchFamily="2" charset="-122"/>
                <a:ea typeface="宋体" pitchFamily="2" charset="-122"/>
              </a:rPr>
              <a:t>当前对 </a:t>
            </a:r>
            <a:r>
              <a:rPr lang="en-US" altLang="zh-CN" sz="1800" smtClean="0">
                <a:latin typeface="宋体" pitchFamily="2" charset="-122"/>
                <a:ea typeface="宋体" pitchFamily="2" charset="-122"/>
              </a:rPr>
              <a:t>Q </a:t>
            </a:r>
            <a:r>
              <a:rPr lang="zh-CN" altLang="en-US" sz="1800" smtClean="0">
                <a:latin typeface="宋体" pitchFamily="2" charset="-122"/>
                <a:ea typeface="宋体" pitchFamily="2" charset="-122"/>
              </a:rPr>
              <a:t>的父结点持有 </a:t>
            </a:r>
            <a:r>
              <a:rPr lang="en-US" altLang="zh-CN" sz="1800" smtClean="0">
                <a:latin typeface="宋体" pitchFamily="2" charset="-122"/>
                <a:ea typeface="宋体" pitchFamily="2" charset="-122"/>
              </a:rPr>
              <a:t>IX </a:t>
            </a:r>
            <a:r>
              <a:rPr lang="zh-CN" altLang="en-US" sz="1800" smtClean="0">
                <a:latin typeface="宋体" pitchFamily="2" charset="-122"/>
                <a:ea typeface="宋体" pitchFamily="2" charset="-122"/>
              </a:rPr>
              <a:t>或 </a:t>
            </a:r>
            <a:r>
              <a:rPr lang="en-US" altLang="zh-CN" sz="1800" smtClean="0">
                <a:latin typeface="宋体" pitchFamily="2" charset="-122"/>
                <a:ea typeface="宋体" pitchFamily="2" charset="-122"/>
              </a:rPr>
              <a:t>SIX</a:t>
            </a:r>
            <a:r>
              <a:rPr lang="zh-CN" altLang="en-US" sz="1800" smtClean="0">
                <a:latin typeface="宋体" pitchFamily="2" charset="-122"/>
                <a:ea typeface="宋体" pitchFamily="2" charset="-122"/>
              </a:rPr>
              <a:t> 锁时，</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 </a:t>
            </a:r>
            <a:r>
              <a:rPr lang="zh-CN" altLang="en-US" sz="1800" smtClean="0">
                <a:latin typeface="宋体" pitchFamily="2" charset="-122"/>
                <a:ea typeface="宋体" pitchFamily="2" charset="-122"/>
              </a:rPr>
              <a:t>对结点 </a:t>
            </a:r>
            <a:r>
              <a:rPr lang="en-US" altLang="zh-CN" sz="1800" smtClean="0">
                <a:latin typeface="宋体" pitchFamily="2" charset="-122"/>
                <a:ea typeface="宋体" pitchFamily="2" charset="-122"/>
              </a:rPr>
              <a:t>Q </a:t>
            </a:r>
            <a:r>
              <a:rPr lang="zh-CN" altLang="en-US" sz="1800" smtClean="0">
                <a:latin typeface="宋体" pitchFamily="2" charset="-122"/>
                <a:ea typeface="宋体" pitchFamily="2" charset="-122"/>
              </a:rPr>
              <a:t>可加 </a:t>
            </a:r>
            <a:r>
              <a:rPr lang="en-US" altLang="zh-CN" sz="1800" smtClean="0">
                <a:latin typeface="宋体" pitchFamily="2" charset="-122"/>
                <a:ea typeface="宋体" pitchFamily="2" charset="-122"/>
              </a:rPr>
              <a:t>X</a:t>
            </a:r>
            <a:r>
              <a:rPr lang="zh-CN" altLang="en-US" sz="1800" smtClean="0">
                <a:latin typeface="宋体" pitchFamily="2" charset="-122"/>
                <a:ea typeface="宋体" pitchFamily="2" charset="-122"/>
              </a:rPr>
              <a:t>型、</a:t>
            </a:r>
            <a:r>
              <a:rPr lang="en-US" altLang="zh-CN" sz="1800" smtClean="0">
                <a:latin typeface="宋体" pitchFamily="2" charset="-122"/>
                <a:ea typeface="宋体" pitchFamily="2" charset="-122"/>
              </a:rPr>
              <a:t>SIX</a:t>
            </a:r>
            <a:r>
              <a:rPr lang="zh-CN" altLang="en-US" sz="1800" smtClean="0">
                <a:latin typeface="宋体" pitchFamily="2" charset="-122"/>
                <a:ea typeface="宋体" pitchFamily="2" charset="-122"/>
              </a:rPr>
              <a:t>型或 </a:t>
            </a:r>
            <a:r>
              <a:rPr lang="en-US" altLang="zh-CN" sz="1800" smtClean="0">
                <a:latin typeface="宋体" pitchFamily="2" charset="-122"/>
                <a:ea typeface="宋体" pitchFamily="2" charset="-122"/>
              </a:rPr>
              <a:t>IX </a:t>
            </a:r>
            <a:r>
              <a:rPr lang="zh-CN" altLang="en-US" sz="1800" smtClean="0">
                <a:latin typeface="宋体" pitchFamily="2" charset="-122"/>
                <a:ea typeface="宋体" pitchFamily="2" charset="-122"/>
              </a:rPr>
              <a:t>型锁</a:t>
            </a:r>
            <a:endParaRPr lang="en-US" altLang="zh-CN" sz="1800" smtClean="0">
              <a:latin typeface="宋体" pitchFamily="2" charset="-122"/>
              <a:ea typeface="宋体" pitchFamily="2" charset="-122"/>
            </a:endParaRPr>
          </a:p>
          <a:p>
            <a:pPr marL="800100" lvl="1" indent="-342900">
              <a:buFont typeface="Monotype Sorts" charset="2"/>
              <a:buAutoNum type="arabicPeriod"/>
            </a:pPr>
            <a:r>
              <a:rPr lang="zh-CN" altLang="en-US" sz="1800" smtClean="0">
                <a:latin typeface="宋体" pitchFamily="2" charset="-122"/>
                <a:ea typeface="宋体" pitchFamily="2" charset="-122"/>
              </a:rPr>
              <a:t>仅当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未曾对任何结点解锁时，</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a:t>
            </a:r>
            <a:r>
              <a:rPr lang="zh-CN" altLang="en-US" sz="1800" smtClean="0">
                <a:latin typeface="宋体" pitchFamily="2" charset="-122"/>
                <a:ea typeface="宋体" pitchFamily="2" charset="-122"/>
              </a:rPr>
              <a:t>  可对结点加锁</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也就是说，</a:t>
            </a:r>
            <a:r>
              <a:rPr lang="en-US" altLang="zh-CN" sz="1800" smtClean="0">
                <a:latin typeface="宋体" pitchFamily="2" charset="-122"/>
                <a:ea typeface="宋体" pitchFamily="2" charset="-122"/>
              </a:rPr>
              <a:t> 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是两阶段的</a:t>
            </a:r>
            <a:r>
              <a:rPr lang="en-US" altLang="zh-CN" sz="1800" smtClean="0">
                <a:latin typeface="宋体" pitchFamily="2" charset="-122"/>
                <a:ea typeface="宋体" pitchFamily="2" charset="-122"/>
              </a:rPr>
              <a:t>)</a:t>
            </a:r>
          </a:p>
          <a:p>
            <a:pPr marL="800100" lvl="1" indent="-342900">
              <a:buFont typeface="Monotype Sorts" charset="2"/>
              <a:buAutoNum type="arabicPeriod"/>
            </a:pPr>
            <a:r>
              <a:rPr lang="zh-CN" altLang="en-US" sz="1800" smtClean="0">
                <a:latin typeface="宋体" pitchFamily="2" charset="-122"/>
                <a:ea typeface="宋体" pitchFamily="2" charset="-122"/>
              </a:rPr>
              <a:t>仅当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当前不持有</a:t>
            </a:r>
            <a:r>
              <a:rPr lang="en-US" altLang="zh-CN" sz="1800" smtClean="0">
                <a:latin typeface="宋体" pitchFamily="2" charset="-122"/>
                <a:ea typeface="宋体" pitchFamily="2" charset="-122"/>
              </a:rPr>
              <a:t>Q</a:t>
            </a:r>
            <a:r>
              <a:rPr lang="zh-CN" altLang="en-US" sz="1800" smtClean="0">
                <a:latin typeface="宋体" pitchFamily="2" charset="-122"/>
                <a:ea typeface="宋体" pitchFamily="2" charset="-122"/>
              </a:rPr>
              <a:t>的子结点的锁时， </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可对结点</a:t>
            </a:r>
            <a:r>
              <a:rPr lang="en-US" altLang="zh-CN" sz="1800" smtClean="0">
                <a:latin typeface="宋体" pitchFamily="2" charset="-122"/>
                <a:ea typeface="宋体" pitchFamily="2" charset="-122"/>
              </a:rPr>
              <a:t> Q </a:t>
            </a:r>
            <a:r>
              <a:rPr lang="zh-CN" altLang="en-US" sz="1800" smtClean="0">
                <a:latin typeface="宋体" pitchFamily="2" charset="-122"/>
                <a:ea typeface="宋体" pitchFamily="2" charset="-122"/>
              </a:rPr>
              <a:t>解锁</a:t>
            </a:r>
          </a:p>
          <a:p>
            <a:r>
              <a:rPr lang="zh-CN" altLang="en-US" sz="1800" smtClean="0">
                <a:latin typeface="宋体" pitchFamily="2" charset="-122"/>
                <a:ea typeface="宋体" pitchFamily="2" charset="-122"/>
              </a:rPr>
              <a:t>加锁按自顶向下的顺序（从根到叶），锁的释放按自底向上的顺序（从叶到根）</a:t>
            </a:r>
            <a:endParaRPr lang="en-US" altLang="zh-CN" sz="1800" smtClean="0">
              <a:latin typeface="宋体" pitchFamily="2" charset="-122"/>
              <a:ea typeface="宋体" pitchFamily="2" charset="-122"/>
            </a:endParaRPr>
          </a:p>
          <a:p>
            <a:pPr>
              <a:lnSpc>
                <a:spcPct val="90000"/>
              </a:lnSpc>
            </a:pPr>
            <a:r>
              <a:rPr lang="zh-CN" altLang="en-US" sz="1800" b="1" smtClean="0">
                <a:solidFill>
                  <a:srgbClr val="000090"/>
                </a:solidFill>
                <a:latin typeface="宋体" pitchFamily="2" charset="-122"/>
                <a:ea typeface="宋体" pitchFamily="2" charset="-122"/>
              </a:rPr>
              <a:t>封锁粒度上升：</a:t>
            </a:r>
            <a:r>
              <a:rPr lang="zh-CN" altLang="en-US" sz="1800" smtClean="0">
                <a:latin typeface="宋体" pitchFamily="2" charset="-122"/>
                <a:ea typeface="宋体" pitchFamily="2" charset="-122"/>
              </a:rPr>
              <a:t>假如某个层级有太多的锁，就将其转换到更高粒度的</a:t>
            </a:r>
            <a:r>
              <a:rPr lang="en-US" altLang="zh-CN" sz="1800" smtClean="0">
                <a:latin typeface="宋体" pitchFamily="2" charset="-122"/>
                <a:ea typeface="宋体" pitchFamily="2" charset="-122"/>
              </a:rPr>
              <a:t>S</a:t>
            </a:r>
            <a:r>
              <a:rPr lang="zh-CN" altLang="en-US" sz="1800" smtClean="0">
                <a:latin typeface="宋体" pitchFamily="2" charset="-122"/>
                <a:ea typeface="宋体" pitchFamily="2" charset="-122"/>
              </a:rPr>
              <a:t>或</a:t>
            </a:r>
            <a:r>
              <a:rPr lang="en-US" altLang="zh-CN" sz="1800" smtClean="0">
                <a:latin typeface="宋体" pitchFamily="2" charset="-122"/>
                <a:ea typeface="宋体" pitchFamily="2" charset="-122"/>
              </a:rPr>
              <a:t>X</a:t>
            </a:r>
            <a:r>
              <a:rPr lang="zh-CN" altLang="en-US" sz="1800" smtClean="0">
                <a:latin typeface="宋体" pitchFamily="2" charset="-122"/>
                <a:ea typeface="宋体" pitchFamily="2" charset="-122"/>
              </a:rPr>
              <a:t>锁</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多粒度封锁协议实例</a:t>
            </a:r>
            <a:endParaRPr lang="zh-CN" altLang="en-US" dirty="0"/>
          </a:p>
        </p:txBody>
      </p:sp>
      <p:sp>
        <p:nvSpPr>
          <p:cNvPr id="35843" name="矩形 2"/>
          <p:cNvSpPr>
            <a:spLocks noChangeArrowheads="1"/>
          </p:cNvSpPr>
          <p:nvPr/>
        </p:nvSpPr>
        <p:spPr bwMode="auto">
          <a:xfrm>
            <a:off x="560388" y="1027113"/>
            <a:ext cx="8170862" cy="5683250"/>
          </a:xfrm>
          <a:prstGeom prst="rect">
            <a:avLst/>
          </a:prstGeom>
          <a:noFill/>
          <a:ln w="9525">
            <a:noFill/>
            <a:miter lim="800000"/>
            <a:headEnd/>
            <a:tailEnd/>
          </a:ln>
        </p:spPr>
        <p:txBody>
          <a:bodyPr>
            <a:spAutoFit/>
          </a:bodyPr>
          <a:lstStyle/>
          <a:p>
            <a:pPr marL="342900" indent="-342900">
              <a:spcBef>
                <a:spcPct val="35000"/>
              </a:spcBef>
              <a:buClr>
                <a:schemeClr val="tx2"/>
              </a:buClr>
              <a:buSzPct val="90000"/>
              <a:buFont typeface="Monotype Sorts" charset="2"/>
              <a:buChar char="n"/>
            </a:pPr>
            <a:r>
              <a:rPr lang="zh-CN" altLang="en-US" sz="1800" dirty="0">
                <a:latin typeface="宋体" pitchFamily="2" charset="-122"/>
                <a:ea typeface="宋体" pitchFamily="2" charset="-122"/>
                <a:cs typeface="ＭＳ Ｐゴシック" pitchFamily="34" charset="-128"/>
              </a:rPr>
              <a:t>多粒度封锁协议实例：</a:t>
            </a:r>
            <a:endParaRPr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cs typeface="ＭＳ Ｐゴシック" pitchFamily="34" charset="-128"/>
              </a:rPr>
              <a:t>T21</a:t>
            </a:r>
            <a:r>
              <a:rPr kumimoji="1" lang="zh-CN" altLang="en-US" sz="1800" dirty="0">
                <a:latin typeface="宋体" pitchFamily="2" charset="-122"/>
                <a:ea typeface="宋体" pitchFamily="2" charset="-122"/>
                <a:cs typeface="ＭＳ Ｐゴシック" pitchFamily="34" charset="-128"/>
              </a:rPr>
              <a:t>：读</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的</a:t>
            </a:r>
            <a:r>
              <a:rPr kumimoji="1" lang="en-US" altLang="zh-CN" sz="1800" dirty="0">
                <a:latin typeface="宋体" pitchFamily="2" charset="-122"/>
                <a:ea typeface="宋体" pitchFamily="2" charset="-122"/>
                <a:cs typeface="ＭＳ Ｐゴシック" pitchFamily="34" charset="-128"/>
              </a:rPr>
              <a:t>ra2</a:t>
            </a:r>
            <a:r>
              <a:rPr kumimoji="1" lang="zh-CN" altLang="en-US" sz="1800" dirty="0">
                <a:latin typeface="宋体" pitchFamily="2" charset="-122"/>
                <a:ea typeface="宋体" pitchFamily="2" charset="-122"/>
                <a:cs typeface="ＭＳ Ｐゴシック" pitchFamily="34" charset="-128"/>
              </a:rPr>
              <a:t>，需要给数据库、区域</a:t>
            </a:r>
            <a:r>
              <a:rPr kumimoji="1" lang="en-US" altLang="zh-CN" sz="1800" dirty="0">
                <a:latin typeface="宋体" pitchFamily="2" charset="-122"/>
                <a:ea typeface="宋体" pitchFamily="2" charset="-122"/>
                <a:cs typeface="ＭＳ Ｐゴシック" pitchFamily="34" charset="-128"/>
              </a:rPr>
              <a:t>A1</a:t>
            </a:r>
            <a:r>
              <a:rPr kumimoji="1" lang="zh-CN" altLang="en-US" sz="1800" dirty="0">
                <a:latin typeface="宋体" pitchFamily="2" charset="-122"/>
                <a:ea typeface="宋体" pitchFamily="2" charset="-122"/>
                <a:cs typeface="ＭＳ Ｐゴシック" pitchFamily="34" charset="-128"/>
              </a:rPr>
              <a:t>和</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IS</a:t>
            </a:r>
            <a:r>
              <a:rPr kumimoji="1" lang="zh-CN" altLang="en-US" sz="1800" dirty="0">
                <a:latin typeface="宋体" pitchFamily="2" charset="-122"/>
                <a:ea typeface="宋体" pitchFamily="2" charset="-122"/>
                <a:cs typeface="ＭＳ Ｐゴシック" pitchFamily="34" charset="-128"/>
              </a:rPr>
              <a:t>锁，最后给</a:t>
            </a:r>
            <a:r>
              <a:rPr kumimoji="1" lang="en-US" altLang="zh-CN" sz="1800" dirty="0">
                <a:latin typeface="宋体" pitchFamily="2" charset="-122"/>
                <a:ea typeface="宋体" pitchFamily="2" charset="-122"/>
                <a:cs typeface="ＭＳ Ｐゴシック" pitchFamily="34" charset="-128"/>
              </a:rPr>
              <a:t>ra2</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S</a:t>
            </a:r>
            <a:r>
              <a:rPr kumimoji="1" lang="zh-CN" altLang="en-US" sz="1800" dirty="0">
                <a:latin typeface="宋体" pitchFamily="2" charset="-122"/>
                <a:ea typeface="宋体" pitchFamily="2" charset="-122"/>
                <a:cs typeface="ＭＳ Ｐゴシック" pitchFamily="34" charset="-128"/>
              </a:rPr>
              <a:t>锁</a:t>
            </a:r>
            <a:endParaRPr kumimoji="1"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cs typeface="ＭＳ Ｐゴシック" pitchFamily="34" charset="-128"/>
              </a:rPr>
              <a:t>T22</a:t>
            </a:r>
            <a:r>
              <a:rPr kumimoji="1" lang="zh-CN" altLang="en-US" sz="1800" dirty="0">
                <a:latin typeface="宋体" pitchFamily="2" charset="-122"/>
                <a:ea typeface="宋体" pitchFamily="2" charset="-122"/>
                <a:cs typeface="ＭＳ Ｐゴシック" pitchFamily="34" charset="-128"/>
              </a:rPr>
              <a:t>：修改</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的</a:t>
            </a:r>
            <a:r>
              <a:rPr kumimoji="1" lang="en-US" altLang="zh-CN" sz="1800" dirty="0">
                <a:latin typeface="宋体" pitchFamily="2" charset="-122"/>
                <a:ea typeface="宋体" pitchFamily="2" charset="-122"/>
                <a:cs typeface="ＭＳ Ｐゴシック" pitchFamily="34" charset="-128"/>
              </a:rPr>
              <a:t>ra9</a:t>
            </a:r>
            <a:r>
              <a:rPr kumimoji="1" lang="zh-CN" altLang="en-US" sz="1800" dirty="0">
                <a:latin typeface="宋体" pitchFamily="2" charset="-122"/>
                <a:ea typeface="宋体" pitchFamily="2" charset="-122"/>
                <a:cs typeface="ＭＳ Ｐゴシック" pitchFamily="34" charset="-128"/>
              </a:rPr>
              <a:t>，需要给数据库、区域</a:t>
            </a:r>
            <a:r>
              <a:rPr kumimoji="1" lang="en-US" altLang="zh-CN" sz="1800" dirty="0">
                <a:latin typeface="宋体" pitchFamily="2" charset="-122"/>
                <a:ea typeface="宋体" pitchFamily="2" charset="-122"/>
                <a:cs typeface="ＭＳ Ｐゴシック" pitchFamily="34" charset="-128"/>
              </a:rPr>
              <a:t>A1</a:t>
            </a:r>
            <a:r>
              <a:rPr kumimoji="1" lang="zh-CN" altLang="en-US" sz="1800" dirty="0">
                <a:latin typeface="宋体" pitchFamily="2" charset="-122"/>
                <a:ea typeface="宋体" pitchFamily="2" charset="-122"/>
                <a:cs typeface="ＭＳ Ｐゴシック" pitchFamily="34" charset="-128"/>
              </a:rPr>
              <a:t>和</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IX</a:t>
            </a:r>
            <a:r>
              <a:rPr kumimoji="1" lang="zh-CN" altLang="en-US" sz="1800" dirty="0">
                <a:latin typeface="宋体" pitchFamily="2" charset="-122"/>
                <a:ea typeface="宋体" pitchFamily="2" charset="-122"/>
                <a:cs typeface="ＭＳ Ｐゴシック" pitchFamily="34" charset="-128"/>
              </a:rPr>
              <a:t>锁，最后给</a:t>
            </a:r>
            <a:r>
              <a:rPr kumimoji="1" lang="en-US" altLang="zh-CN" sz="1800" dirty="0">
                <a:latin typeface="宋体" pitchFamily="2" charset="-122"/>
                <a:ea typeface="宋体" pitchFamily="2" charset="-122"/>
                <a:cs typeface="ＭＳ Ｐゴシック" pitchFamily="34" charset="-128"/>
              </a:rPr>
              <a:t>ra9</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X</a:t>
            </a:r>
            <a:r>
              <a:rPr kumimoji="1" lang="zh-CN" altLang="en-US" sz="1800" dirty="0">
                <a:latin typeface="宋体" pitchFamily="2" charset="-122"/>
                <a:ea typeface="宋体" pitchFamily="2" charset="-122"/>
                <a:cs typeface="ＭＳ Ｐゴシック" pitchFamily="34" charset="-128"/>
              </a:rPr>
              <a:t>锁</a:t>
            </a:r>
            <a:endParaRPr kumimoji="1"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cs typeface="ＭＳ Ｐゴシック" pitchFamily="34" charset="-128"/>
              </a:rPr>
              <a:t>T23</a:t>
            </a:r>
            <a:r>
              <a:rPr kumimoji="1" lang="zh-CN" altLang="en-US" sz="1800" dirty="0">
                <a:latin typeface="宋体" pitchFamily="2" charset="-122"/>
                <a:ea typeface="宋体" pitchFamily="2" charset="-122"/>
                <a:cs typeface="ＭＳ Ｐゴシック" pitchFamily="34" charset="-128"/>
              </a:rPr>
              <a:t>：读</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的所有记录，需要给数据库、区域</a:t>
            </a:r>
            <a:r>
              <a:rPr kumimoji="1" lang="en-US" altLang="zh-CN" sz="1800" dirty="0">
                <a:latin typeface="宋体" pitchFamily="2" charset="-122"/>
                <a:ea typeface="宋体" pitchFamily="2" charset="-122"/>
                <a:cs typeface="ＭＳ Ｐゴシック" pitchFamily="34" charset="-128"/>
              </a:rPr>
              <a:t>A1</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IS</a:t>
            </a:r>
            <a:r>
              <a:rPr kumimoji="1" lang="zh-CN" altLang="en-US" sz="1800" dirty="0">
                <a:latin typeface="宋体" pitchFamily="2" charset="-122"/>
                <a:ea typeface="宋体" pitchFamily="2" charset="-122"/>
                <a:cs typeface="ＭＳ Ｐゴシック" pitchFamily="34" charset="-128"/>
              </a:rPr>
              <a:t>锁，给</a:t>
            </a:r>
            <a:r>
              <a:rPr kumimoji="1" lang="en-US" altLang="zh-CN" sz="1800" dirty="0" err="1">
                <a:latin typeface="宋体" pitchFamily="2" charset="-122"/>
                <a:ea typeface="宋体" pitchFamily="2" charset="-122"/>
                <a:cs typeface="ＭＳ Ｐゴシック" pitchFamily="34" charset="-128"/>
              </a:rPr>
              <a:t>Fa</a:t>
            </a:r>
            <a:r>
              <a:rPr kumimoji="1" lang="zh-CN" altLang="en-US" sz="1800" dirty="0">
                <a:latin typeface="宋体" pitchFamily="2" charset="-122"/>
                <a:ea typeface="宋体" pitchFamily="2" charset="-122"/>
                <a:cs typeface="ＭＳ Ｐゴシック" pitchFamily="34" charset="-128"/>
              </a:rPr>
              <a:t>加</a:t>
            </a:r>
            <a:r>
              <a:rPr kumimoji="1" lang="en-US" altLang="zh-CN" sz="1800" dirty="0">
                <a:latin typeface="宋体" pitchFamily="2" charset="-122"/>
                <a:ea typeface="宋体" pitchFamily="2" charset="-122"/>
                <a:cs typeface="ＭＳ Ｐゴシック" pitchFamily="34" charset="-128"/>
              </a:rPr>
              <a:t>S</a:t>
            </a:r>
            <a:r>
              <a:rPr kumimoji="1" lang="zh-CN" altLang="en-US" sz="1800" dirty="0">
                <a:latin typeface="宋体" pitchFamily="2" charset="-122"/>
                <a:ea typeface="宋体" pitchFamily="2" charset="-122"/>
                <a:cs typeface="ＭＳ Ｐゴシック" pitchFamily="34" charset="-128"/>
              </a:rPr>
              <a:t>锁</a:t>
            </a:r>
            <a:endParaRPr kumimoji="1"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cs typeface="ＭＳ Ｐゴシック" pitchFamily="34" charset="-128"/>
              </a:rPr>
              <a:t>T24</a:t>
            </a:r>
            <a:r>
              <a:rPr kumimoji="1" lang="zh-CN" altLang="en-US" sz="1800" dirty="0">
                <a:latin typeface="宋体" pitchFamily="2" charset="-122"/>
                <a:ea typeface="宋体" pitchFamily="2" charset="-122"/>
                <a:cs typeface="ＭＳ Ｐゴシック" pitchFamily="34" charset="-128"/>
              </a:rPr>
              <a:t>：读取整个数据库，需要给数据库加</a:t>
            </a:r>
            <a:r>
              <a:rPr kumimoji="1" lang="en-US" altLang="zh-CN" sz="1800" dirty="0">
                <a:latin typeface="宋体" pitchFamily="2" charset="-122"/>
                <a:ea typeface="宋体" pitchFamily="2" charset="-122"/>
                <a:cs typeface="ＭＳ Ｐゴシック" pitchFamily="34" charset="-128"/>
              </a:rPr>
              <a:t>S</a:t>
            </a:r>
            <a:r>
              <a:rPr kumimoji="1" lang="zh-CN" altLang="en-US" sz="1800" dirty="0">
                <a:latin typeface="宋体" pitchFamily="2" charset="-122"/>
                <a:ea typeface="宋体" pitchFamily="2" charset="-122"/>
                <a:cs typeface="ＭＳ Ｐゴシック" pitchFamily="34" charset="-128"/>
              </a:rPr>
              <a:t>锁</a:t>
            </a:r>
            <a:endParaRPr kumimoji="1" lang="en-US" altLang="zh-CN" sz="1800" dirty="0">
              <a:latin typeface="宋体" pitchFamily="2" charset="-122"/>
              <a:ea typeface="宋体" pitchFamily="2" charset="-122"/>
              <a:cs typeface="ＭＳ Ｐゴシック" pitchFamily="34" charset="-128"/>
            </a:endParaRPr>
          </a:p>
          <a:p>
            <a:pPr marL="342900" indent="-342900"/>
            <a:endParaRPr lang="en-US" altLang="zh-CN" sz="2000" dirty="0">
              <a:solidFill>
                <a:srgbClr val="FF0000"/>
              </a:solidFill>
              <a:ea typeface="宋体" pitchFamily="2" charset="-122"/>
              <a:cs typeface="ＭＳ Ｐゴシック" pitchFamily="34" charset="-128"/>
            </a:endParaRPr>
          </a:p>
          <a:p>
            <a:pPr marL="342900" indent="-342900">
              <a:spcBef>
                <a:spcPct val="35000"/>
              </a:spcBef>
              <a:buClr>
                <a:schemeClr val="tx2"/>
              </a:buClr>
              <a:buSzPct val="90000"/>
              <a:buFont typeface="Monotype Sorts" charset="2"/>
              <a:buChar char="n"/>
            </a:pPr>
            <a:r>
              <a:rPr lang="zh-CN" altLang="en-US" sz="1800" dirty="0">
                <a:latin typeface="宋体" pitchFamily="2" charset="-122"/>
                <a:ea typeface="宋体" pitchFamily="2" charset="-122"/>
                <a:cs typeface="ＭＳ Ｐゴシック" pitchFamily="34" charset="-128"/>
              </a:rPr>
              <a:t>调度结果：</a:t>
            </a:r>
            <a:endParaRPr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rPr>
              <a:t>T21</a:t>
            </a:r>
            <a:r>
              <a:rPr kumimoji="1" lang="zh-CN" altLang="en-US" sz="1800" dirty="0">
                <a:latin typeface="宋体" pitchFamily="2" charset="-122"/>
                <a:ea typeface="宋体" pitchFamily="2" charset="-122"/>
              </a:rPr>
              <a:t>、</a:t>
            </a:r>
            <a:r>
              <a:rPr kumimoji="1" lang="en-US" altLang="zh-CN" sz="1800" dirty="0">
                <a:latin typeface="宋体" pitchFamily="2" charset="-122"/>
                <a:ea typeface="宋体" pitchFamily="2" charset="-122"/>
              </a:rPr>
              <a:t>T23</a:t>
            </a:r>
            <a:r>
              <a:rPr kumimoji="1" lang="zh-CN" altLang="en-US" sz="1800" dirty="0">
                <a:latin typeface="宋体" pitchFamily="2" charset="-122"/>
                <a:ea typeface="宋体" pitchFamily="2" charset="-122"/>
              </a:rPr>
              <a:t>和</a:t>
            </a:r>
            <a:r>
              <a:rPr kumimoji="1" lang="en-US" altLang="zh-CN" sz="1800" dirty="0">
                <a:latin typeface="宋体" pitchFamily="2" charset="-122"/>
                <a:ea typeface="宋体" pitchFamily="2" charset="-122"/>
              </a:rPr>
              <a:t>T24</a:t>
            </a:r>
            <a:r>
              <a:rPr kumimoji="1" lang="zh-CN" altLang="en-US" sz="1800" dirty="0">
                <a:latin typeface="宋体" pitchFamily="2" charset="-122"/>
                <a:ea typeface="宋体" pitchFamily="2" charset="-122"/>
              </a:rPr>
              <a:t>可以并发执行</a:t>
            </a:r>
            <a:endParaRPr kumimoji="1" lang="en-US" altLang="zh-CN" sz="1800" dirty="0">
              <a:latin typeface="宋体" pitchFamily="2" charset="-122"/>
              <a:ea typeface="宋体" pitchFamily="2" charset="-122"/>
            </a:endParaRPr>
          </a:p>
          <a:p>
            <a:pPr marL="742950" lvl="1" indent="-285750">
              <a:spcBef>
                <a:spcPct val="35000"/>
              </a:spcBef>
              <a:buClr>
                <a:schemeClr val="folHlink"/>
              </a:buClr>
              <a:buSzPct val="80000"/>
              <a:buFont typeface="Monotype Sorts" charset="2"/>
              <a:buChar char="l"/>
            </a:pPr>
            <a:r>
              <a:rPr kumimoji="1" lang="en-US" altLang="zh-CN" sz="1800" dirty="0">
                <a:latin typeface="宋体" pitchFamily="2" charset="-122"/>
                <a:ea typeface="宋体" pitchFamily="2" charset="-122"/>
              </a:rPr>
              <a:t>T22</a:t>
            </a:r>
            <a:r>
              <a:rPr kumimoji="1" lang="zh-CN" altLang="en-US" sz="1800" dirty="0">
                <a:latin typeface="宋体" pitchFamily="2" charset="-122"/>
                <a:ea typeface="宋体" pitchFamily="2" charset="-122"/>
              </a:rPr>
              <a:t>和</a:t>
            </a:r>
            <a:r>
              <a:rPr kumimoji="1" lang="en-US" altLang="zh-CN" sz="1800" dirty="0">
                <a:latin typeface="宋体" pitchFamily="2" charset="-122"/>
                <a:ea typeface="宋体" pitchFamily="2" charset="-122"/>
              </a:rPr>
              <a:t>T21</a:t>
            </a:r>
            <a:r>
              <a:rPr kumimoji="1" lang="zh-CN" altLang="en-US" sz="1800" dirty="0">
                <a:latin typeface="宋体" pitchFamily="2" charset="-122"/>
                <a:ea typeface="宋体" pitchFamily="2" charset="-122"/>
              </a:rPr>
              <a:t>可以并发执行，但是不能与</a:t>
            </a:r>
            <a:r>
              <a:rPr kumimoji="1" lang="en-US" altLang="zh-CN" sz="1800" dirty="0">
                <a:latin typeface="宋体" pitchFamily="2" charset="-122"/>
                <a:ea typeface="宋体" pitchFamily="2" charset="-122"/>
              </a:rPr>
              <a:t>T23</a:t>
            </a:r>
            <a:r>
              <a:rPr kumimoji="1" lang="zh-CN" altLang="en-US" sz="1800" dirty="0">
                <a:latin typeface="宋体" pitchFamily="2" charset="-122"/>
                <a:ea typeface="宋体" pitchFamily="2" charset="-122"/>
              </a:rPr>
              <a:t>或者</a:t>
            </a:r>
            <a:r>
              <a:rPr kumimoji="1" lang="en-US" altLang="zh-CN" sz="1800" dirty="0">
                <a:latin typeface="宋体" pitchFamily="2" charset="-122"/>
                <a:ea typeface="宋体" pitchFamily="2" charset="-122"/>
              </a:rPr>
              <a:t>T24</a:t>
            </a:r>
            <a:r>
              <a:rPr kumimoji="1" lang="zh-CN" altLang="en-US" sz="1800" dirty="0">
                <a:latin typeface="宋体" pitchFamily="2" charset="-122"/>
                <a:ea typeface="宋体" pitchFamily="2" charset="-122"/>
              </a:rPr>
              <a:t>并发执行</a:t>
            </a:r>
            <a:endParaRPr kumimoji="1" lang="en-US" altLang="zh-CN" sz="1800" dirty="0">
              <a:latin typeface="宋体" pitchFamily="2" charset="-122"/>
              <a:ea typeface="宋体" pitchFamily="2" charset="-122"/>
            </a:endParaRPr>
          </a:p>
          <a:p>
            <a:pPr marL="742950" lvl="1" indent="-285750">
              <a:spcBef>
                <a:spcPct val="35000"/>
              </a:spcBef>
              <a:buClr>
                <a:schemeClr val="folHlink"/>
              </a:buClr>
              <a:buSzPct val="80000"/>
              <a:buFont typeface="Monotype Sorts" charset="2"/>
              <a:buChar char="l"/>
            </a:pPr>
            <a:endParaRPr kumimoji="1" lang="en-US" altLang="zh-CN" sz="1800" dirty="0">
              <a:latin typeface="宋体" pitchFamily="2" charset="-122"/>
              <a:ea typeface="宋体" pitchFamily="2" charset="-122"/>
            </a:endParaRPr>
          </a:p>
          <a:p>
            <a:pPr marL="342900" lvl="1" indent="-342900">
              <a:spcBef>
                <a:spcPct val="35000"/>
              </a:spcBef>
              <a:buClr>
                <a:schemeClr val="tx2"/>
              </a:buClr>
              <a:buSzPct val="90000"/>
              <a:buFont typeface="Monotype Sorts" charset="2"/>
              <a:buChar char="n"/>
            </a:pPr>
            <a:r>
              <a:rPr lang="zh-CN" altLang="en-US" sz="1800" dirty="0">
                <a:latin typeface="宋体" pitchFamily="2" charset="-122"/>
                <a:ea typeface="宋体" pitchFamily="2" charset="-122"/>
                <a:cs typeface="ＭＳ Ｐゴシック" pitchFamily="34" charset="-128"/>
              </a:rPr>
              <a:t>多粒度封锁协议的适用场合</a:t>
            </a:r>
            <a:endParaRPr lang="en-US" altLang="zh-CN" sz="1800" dirty="0">
              <a:latin typeface="宋体" pitchFamily="2" charset="-122"/>
              <a:ea typeface="宋体" pitchFamily="2" charset="-122"/>
              <a:cs typeface="ＭＳ Ｐゴシック" pitchFamily="34" charset="-128"/>
            </a:endParaRPr>
          </a:p>
          <a:p>
            <a:pPr marL="742950" lvl="1" indent="-285750">
              <a:spcBef>
                <a:spcPct val="35000"/>
              </a:spcBef>
              <a:buClr>
                <a:schemeClr val="folHlink"/>
              </a:buClr>
              <a:buSzPct val="80000"/>
              <a:buFont typeface="Monotype Sorts" charset="2"/>
              <a:buChar char="l"/>
            </a:pPr>
            <a:r>
              <a:rPr kumimoji="1" lang="zh-CN" altLang="en-US" sz="1800" dirty="0">
                <a:latin typeface="宋体" pitchFamily="2" charset="-122"/>
                <a:ea typeface="宋体" pitchFamily="2" charset="-122"/>
              </a:rPr>
              <a:t>只访问几个数据项的短事务</a:t>
            </a:r>
            <a:endParaRPr kumimoji="1" lang="en-US" altLang="zh-CN" sz="1800" dirty="0">
              <a:latin typeface="宋体" pitchFamily="2" charset="-122"/>
              <a:ea typeface="宋体" pitchFamily="2" charset="-122"/>
            </a:endParaRPr>
          </a:p>
          <a:p>
            <a:pPr marL="742950" lvl="1" indent="-285750">
              <a:spcBef>
                <a:spcPct val="35000"/>
              </a:spcBef>
              <a:buClr>
                <a:schemeClr val="folHlink"/>
              </a:buClr>
              <a:buSzPct val="80000"/>
              <a:buFont typeface="Monotype Sorts" charset="2"/>
              <a:buChar char="l"/>
            </a:pPr>
            <a:r>
              <a:rPr kumimoji="1" lang="zh-CN" altLang="en-US" sz="1800" dirty="0">
                <a:latin typeface="宋体" pitchFamily="2" charset="-122"/>
                <a:ea typeface="宋体" pitchFamily="2" charset="-122"/>
              </a:rPr>
              <a:t>由整个文件或者一组文件生成报表的长事务</a:t>
            </a:r>
            <a:endParaRPr kumimoji="1" lang="en-US" altLang="zh-CN" sz="1800" dirty="0">
              <a:latin typeface="宋体" pitchFamily="2" charset="-122"/>
              <a:ea typeface="宋体" pitchFamily="2" charset="-122"/>
            </a:endParaRPr>
          </a:p>
          <a:p>
            <a:pPr marL="742950" lvl="1" indent="-285750"/>
            <a:endParaRPr lang="en-US" altLang="zh-CN" sz="2000" dirty="0">
              <a:solidFill>
                <a:srgbClr val="FF0000"/>
              </a:solidFill>
            </a:endParaRPr>
          </a:p>
          <a:p>
            <a:pPr marL="742950" lvl="1" indent="-285750"/>
            <a:endParaRPr lang="en-US" altLang="zh-CN" sz="2000" dirty="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基于时间戳的协议</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6867" name="Rectangle 3"/>
          <p:cNvSpPr>
            <a:spLocks noGrp="1" noChangeArrowheads="1"/>
          </p:cNvSpPr>
          <p:nvPr>
            <p:ph type="body" idx="4294967295"/>
          </p:nvPr>
        </p:nvSpPr>
        <p:spPr>
          <a:xfrm>
            <a:off x="825500" y="1079500"/>
            <a:ext cx="8008938" cy="3914775"/>
          </a:xfrm>
        </p:spPr>
        <p:txBody>
          <a:bodyPr/>
          <a:lstStyle/>
          <a:p>
            <a:pPr>
              <a:lnSpc>
                <a:spcPct val="110000"/>
              </a:lnSpc>
            </a:pPr>
            <a:r>
              <a:rPr lang="zh-CN" altLang="en-US" sz="1800" dirty="0" smtClean="0">
                <a:latin typeface="宋体" pitchFamily="2" charset="-122"/>
                <a:ea typeface="宋体" pitchFamily="2" charset="-122"/>
              </a:rPr>
              <a:t>每项事务进入系统时，都将被赋予一个时间戳。如果老的事务</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zh-CN" altLang="en-US" sz="1800" dirty="0" smtClean="0">
                <a:latin typeface="宋体" pitchFamily="2" charset="-122"/>
                <a:ea typeface="宋体" pitchFamily="2" charset="-122"/>
              </a:rPr>
              <a:t>已经被赋予时间戳</a:t>
            </a:r>
            <a:r>
              <a:rPr lang="en-US" altLang="zh-CN" sz="1800" dirty="0" smtClean="0">
                <a:latin typeface="宋体" pitchFamily="2" charset="-122"/>
                <a:ea typeface="宋体" pitchFamily="2" charset="-122"/>
              </a:rPr>
              <a:t>TS(</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，新的事务</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将被赋予一个时间戳</a:t>
            </a:r>
            <a:r>
              <a:rPr lang="en-US" altLang="zh-CN" sz="1800" dirty="0" smtClean="0">
                <a:latin typeface="宋体" pitchFamily="2" charset="-122"/>
                <a:ea typeface="宋体" pitchFamily="2" charset="-122"/>
              </a:rPr>
              <a:t>TS(</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，并且有</a:t>
            </a:r>
            <a:r>
              <a:rPr lang="en-US" altLang="zh-CN" sz="1800" dirty="0" smtClean="0">
                <a:latin typeface="宋体" pitchFamily="2" charset="-122"/>
                <a:ea typeface="宋体" pitchFamily="2" charset="-122"/>
              </a:rPr>
              <a:t>TS(</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&lt;TS(</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p>
          <a:p>
            <a:pPr>
              <a:lnSpc>
                <a:spcPct val="110000"/>
              </a:lnSpc>
            </a:pPr>
            <a:r>
              <a:rPr lang="zh-CN" altLang="en-US" sz="1800" dirty="0" smtClean="0">
                <a:latin typeface="宋体" pitchFamily="2" charset="-122"/>
                <a:ea typeface="宋体" pitchFamily="2" charset="-122"/>
              </a:rPr>
              <a:t>协议通过时间戳决定串行化顺序，管理事务并发执行</a:t>
            </a:r>
            <a:endParaRPr lang="en-US" altLang="zh-CN" sz="1800" dirty="0" smtClean="0">
              <a:latin typeface="宋体" pitchFamily="2" charset="-122"/>
              <a:ea typeface="宋体" pitchFamily="2" charset="-122"/>
            </a:endParaRPr>
          </a:p>
          <a:p>
            <a:pPr>
              <a:lnSpc>
                <a:spcPct val="110000"/>
              </a:lnSpc>
            </a:pPr>
            <a:r>
              <a:rPr lang="zh-CN" altLang="en-US" sz="1800" dirty="0" smtClean="0">
                <a:latin typeface="宋体" pitchFamily="2" charset="-122"/>
                <a:ea typeface="宋体" pitchFamily="2" charset="-122"/>
              </a:rPr>
              <a:t>为了实现这一机制，每个数据项</a:t>
            </a:r>
            <a:r>
              <a:rPr lang="en-US" altLang="zh-CN" sz="1800" dirty="0" smtClean="0">
                <a:latin typeface="宋体" pitchFamily="2" charset="-122"/>
                <a:ea typeface="宋体" pitchFamily="2" charset="-122"/>
              </a:rPr>
              <a:t>Q</a:t>
            </a:r>
            <a:r>
              <a:rPr lang="zh-CN" altLang="en-US" sz="1800" dirty="0" smtClean="0">
                <a:latin typeface="宋体" pitchFamily="2" charset="-122"/>
                <a:ea typeface="宋体" pitchFamily="2" charset="-122"/>
              </a:rPr>
              <a:t>需要与两个时间戳值相关联</a:t>
            </a:r>
            <a:endParaRPr lang="en-US" altLang="zh-CN" sz="1800" dirty="0" smtClean="0">
              <a:latin typeface="宋体" pitchFamily="2" charset="-122"/>
              <a:ea typeface="宋体" pitchFamily="2" charset="-122"/>
            </a:endParaRPr>
          </a:p>
          <a:p>
            <a:pPr lvl="1">
              <a:lnSpc>
                <a:spcPct val="110000"/>
              </a:lnSpc>
            </a:pPr>
            <a:r>
              <a:rPr lang="en-US" altLang="zh-CN" sz="1800" b="1" dirty="0" smtClean="0">
                <a:latin typeface="宋体" pitchFamily="2" charset="-122"/>
                <a:ea typeface="宋体" pitchFamily="2" charset="-122"/>
              </a:rPr>
              <a:t>W-timestamp</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：表示成功执行</a:t>
            </a:r>
            <a:r>
              <a:rPr lang="en-US" altLang="zh-CN" sz="1800" dirty="0" smtClean="0">
                <a:latin typeface="宋体" pitchFamily="2" charset="-122"/>
                <a:ea typeface="宋体" pitchFamily="2" charset="-122"/>
              </a:rPr>
              <a:t>write(Q)</a:t>
            </a:r>
            <a:r>
              <a:rPr lang="zh-CN" altLang="en-US" sz="1800" dirty="0" smtClean="0">
                <a:latin typeface="宋体" pitchFamily="2" charset="-122"/>
                <a:ea typeface="宋体" pitchFamily="2" charset="-122"/>
              </a:rPr>
              <a:t>的所有事务的最大的时间戳</a:t>
            </a:r>
            <a:endParaRPr lang="en-US" altLang="zh-CN" sz="1800" dirty="0" smtClean="0">
              <a:latin typeface="宋体" pitchFamily="2" charset="-122"/>
              <a:ea typeface="宋体" pitchFamily="2" charset="-122"/>
            </a:endParaRPr>
          </a:p>
          <a:p>
            <a:pPr lvl="1">
              <a:lnSpc>
                <a:spcPct val="110000"/>
              </a:lnSpc>
            </a:pPr>
            <a:r>
              <a:rPr lang="en-US" altLang="zh-CN" sz="1800" b="1" dirty="0" smtClean="0">
                <a:latin typeface="宋体" pitchFamily="2" charset="-122"/>
                <a:ea typeface="宋体" pitchFamily="2" charset="-122"/>
              </a:rPr>
              <a:t>R-timestamp</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：表示成功执行</a:t>
            </a:r>
            <a:r>
              <a:rPr lang="en-US" altLang="zh-CN" sz="1800" dirty="0" smtClean="0">
                <a:latin typeface="宋体" pitchFamily="2" charset="-122"/>
                <a:ea typeface="宋体" pitchFamily="2" charset="-122"/>
              </a:rPr>
              <a:t>read(Q)</a:t>
            </a:r>
            <a:r>
              <a:rPr lang="zh-CN" altLang="en-US" sz="1800" dirty="0" smtClean="0">
                <a:latin typeface="宋体" pitchFamily="2" charset="-122"/>
                <a:ea typeface="宋体" pitchFamily="2" charset="-122"/>
              </a:rPr>
              <a:t>的所有事务的最大的时间戳</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52450" y="314325"/>
            <a:ext cx="8077200" cy="609600"/>
          </a:xfrm>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基于时间戳的协议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37891" name="Rectangle 3"/>
          <p:cNvSpPr>
            <a:spLocks noGrp="1" noChangeArrowheads="1"/>
          </p:cNvSpPr>
          <p:nvPr>
            <p:ph type="body" idx="4294967295"/>
          </p:nvPr>
        </p:nvSpPr>
        <p:spPr>
          <a:xfrm>
            <a:off x="825500" y="1079500"/>
            <a:ext cx="7661275" cy="5180013"/>
          </a:xfrm>
        </p:spPr>
        <p:txBody>
          <a:bodyPr/>
          <a:lstStyle/>
          <a:p>
            <a:r>
              <a:rPr lang="zh-CN" altLang="en-US" sz="1800" dirty="0" smtClean="0">
                <a:solidFill>
                  <a:srgbClr val="FF0000"/>
                </a:solidFill>
                <a:latin typeface="宋体" pitchFamily="2" charset="-122"/>
                <a:ea typeface="宋体" pitchFamily="2" charset="-122"/>
              </a:rPr>
              <a:t>时间戳排序协议</a:t>
            </a:r>
            <a:r>
              <a:rPr lang="zh-CN" altLang="en-US" sz="1800" dirty="0" smtClean="0">
                <a:latin typeface="宋体" pitchFamily="2" charset="-122"/>
                <a:ea typeface="宋体" pitchFamily="2" charset="-122"/>
              </a:rPr>
              <a:t>保证任何有冲突的</a:t>
            </a:r>
            <a:r>
              <a:rPr lang="en-US" altLang="zh-CN" sz="1800" dirty="0" smtClean="0">
                <a:latin typeface="宋体" pitchFamily="2" charset="-122"/>
                <a:ea typeface="宋体" pitchFamily="2" charset="-122"/>
              </a:rPr>
              <a:t>read</a:t>
            </a:r>
            <a:r>
              <a:rPr lang="zh-CN" altLang="en-US" sz="1800" dirty="0" smtClean="0">
                <a:latin typeface="宋体" pitchFamily="2" charset="-122"/>
                <a:ea typeface="宋体" pitchFamily="2" charset="-122"/>
              </a:rPr>
              <a:t>或</a:t>
            </a:r>
            <a:r>
              <a:rPr lang="en-US" altLang="zh-CN" sz="1800" dirty="0" smtClean="0">
                <a:latin typeface="宋体" pitchFamily="2" charset="-122"/>
                <a:ea typeface="宋体" pitchFamily="2" charset="-122"/>
              </a:rPr>
              <a:t>write</a:t>
            </a:r>
            <a:r>
              <a:rPr lang="zh-CN" altLang="en-US" sz="1800" dirty="0" smtClean="0">
                <a:latin typeface="宋体" pitchFamily="2" charset="-122"/>
                <a:ea typeface="宋体" pitchFamily="2" charset="-122"/>
              </a:rPr>
              <a:t>操作按照时间戳顺序执行</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假设事务</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发出</a:t>
            </a:r>
            <a:r>
              <a:rPr lang="en-US" altLang="zh-CN" sz="1800" dirty="0" smtClean="0">
                <a:latin typeface="宋体" pitchFamily="2" charset="-122"/>
                <a:ea typeface="宋体" pitchFamily="2" charset="-122"/>
              </a:rPr>
              <a:t>read(Q)</a:t>
            </a:r>
          </a:p>
          <a:p>
            <a:pPr marL="800100" lvl="1" indent="-342900">
              <a:buFont typeface="Monotype Sorts" charset="2"/>
              <a:buAutoNum type="arabicPeriod"/>
            </a:pPr>
            <a:r>
              <a:rPr lang="zh-CN" altLang="en-US" sz="1800" dirty="0" smtClean="0">
                <a:latin typeface="宋体" pitchFamily="2" charset="-122"/>
                <a:ea typeface="宋体" pitchFamily="2" charset="-122"/>
              </a:rPr>
              <a:t>如果</a:t>
            </a:r>
            <a:r>
              <a:rPr lang="en-US" altLang="zh-CN" sz="1800" dirty="0" smtClean="0">
                <a:latin typeface="宋体" pitchFamily="2" charset="-122"/>
                <a:ea typeface="宋体" pitchFamily="2" charset="-122"/>
              </a:rPr>
              <a:t>TS(Ti)&lt; W-timestamp(Q)</a:t>
            </a:r>
            <a:r>
              <a:rPr lang="zh-CN" altLang="en-US" sz="1800" dirty="0" smtClean="0">
                <a:latin typeface="宋体" pitchFamily="2" charset="-122"/>
                <a:ea typeface="宋体" pitchFamily="2" charset="-122"/>
              </a:rPr>
              <a:t>，则</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需读入的</a:t>
            </a:r>
            <a:r>
              <a:rPr lang="en-US" altLang="zh-CN" sz="1800" dirty="0" smtClean="0">
                <a:latin typeface="宋体" pitchFamily="2" charset="-122"/>
                <a:ea typeface="宋体" pitchFamily="2" charset="-122"/>
              </a:rPr>
              <a:t>Q</a:t>
            </a:r>
            <a:r>
              <a:rPr lang="zh-CN" altLang="en-US" sz="1800" dirty="0" smtClean="0">
                <a:latin typeface="宋体" pitchFamily="2" charset="-122"/>
                <a:ea typeface="宋体" pitchFamily="2" charset="-122"/>
              </a:rPr>
              <a:t>值已被覆盖。</a:t>
            </a:r>
            <a:endParaRPr lang="en-US" altLang="zh-CN" sz="1800" dirty="0" smtClean="0">
              <a:latin typeface="宋体" pitchFamily="2" charset="-122"/>
              <a:ea typeface="宋体" pitchFamily="2" charset="-122"/>
            </a:endParaRPr>
          </a:p>
          <a:p>
            <a:pPr marL="1200150" lvl="2" indent="-342900">
              <a:buFont typeface="Monotype Sorts" charset="2"/>
              <a:buChar char="n"/>
            </a:pPr>
            <a:r>
              <a:rPr lang="zh-CN" altLang="en-US" sz="1800" dirty="0" smtClean="0">
                <a:latin typeface="宋体" pitchFamily="2" charset="-122"/>
                <a:ea typeface="宋体" pitchFamily="2" charset="-122"/>
              </a:rPr>
              <a:t>因此，</a:t>
            </a:r>
            <a:r>
              <a:rPr lang="en-US" altLang="zh-CN" sz="1800" dirty="0" smtClean="0">
                <a:latin typeface="宋体" pitchFamily="2" charset="-122"/>
                <a:ea typeface="宋体" pitchFamily="2" charset="-122"/>
              </a:rPr>
              <a:t>read</a:t>
            </a:r>
            <a:r>
              <a:rPr lang="zh-CN" altLang="en-US" sz="1800" dirty="0" smtClean="0">
                <a:latin typeface="宋体" pitchFamily="2" charset="-122"/>
                <a:ea typeface="宋体" pitchFamily="2" charset="-122"/>
              </a:rPr>
              <a:t>操作被拒绝，</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回滚</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如果</a:t>
            </a:r>
            <a:r>
              <a:rPr lang="en-US" altLang="zh-CN" sz="1800" dirty="0" smtClean="0">
                <a:latin typeface="宋体" pitchFamily="2" charset="-122"/>
                <a:ea typeface="宋体" pitchFamily="2" charset="-122"/>
              </a:rPr>
              <a:t>TS(Ti)&gt;= W-timestamp(Q)</a:t>
            </a:r>
            <a:r>
              <a:rPr lang="zh-CN" altLang="en-US" sz="1800" dirty="0" smtClean="0">
                <a:latin typeface="宋体" pitchFamily="2" charset="-122"/>
                <a:ea typeface="宋体" pitchFamily="2" charset="-122"/>
              </a:rPr>
              <a:t>，则执行</a:t>
            </a:r>
            <a:r>
              <a:rPr lang="en-US" altLang="zh-CN" sz="1800" dirty="0" smtClean="0">
                <a:latin typeface="宋体" pitchFamily="2" charset="-122"/>
                <a:ea typeface="宋体" pitchFamily="2" charset="-122"/>
              </a:rPr>
              <a:t>read</a:t>
            </a:r>
            <a:r>
              <a:rPr lang="zh-CN" altLang="en-US" sz="1800" dirty="0" smtClean="0">
                <a:latin typeface="宋体" pitchFamily="2" charset="-122"/>
                <a:ea typeface="宋体" pitchFamily="2" charset="-122"/>
              </a:rPr>
              <a:t>操作，</a:t>
            </a:r>
            <a:r>
              <a:rPr lang="en-US" altLang="zh-CN" sz="1800" dirty="0" smtClean="0">
                <a:latin typeface="宋体" pitchFamily="2" charset="-122"/>
                <a:ea typeface="宋体" pitchFamily="2" charset="-122"/>
              </a:rPr>
              <a:t>R-timestamp(Q)</a:t>
            </a:r>
            <a:r>
              <a:rPr lang="zh-CN" altLang="en-US" sz="1800" dirty="0" smtClean="0">
                <a:latin typeface="宋体" pitchFamily="2" charset="-122"/>
                <a:ea typeface="宋体" pitchFamily="2" charset="-122"/>
              </a:rPr>
              <a:t>被设为</a:t>
            </a:r>
            <a:r>
              <a:rPr lang="en-US" altLang="zh-CN" sz="1800" dirty="0" smtClean="0">
                <a:latin typeface="宋体" pitchFamily="2" charset="-122"/>
                <a:ea typeface="宋体" pitchFamily="2" charset="-122"/>
              </a:rPr>
              <a:t>R-timestamp(Q)</a:t>
            </a:r>
            <a:r>
              <a:rPr lang="zh-CN" altLang="en-US" sz="1800" dirty="0" smtClean="0">
                <a:latin typeface="宋体" pitchFamily="2" charset="-122"/>
                <a:ea typeface="宋体" pitchFamily="2" charset="-122"/>
              </a:rPr>
              <a:t>和</a:t>
            </a:r>
            <a:r>
              <a:rPr lang="en-US" altLang="zh-CN" sz="1800" dirty="0" smtClean="0">
                <a:latin typeface="宋体" pitchFamily="2" charset="-122"/>
                <a:ea typeface="宋体" pitchFamily="2" charset="-122"/>
              </a:rPr>
              <a:t>TS(Ti)</a:t>
            </a:r>
            <a:r>
              <a:rPr lang="zh-CN" altLang="en-US" sz="1800" dirty="0" smtClean="0">
                <a:latin typeface="宋体" pitchFamily="2" charset="-122"/>
                <a:ea typeface="宋体" pitchFamily="2" charset="-122"/>
              </a:rPr>
              <a:t>两者的最大值</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假设事务</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发出</a:t>
            </a:r>
            <a:r>
              <a:rPr lang="en-US" altLang="zh-CN" sz="1800" dirty="0" smtClean="0">
                <a:latin typeface="宋体" pitchFamily="2" charset="-122"/>
                <a:ea typeface="宋体" pitchFamily="2" charset="-122"/>
              </a:rPr>
              <a:t>write(Q)</a:t>
            </a:r>
          </a:p>
          <a:p>
            <a:pPr marL="800100" lvl="1" indent="-342900">
              <a:buFont typeface="Monotype Sorts" charset="2"/>
              <a:buAutoNum type="arabicPeriod"/>
            </a:pPr>
            <a:r>
              <a:rPr lang="zh-CN" altLang="en-US" sz="1800" dirty="0" smtClean="0">
                <a:latin typeface="宋体" pitchFamily="2" charset="-122"/>
                <a:ea typeface="宋体" pitchFamily="2" charset="-122"/>
              </a:rPr>
              <a:t>如果</a:t>
            </a:r>
            <a:r>
              <a:rPr lang="en-US" altLang="zh-CN" sz="1800" dirty="0" smtClean="0">
                <a:latin typeface="宋体" pitchFamily="2" charset="-122"/>
                <a:ea typeface="宋体" pitchFamily="2" charset="-122"/>
              </a:rPr>
              <a:t>TS(Ti)&lt; R-timestamp(Q)</a:t>
            </a:r>
            <a:r>
              <a:rPr lang="zh-CN" altLang="en-US" sz="1800" dirty="0" smtClean="0">
                <a:latin typeface="宋体" pitchFamily="2" charset="-122"/>
                <a:ea typeface="宋体" pitchFamily="2" charset="-122"/>
              </a:rPr>
              <a:t>，则</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产生的</a:t>
            </a:r>
            <a:r>
              <a:rPr lang="en-US" altLang="zh-CN" sz="1800" dirty="0" smtClean="0">
                <a:latin typeface="宋体" pitchFamily="2" charset="-122"/>
                <a:ea typeface="宋体" pitchFamily="2" charset="-122"/>
              </a:rPr>
              <a:t>Q</a:t>
            </a:r>
            <a:r>
              <a:rPr lang="zh-CN" altLang="en-US" sz="1800" dirty="0" smtClean="0">
                <a:latin typeface="宋体" pitchFamily="2" charset="-122"/>
                <a:ea typeface="宋体" pitchFamily="2" charset="-122"/>
              </a:rPr>
              <a:t>值是先前所需要的值，且系统已假定该值不会被产生。</a:t>
            </a:r>
            <a:endParaRPr lang="en-US" altLang="zh-CN" sz="1800" dirty="0" smtClean="0">
              <a:latin typeface="宋体" pitchFamily="2" charset="-122"/>
              <a:ea typeface="宋体" pitchFamily="2" charset="-122"/>
            </a:endParaRPr>
          </a:p>
          <a:p>
            <a:pPr marL="1200150" lvl="2" indent="-342900">
              <a:buFont typeface="Monotype Sorts" charset="2"/>
              <a:buChar char="n"/>
            </a:pPr>
            <a:r>
              <a:rPr lang="zh-CN" altLang="en-US" sz="1800" dirty="0" smtClean="0">
                <a:latin typeface="宋体" pitchFamily="2" charset="-122"/>
                <a:ea typeface="宋体" pitchFamily="2" charset="-122"/>
              </a:rPr>
              <a:t>因此，</a:t>
            </a:r>
            <a:r>
              <a:rPr lang="en-US" altLang="zh-CN" sz="1800" dirty="0" smtClean="0">
                <a:latin typeface="宋体" pitchFamily="2" charset="-122"/>
                <a:ea typeface="宋体" pitchFamily="2" charset="-122"/>
              </a:rPr>
              <a:t>write</a:t>
            </a:r>
            <a:r>
              <a:rPr lang="zh-CN" altLang="en-US" sz="1800" dirty="0" smtClean="0">
                <a:latin typeface="宋体" pitchFamily="2" charset="-122"/>
                <a:ea typeface="宋体" pitchFamily="2" charset="-122"/>
              </a:rPr>
              <a:t>操作被拒绝，</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回滚</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如果</a:t>
            </a:r>
            <a:r>
              <a:rPr lang="en-US" altLang="zh-CN" sz="1800" dirty="0" smtClean="0">
                <a:latin typeface="宋体" pitchFamily="2" charset="-122"/>
                <a:ea typeface="宋体" pitchFamily="2" charset="-122"/>
              </a:rPr>
              <a:t>TS(Ti)&lt; W-timestamp(Q)</a:t>
            </a:r>
            <a:r>
              <a:rPr lang="zh-CN" altLang="en-US" sz="1800" dirty="0" smtClean="0">
                <a:latin typeface="宋体" pitchFamily="2" charset="-122"/>
                <a:ea typeface="宋体" pitchFamily="2" charset="-122"/>
              </a:rPr>
              <a:t>，则</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试图写入的</a:t>
            </a:r>
            <a:r>
              <a:rPr lang="en-US" altLang="zh-CN" sz="1800" dirty="0" smtClean="0">
                <a:latin typeface="宋体" pitchFamily="2" charset="-122"/>
                <a:ea typeface="宋体" pitchFamily="2" charset="-122"/>
              </a:rPr>
              <a:t>Q</a:t>
            </a:r>
            <a:r>
              <a:rPr lang="zh-CN" altLang="en-US" sz="1800" dirty="0" smtClean="0">
                <a:latin typeface="宋体" pitchFamily="2" charset="-122"/>
                <a:ea typeface="宋体" pitchFamily="2" charset="-122"/>
              </a:rPr>
              <a:t>值已过时。</a:t>
            </a:r>
            <a:endParaRPr lang="en-US" altLang="zh-CN" sz="1800" dirty="0" smtClean="0">
              <a:latin typeface="宋体" pitchFamily="2" charset="-122"/>
              <a:ea typeface="宋体" pitchFamily="2" charset="-122"/>
            </a:endParaRPr>
          </a:p>
          <a:p>
            <a:pPr marL="1200150" lvl="2" indent="-342900">
              <a:buFont typeface="Monotype Sorts" charset="2"/>
              <a:buChar char="n"/>
            </a:pPr>
            <a:r>
              <a:rPr lang="zh-CN" altLang="en-US" sz="1800" dirty="0" smtClean="0">
                <a:latin typeface="宋体" pitchFamily="2" charset="-122"/>
                <a:ea typeface="宋体" pitchFamily="2" charset="-122"/>
              </a:rPr>
              <a:t>因此，</a:t>
            </a:r>
            <a:r>
              <a:rPr lang="en-US" altLang="zh-CN" sz="1800" dirty="0" smtClean="0">
                <a:latin typeface="宋体" pitchFamily="2" charset="-122"/>
                <a:ea typeface="宋体" pitchFamily="2" charset="-122"/>
              </a:rPr>
              <a:t>write</a:t>
            </a:r>
            <a:r>
              <a:rPr lang="zh-CN" altLang="en-US" sz="1800" dirty="0" smtClean="0">
                <a:latin typeface="宋体" pitchFamily="2" charset="-122"/>
                <a:ea typeface="宋体" pitchFamily="2" charset="-122"/>
              </a:rPr>
              <a:t>操作被拒绝，</a:t>
            </a:r>
            <a:r>
              <a:rPr lang="en-US" altLang="zh-CN" sz="1800" dirty="0" smtClean="0">
                <a:latin typeface="宋体" pitchFamily="2" charset="-122"/>
                <a:ea typeface="宋体" pitchFamily="2" charset="-122"/>
              </a:rPr>
              <a:t>Ti</a:t>
            </a:r>
            <a:r>
              <a:rPr lang="zh-CN" altLang="en-US" sz="1800" dirty="0" smtClean="0">
                <a:latin typeface="宋体" pitchFamily="2" charset="-122"/>
                <a:ea typeface="宋体" pitchFamily="2" charset="-122"/>
              </a:rPr>
              <a:t>回滚</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否则，执行</a:t>
            </a:r>
            <a:r>
              <a:rPr lang="en-US" altLang="zh-CN" sz="1800" dirty="0" smtClean="0">
                <a:latin typeface="宋体" pitchFamily="2" charset="-122"/>
                <a:ea typeface="宋体" pitchFamily="2" charset="-122"/>
              </a:rPr>
              <a:t>write</a:t>
            </a:r>
            <a:r>
              <a:rPr lang="zh-CN" altLang="en-US" sz="1800" dirty="0" smtClean="0">
                <a:latin typeface="宋体" pitchFamily="2" charset="-122"/>
                <a:ea typeface="宋体" pitchFamily="2" charset="-122"/>
              </a:rPr>
              <a:t>操作，将</a:t>
            </a:r>
            <a:r>
              <a:rPr lang="en-US" altLang="zh-CN" sz="1800" dirty="0" smtClean="0">
                <a:latin typeface="宋体" pitchFamily="2" charset="-122"/>
                <a:ea typeface="宋体" pitchFamily="2" charset="-122"/>
              </a:rPr>
              <a:t>W-timestamp(Q)</a:t>
            </a:r>
            <a:r>
              <a:rPr lang="zh-CN" altLang="en-US" sz="1800" dirty="0" smtClean="0">
                <a:latin typeface="宋体" pitchFamily="2" charset="-122"/>
                <a:ea typeface="宋体" pitchFamily="2" charset="-122"/>
              </a:rPr>
              <a:t>设为</a:t>
            </a:r>
            <a:r>
              <a:rPr lang="en-US" altLang="zh-CN" sz="1800" dirty="0" smtClean="0">
                <a:latin typeface="宋体" pitchFamily="2" charset="-122"/>
                <a:ea typeface="宋体" pitchFamily="2" charset="-122"/>
              </a:rPr>
              <a:t>TS(Ti)</a:t>
            </a:r>
          </a:p>
          <a:p>
            <a:pPr marL="800100" lvl="1" indent="-342900">
              <a:buFont typeface="Monotype Sorts" charset="2"/>
              <a:buAutoNum type="arabicPeriod"/>
            </a:pP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52450" y="139700"/>
            <a:ext cx="8077200" cy="609600"/>
          </a:xfrm>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使用该协议的例子</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38915" name="Rectangle 5"/>
          <p:cNvSpPr>
            <a:spLocks noChangeArrowheads="1"/>
          </p:cNvSpPr>
          <p:nvPr/>
        </p:nvSpPr>
        <p:spPr bwMode="auto">
          <a:xfrm>
            <a:off x="927100" y="1085850"/>
            <a:ext cx="6705600" cy="369888"/>
          </a:xfrm>
          <a:prstGeom prst="rect">
            <a:avLst/>
          </a:prstGeom>
          <a:noFill/>
          <a:ln w="9525">
            <a:noFill/>
            <a:miter lim="800000"/>
            <a:headEnd/>
            <a:tailEnd/>
          </a:ln>
        </p:spPr>
        <p:txBody>
          <a:bodyPr>
            <a:spAutoFit/>
          </a:bodyPr>
          <a:lstStyle/>
          <a:p>
            <a:r>
              <a:rPr lang="zh-CN" altLang="en-US" sz="1800">
                <a:ea typeface="宋体" pitchFamily="2" charset="-122"/>
              </a:rPr>
              <a:t>针对若干数据项的、时间戳为</a:t>
            </a:r>
            <a:r>
              <a:rPr lang="en-US" altLang="zh-CN" sz="1800">
                <a:ea typeface="宋体" pitchFamily="2" charset="-122"/>
              </a:rPr>
              <a:t>1, 2, 3, 4, 5</a:t>
            </a:r>
            <a:r>
              <a:rPr lang="zh-CN" altLang="en-US" sz="1800">
                <a:ea typeface="宋体" pitchFamily="2" charset="-122"/>
              </a:rPr>
              <a:t>的事务的一个部分调度</a:t>
            </a:r>
            <a:endParaRPr kumimoji="1" lang="en-US" altLang="zh-CN" sz="1800">
              <a:latin typeface="宋体" pitchFamily="2" charset="-122"/>
              <a:ea typeface="宋体" pitchFamily="2" charset="-122"/>
            </a:endParaRPr>
          </a:p>
        </p:txBody>
      </p:sp>
      <p:pic>
        <p:nvPicPr>
          <p:cNvPr id="38916" name="Picture 6"/>
          <p:cNvPicPr>
            <a:picLocks noChangeAspect="1" noChangeArrowheads="1"/>
          </p:cNvPicPr>
          <p:nvPr/>
        </p:nvPicPr>
        <p:blipFill>
          <a:blip r:embed="rId3"/>
          <a:srcRect/>
          <a:stretch>
            <a:fillRect/>
          </a:stretch>
        </p:blipFill>
        <p:spPr bwMode="auto">
          <a:xfrm>
            <a:off x="1776413" y="2041525"/>
            <a:ext cx="4983162" cy="371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533400" y="0"/>
            <a:ext cx="8610600" cy="609600"/>
          </a:xfrm>
        </p:spPr>
        <p:txBody>
          <a:bodyPr/>
          <a:lstStyle/>
          <a:p>
            <a:pPr>
              <a:defRPr/>
            </a:pPr>
            <a:r>
              <a:rPr lang="zh-CN" altLang="en-US" sz="2800" dirty="0" smtClean="0">
                <a:effectLst>
                  <a:outerShdw blurRad="38100" dist="38100" dir="2700000" algn="tl">
                    <a:srgbClr val="C0C0C0"/>
                  </a:outerShdw>
                </a:effectLst>
                <a:latin typeface="宋体" pitchFamily="2" charset="-122"/>
                <a:ea typeface="宋体" pitchFamily="2" charset="-122"/>
              </a:rPr>
              <a:t>时间戳排序协议的正确性</a:t>
            </a:r>
            <a:endParaRPr lang="en-US" altLang="zh-CN" sz="2800" dirty="0" smtClean="0">
              <a:effectLst>
                <a:outerShdw blurRad="38100" dist="38100" dir="2700000" algn="tl">
                  <a:srgbClr val="C0C0C0"/>
                </a:outerShdw>
              </a:effectLst>
              <a:latin typeface="宋体" pitchFamily="2" charset="-122"/>
              <a:ea typeface="宋体" pitchFamily="2" charset="-122"/>
            </a:endParaRPr>
          </a:p>
        </p:txBody>
      </p:sp>
      <p:sp>
        <p:nvSpPr>
          <p:cNvPr id="39939" name="Rectangle 3"/>
          <p:cNvSpPr>
            <a:spLocks noGrp="1" noChangeArrowheads="1"/>
          </p:cNvSpPr>
          <p:nvPr>
            <p:ph type="body" idx="4294967295"/>
          </p:nvPr>
        </p:nvSpPr>
        <p:spPr>
          <a:xfrm>
            <a:off x="825500" y="1079500"/>
            <a:ext cx="7416800" cy="5286375"/>
          </a:xfrm>
        </p:spPr>
        <p:txBody>
          <a:bodyPr/>
          <a:lstStyle/>
          <a:p>
            <a:r>
              <a:rPr lang="zh-CN" altLang="en-US" sz="1800" dirty="0" smtClean="0">
                <a:ea typeface="宋体" pitchFamily="2" charset="-122"/>
              </a:rPr>
              <a:t>时间戳排序协议确保了可串行化, 因为优先图中的所有边都形如</a:t>
            </a:r>
            <a:r>
              <a:rPr lang="en-US" altLang="zh-CN" sz="1800" dirty="0" smtClean="0">
                <a:ea typeface="宋体" pitchFamily="2" charset="-122"/>
              </a:rPr>
              <a:t>:</a:t>
            </a:r>
          </a:p>
          <a:p>
            <a:pPr>
              <a:buFont typeface="Monotype Sorts" charset="2"/>
              <a:buNone/>
            </a:pPr>
            <a:r>
              <a:rPr lang="en-US" altLang="zh-CN" sz="1800" dirty="0" smtClean="0">
                <a:ea typeface="ＭＳ Ｐゴシック" pitchFamily="34" charset="-128"/>
              </a:rPr>
              <a:t>    </a:t>
            </a:r>
          </a:p>
          <a:p>
            <a:pPr>
              <a:buFont typeface="Monotype Sorts" charset="2"/>
              <a:buNone/>
            </a:pPr>
            <a:endParaRPr lang="en-US" altLang="zh-CN" sz="1800" dirty="0" smtClean="0">
              <a:ea typeface="ＭＳ Ｐゴシック" pitchFamily="34" charset="-128"/>
            </a:endParaRPr>
          </a:p>
          <a:p>
            <a:pPr>
              <a:buFont typeface="Monotype Sorts" charset="2"/>
              <a:buNone/>
            </a:pPr>
            <a:endParaRPr lang="en-US" altLang="zh-CN" sz="1800" dirty="0" smtClean="0">
              <a:ea typeface="ＭＳ Ｐゴシック" pitchFamily="34" charset="-128"/>
            </a:endParaRPr>
          </a:p>
          <a:p>
            <a:pPr>
              <a:buFont typeface="Monotype Sorts" charset="2"/>
              <a:buNone/>
            </a:pPr>
            <a:endParaRPr lang="en-US" altLang="zh-CN" sz="1800" dirty="0" smtClean="0">
              <a:ea typeface="ＭＳ Ｐゴシック" pitchFamily="34" charset="-128"/>
            </a:endParaRPr>
          </a:p>
          <a:p>
            <a:pPr>
              <a:buFont typeface="Monotype Sorts" charset="2"/>
              <a:buNone/>
            </a:pPr>
            <a:endParaRPr lang="en-US" altLang="zh-CN" sz="1800" dirty="0" smtClean="0">
              <a:ea typeface="ＭＳ Ｐゴシック" pitchFamily="34" charset="-128"/>
            </a:endParaRPr>
          </a:p>
          <a:p>
            <a:pPr>
              <a:buFont typeface="Monotype Sorts" charset="2"/>
              <a:buNone/>
            </a:pPr>
            <a:r>
              <a:rPr lang="zh-CN" altLang="en-US" sz="1800" dirty="0" smtClean="0">
                <a:ea typeface="宋体" pitchFamily="2" charset="-122"/>
              </a:rPr>
              <a:t>因此</a:t>
            </a:r>
            <a:r>
              <a:rPr lang="en-US" altLang="zh-CN" sz="1800" dirty="0" smtClean="0">
                <a:ea typeface="宋体" pitchFamily="2" charset="-122"/>
              </a:rPr>
              <a:t>, </a:t>
            </a:r>
            <a:r>
              <a:rPr lang="zh-CN" altLang="en-US" sz="1800" dirty="0" smtClean="0">
                <a:ea typeface="宋体" pitchFamily="2" charset="-122"/>
              </a:rPr>
              <a:t>优先图中没有圈</a:t>
            </a:r>
            <a:endParaRPr lang="en-US" altLang="zh-CN" sz="1800" dirty="0" smtClean="0">
              <a:ea typeface="宋体" pitchFamily="2" charset="-122"/>
            </a:endParaRPr>
          </a:p>
          <a:p>
            <a:pPr>
              <a:lnSpc>
                <a:spcPct val="90000"/>
              </a:lnSpc>
            </a:pPr>
            <a:r>
              <a:rPr lang="zh-CN" altLang="en-US" sz="1800" dirty="0" smtClean="0">
                <a:ea typeface="宋体" pitchFamily="2" charset="-122"/>
              </a:rPr>
              <a:t>时间戳协议确保没有死锁, 因为没有事务会等待</a:t>
            </a:r>
            <a:r>
              <a:rPr lang="en-US" altLang="zh-CN" sz="1800" dirty="0" smtClean="0">
                <a:ea typeface="宋体" pitchFamily="2" charset="-122"/>
              </a:rPr>
              <a:t>.  </a:t>
            </a:r>
          </a:p>
          <a:p>
            <a:pPr>
              <a:lnSpc>
                <a:spcPct val="90000"/>
              </a:lnSpc>
            </a:pPr>
            <a:r>
              <a:rPr lang="zh-CN" altLang="en-US" sz="1800" dirty="0" smtClean="0">
                <a:ea typeface="宋体" pitchFamily="2" charset="-122"/>
              </a:rPr>
              <a:t>但是调度可能导致级联回滚</a:t>
            </a:r>
            <a:r>
              <a:rPr lang="en-US" altLang="zh-CN" sz="1800" dirty="0" smtClean="0">
                <a:ea typeface="宋体" pitchFamily="2" charset="-122"/>
              </a:rPr>
              <a:t>, </a:t>
            </a:r>
            <a:r>
              <a:rPr lang="zh-CN" altLang="en-US" sz="1800" dirty="0" smtClean="0">
                <a:ea typeface="宋体" pitchFamily="2" charset="-122"/>
              </a:rPr>
              <a:t>并且甚至可能不可恢复</a:t>
            </a:r>
            <a:r>
              <a:rPr lang="en-US" altLang="zh-CN" sz="1800" dirty="0" smtClean="0">
                <a:ea typeface="宋体" pitchFamily="2" charset="-122"/>
              </a:rPr>
              <a:t>.</a:t>
            </a:r>
          </a:p>
        </p:txBody>
      </p:sp>
      <p:pic>
        <p:nvPicPr>
          <p:cNvPr id="39940" name="Picture 9"/>
          <p:cNvPicPr>
            <a:picLocks noChangeAspect="1" noChangeArrowheads="1"/>
          </p:cNvPicPr>
          <p:nvPr/>
        </p:nvPicPr>
        <p:blipFill>
          <a:blip r:embed="rId3"/>
          <a:srcRect/>
          <a:stretch>
            <a:fillRect/>
          </a:stretch>
        </p:blipFill>
        <p:spPr bwMode="auto">
          <a:xfrm>
            <a:off x="2038350" y="1751013"/>
            <a:ext cx="4945063" cy="1376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zh-CN" altLang="en-US" dirty="0" smtClean="0">
                <a:ea typeface="宋体" pitchFamily="2" charset="-122"/>
              </a:rPr>
              <a:t>可恢复性与避免级联回滚</a:t>
            </a:r>
            <a:endParaRPr lang="en-US" altLang="zh-CN" dirty="0" smtClean="0">
              <a:effectLst>
                <a:outerShdw blurRad="38100" dist="38100" dir="2700000" algn="tl">
                  <a:srgbClr val="C0C0C0"/>
                </a:outerShdw>
              </a:effectLst>
              <a:ea typeface="ＭＳ Ｐゴシック" pitchFamily="34" charset="-128"/>
            </a:endParaRPr>
          </a:p>
        </p:txBody>
      </p:sp>
      <p:sp>
        <p:nvSpPr>
          <p:cNvPr id="40963" name="Rectangle 3"/>
          <p:cNvSpPr>
            <a:spLocks noGrp="1" noChangeArrowheads="1"/>
          </p:cNvSpPr>
          <p:nvPr>
            <p:ph type="body" idx="4294967295"/>
          </p:nvPr>
        </p:nvSpPr>
        <p:spPr>
          <a:xfrm>
            <a:off x="814388" y="1093788"/>
            <a:ext cx="7813675" cy="5284787"/>
          </a:xfrm>
        </p:spPr>
        <p:txBody>
          <a:bodyPr/>
          <a:lstStyle/>
          <a:p>
            <a:pPr>
              <a:lnSpc>
                <a:spcPct val="90000"/>
              </a:lnSpc>
            </a:pPr>
            <a:r>
              <a:rPr lang="zh-CN" altLang="en-US" sz="1800" dirty="0" smtClean="0">
                <a:latin typeface="宋体" pitchFamily="2" charset="-122"/>
                <a:ea typeface="宋体" pitchFamily="2" charset="-122"/>
              </a:rPr>
              <a:t>时间戳排序协议的问题</a:t>
            </a:r>
            <a:r>
              <a:rPr lang="en-US" altLang="zh-CN" sz="1800" dirty="0" smtClean="0">
                <a:latin typeface="宋体" pitchFamily="2" charset="-122"/>
                <a:ea typeface="宋体" pitchFamily="2" charset="-122"/>
              </a:rPr>
              <a:t>:</a:t>
            </a:r>
          </a:p>
          <a:p>
            <a:pPr lvl="1"/>
            <a:r>
              <a:rPr lang="zh-CN" altLang="en-US" sz="1800" dirty="0" smtClean="0">
                <a:latin typeface="宋体" pitchFamily="2" charset="-122"/>
                <a:ea typeface="宋体" pitchFamily="2" charset="-122"/>
              </a:rPr>
              <a:t>假如</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终止</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但</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已经读了</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所写的一个数据项</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则</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必须终止</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若</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已被允许较早提交</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则该调度是不可恢复的</a:t>
            </a:r>
            <a:r>
              <a:rPr lang="en-US" altLang="zh-CN" sz="1800" dirty="0" smtClean="0">
                <a:latin typeface="宋体" pitchFamily="2" charset="-122"/>
                <a:ea typeface="宋体" pitchFamily="2" charset="-122"/>
              </a:rPr>
              <a:t>.</a:t>
            </a:r>
          </a:p>
          <a:p>
            <a:pPr lvl="1"/>
            <a:r>
              <a:rPr lang="zh-CN" altLang="en-US" sz="1800" dirty="0" smtClean="0">
                <a:latin typeface="宋体" pitchFamily="2" charset="-122"/>
                <a:ea typeface="宋体" pitchFamily="2" charset="-122"/>
              </a:rPr>
              <a:t>进一步</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任何读了</a:t>
            </a:r>
            <a:r>
              <a:rPr lang="en-US" altLang="zh-CN" sz="1800" i="1" dirty="0" err="1" smtClean="0">
                <a:latin typeface="宋体" pitchFamily="2" charset="-122"/>
                <a:ea typeface="宋体" pitchFamily="2" charset="-122"/>
              </a:rPr>
              <a:t>T</a:t>
            </a:r>
            <a:r>
              <a:rPr lang="en-US" altLang="zh-CN" sz="1800" i="1" baseline="-25000" dirty="0" err="1" smtClean="0">
                <a:latin typeface="宋体" pitchFamily="2" charset="-122"/>
                <a:ea typeface="宋体" pitchFamily="2" charset="-122"/>
              </a:rPr>
              <a:t>j</a:t>
            </a:r>
            <a:r>
              <a:rPr lang="en-US" altLang="zh-CN" sz="1800" i="1" baseline="-25000" dirty="0" smtClean="0">
                <a:latin typeface="宋体" pitchFamily="2" charset="-122"/>
                <a:ea typeface="宋体" pitchFamily="2" charset="-122"/>
              </a:rPr>
              <a:t> </a:t>
            </a:r>
            <a:r>
              <a:rPr lang="zh-CN" altLang="en-US" sz="1800" dirty="0" smtClean="0">
                <a:latin typeface="宋体" pitchFamily="2" charset="-122"/>
                <a:ea typeface="宋体" pitchFamily="2" charset="-122"/>
              </a:rPr>
              <a:t>所写的数据项的事务必须终止</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这可能导致级联回滚</a:t>
            </a:r>
            <a:r>
              <a:rPr lang="en-US" altLang="zh-CN" sz="1800" dirty="0" smtClean="0">
                <a:latin typeface="宋体" pitchFamily="2" charset="-122"/>
                <a:ea typeface="宋体" pitchFamily="2" charset="-122"/>
              </a:rPr>
              <a:t> --- </a:t>
            </a:r>
            <a:r>
              <a:rPr lang="zh-CN" altLang="en-US" sz="1800" dirty="0" smtClean="0">
                <a:latin typeface="宋体" pitchFamily="2" charset="-122"/>
                <a:ea typeface="宋体" pitchFamily="2" charset="-122"/>
              </a:rPr>
              <a:t>即一个回滚链</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解决方案</a:t>
            </a:r>
            <a:r>
              <a:rPr lang="en-US" altLang="zh-CN" sz="1800" dirty="0" smtClean="0">
                <a:latin typeface="宋体" pitchFamily="2" charset="-122"/>
                <a:ea typeface="宋体" pitchFamily="2" charset="-122"/>
              </a:rPr>
              <a:t>1:</a:t>
            </a:r>
          </a:p>
          <a:p>
            <a:pPr lvl="1"/>
            <a:r>
              <a:rPr lang="zh-CN" altLang="en-US" sz="1800" dirty="0" smtClean="0">
                <a:latin typeface="宋体" pitchFamily="2" charset="-122"/>
                <a:ea typeface="宋体" pitchFamily="2" charset="-122"/>
              </a:rPr>
              <a:t>使事务的结构是在处理结束时执行所有写操作</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事务的所有写操作构成一个原子动作</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当一个事务正在写时其他事务都不能执行</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终止的事务重新启动并获得一个新的时间戳</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解决方案</a:t>
            </a:r>
            <a:r>
              <a:rPr lang="en-US" altLang="zh-CN" sz="1800" dirty="0" smtClean="0">
                <a:latin typeface="宋体" pitchFamily="2" charset="-122"/>
                <a:ea typeface="宋体" pitchFamily="2" charset="-122"/>
              </a:rPr>
              <a:t> 2: </a:t>
            </a:r>
            <a:r>
              <a:rPr lang="zh-CN" altLang="en-US" sz="1800" dirty="0" smtClean="0">
                <a:latin typeface="宋体" pitchFamily="2" charset="-122"/>
                <a:ea typeface="宋体" pitchFamily="2" charset="-122"/>
              </a:rPr>
              <a:t>限制形成封锁：在读数据前等待数据提交</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解决方案</a:t>
            </a:r>
            <a:r>
              <a:rPr lang="en-US" altLang="zh-CN" sz="1800" dirty="0" smtClean="0">
                <a:latin typeface="宋体" pitchFamily="2" charset="-122"/>
                <a:ea typeface="宋体" pitchFamily="2" charset="-122"/>
              </a:rPr>
              <a:t> 3: </a:t>
            </a:r>
            <a:r>
              <a:rPr lang="zh-CN" altLang="en-US" sz="1800" dirty="0" smtClean="0">
                <a:latin typeface="宋体" pitchFamily="2" charset="-122"/>
                <a:ea typeface="宋体" pitchFamily="2" charset="-122"/>
              </a:rPr>
              <a:t>使用提交依赖来确保可恢复性</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ltLang="zh-CN" dirty="0" smtClean="0">
                <a:latin typeface="宋体" pitchFamily="2" charset="-122"/>
                <a:ea typeface="宋体" pitchFamily="2" charset="-122"/>
              </a:rPr>
              <a:t>Thomas</a:t>
            </a:r>
            <a:r>
              <a:rPr lang="zh-CN" altLang="en-US" dirty="0" smtClean="0">
                <a:latin typeface="宋体" pitchFamily="2" charset="-122"/>
                <a:ea typeface="宋体" pitchFamily="2" charset="-122"/>
              </a:rPr>
              <a:t>写规则</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41987" name="Rectangle 3"/>
          <p:cNvSpPr>
            <a:spLocks noGrp="1" noChangeArrowheads="1"/>
          </p:cNvSpPr>
          <p:nvPr>
            <p:ph type="body" idx="4294967295"/>
          </p:nvPr>
        </p:nvSpPr>
        <p:spPr/>
        <p:txBody>
          <a:bodyPr/>
          <a:lstStyle/>
          <a:p>
            <a:r>
              <a:rPr lang="zh-CN" altLang="en-US" sz="1800" dirty="0" smtClean="0">
                <a:latin typeface="宋体" pitchFamily="2" charset="-122"/>
                <a:ea typeface="宋体" pitchFamily="2" charset="-122"/>
              </a:rPr>
              <a:t>时间戳排序协议的修正版本, 其中过时</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操作在某些情况下可以忽略</a:t>
            </a:r>
            <a:r>
              <a:rPr lang="en-US" altLang="zh-CN" sz="1800" dirty="0" smtClean="0">
                <a:latin typeface="宋体" pitchFamily="2" charset="-122"/>
                <a:ea typeface="宋体" pitchFamily="2" charset="-122"/>
              </a:rPr>
              <a:t>.</a:t>
            </a:r>
          </a:p>
          <a:p>
            <a:pPr>
              <a:lnSpc>
                <a:spcPct val="110000"/>
              </a:lnSpc>
            </a:pPr>
            <a:r>
              <a:rPr lang="zh-CN" altLang="en-US" sz="1800" dirty="0" smtClean="0">
                <a:latin typeface="宋体" pitchFamily="2" charset="-122"/>
                <a:ea typeface="宋体" pitchFamily="2" charset="-122"/>
              </a:rPr>
              <a:t>当</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试图写数据项</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若</a:t>
            </a:r>
            <a:r>
              <a:rPr lang="en-US" altLang="zh-CN" sz="1800" dirty="0" smtClean="0">
                <a:latin typeface="宋体" pitchFamily="2" charset="-122"/>
                <a:ea typeface="宋体" pitchFamily="2" charset="-122"/>
              </a:rPr>
              <a:t> TS(</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&lt;</a:t>
            </a:r>
            <a:r>
              <a:rPr lang="en-US" altLang="zh-CN" sz="1800" dirty="0" smtClean="0">
                <a:latin typeface="宋体" pitchFamily="2" charset="-122"/>
                <a:ea typeface="宋体" pitchFamily="2" charset="-122"/>
              </a:rPr>
              <a:t> W-timestamp(</a:t>
            </a:r>
            <a:r>
              <a:rPr lang="en-US" altLang="zh-CN" sz="1800" i="1" dirty="0" smtClean="0">
                <a:latin typeface="宋体" pitchFamily="2" charset="-122"/>
                <a:ea typeface="宋体" pitchFamily="2" charset="-122"/>
              </a:rPr>
              <a:t>Q</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则</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正试图写一个过时的</a:t>
            </a:r>
            <a:r>
              <a:rPr lang="en-US" altLang="zh-CN" sz="1800" i="1" dirty="0" smtClean="0">
                <a:latin typeface="宋体" pitchFamily="2" charset="-122"/>
                <a:ea typeface="宋体" pitchFamily="2" charset="-122"/>
              </a:rPr>
              <a:t>Q</a:t>
            </a:r>
            <a:r>
              <a:rPr lang="zh-CN" altLang="en-US" sz="1800" dirty="0" smtClean="0">
                <a:latin typeface="宋体" pitchFamily="2" charset="-122"/>
                <a:ea typeface="宋体" pitchFamily="2" charset="-122"/>
              </a:rPr>
              <a:t>值</a:t>
            </a:r>
            <a:r>
              <a:rPr lang="en-US" altLang="zh-CN" sz="1800" dirty="0" smtClean="0">
                <a:latin typeface="宋体" pitchFamily="2" charset="-122"/>
                <a:ea typeface="宋体" pitchFamily="2" charset="-122"/>
              </a:rPr>
              <a:t>.</a:t>
            </a:r>
          </a:p>
          <a:p>
            <a:pPr lvl="1">
              <a:lnSpc>
                <a:spcPct val="110000"/>
              </a:lnSpc>
            </a:pPr>
            <a:r>
              <a:rPr lang="zh-CN" altLang="en-US" sz="1800" dirty="0" smtClean="0">
                <a:latin typeface="宋体" pitchFamily="2" charset="-122"/>
                <a:ea typeface="宋体" pitchFamily="2" charset="-122"/>
              </a:rPr>
              <a:t>因此</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不是按时间戳排序协议要求的那样回滚</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这个</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操作可以忽略</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其他情况下此协议与按时间戳排序协议相同</a:t>
            </a:r>
            <a:r>
              <a:rPr lang="en-US" altLang="zh-CN" sz="1800" dirty="0" smtClean="0">
                <a:latin typeface="宋体" pitchFamily="2" charset="-122"/>
                <a:ea typeface="宋体" pitchFamily="2" charset="-122"/>
              </a:rPr>
              <a:t>.</a:t>
            </a:r>
          </a:p>
          <a:p>
            <a:pPr>
              <a:lnSpc>
                <a:spcPct val="120000"/>
              </a:lnSpc>
            </a:pPr>
            <a:r>
              <a:rPr lang="en-US" altLang="zh-CN" sz="1800" dirty="0" smtClean="0">
                <a:latin typeface="宋体" pitchFamily="2" charset="-122"/>
                <a:ea typeface="宋体" pitchFamily="2" charset="-122"/>
              </a:rPr>
              <a:t>Thomas</a:t>
            </a:r>
            <a:r>
              <a:rPr lang="zh-CN" altLang="en-US" sz="1800" dirty="0" smtClean="0">
                <a:latin typeface="宋体" pitchFamily="2" charset="-122"/>
                <a:ea typeface="宋体" pitchFamily="2" charset="-122"/>
              </a:rPr>
              <a:t>写规则允许更多的潜在并发性</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不同于前面的协议</a:t>
            </a:r>
            <a:r>
              <a:rPr lang="en-US" altLang="zh-CN" sz="1800" dirty="0" smtClean="0">
                <a:latin typeface="宋体" pitchFamily="2" charset="-122"/>
                <a:ea typeface="宋体" pitchFamily="2" charset="-122"/>
              </a:rPr>
              <a:t>. </a:t>
            </a:r>
          </a:p>
          <a:p>
            <a:pPr lvl="1">
              <a:lnSpc>
                <a:spcPct val="120000"/>
              </a:lnSpc>
            </a:pPr>
            <a:r>
              <a:rPr lang="zh-CN" altLang="en-US" sz="1800" dirty="0" smtClean="0">
                <a:latin typeface="宋体" pitchFamily="2" charset="-122"/>
                <a:ea typeface="宋体" pitchFamily="2" charset="-122"/>
              </a:rPr>
              <a:t>它允许做某些非冲突可串行化的视图可串行化调度</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转账的例子</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9219" name="Rectangle 3"/>
          <p:cNvSpPr>
            <a:spLocks noGrp="1" noChangeArrowheads="1"/>
          </p:cNvSpPr>
          <p:nvPr>
            <p:ph type="body" idx="1"/>
          </p:nvPr>
        </p:nvSpPr>
        <p:spPr>
          <a:xfrm>
            <a:off x="814388" y="1093788"/>
            <a:ext cx="7615237" cy="5263469"/>
          </a:xfrm>
        </p:spPr>
        <p:txBody>
          <a:bodyPr/>
          <a:lstStyle/>
          <a:p>
            <a:pPr>
              <a:lnSpc>
                <a:spcPct val="90000"/>
              </a:lnSpc>
            </a:pPr>
            <a:r>
              <a:rPr lang="zh-CN" altLang="en-US" sz="1800" b="1" dirty="0" smtClean="0">
                <a:solidFill>
                  <a:srgbClr val="000099"/>
                </a:solidFill>
                <a:latin typeface="宋体" pitchFamily="2" charset="-122"/>
                <a:ea typeface="宋体" pitchFamily="2" charset="-122"/>
              </a:rPr>
              <a:t>隔离性要求</a:t>
            </a:r>
            <a:r>
              <a:rPr lang="en-US" altLang="zh-CN" sz="1800" dirty="0" smtClean="0">
                <a:latin typeface="宋体" pitchFamily="2" charset="-122"/>
                <a:ea typeface="宋体" pitchFamily="2" charset="-122"/>
              </a:rPr>
              <a:t> </a:t>
            </a:r>
          </a:p>
          <a:p>
            <a:pPr lvl="1">
              <a:lnSpc>
                <a:spcPct val="150000"/>
              </a:lnSpc>
            </a:pPr>
            <a:r>
              <a:rPr lang="zh-CN" altLang="en-US" sz="1600" dirty="0" smtClean="0">
                <a:latin typeface="宋体" pitchFamily="2" charset="-122"/>
                <a:ea typeface="宋体" pitchFamily="2" charset="-122"/>
              </a:rPr>
              <a:t>如果在第</a:t>
            </a:r>
            <a:r>
              <a:rPr lang="en-US" altLang="zh-CN" sz="1600" dirty="0" smtClean="0">
                <a:latin typeface="宋体" pitchFamily="2" charset="-122"/>
                <a:ea typeface="宋体" pitchFamily="2" charset="-122"/>
              </a:rPr>
              <a:t>3</a:t>
            </a:r>
            <a:r>
              <a:rPr lang="zh-CN" altLang="en-US" sz="1600" dirty="0" smtClean="0">
                <a:latin typeface="宋体" pitchFamily="2" charset="-122"/>
                <a:ea typeface="宋体" pitchFamily="2" charset="-122"/>
              </a:rPr>
              <a:t>步和第</a:t>
            </a:r>
            <a:r>
              <a:rPr lang="en-US" altLang="zh-CN" sz="1600" dirty="0" smtClean="0">
                <a:latin typeface="宋体" pitchFamily="2" charset="-122"/>
                <a:ea typeface="宋体" pitchFamily="2" charset="-122"/>
              </a:rPr>
              <a:t>6</a:t>
            </a:r>
            <a:r>
              <a:rPr lang="zh-CN" altLang="en-US" sz="1600" dirty="0" smtClean="0">
                <a:latin typeface="宋体" pitchFamily="2" charset="-122"/>
                <a:ea typeface="宋体" pitchFamily="2" charset="-122"/>
              </a:rPr>
              <a:t>步之间，另一个事务</a:t>
            </a:r>
            <a:r>
              <a:rPr lang="en-US" altLang="zh-CN" sz="1600" dirty="0" smtClean="0">
                <a:latin typeface="宋体" pitchFamily="2" charset="-122"/>
                <a:ea typeface="宋体" pitchFamily="2" charset="-122"/>
              </a:rPr>
              <a:t>T2</a:t>
            </a:r>
            <a:r>
              <a:rPr lang="zh-CN" altLang="en-US" sz="1600" dirty="0" smtClean="0">
                <a:latin typeface="宋体" pitchFamily="2" charset="-122"/>
                <a:ea typeface="宋体" pitchFamily="2" charset="-122"/>
              </a:rPr>
              <a:t>被允许访问已部分更新了的数据库，它将看到一个不一致的数据库（</a:t>
            </a:r>
            <a:r>
              <a:rPr lang="en-US" altLang="zh-CN" sz="1600" dirty="0" smtClean="0">
                <a:latin typeface="宋体" pitchFamily="2" charset="-122"/>
                <a:ea typeface="宋体" pitchFamily="2" charset="-122"/>
              </a:rPr>
              <a:t>A+B</a:t>
            </a:r>
            <a:r>
              <a:rPr lang="zh-CN" altLang="en-US" sz="1600" dirty="0" smtClean="0">
                <a:latin typeface="宋体" pitchFamily="2" charset="-122"/>
                <a:ea typeface="宋体" pitchFamily="2" charset="-122"/>
              </a:rPr>
              <a:t>的值将会小于应该具有的值）</a:t>
            </a:r>
            <a:endParaRPr lang="en-US" altLang="zh-CN" sz="1600" dirty="0" smtClean="0">
              <a:latin typeface="宋体" pitchFamily="2" charset="-122"/>
              <a:ea typeface="宋体" pitchFamily="2" charset="-122"/>
            </a:endParaRPr>
          </a:p>
          <a:p>
            <a:pPr>
              <a:lnSpc>
                <a:spcPct val="90000"/>
              </a:lnSpc>
            </a:pPr>
            <a:r>
              <a:rPr lang="en-US" altLang="zh-CN" sz="1800" dirty="0" smtClean="0"/>
              <a:t/>
            </a:r>
            <a:br>
              <a:rPr lang="en-US" altLang="zh-CN" sz="1800" dirty="0" smtClean="0"/>
            </a:br>
            <a:r>
              <a:rPr lang="en-US" altLang="zh-CN" sz="1800" dirty="0" smtClean="0"/>
              <a:t>         </a:t>
            </a:r>
            <a:r>
              <a:rPr lang="en-US" altLang="zh-CN" sz="1800" b="1" dirty="0" smtClean="0"/>
              <a:t>T1                               T2</a:t>
            </a:r>
          </a:p>
          <a:p>
            <a:pPr lvl="1">
              <a:lnSpc>
                <a:spcPct val="90000"/>
              </a:lnSpc>
              <a:buNone/>
            </a:pPr>
            <a:r>
              <a:rPr lang="en-US" altLang="zh-CN" sz="1800" dirty="0" smtClean="0">
                <a:ea typeface="ＭＳ Ｐゴシック" pitchFamily="34" charset="-128"/>
              </a:rPr>
              <a:t>1.	</a:t>
            </a:r>
            <a:r>
              <a:rPr lang="en-US" altLang="zh-CN" sz="1800" b="1" dirty="0" smtClean="0">
                <a:ea typeface="ＭＳ Ｐゴシック" pitchFamily="34" charset="-128"/>
              </a:rPr>
              <a:t>read</a:t>
            </a:r>
            <a:r>
              <a:rPr lang="en-US" altLang="zh-CN" sz="1800" dirty="0" smtClean="0">
                <a:ea typeface="ＭＳ Ｐゴシック" pitchFamily="34" charset="-128"/>
              </a:rPr>
              <a:t>(</a:t>
            </a:r>
            <a:r>
              <a:rPr lang="en-US" altLang="zh-CN" sz="1800" i="1" dirty="0" smtClean="0">
                <a:ea typeface="ＭＳ Ｐゴシック" pitchFamily="34" charset="-128"/>
              </a:rPr>
              <a:t>A</a:t>
            </a:r>
            <a:r>
              <a:rPr lang="en-US" altLang="zh-CN" sz="1800" dirty="0" smtClean="0">
                <a:ea typeface="ＭＳ Ｐゴシック" pitchFamily="34" charset="-128"/>
              </a:rPr>
              <a:t>)</a:t>
            </a:r>
          </a:p>
          <a:p>
            <a:pPr lvl="1">
              <a:lnSpc>
                <a:spcPct val="90000"/>
              </a:lnSpc>
              <a:buNone/>
            </a:pPr>
            <a:r>
              <a:rPr lang="en-US" altLang="zh-CN" sz="1800" dirty="0" smtClean="0">
                <a:ea typeface="ＭＳ Ｐゴシック" pitchFamily="34" charset="-128"/>
              </a:rPr>
              <a:t>2.	</a:t>
            </a:r>
            <a:r>
              <a:rPr lang="en-US" altLang="zh-CN" sz="1800" i="1" dirty="0" smtClean="0">
                <a:ea typeface="ＭＳ Ｐゴシック" pitchFamily="34" charset="-128"/>
              </a:rPr>
              <a:t>A</a:t>
            </a:r>
            <a:r>
              <a:rPr lang="en-US" altLang="zh-CN" sz="1800" dirty="0" smtClean="0">
                <a:ea typeface="ＭＳ Ｐゴシック" pitchFamily="34" charset="-128"/>
              </a:rPr>
              <a:t> := </a:t>
            </a:r>
            <a:r>
              <a:rPr lang="en-US" altLang="zh-CN" sz="1800" i="1" dirty="0" smtClean="0">
                <a:ea typeface="ＭＳ Ｐゴシック" pitchFamily="34" charset="-128"/>
              </a:rPr>
              <a:t>A – </a:t>
            </a:r>
            <a:r>
              <a:rPr lang="en-US" altLang="zh-CN" sz="1800" dirty="0" smtClean="0">
                <a:ea typeface="ＭＳ Ｐゴシック" pitchFamily="34" charset="-128"/>
              </a:rPr>
              <a:t>50</a:t>
            </a:r>
          </a:p>
          <a:p>
            <a:pPr lvl="1">
              <a:lnSpc>
                <a:spcPct val="90000"/>
              </a:lnSpc>
              <a:buNone/>
            </a:pPr>
            <a:r>
              <a:rPr lang="en-US" altLang="zh-CN" sz="1800" dirty="0" smtClean="0">
                <a:ea typeface="ＭＳ Ｐゴシック" pitchFamily="34" charset="-128"/>
              </a:rPr>
              <a:t>3.	</a:t>
            </a:r>
            <a:r>
              <a:rPr lang="en-US" altLang="zh-CN" sz="1800" b="1" dirty="0" smtClean="0">
                <a:ea typeface="ＭＳ Ｐゴシック" pitchFamily="34" charset="-128"/>
              </a:rPr>
              <a:t>write</a:t>
            </a:r>
            <a:r>
              <a:rPr lang="en-US" altLang="zh-CN" sz="1800" dirty="0" smtClean="0">
                <a:ea typeface="ＭＳ Ｐゴシック" pitchFamily="34" charset="-128"/>
              </a:rPr>
              <a:t>(</a:t>
            </a:r>
            <a:r>
              <a:rPr lang="en-US" altLang="zh-CN" sz="1800" i="1" dirty="0" smtClean="0">
                <a:ea typeface="ＭＳ Ｐゴシック" pitchFamily="34" charset="-128"/>
              </a:rPr>
              <a:t>A</a:t>
            </a:r>
            <a:r>
              <a:rPr lang="en-US" altLang="zh-CN" sz="1800" dirty="0" smtClean="0">
                <a:ea typeface="ＭＳ Ｐゴシック" pitchFamily="34" charset="-128"/>
              </a:rPr>
              <a:t>)</a:t>
            </a:r>
            <a:br>
              <a:rPr lang="en-US" altLang="zh-CN" sz="1800" dirty="0" smtClean="0">
                <a:ea typeface="ＭＳ Ｐゴシック" pitchFamily="34" charset="-128"/>
              </a:rPr>
            </a:br>
            <a:r>
              <a:rPr lang="en-US" altLang="zh-CN" sz="1800" dirty="0" smtClean="0">
                <a:ea typeface="ＭＳ Ｐゴシック" pitchFamily="34" charset="-128"/>
              </a:rPr>
              <a:t>                           read(A), read(B), print(A+B)</a:t>
            </a:r>
          </a:p>
          <a:p>
            <a:pPr lvl="1">
              <a:lnSpc>
                <a:spcPct val="90000"/>
              </a:lnSpc>
              <a:buNone/>
            </a:pPr>
            <a:r>
              <a:rPr lang="en-US" altLang="zh-CN" sz="1800" dirty="0" smtClean="0">
                <a:ea typeface="ＭＳ Ｐゴシック" pitchFamily="34" charset="-128"/>
              </a:rPr>
              <a:t>4.	</a:t>
            </a:r>
            <a:r>
              <a:rPr lang="en-US" altLang="zh-CN" sz="1800" b="1" dirty="0" smtClean="0">
                <a:ea typeface="ＭＳ Ｐゴシック" pitchFamily="34" charset="-128"/>
              </a:rPr>
              <a:t>read</a:t>
            </a:r>
            <a:r>
              <a:rPr lang="en-US" altLang="zh-CN" sz="1800" dirty="0" smtClean="0">
                <a:ea typeface="ＭＳ Ｐゴシック" pitchFamily="34" charset="-128"/>
              </a:rPr>
              <a:t>(</a:t>
            </a:r>
            <a:r>
              <a:rPr lang="en-US" altLang="zh-CN" sz="1800" i="1" dirty="0" smtClean="0">
                <a:ea typeface="ＭＳ Ｐゴシック" pitchFamily="34" charset="-128"/>
              </a:rPr>
              <a:t>B</a:t>
            </a:r>
            <a:r>
              <a:rPr lang="en-US" altLang="zh-CN" sz="1800" dirty="0" smtClean="0">
                <a:ea typeface="ＭＳ Ｐゴシック" pitchFamily="34" charset="-128"/>
              </a:rPr>
              <a:t>)</a:t>
            </a:r>
          </a:p>
          <a:p>
            <a:pPr lvl="1">
              <a:lnSpc>
                <a:spcPct val="90000"/>
              </a:lnSpc>
              <a:buNone/>
            </a:pPr>
            <a:r>
              <a:rPr lang="en-US" altLang="zh-CN" sz="1800" dirty="0" smtClean="0">
                <a:ea typeface="ＭＳ Ｐゴシック" pitchFamily="34" charset="-128"/>
              </a:rPr>
              <a:t>5.	</a:t>
            </a:r>
            <a:r>
              <a:rPr lang="en-US" altLang="zh-CN" sz="1800" i="1" dirty="0" smtClean="0">
                <a:ea typeface="ＭＳ Ｐゴシック" pitchFamily="34" charset="-128"/>
              </a:rPr>
              <a:t>B</a:t>
            </a:r>
            <a:r>
              <a:rPr lang="en-US" altLang="zh-CN" sz="1800" dirty="0" smtClean="0">
                <a:ea typeface="ＭＳ Ｐゴシック" pitchFamily="34" charset="-128"/>
              </a:rPr>
              <a:t> := </a:t>
            </a:r>
            <a:r>
              <a:rPr lang="en-US" altLang="zh-CN" sz="1800" i="1" dirty="0" smtClean="0">
                <a:ea typeface="ＭＳ Ｐゴシック" pitchFamily="34" charset="-128"/>
              </a:rPr>
              <a:t>B + </a:t>
            </a:r>
            <a:r>
              <a:rPr lang="en-US" altLang="zh-CN" sz="1800" dirty="0" smtClean="0">
                <a:ea typeface="ＭＳ Ｐゴシック" pitchFamily="34" charset="-128"/>
              </a:rPr>
              <a:t>50</a:t>
            </a:r>
          </a:p>
          <a:p>
            <a:pPr lvl="1">
              <a:lnSpc>
                <a:spcPct val="90000"/>
              </a:lnSpc>
              <a:buNone/>
            </a:pPr>
            <a:r>
              <a:rPr lang="en-US" altLang="zh-CN" sz="1800" dirty="0" smtClean="0">
                <a:ea typeface="ＭＳ Ｐゴシック" pitchFamily="34" charset="-128"/>
              </a:rPr>
              <a:t>6.	</a:t>
            </a:r>
            <a:r>
              <a:rPr lang="en-US" altLang="zh-CN" sz="1800" b="1" dirty="0" smtClean="0">
                <a:ea typeface="ＭＳ Ｐゴシック" pitchFamily="34" charset="-128"/>
              </a:rPr>
              <a:t>write</a:t>
            </a:r>
            <a:r>
              <a:rPr lang="en-US" altLang="zh-CN" sz="1800" dirty="0" smtClean="0">
                <a:ea typeface="ＭＳ Ｐゴシック" pitchFamily="34" charset="-128"/>
              </a:rPr>
              <a:t>(</a:t>
            </a:r>
            <a:r>
              <a:rPr lang="en-US" altLang="zh-CN" sz="1800" i="1" dirty="0" smtClean="0">
                <a:ea typeface="ＭＳ Ｐゴシック" pitchFamily="34" charset="-128"/>
              </a:rPr>
              <a:t>B</a:t>
            </a:r>
            <a:r>
              <a:rPr lang="en-US" altLang="zh-CN" sz="1800" dirty="0" smtClean="0">
                <a:ea typeface="ＭＳ Ｐゴシック" pitchFamily="34" charset="-128"/>
              </a:rPr>
              <a:t>)</a:t>
            </a:r>
            <a:endParaRPr lang="en-US" altLang="zh-CN" sz="2000" dirty="0" smtClean="0">
              <a:ea typeface="ＭＳ Ｐゴシック" pitchFamily="34" charset="-128"/>
            </a:endParaRPr>
          </a:p>
          <a:p>
            <a:pPr>
              <a:lnSpc>
                <a:spcPct val="90000"/>
              </a:lnSpc>
            </a:pPr>
            <a:r>
              <a:rPr lang="zh-CN" altLang="en-US" sz="1800" dirty="0" smtClean="0">
                <a:latin typeface="宋体" pitchFamily="2" charset="-122"/>
                <a:ea typeface="宋体" pitchFamily="2" charset="-122"/>
              </a:rPr>
              <a:t>隔离性可以保证串行地执行事务</a:t>
            </a:r>
            <a:endParaRPr lang="en-US" altLang="zh-CN" sz="1800" b="1" dirty="0" smtClean="0">
              <a:solidFill>
                <a:srgbClr val="000099"/>
              </a:solidFill>
              <a:latin typeface="宋体" pitchFamily="2" charset="-122"/>
              <a:ea typeface="宋体" pitchFamily="2" charset="-122"/>
            </a:endParaRPr>
          </a:p>
          <a:p>
            <a:pPr lvl="1">
              <a:lnSpc>
                <a:spcPct val="150000"/>
              </a:lnSpc>
            </a:pPr>
            <a:r>
              <a:rPr lang="zh-CN" altLang="en-US" sz="1600" dirty="0"/>
              <a:t>串行</a:t>
            </a:r>
            <a:r>
              <a:rPr lang="zh-CN" altLang="en-US" sz="1600" dirty="0" smtClean="0"/>
              <a:t>就是</a:t>
            </a:r>
            <a:r>
              <a:rPr lang="zh-CN" altLang="en-US" sz="1600" dirty="0" smtClean="0">
                <a:latin typeface="宋体" pitchFamily="2" charset="-122"/>
                <a:ea typeface="宋体" pitchFamily="2" charset="-122"/>
              </a:rPr>
              <a:t>一个接一个地执行</a:t>
            </a:r>
            <a:r>
              <a:rPr lang="en-US" altLang="zh-CN" sz="1600" dirty="0" smtClean="0">
                <a:latin typeface="宋体" pitchFamily="2" charset="-122"/>
                <a:ea typeface="宋体" pitchFamily="2" charset="-122"/>
              </a:rPr>
              <a:t>   </a:t>
            </a:r>
          </a:p>
          <a:p>
            <a:pPr lvl="1">
              <a:lnSpc>
                <a:spcPct val="150000"/>
              </a:lnSpc>
            </a:pPr>
            <a:r>
              <a:rPr lang="zh-CN" altLang="en-US" sz="1600" dirty="0" smtClean="0">
                <a:latin typeface="宋体" pitchFamily="2" charset="-122"/>
                <a:ea typeface="宋体" pitchFamily="2" charset="-122"/>
              </a:rPr>
              <a:t>然而，事务的并发执行能显著地改善性能，这个稍后讨论</a:t>
            </a:r>
            <a:endParaRPr lang="en-US" altLang="zh-CN" sz="16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zh-CN" altLang="en-US" dirty="0" smtClean="0">
                <a:ea typeface="宋体" pitchFamily="2" charset="-122"/>
              </a:rPr>
              <a:t>基于有效性检查的协议</a:t>
            </a:r>
            <a:endParaRPr lang="en-US" altLang="zh-CN" dirty="0" smtClean="0">
              <a:effectLst>
                <a:outerShdw blurRad="38100" dist="38100" dir="2700000" algn="tl">
                  <a:srgbClr val="C0C0C0"/>
                </a:outerShdw>
              </a:effectLst>
              <a:ea typeface="ＭＳ Ｐゴシック" pitchFamily="34" charset="-128"/>
            </a:endParaRPr>
          </a:p>
        </p:txBody>
      </p:sp>
      <p:sp>
        <p:nvSpPr>
          <p:cNvPr id="47107" name="Rectangle 3"/>
          <p:cNvSpPr>
            <a:spLocks noGrp="1" noChangeArrowheads="1"/>
          </p:cNvSpPr>
          <p:nvPr>
            <p:ph type="body" idx="4294967295"/>
          </p:nvPr>
        </p:nvSpPr>
        <p:spPr>
          <a:xfrm>
            <a:off x="825500" y="1079500"/>
            <a:ext cx="7988300" cy="5210175"/>
          </a:xfrm>
        </p:spPr>
        <p:txBody>
          <a:bodyPr/>
          <a:lstStyle/>
          <a:p>
            <a:r>
              <a:rPr lang="zh-CN" altLang="en-US" sz="1800" smtClean="0">
                <a:latin typeface="宋体" pitchFamily="2" charset="-122"/>
                <a:ea typeface="宋体" pitchFamily="2" charset="-122"/>
              </a:rPr>
              <a:t>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baseline="-25000" smtClean="0">
                <a:latin typeface="宋体" pitchFamily="2" charset="-122"/>
                <a:ea typeface="宋体" pitchFamily="2" charset="-122"/>
              </a:rPr>
              <a:t> </a:t>
            </a:r>
            <a:r>
              <a:rPr lang="zh-CN" altLang="en-US" sz="1800" smtClean="0">
                <a:latin typeface="宋体" pitchFamily="2" charset="-122"/>
                <a:ea typeface="宋体" pitchFamily="2" charset="-122"/>
              </a:rPr>
              <a:t>的执行分成三个阶段</a:t>
            </a:r>
            <a:r>
              <a:rPr lang="en-US" altLang="zh-CN" sz="1800" smtClean="0">
                <a:latin typeface="宋体" pitchFamily="2" charset="-122"/>
                <a:ea typeface="宋体" pitchFamily="2" charset="-122"/>
              </a:rPr>
              <a:t>.</a:t>
            </a:r>
          </a:p>
          <a:p>
            <a:pPr>
              <a:buFont typeface="Monotype Sorts" charset="2"/>
              <a:buNone/>
            </a:pPr>
            <a:r>
              <a:rPr lang="en-US" altLang="zh-CN" sz="1800" b="1" smtClean="0">
                <a:latin typeface="宋体" pitchFamily="2" charset="-122"/>
                <a:ea typeface="宋体" pitchFamily="2" charset="-122"/>
              </a:rPr>
              <a:t>  1.</a:t>
            </a:r>
            <a:r>
              <a:rPr lang="zh-CN" altLang="en-US" sz="1800" b="1" smtClean="0">
                <a:latin typeface="宋体" pitchFamily="2" charset="-122"/>
                <a:ea typeface="宋体" pitchFamily="2" charset="-122"/>
              </a:rPr>
              <a:t>读与执行阶段</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的</a:t>
            </a:r>
            <a:r>
              <a:rPr lang="en-US" altLang="zh-CN" sz="1800" b="1" smtClean="0">
                <a:latin typeface="宋体" pitchFamily="2" charset="-122"/>
                <a:ea typeface="宋体" pitchFamily="2" charset="-122"/>
              </a:rPr>
              <a:t>write</a:t>
            </a:r>
            <a:r>
              <a:rPr lang="zh-CN" altLang="en-US" sz="1800" smtClean="0">
                <a:latin typeface="宋体" pitchFamily="2" charset="-122"/>
                <a:ea typeface="宋体" pitchFamily="2" charset="-122"/>
              </a:rPr>
              <a:t>操作只写到临时局部变量</a:t>
            </a:r>
            <a:endParaRPr lang="en-US" altLang="zh-CN" sz="1800" smtClean="0">
              <a:latin typeface="宋体" pitchFamily="2" charset="-122"/>
              <a:ea typeface="宋体" pitchFamily="2" charset="-122"/>
            </a:endParaRPr>
          </a:p>
          <a:p>
            <a:pPr>
              <a:buFont typeface="Monotype Sorts" charset="2"/>
              <a:buNone/>
            </a:pPr>
            <a:r>
              <a:rPr lang="en-US" altLang="zh-CN" sz="1800" b="1" smtClean="0">
                <a:latin typeface="宋体" pitchFamily="2" charset="-122"/>
                <a:ea typeface="宋体" pitchFamily="2" charset="-122"/>
              </a:rPr>
              <a:t>  2.</a:t>
            </a:r>
            <a:r>
              <a:rPr lang="zh-CN" altLang="en-US" sz="1800" b="1" smtClean="0">
                <a:latin typeface="宋体" pitchFamily="2" charset="-122"/>
                <a:ea typeface="宋体" pitchFamily="2" charset="-122"/>
              </a:rPr>
              <a:t>有效性检查阶段</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执行“有效性检查</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来决定局部变量的值是否可以写到数据库而不违反可串行化</a:t>
            </a:r>
            <a:r>
              <a:rPr lang="en-US" altLang="zh-CN" sz="1800" smtClean="0">
                <a:latin typeface="宋体" pitchFamily="2" charset="-122"/>
                <a:ea typeface="宋体" pitchFamily="2" charset="-122"/>
              </a:rPr>
              <a:t>.</a:t>
            </a:r>
          </a:p>
          <a:p>
            <a:pPr>
              <a:buFont typeface="Monotype Sorts" charset="2"/>
              <a:buNone/>
            </a:pPr>
            <a:r>
              <a:rPr lang="en-US" altLang="zh-CN" sz="1800" b="1" smtClean="0">
                <a:latin typeface="宋体" pitchFamily="2" charset="-122"/>
                <a:ea typeface="宋体" pitchFamily="2" charset="-122"/>
              </a:rPr>
              <a:t>  3.</a:t>
            </a:r>
            <a:r>
              <a:rPr lang="zh-CN" altLang="en-US" sz="1800" b="1" smtClean="0">
                <a:latin typeface="宋体" pitchFamily="2" charset="-122"/>
                <a:ea typeface="宋体" pitchFamily="2" charset="-122"/>
              </a:rPr>
              <a:t>写阶段</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若</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通过有效性检查</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则更新数据库</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否则</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回滚</a:t>
            </a:r>
            <a:r>
              <a:rPr lang="en-US" altLang="zh-CN" sz="1800" smtClean="0">
                <a:latin typeface="宋体" pitchFamily="2" charset="-122"/>
                <a:ea typeface="宋体" pitchFamily="2" charset="-122"/>
              </a:rPr>
              <a:t>.</a:t>
            </a:r>
          </a:p>
          <a:p>
            <a:r>
              <a:rPr lang="zh-CN" altLang="en-US" sz="1800" smtClean="0">
                <a:latin typeface="宋体" pitchFamily="2" charset="-122"/>
                <a:ea typeface="宋体" pitchFamily="2" charset="-122"/>
              </a:rPr>
              <a:t>并发执行的各事务的三个阶段可以交叉</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但是每个事务必须按顺序通过三个阶段</a:t>
            </a:r>
            <a:r>
              <a:rPr lang="en-US" altLang="zh-CN" sz="1800" smtClean="0">
                <a:latin typeface="宋体" pitchFamily="2" charset="-122"/>
                <a:ea typeface="宋体" pitchFamily="2" charset="-122"/>
              </a:rPr>
              <a:t>.</a:t>
            </a:r>
          </a:p>
          <a:p>
            <a:pPr lvl="1"/>
            <a:r>
              <a:rPr lang="zh-CN" altLang="en-US" sz="1800" smtClean="0">
                <a:latin typeface="宋体" pitchFamily="2" charset="-122"/>
                <a:ea typeface="宋体" pitchFamily="2" charset="-122"/>
              </a:rPr>
              <a:t>为方便起见，假定有效性检查阶段和写阶段同时进行，并保持原子性和连续性</a:t>
            </a:r>
            <a:endParaRPr lang="en-US" altLang="zh-CN" sz="1800" smtClean="0">
              <a:latin typeface="宋体" pitchFamily="2" charset="-122"/>
              <a:ea typeface="宋体" pitchFamily="2" charset="-122"/>
            </a:endParaRPr>
          </a:p>
          <a:p>
            <a:pPr lvl="2"/>
            <a:r>
              <a:rPr lang="zh-CN" altLang="en-US" sz="1800" smtClean="0">
                <a:latin typeface="宋体" pitchFamily="2" charset="-122"/>
                <a:ea typeface="宋体" pitchFamily="2" charset="-122"/>
              </a:rPr>
              <a:t>比如</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某一时刻只有一个事物执行有效性检查</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写</a:t>
            </a:r>
            <a:endParaRPr lang="en-US" altLang="zh-CN" sz="1800" smtClean="0">
              <a:latin typeface="宋体" pitchFamily="2" charset="-122"/>
              <a:ea typeface="宋体" pitchFamily="2" charset="-122"/>
            </a:endParaRPr>
          </a:p>
          <a:p>
            <a:r>
              <a:rPr lang="zh-CN" altLang="en-US" sz="1800" smtClean="0">
                <a:latin typeface="宋体" pitchFamily="2" charset="-122"/>
                <a:ea typeface="宋体" pitchFamily="2" charset="-122"/>
              </a:rPr>
              <a:t>也称为</a:t>
            </a:r>
            <a:r>
              <a:rPr lang="zh-CN" altLang="en-US" sz="1800" b="1" smtClean="0">
                <a:solidFill>
                  <a:srgbClr val="FF0000"/>
                </a:solidFill>
                <a:latin typeface="宋体" pitchFamily="2" charset="-122"/>
                <a:ea typeface="宋体" pitchFamily="2" charset="-122"/>
              </a:rPr>
              <a:t>乐观并发控制</a:t>
            </a:r>
            <a:r>
              <a:rPr lang="zh-CN" altLang="en-US" sz="1800" smtClean="0">
                <a:latin typeface="宋体" pitchFamily="2" charset="-122"/>
                <a:ea typeface="宋体" pitchFamily="2" charset="-122"/>
              </a:rPr>
              <a:t>，因为事务执行时完全寄希望于在有效性检查时一切都好</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zh-CN" altLang="en-US" dirty="0" smtClean="0">
                <a:ea typeface="宋体" pitchFamily="2" charset="-122"/>
              </a:rPr>
              <a:t>基于有效性检查的协议</a:t>
            </a:r>
            <a:r>
              <a:rPr lang="en-US" altLang="zh-CN"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续</a:t>
            </a:r>
            <a:r>
              <a:rPr lang="en-US" altLang="zh-CN" dirty="0" smtClean="0">
                <a:effectLst>
                  <a:outerShdw blurRad="38100" dist="38100" dir="2700000" algn="tl">
                    <a:srgbClr val="C0C0C0"/>
                  </a:outerShdw>
                </a:effectLst>
                <a:ea typeface="ＭＳ Ｐゴシック" pitchFamily="34" charset="-128"/>
              </a:rPr>
              <a:t>)</a:t>
            </a:r>
          </a:p>
        </p:txBody>
      </p:sp>
      <p:sp>
        <p:nvSpPr>
          <p:cNvPr id="48131" name="Rectangle 3"/>
          <p:cNvSpPr>
            <a:spLocks noGrp="1" noChangeArrowheads="1"/>
          </p:cNvSpPr>
          <p:nvPr>
            <p:ph type="body" idx="4294967295"/>
          </p:nvPr>
        </p:nvSpPr>
        <p:spPr>
          <a:xfrm>
            <a:off x="814388" y="1093788"/>
            <a:ext cx="7661275" cy="4089400"/>
          </a:xfrm>
          <a:noFill/>
        </p:spPr>
        <p:txBody>
          <a:bodyPr/>
          <a:lstStyle/>
          <a:p>
            <a:r>
              <a:rPr lang="zh-CN" altLang="en-US" sz="1800" smtClean="0">
                <a:latin typeface="宋体" pitchFamily="2" charset="-122"/>
                <a:ea typeface="宋体" pitchFamily="2" charset="-122"/>
              </a:rPr>
              <a:t>每个事务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有三个时间戳</a:t>
            </a:r>
            <a:endParaRPr lang="en-US" altLang="zh-CN" sz="1800" smtClean="0">
              <a:latin typeface="宋体" pitchFamily="2" charset="-122"/>
              <a:ea typeface="宋体" pitchFamily="2" charset="-122"/>
            </a:endParaRPr>
          </a:p>
          <a:p>
            <a:pPr lvl="1"/>
            <a:r>
              <a:rPr lang="en-US" altLang="zh-CN" sz="1800" smtClean="0">
                <a:latin typeface="宋体" pitchFamily="2" charset="-122"/>
                <a:ea typeface="宋体" pitchFamily="2" charset="-122"/>
              </a:rPr>
              <a:t>Start(T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开始执行的时间</a:t>
            </a:r>
            <a:endParaRPr lang="en-US" altLang="zh-CN" sz="1800" smtClean="0">
              <a:latin typeface="宋体" pitchFamily="2" charset="-122"/>
              <a:ea typeface="宋体" pitchFamily="2" charset="-122"/>
            </a:endParaRPr>
          </a:p>
          <a:p>
            <a:pPr lvl="1"/>
            <a:r>
              <a:rPr lang="en-US" altLang="zh-CN" sz="1800" smtClean="0">
                <a:latin typeface="宋体" pitchFamily="2" charset="-122"/>
                <a:ea typeface="宋体" pitchFamily="2" charset="-122"/>
              </a:rPr>
              <a:t>Validation(T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进入有效性检查阶段的时间</a:t>
            </a:r>
            <a:endParaRPr lang="en-US" altLang="zh-CN" sz="1800" smtClean="0">
              <a:latin typeface="宋体" pitchFamily="2" charset="-122"/>
              <a:ea typeface="宋体" pitchFamily="2" charset="-122"/>
            </a:endParaRPr>
          </a:p>
          <a:p>
            <a:pPr lvl="1"/>
            <a:r>
              <a:rPr lang="en-US" altLang="zh-CN" sz="1800" smtClean="0">
                <a:latin typeface="宋体" pitchFamily="2" charset="-122"/>
                <a:ea typeface="宋体" pitchFamily="2" charset="-122"/>
              </a:rPr>
              <a:t>Finish(T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完成写阶段的时间</a:t>
            </a:r>
            <a:endParaRPr lang="en-US" altLang="zh-CN" sz="1800" smtClean="0">
              <a:latin typeface="宋体" pitchFamily="2" charset="-122"/>
              <a:ea typeface="宋体" pitchFamily="2" charset="-122"/>
            </a:endParaRPr>
          </a:p>
          <a:p>
            <a:r>
              <a:rPr lang="zh-CN" altLang="en-US" sz="1800" smtClean="0">
                <a:latin typeface="宋体" pitchFamily="2" charset="-122"/>
                <a:ea typeface="宋体" pitchFamily="2" charset="-122"/>
              </a:rPr>
              <a:t>为了增加并发性，可串行化次序由有效性检查时的时间戳次序决定</a:t>
            </a:r>
            <a:r>
              <a:rPr lang="en-US" altLang="zh-CN" sz="1800" smtClean="0">
                <a:latin typeface="宋体" pitchFamily="2" charset="-122"/>
                <a:ea typeface="宋体" pitchFamily="2" charset="-122"/>
              </a:rPr>
              <a:t>. </a:t>
            </a:r>
          </a:p>
          <a:p>
            <a:pPr lvl="1"/>
            <a:r>
              <a:rPr lang="zh-CN" altLang="en-US" sz="1800" smtClean="0">
                <a:latin typeface="宋体" pitchFamily="2" charset="-122"/>
                <a:ea typeface="宋体" pitchFamily="2" charset="-122"/>
              </a:rPr>
              <a:t>因此</a:t>
            </a:r>
            <a:r>
              <a:rPr lang="en-US" altLang="zh-CN" sz="1800" i="1" smtClean="0">
                <a:latin typeface="宋体" pitchFamily="2" charset="-122"/>
                <a:ea typeface="宋体" pitchFamily="2" charset="-122"/>
              </a:rPr>
              <a:t>TS</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被赋予</a:t>
            </a:r>
            <a:r>
              <a:rPr lang="en-US" altLang="zh-CN" sz="1800" smtClean="0">
                <a:latin typeface="宋体" pitchFamily="2" charset="-122"/>
                <a:ea typeface="宋体" pitchFamily="2" charset="-122"/>
              </a:rPr>
              <a:t> </a:t>
            </a:r>
            <a:r>
              <a:rPr lang="en-US" altLang="zh-CN" sz="1800" b="1" smtClean="0">
                <a:latin typeface="宋体" pitchFamily="2" charset="-122"/>
                <a:ea typeface="宋体" pitchFamily="2" charset="-122"/>
              </a:rPr>
              <a:t>Validation</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的值</a:t>
            </a:r>
            <a:r>
              <a:rPr lang="en-US" altLang="zh-CN" sz="1800" smtClean="0">
                <a:latin typeface="宋体" pitchFamily="2" charset="-122"/>
                <a:ea typeface="宋体" pitchFamily="2" charset="-122"/>
              </a:rPr>
              <a:t>.</a:t>
            </a:r>
          </a:p>
          <a:p>
            <a:r>
              <a:rPr lang="zh-CN" altLang="en-US" sz="1800" smtClean="0">
                <a:latin typeface="宋体" pitchFamily="2" charset="-122"/>
                <a:ea typeface="宋体" pitchFamily="2" charset="-122"/>
              </a:rPr>
              <a:t>如果冲突的概率较小, 本协议很有用, 能带来更大程度的并发性</a:t>
            </a:r>
            <a:r>
              <a:rPr lang="en-US" altLang="zh-CN" sz="1800" smtClean="0">
                <a:latin typeface="宋体" pitchFamily="2" charset="-122"/>
                <a:ea typeface="宋体" pitchFamily="2" charset="-122"/>
              </a:rPr>
              <a:t>. </a:t>
            </a:r>
          </a:p>
          <a:p>
            <a:pPr lvl="1"/>
            <a:r>
              <a:rPr lang="zh-CN" altLang="en-US" sz="1800" smtClean="0">
                <a:latin typeface="宋体" pitchFamily="2" charset="-122"/>
                <a:ea typeface="宋体" pitchFamily="2" charset="-122"/>
              </a:rPr>
              <a:t>这是因为可串行化次序不是预先决定的</a:t>
            </a:r>
            <a:endParaRPr lang="en-US" altLang="zh-CN" sz="1800" smtClean="0">
              <a:latin typeface="宋体" pitchFamily="2" charset="-122"/>
              <a:ea typeface="宋体" pitchFamily="2" charset="-122"/>
            </a:endParaRPr>
          </a:p>
          <a:p>
            <a:pPr lvl="1"/>
            <a:r>
              <a:rPr lang="zh-CN" altLang="en-US" sz="1800" smtClean="0">
                <a:latin typeface="宋体" pitchFamily="2" charset="-122"/>
                <a:ea typeface="宋体" pitchFamily="2" charset="-122"/>
              </a:rPr>
              <a:t>相对较少的事务会被回滚</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zh-CN" altLang="en-US" dirty="0" smtClean="0">
                <a:ea typeface="宋体" pitchFamily="2" charset="-122"/>
              </a:rPr>
              <a:t>事务</a:t>
            </a:r>
            <a:r>
              <a:rPr lang="en-US" altLang="zh-CN" i="1" dirty="0" err="1" smtClean="0">
                <a:ea typeface="宋体" pitchFamily="2" charset="-122"/>
              </a:rPr>
              <a:t>T</a:t>
            </a:r>
            <a:r>
              <a:rPr lang="en-US" altLang="zh-CN" i="1" baseline="-25000" dirty="0" err="1" smtClean="0">
                <a:ea typeface="宋体" pitchFamily="2" charset="-122"/>
              </a:rPr>
              <a:t>j</a:t>
            </a:r>
            <a:r>
              <a:rPr lang="en-US" altLang="zh-CN" i="1" baseline="-25000" dirty="0" smtClean="0">
                <a:ea typeface="宋体" pitchFamily="2" charset="-122"/>
              </a:rPr>
              <a:t> </a:t>
            </a:r>
            <a:r>
              <a:rPr lang="zh-CN" altLang="en-US" dirty="0" smtClean="0">
                <a:ea typeface="宋体" pitchFamily="2" charset="-122"/>
              </a:rPr>
              <a:t>的有效性检查</a:t>
            </a:r>
            <a:endParaRPr lang="en-US" altLang="zh-CN" i="1" baseline="-25000" dirty="0" smtClean="0">
              <a:effectLst>
                <a:outerShdw blurRad="38100" dist="38100" dir="2700000" algn="tl">
                  <a:srgbClr val="C0C0C0"/>
                </a:outerShdw>
              </a:effectLst>
              <a:ea typeface="ＭＳ Ｐゴシック" pitchFamily="34" charset="-128"/>
            </a:endParaRPr>
          </a:p>
        </p:txBody>
      </p:sp>
      <p:sp>
        <p:nvSpPr>
          <p:cNvPr id="54275" name="Rectangle 3"/>
          <p:cNvSpPr>
            <a:spLocks noGrp="1" noChangeArrowheads="1"/>
          </p:cNvSpPr>
          <p:nvPr>
            <p:ph type="body" idx="4294967295"/>
          </p:nvPr>
        </p:nvSpPr>
        <p:spPr>
          <a:xfrm>
            <a:off x="814388" y="1093788"/>
            <a:ext cx="7661275" cy="4856162"/>
          </a:xfrm>
        </p:spPr>
        <p:txBody>
          <a:bodyPr/>
          <a:lstStyle/>
          <a:p>
            <a:r>
              <a:rPr lang="zh-CN" altLang="en-US" sz="1800" smtClean="0">
                <a:latin typeface="宋体" pitchFamily="2" charset="-122"/>
                <a:ea typeface="宋体" pitchFamily="2" charset="-122"/>
              </a:rPr>
              <a:t>若对所有满足</a:t>
            </a:r>
            <a:r>
              <a:rPr lang="en-US" altLang="zh-CN" sz="1800" smtClean="0">
                <a:latin typeface="宋体" pitchFamily="2" charset="-122"/>
                <a:ea typeface="宋体" pitchFamily="2" charset="-122"/>
              </a:rPr>
              <a:t>TS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&lt; TS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的</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都有下列任一条件成立</a:t>
            </a:r>
            <a:r>
              <a:rPr lang="en-US" altLang="zh-CN" sz="1800" smtClean="0">
                <a:latin typeface="宋体" pitchFamily="2" charset="-122"/>
                <a:ea typeface="宋体" pitchFamily="2" charset="-122"/>
              </a:rPr>
              <a:t>:</a:t>
            </a:r>
          </a:p>
          <a:p>
            <a:pPr marL="800100" lvl="1" indent="-342900"/>
            <a:r>
              <a:rPr lang="en-US" altLang="zh-CN" sz="1800" b="1" smtClean="0">
                <a:latin typeface="宋体" pitchFamily="2" charset="-122"/>
                <a:ea typeface="宋体" pitchFamily="2" charset="-122"/>
              </a:rPr>
              <a:t>finish</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&lt; </a:t>
            </a:r>
            <a:r>
              <a:rPr lang="en-US" altLang="zh-CN" sz="1800" b="1" smtClean="0">
                <a:latin typeface="宋体" pitchFamily="2" charset="-122"/>
                <a:ea typeface="宋体" pitchFamily="2" charset="-122"/>
              </a:rPr>
              <a:t>start</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a:t>
            </a:r>
          </a:p>
          <a:p>
            <a:pPr marL="800100" lvl="1" indent="-342900"/>
            <a:r>
              <a:rPr lang="en-US" altLang="zh-CN" sz="1800" b="1" smtClean="0">
                <a:latin typeface="宋体" pitchFamily="2" charset="-122"/>
                <a:ea typeface="宋体" pitchFamily="2" charset="-122"/>
              </a:rPr>
              <a:t>start</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&lt; </a:t>
            </a:r>
            <a:r>
              <a:rPr lang="en-US" altLang="zh-CN" sz="1800" b="1" smtClean="0">
                <a:latin typeface="宋体" pitchFamily="2" charset="-122"/>
                <a:ea typeface="宋体" pitchFamily="2" charset="-122"/>
              </a:rPr>
              <a:t>finish</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&lt; </a:t>
            </a:r>
            <a:r>
              <a:rPr lang="en-US" altLang="zh-CN" sz="1800" b="1" smtClean="0">
                <a:latin typeface="宋体" pitchFamily="2" charset="-122"/>
                <a:ea typeface="宋体" pitchFamily="2" charset="-122"/>
              </a:rPr>
              <a:t>validation</a:t>
            </a:r>
            <a:r>
              <a:rPr lang="en-US" altLang="zh-CN" sz="1800" smtClean="0">
                <a:latin typeface="宋体" pitchFamily="2" charset="-122"/>
                <a:ea typeface="宋体" pitchFamily="2" charset="-122"/>
              </a:rPr>
              <a:t>(</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a:t>
            </a:r>
            <a:r>
              <a:rPr lang="zh-CN" altLang="en-US" sz="1800" smtClean="0">
                <a:latin typeface="宋体" pitchFamily="2" charset="-122"/>
                <a:ea typeface="宋体" pitchFamily="2" charset="-122"/>
              </a:rPr>
              <a:t>并且</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所写的数据项集合与</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 </a:t>
            </a:r>
            <a:r>
              <a:rPr lang="zh-CN" altLang="en-US" sz="1800" smtClean="0">
                <a:latin typeface="宋体" pitchFamily="2" charset="-122"/>
                <a:ea typeface="宋体" pitchFamily="2" charset="-122"/>
              </a:rPr>
              <a:t>所读的数据项集合不相交</a:t>
            </a:r>
            <a:r>
              <a:rPr lang="en-US" altLang="zh-CN" sz="1800" smtClean="0">
                <a:latin typeface="宋体" pitchFamily="2" charset="-122"/>
                <a:ea typeface="宋体" pitchFamily="2" charset="-122"/>
              </a:rPr>
              <a:t>.</a:t>
            </a:r>
          </a:p>
          <a:p>
            <a:pPr>
              <a:buFont typeface="Monotype Sorts" charset="2"/>
              <a:buNone/>
            </a:pPr>
            <a:r>
              <a:rPr lang="zh-CN" altLang="en-US" sz="1800" smtClean="0">
                <a:latin typeface="宋体" pitchFamily="2" charset="-122"/>
                <a:ea typeface="宋体" pitchFamily="2" charset="-122"/>
              </a:rPr>
              <a:t>则通过有效性检查,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可以提交</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否则有效性检查失败</a:t>
            </a:r>
            <a:r>
              <a:rPr lang="en-US" altLang="zh-CN" sz="1800" smtClean="0">
                <a:latin typeface="宋体" pitchFamily="2" charset="-122"/>
                <a:ea typeface="宋体" pitchFamily="2" charset="-122"/>
              </a:rPr>
              <a:t>, </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终止</a:t>
            </a:r>
            <a:r>
              <a:rPr lang="en-US" altLang="zh-CN" sz="1800" smtClean="0">
                <a:latin typeface="宋体" pitchFamily="2" charset="-122"/>
                <a:ea typeface="宋体" pitchFamily="2" charset="-122"/>
              </a:rPr>
              <a:t>.</a:t>
            </a:r>
          </a:p>
          <a:p>
            <a:r>
              <a:rPr lang="zh-CN" altLang="en-US" sz="1800" smtClean="0">
                <a:latin typeface="宋体" pitchFamily="2" charset="-122"/>
                <a:ea typeface="宋体" pitchFamily="2" charset="-122"/>
              </a:rPr>
              <a:t>正确性说明</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要么满足第一个条件</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没有重叠的执行;</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要么满足第二个条件, 并且</a:t>
            </a:r>
          </a:p>
          <a:p>
            <a:pPr marL="800100" lvl="1" indent="-342900">
              <a:buFont typeface="Monotype Sorts" charset="2"/>
              <a:buChar char="n"/>
            </a:pP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i="1" smtClean="0">
                <a:latin typeface="宋体" pitchFamily="2" charset="-122"/>
                <a:ea typeface="宋体" pitchFamily="2" charset="-122"/>
              </a:rPr>
              <a:t> </a:t>
            </a:r>
            <a:r>
              <a:rPr lang="zh-CN" altLang="en-US" sz="1800" smtClean="0">
                <a:latin typeface="宋体" pitchFamily="2" charset="-122"/>
                <a:ea typeface="宋体" pitchFamily="2" charset="-122"/>
              </a:rPr>
              <a:t>的写不影响</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的读, 因为它们发生在</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完成读操作之后</a:t>
            </a:r>
            <a:r>
              <a:rPr lang="en-US" altLang="zh-CN" sz="1800" smtClean="0">
                <a:latin typeface="宋体" pitchFamily="2" charset="-122"/>
                <a:ea typeface="宋体" pitchFamily="2" charset="-122"/>
              </a:rPr>
              <a:t>.</a:t>
            </a:r>
          </a:p>
          <a:p>
            <a:pPr marL="800100" lvl="1" indent="-342900">
              <a:buFont typeface="Monotype Sorts" charset="2"/>
              <a:buChar char="n"/>
            </a:pP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的写不影响</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 </a:t>
            </a:r>
            <a:r>
              <a:rPr lang="zh-CN" altLang="en-US" sz="1800" smtClean="0">
                <a:latin typeface="宋体" pitchFamily="2" charset="-122"/>
                <a:ea typeface="宋体" pitchFamily="2" charset="-122"/>
              </a:rPr>
              <a:t>的读, 因为</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j</a:t>
            </a:r>
            <a:r>
              <a:rPr lang="en-US" altLang="zh-CN" sz="1800" i="1" smtClean="0">
                <a:latin typeface="宋体" pitchFamily="2" charset="-122"/>
                <a:ea typeface="宋体" pitchFamily="2" charset="-122"/>
              </a:rPr>
              <a:t> </a:t>
            </a:r>
            <a:r>
              <a:rPr lang="zh-CN" altLang="en-US" sz="1800" smtClean="0">
                <a:latin typeface="宋体" pitchFamily="2" charset="-122"/>
                <a:ea typeface="宋体" pitchFamily="2" charset="-122"/>
              </a:rPr>
              <a:t>不读</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所写的任何数据项</a:t>
            </a:r>
            <a:r>
              <a:rPr lang="en-US" altLang="zh-CN" sz="1800" i="1" smtClean="0">
                <a:latin typeface="宋体" pitchFamily="2" charset="-122"/>
                <a:ea typeface="宋体" pitchFamily="2" charset="-122"/>
              </a:rPr>
              <a:t>.</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zh-CN" altLang="en-US" dirty="0" smtClean="0">
                <a:ea typeface="宋体" pitchFamily="2" charset="-122"/>
              </a:rPr>
              <a:t>有效性检查所产生的调度</a:t>
            </a:r>
            <a:endParaRPr lang="en-US" altLang="zh-CN" dirty="0" smtClean="0">
              <a:effectLst>
                <a:outerShdw blurRad="38100" dist="38100" dir="2700000" algn="tl">
                  <a:srgbClr val="C0C0C0"/>
                </a:outerShdw>
              </a:effectLst>
              <a:ea typeface="ＭＳ Ｐゴシック" pitchFamily="34" charset="-128"/>
            </a:endParaRPr>
          </a:p>
        </p:txBody>
      </p:sp>
      <p:sp>
        <p:nvSpPr>
          <p:cNvPr id="50179" name="Rectangle 3"/>
          <p:cNvSpPr>
            <a:spLocks noGrp="1" noChangeArrowheads="1"/>
          </p:cNvSpPr>
          <p:nvPr>
            <p:ph type="body" idx="4294967295"/>
          </p:nvPr>
        </p:nvSpPr>
        <p:spPr>
          <a:xfrm>
            <a:off x="825500" y="1079500"/>
            <a:ext cx="7848600" cy="4876800"/>
          </a:xfrm>
        </p:spPr>
        <p:txBody>
          <a:bodyPr/>
          <a:lstStyle/>
          <a:p>
            <a:r>
              <a:rPr lang="zh-CN" altLang="en-US" sz="1800" smtClean="0">
                <a:ea typeface="宋体" pitchFamily="2" charset="-122"/>
              </a:rPr>
              <a:t>验证所产生的调度例子</a:t>
            </a:r>
            <a:endParaRPr lang="en-US" altLang="zh-CN" sz="1800" smtClean="0">
              <a:ea typeface="宋体" pitchFamily="2" charset="-122"/>
            </a:endParaRPr>
          </a:p>
        </p:txBody>
      </p:sp>
      <p:pic>
        <p:nvPicPr>
          <p:cNvPr id="50180" name="Picture 13" descr="15"/>
          <p:cNvPicPr>
            <a:picLocks noChangeAspect="1" noChangeArrowheads="1"/>
          </p:cNvPicPr>
          <p:nvPr/>
        </p:nvPicPr>
        <p:blipFill>
          <a:blip r:embed="rId3"/>
          <a:srcRect/>
          <a:stretch>
            <a:fillRect/>
          </a:stretch>
        </p:blipFill>
        <p:spPr bwMode="auto">
          <a:xfrm>
            <a:off x="2581275" y="1858963"/>
            <a:ext cx="2944813" cy="2960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latin typeface="宋体" pitchFamily="2" charset="-122"/>
                <a:ea typeface="宋体" pitchFamily="2" charset="-122"/>
              </a:rPr>
              <a:t>12.7  </a:t>
            </a:r>
            <a:r>
              <a:rPr lang="zh-CN" altLang="en-US" dirty="0">
                <a:latin typeface="宋体" pitchFamily="2" charset="-122"/>
                <a:ea typeface="宋体" pitchFamily="2" charset="-122"/>
              </a:rPr>
              <a:t>恢复系统</a:t>
            </a:r>
            <a:endParaRPr lang="en-US" altLang="zh-CN" dirty="0">
              <a:latin typeface="宋体" pitchFamily="2" charset="-122"/>
              <a:ea typeface="宋体" pitchFamily="2" charset="-122"/>
            </a:endParaRPr>
          </a:p>
        </p:txBody>
      </p:sp>
      <p:sp>
        <p:nvSpPr>
          <p:cNvPr id="6147" name="Rectangle 3"/>
          <p:cNvSpPr>
            <a:spLocks noGrp="1" noChangeArrowheads="1"/>
          </p:cNvSpPr>
          <p:nvPr>
            <p:ph type="body" idx="4294967295"/>
          </p:nvPr>
        </p:nvSpPr>
        <p:spPr/>
        <p:txBody>
          <a:bodyPr/>
          <a:lstStyle/>
          <a:p>
            <a:r>
              <a:rPr lang="zh-CN" altLang="en-US" sz="2400" dirty="0"/>
              <a:t>故障</a:t>
            </a:r>
            <a:r>
              <a:rPr lang="zh-CN" altLang="en-US" sz="2400" dirty="0" smtClean="0"/>
              <a:t>分类</a:t>
            </a:r>
            <a:endParaRPr lang="en-US" altLang="zh-CN" sz="2400" dirty="0" smtClean="0"/>
          </a:p>
          <a:p>
            <a:pPr lvl="1"/>
            <a:r>
              <a:rPr lang="zh-CN" altLang="en-US" sz="1800" b="1" dirty="0" smtClean="0">
                <a:latin typeface="宋体" pitchFamily="2" charset="-122"/>
                <a:ea typeface="宋体" pitchFamily="2" charset="-122"/>
              </a:rPr>
              <a:t>事务故障</a:t>
            </a:r>
            <a:r>
              <a:rPr lang="en-US" altLang="zh-CN" sz="1800" dirty="0" smtClean="0">
                <a:latin typeface="宋体" pitchFamily="2" charset="-122"/>
                <a:ea typeface="宋体" pitchFamily="2" charset="-122"/>
              </a:rPr>
              <a:t>:</a:t>
            </a:r>
          </a:p>
          <a:p>
            <a:pPr lvl="2"/>
            <a:r>
              <a:rPr lang="zh-CN" altLang="en-US" sz="1600" b="1" dirty="0" smtClean="0">
                <a:latin typeface="宋体" pitchFamily="2" charset="-122"/>
                <a:ea typeface="宋体" pitchFamily="2" charset="-122"/>
              </a:rPr>
              <a:t>逻辑错误</a:t>
            </a: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因为某些内部错误条件导致事务不能完成</a:t>
            </a:r>
            <a:endParaRPr lang="en-US" altLang="zh-CN" sz="1600" dirty="0" smtClean="0">
              <a:latin typeface="宋体" pitchFamily="2" charset="-122"/>
              <a:ea typeface="宋体" pitchFamily="2" charset="-122"/>
            </a:endParaRPr>
          </a:p>
          <a:p>
            <a:pPr lvl="2"/>
            <a:r>
              <a:rPr lang="zh-CN" altLang="en-US" sz="1600" b="1" dirty="0" smtClean="0">
                <a:latin typeface="宋体" pitchFamily="2" charset="-122"/>
                <a:ea typeface="宋体" pitchFamily="2" charset="-122"/>
              </a:rPr>
              <a:t>系统错误</a:t>
            </a: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因为某种错误条件</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如死锁</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导致数据库系统终止一个活跃事务</a:t>
            </a:r>
            <a:endParaRPr lang="en-US" altLang="zh-CN" sz="16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系统崩溃</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停电故障或者其他软硬件故障导致系统崩溃</a:t>
            </a:r>
            <a:endParaRPr lang="en-US" altLang="zh-CN" sz="1800" dirty="0" smtClean="0">
              <a:latin typeface="宋体" pitchFamily="2" charset="-122"/>
              <a:ea typeface="宋体" pitchFamily="2" charset="-122"/>
            </a:endParaRPr>
          </a:p>
          <a:p>
            <a:pPr lvl="2"/>
            <a:r>
              <a:rPr lang="zh-CN" altLang="en-US" sz="1600" b="1" dirty="0" smtClean="0">
                <a:solidFill>
                  <a:srgbClr val="FF0000"/>
                </a:solidFill>
                <a:latin typeface="宋体" pitchFamily="2" charset="-122"/>
                <a:ea typeface="宋体" pitchFamily="2" charset="-122"/>
              </a:rPr>
              <a:t>故障</a:t>
            </a:r>
            <a:r>
              <a:rPr lang="en-US" altLang="zh-CN" sz="1600" b="1" dirty="0" smtClean="0">
                <a:solidFill>
                  <a:srgbClr val="FF0000"/>
                </a:solidFill>
                <a:latin typeface="宋体" pitchFamily="2" charset="-122"/>
                <a:ea typeface="宋体" pitchFamily="2" charset="-122"/>
              </a:rPr>
              <a:t>-</a:t>
            </a:r>
            <a:r>
              <a:rPr lang="zh-CN" altLang="en-US" sz="1600" b="1" dirty="0" smtClean="0">
                <a:solidFill>
                  <a:srgbClr val="FF0000"/>
                </a:solidFill>
                <a:latin typeface="宋体" pitchFamily="2" charset="-122"/>
                <a:ea typeface="宋体" pitchFamily="2" charset="-122"/>
              </a:rPr>
              <a:t>停止假设</a:t>
            </a: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假设非易失性存储器的内容不会因系统崩溃而破坏</a:t>
            </a:r>
            <a:endParaRPr lang="en-US" altLang="zh-CN" sz="1600" dirty="0" smtClean="0">
              <a:latin typeface="宋体" pitchFamily="2" charset="-122"/>
              <a:ea typeface="宋体" pitchFamily="2" charset="-122"/>
            </a:endParaRPr>
          </a:p>
          <a:p>
            <a:pPr lvl="3"/>
            <a:r>
              <a:rPr lang="zh-CN" altLang="en-US" sz="1600" dirty="0" smtClean="0">
                <a:latin typeface="宋体" pitchFamily="2" charset="-122"/>
                <a:ea typeface="宋体" pitchFamily="2" charset="-122"/>
              </a:rPr>
              <a:t>数据库系统通过许多完整性检查来防止磁盘数据被破坏</a:t>
            </a:r>
            <a:endParaRPr lang="en-US" altLang="zh-CN" sz="16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磁盘故障</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磁头损坏或类似的磁盘故障可能破坏全部或部分磁盘存储器</a:t>
            </a:r>
            <a:endParaRPr lang="en-US" altLang="zh-CN" sz="1800" dirty="0" smtClean="0">
              <a:latin typeface="宋体" pitchFamily="2" charset="-122"/>
              <a:ea typeface="宋体" pitchFamily="2" charset="-122"/>
            </a:endParaRPr>
          </a:p>
          <a:p>
            <a:pPr lvl="2"/>
            <a:r>
              <a:rPr lang="zh-CN" altLang="en-US" sz="1600" dirty="0" smtClean="0">
                <a:latin typeface="宋体" pitchFamily="2" charset="-122"/>
                <a:ea typeface="宋体" pitchFamily="2" charset="-122"/>
              </a:rPr>
              <a:t>假设损坏是可以检测到的</a:t>
            </a: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磁盘驱动器使用校验和来检测故障</a:t>
            </a:r>
            <a:endParaRPr lang="en-US" altLang="zh-CN" sz="16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数据访问</a:t>
            </a:r>
            <a:endParaRPr lang="en-US" dirty="0">
              <a:latin typeface="宋体" pitchFamily="2" charset="-122"/>
              <a:ea typeface="宋体" pitchFamily="2" charset="-122"/>
            </a:endParaRPr>
          </a:p>
        </p:txBody>
      </p:sp>
      <p:sp>
        <p:nvSpPr>
          <p:cNvPr id="11267" name="Rectangle 3"/>
          <p:cNvSpPr>
            <a:spLocks noGrp="1" noChangeArrowheads="1"/>
          </p:cNvSpPr>
          <p:nvPr>
            <p:ph type="body" idx="4294967295"/>
          </p:nvPr>
        </p:nvSpPr>
        <p:spPr>
          <a:xfrm>
            <a:off x="814388" y="1093788"/>
            <a:ext cx="7661275" cy="4473575"/>
          </a:xfrm>
        </p:spPr>
        <p:txBody>
          <a:bodyPr/>
          <a:lstStyle/>
          <a:p>
            <a:r>
              <a:rPr lang="zh-CN" altLang="en-US" sz="1800" b="1" dirty="0" smtClean="0">
                <a:solidFill>
                  <a:schemeClr val="tx2"/>
                </a:solidFill>
                <a:latin typeface="宋体" pitchFamily="2" charset="-122"/>
                <a:ea typeface="宋体" pitchFamily="2" charset="-122"/>
              </a:rPr>
              <a:t>物理块</a:t>
            </a:r>
            <a:r>
              <a:rPr lang="zh-CN" altLang="en-US" sz="1800" dirty="0" smtClean="0">
                <a:latin typeface="宋体" pitchFamily="2" charset="-122"/>
                <a:ea typeface="宋体" pitchFamily="2" charset="-122"/>
              </a:rPr>
              <a:t>是位于磁盘上的块</a:t>
            </a:r>
            <a:r>
              <a:rPr lang="en-US" altLang="zh-CN" sz="1800" dirty="0" smtClean="0">
                <a:latin typeface="宋体" pitchFamily="2" charset="-122"/>
                <a:ea typeface="宋体" pitchFamily="2" charset="-122"/>
              </a:rPr>
              <a:t>. </a:t>
            </a:r>
          </a:p>
          <a:p>
            <a:r>
              <a:rPr lang="zh-CN" altLang="en-US" sz="1800" b="1" dirty="0" smtClean="0">
                <a:solidFill>
                  <a:schemeClr val="tx2"/>
                </a:solidFill>
                <a:latin typeface="宋体" pitchFamily="2" charset="-122"/>
                <a:ea typeface="宋体" pitchFamily="2" charset="-122"/>
              </a:rPr>
              <a:t>缓冲块</a:t>
            </a:r>
            <a:r>
              <a:rPr lang="zh-CN" altLang="en-US" sz="1800" dirty="0" smtClean="0">
                <a:latin typeface="宋体" pitchFamily="2" charset="-122"/>
                <a:ea typeface="宋体" pitchFamily="2" charset="-122"/>
              </a:rPr>
              <a:t>是临时位于主存中的块</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磁盘和主存之间的块移动通过下列两个操作来引发</a:t>
            </a:r>
            <a:endParaRPr lang="en-US" altLang="zh-CN" sz="1800" dirty="0" smtClean="0">
              <a:latin typeface="宋体" pitchFamily="2" charset="-122"/>
              <a:ea typeface="宋体" pitchFamily="2" charset="-122"/>
            </a:endParaRPr>
          </a:p>
          <a:p>
            <a:pPr lvl="1"/>
            <a:r>
              <a:rPr lang="en-US" altLang="zh-CN" sz="1800" b="1" dirty="0" smtClean="0">
                <a:solidFill>
                  <a:schemeClr val="tx2"/>
                </a:solidFill>
                <a:latin typeface="宋体" pitchFamily="2" charset="-122"/>
                <a:ea typeface="宋体" pitchFamily="2" charset="-122"/>
              </a:rPr>
              <a:t>input</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B</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将物理块</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B </a:t>
            </a:r>
            <a:r>
              <a:rPr lang="zh-CN" altLang="en-US" sz="1800" dirty="0" smtClean="0">
                <a:latin typeface="宋体" pitchFamily="2" charset="-122"/>
                <a:ea typeface="宋体" pitchFamily="2" charset="-122"/>
              </a:rPr>
              <a:t>传入主存</a:t>
            </a:r>
            <a:r>
              <a:rPr lang="en-US" altLang="zh-CN" sz="1800" dirty="0" smtClean="0">
                <a:latin typeface="宋体" pitchFamily="2" charset="-122"/>
                <a:ea typeface="宋体" pitchFamily="2" charset="-122"/>
              </a:rPr>
              <a:t>.</a:t>
            </a:r>
          </a:p>
          <a:p>
            <a:pPr lvl="1"/>
            <a:r>
              <a:rPr lang="en-US" altLang="zh-CN" sz="1800" b="1" dirty="0" smtClean="0">
                <a:solidFill>
                  <a:schemeClr val="tx2"/>
                </a:solidFill>
                <a:latin typeface="宋体" pitchFamily="2" charset="-122"/>
                <a:ea typeface="宋体" pitchFamily="2" charset="-122"/>
              </a:rPr>
              <a:t>output</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B</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将缓冲块</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B </a:t>
            </a:r>
            <a:r>
              <a:rPr lang="zh-CN" altLang="en-US" sz="1800" dirty="0" smtClean="0">
                <a:latin typeface="宋体" pitchFamily="2" charset="-122"/>
                <a:ea typeface="宋体" pitchFamily="2" charset="-122"/>
              </a:rPr>
              <a:t>传到磁盘</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并且替换相应的物理块</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为简单起见, 我们假设每个数据项都能存入并且确实存储在单个块中</a:t>
            </a:r>
            <a:r>
              <a:rPr lang="en-US" altLang="zh-CN" sz="1800" dirty="0" smtClean="0">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3" name="Picture 4"/>
          <p:cNvPicPr>
            <a:picLocks noChangeAspect="1" noChangeArrowheads="1"/>
          </p:cNvPicPr>
          <p:nvPr/>
        </p:nvPicPr>
        <p:blipFill>
          <a:blip r:embed="rId3"/>
          <a:srcRect/>
          <a:stretch>
            <a:fillRect/>
          </a:stretch>
        </p:blipFill>
        <p:spPr bwMode="auto">
          <a:xfrm>
            <a:off x="2059810" y="1335314"/>
            <a:ext cx="5515967" cy="37510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数据访问</a:t>
            </a:r>
            <a:r>
              <a:rPr lang="en-US" dirty="0" smtClean="0">
                <a:ea typeface="+mj-ea"/>
              </a:rPr>
              <a:t>(</a:t>
            </a:r>
            <a:r>
              <a:rPr lang="zh-CN" altLang="en-US" dirty="0" smtClean="0">
                <a:ea typeface="+mj-ea"/>
              </a:rPr>
              <a:t>续</a:t>
            </a:r>
            <a:r>
              <a:rPr lang="en-US" dirty="0" smtClean="0">
                <a:ea typeface="+mj-ea"/>
              </a:rPr>
              <a:t>)</a:t>
            </a:r>
            <a:endParaRPr lang="en-US" dirty="0">
              <a:ea typeface="+mj-ea"/>
            </a:endParaRPr>
          </a:p>
        </p:txBody>
      </p:sp>
      <p:sp>
        <p:nvSpPr>
          <p:cNvPr id="13315" name="Rectangle 3"/>
          <p:cNvSpPr>
            <a:spLocks noGrp="1" noChangeArrowheads="1"/>
          </p:cNvSpPr>
          <p:nvPr>
            <p:ph type="body" idx="4294967295"/>
          </p:nvPr>
        </p:nvSpPr>
        <p:spPr>
          <a:xfrm>
            <a:off x="814388" y="1093788"/>
            <a:ext cx="7661275" cy="5208587"/>
          </a:xfrm>
        </p:spPr>
        <p:txBody>
          <a:bodyPr/>
          <a:lstStyle/>
          <a:p>
            <a:r>
              <a:rPr lang="zh-CN" altLang="en-US" sz="1800" dirty="0" smtClean="0">
                <a:latin typeface="宋体" pitchFamily="2" charset="-122"/>
                <a:ea typeface="宋体" pitchFamily="2" charset="-122"/>
              </a:rPr>
              <a:t>每个事务</a:t>
            </a:r>
            <a:r>
              <a:rPr lang="en-US" altLang="zh-CN" sz="1800" i="1" dirty="0" smtClean="0">
                <a:latin typeface="宋体" pitchFamily="2" charset="-122"/>
                <a:ea typeface="宋体" pitchFamily="2" charset="-122"/>
              </a:rPr>
              <a:t>T</a:t>
            </a:r>
            <a:r>
              <a:rPr lang="en-US" altLang="zh-CN" sz="24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都有自己的私有工作区, 用来保存它存取和更新的所有数据项的局部副本</a:t>
            </a:r>
            <a:r>
              <a:rPr lang="en-US" altLang="zh-CN" sz="1800" dirty="0" smtClean="0">
                <a:latin typeface="宋体" pitchFamily="2" charset="-122"/>
                <a:ea typeface="宋体" pitchFamily="2" charset="-122"/>
              </a:rPr>
              <a:t>.</a:t>
            </a:r>
          </a:p>
          <a:p>
            <a:pPr lvl="1"/>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T</a:t>
            </a:r>
            <a:r>
              <a:rPr lang="en-US" altLang="zh-CN" sz="20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的对应于数据项 </a:t>
            </a:r>
            <a:r>
              <a:rPr lang="en-US" altLang="zh-CN" sz="1800" i="1" dirty="0" smtClean="0">
                <a:latin typeface="宋体" pitchFamily="2" charset="-122"/>
                <a:ea typeface="宋体" pitchFamily="2" charset="-122"/>
              </a:rPr>
              <a:t>X </a:t>
            </a:r>
            <a:r>
              <a:rPr lang="zh-CN" altLang="en-US" sz="1800" dirty="0" smtClean="0">
                <a:latin typeface="宋体" pitchFamily="2" charset="-122"/>
                <a:ea typeface="宋体" pitchFamily="2" charset="-122"/>
              </a:rPr>
              <a:t>的局部副本记为</a:t>
            </a:r>
            <a:r>
              <a:rPr lang="en-US" altLang="zh-CN" sz="1800" i="1" dirty="0" smtClean="0">
                <a:latin typeface="宋体" pitchFamily="2" charset="-122"/>
                <a:ea typeface="宋体" pitchFamily="2" charset="-122"/>
              </a:rPr>
              <a:t>x</a:t>
            </a:r>
            <a:r>
              <a:rPr lang="en-US" altLang="zh-CN" sz="20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事务使用下列操作来在系统缓冲块和它的私有工作区之间传送数据项</a:t>
            </a:r>
            <a:r>
              <a:rPr lang="en-US" altLang="zh-CN" sz="1800" dirty="0" smtClean="0">
                <a:latin typeface="宋体" pitchFamily="2" charset="-122"/>
                <a:ea typeface="宋体" pitchFamily="2" charset="-122"/>
              </a:rPr>
              <a:t>:</a:t>
            </a:r>
          </a:p>
          <a:p>
            <a:pPr lvl="1"/>
            <a:r>
              <a:rPr lang="en-US" altLang="zh-CN" sz="1800" b="1" dirty="0" smtClean="0">
                <a:solidFill>
                  <a:schemeClr val="tx2"/>
                </a:solidFill>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将数据项</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的值赋给局部变量</a:t>
            </a:r>
            <a:r>
              <a:rPr lang="en-US" altLang="zh-CN" sz="1800" i="1" dirty="0" smtClean="0">
                <a:latin typeface="宋体" pitchFamily="2" charset="-122"/>
                <a:ea typeface="宋体" pitchFamily="2" charset="-122"/>
              </a:rPr>
              <a:t>x</a:t>
            </a:r>
            <a:r>
              <a:rPr lang="en-US" altLang="zh-CN" sz="2400" i="1"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a:t>
            </a:r>
          </a:p>
          <a:p>
            <a:pPr lvl="1"/>
            <a:r>
              <a:rPr lang="en-US" altLang="zh-CN" sz="1800" b="1" dirty="0" smtClean="0">
                <a:solidFill>
                  <a:schemeClr val="tx2"/>
                </a:solidFill>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将局部变量 </a:t>
            </a:r>
            <a:r>
              <a:rPr lang="en-US" altLang="zh-CN" sz="1800" i="1" dirty="0" smtClean="0">
                <a:latin typeface="宋体" pitchFamily="2" charset="-122"/>
                <a:ea typeface="宋体" pitchFamily="2" charset="-122"/>
              </a:rPr>
              <a:t>x</a:t>
            </a:r>
            <a:r>
              <a:rPr lang="en-US" altLang="zh-CN" sz="24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的值赋给缓冲块中的数据项</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a:t>
            </a:r>
          </a:p>
          <a:p>
            <a:pPr lvl="1"/>
            <a:r>
              <a:rPr lang="zh-CN" altLang="en-US" sz="1800" b="1" dirty="0" smtClean="0">
                <a:latin typeface="宋体" pitchFamily="2" charset="-122"/>
                <a:ea typeface="宋体" pitchFamily="2" charset="-122"/>
              </a:rPr>
              <a:t>注意</a:t>
            </a:r>
            <a:r>
              <a:rPr lang="en-US" altLang="zh-CN" sz="1800" b="1" dirty="0" smtClean="0">
                <a:latin typeface="宋体" pitchFamily="2" charset="-122"/>
                <a:ea typeface="宋体" pitchFamily="2" charset="-122"/>
              </a:rPr>
              <a:t>: output</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B</a:t>
            </a:r>
            <a:r>
              <a:rPr lang="en-US" altLang="zh-CN" sz="1800" i="1" baseline="-25000" dirty="0" smtClean="0">
                <a:latin typeface="宋体" pitchFamily="2" charset="-122"/>
                <a:ea typeface="宋体" pitchFamily="2" charset="-122"/>
              </a:rPr>
              <a:t>X</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不必紧随</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立即执行</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系统可在它认为适当的时候执行</a:t>
            </a:r>
            <a:r>
              <a:rPr lang="en-US" altLang="zh-CN" sz="1800" b="1" dirty="0" smtClean="0">
                <a:latin typeface="宋体" pitchFamily="2" charset="-122"/>
                <a:ea typeface="宋体" pitchFamily="2" charset="-122"/>
              </a:rPr>
              <a:t>output</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操作</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事务</a:t>
            </a:r>
            <a:r>
              <a:rPr lang="en-US" altLang="zh-CN" sz="1800" dirty="0" smtClean="0">
                <a:latin typeface="宋体" pitchFamily="2" charset="-122"/>
                <a:ea typeface="宋体" pitchFamily="2" charset="-122"/>
              </a:rPr>
              <a:t> </a:t>
            </a:r>
          </a:p>
          <a:p>
            <a:pPr lvl="1"/>
            <a:r>
              <a:rPr lang="zh-CN" altLang="en-US" sz="1800" dirty="0" smtClean="0">
                <a:latin typeface="宋体" pitchFamily="2" charset="-122"/>
                <a:ea typeface="宋体" pitchFamily="2" charset="-122"/>
              </a:rPr>
              <a:t>第一次访问 </a:t>
            </a:r>
            <a:r>
              <a:rPr lang="en-US" altLang="zh-CN" sz="1800" i="1" dirty="0" smtClean="0">
                <a:latin typeface="宋体" pitchFamily="2" charset="-122"/>
                <a:ea typeface="宋体" pitchFamily="2" charset="-122"/>
              </a:rPr>
              <a:t>X </a:t>
            </a:r>
            <a:r>
              <a:rPr lang="zh-CN" altLang="en-US" sz="1800" dirty="0" smtClean="0">
                <a:latin typeface="宋体" pitchFamily="2" charset="-122"/>
                <a:ea typeface="宋体" pitchFamily="2" charset="-122"/>
              </a:rPr>
              <a:t>时执行</a:t>
            </a:r>
            <a:r>
              <a:rPr lang="en-US" altLang="zh-CN" sz="1800" b="1" dirty="0" smtClean="0">
                <a:latin typeface="宋体" pitchFamily="2" charset="-122"/>
                <a:ea typeface="宋体" pitchFamily="2" charset="-122"/>
              </a:rPr>
              <a:t>read</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 </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后续读操作是对局部副本进行的</a:t>
            </a:r>
            <a:r>
              <a:rPr lang="en-US" altLang="zh-CN" sz="1800" dirty="0" smtClean="0">
                <a:latin typeface="宋体" pitchFamily="2" charset="-122"/>
                <a:ea typeface="宋体" pitchFamily="2" charset="-122"/>
              </a:rPr>
              <a:t>) </a:t>
            </a:r>
          </a:p>
          <a:p>
            <a:pPr lvl="1"/>
            <a:r>
              <a:rPr lang="zh-CN" altLang="en-US" sz="1800" dirty="0" smtClean="0">
                <a:latin typeface="宋体" pitchFamily="2" charset="-122"/>
                <a:ea typeface="宋体" pitchFamily="2" charset="-122"/>
              </a:rPr>
              <a:t>最后一次访问之后</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执行</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数据访问的例子</a:t>
            </a:r>
            <a:endParaRPr lang="en-US" dirty="0">
              <a:latin typeface="宋体" pitchFamily="2" charset="-122"/>
              <a:ea typeface="宋体" pitchFamily="2" charset="-122"/>
            </a:endParaRPr>
          </a:p>
        </p:txBody>
      </p:sp>
      <p:sp>
        <p:nvSpPr>
          <p:cNvPr id="12291" name="Rectangle 3"/>
          <p:cNvSpPr>
            <a:spLocks noChangeArrowheads="1"/>
          </p:cNvSpPr>
          <p:nvPr/>
        </p:nvSpPr>
        <p:spPr bwMode="auto">
          <a:xfrm>
            <a:off x="4027488" y="1352550"/>
            <a:ext cx="1139825" cy="1338263"/>
          </a:xfrm>
          <a:prstGeom prst="rect">
            <a:avLst/>
          </a:prstGeom>
          <a:noFill/>
          <a:ln w="9525">
            <a:solidFill>
              <a:schemeClr val="tx1"/>
            </a:solidFill>
            <a:miter lim="800000"/>
            <a:headEnd/>
            <a:tailEnd/>
          </a:ln>
        </p:spPr>
        <p:txBody>
          <a:bodyPr wrap="none" anchor="ctr"/>
          <a:lstStyle/>
          <a:p>
            <a:endParaRPr lang="zh-CN" altLang="zh-CN"/>
          </a:p>
        </p:txBody>
      </p:sp>
      <p:sp>
        <p:nvSpPr>
          <p:cNvPr id="12292" name="Rectangle 4"/>
          <p:cNvSpPr>
            <a:spLocks noChangeArrowheads="1"/>
          </p:cNvSpPr>
          <p:nvPr/>
        </p:nvSpPr>
        <p:spPr bwMode="auto">
          <a:xfrm>
            <a:off x="4217988" y="1443038"/>
            <a:ext cx="671512" cy="319087"/>
          </a:xfrm>
          <a:prstGeom prst="rect">
            <a:avLst/>
          </a:prstGeom>
          <a:noFill/>
          <a:ln w="9525">
            <a:solidFill>
              <a:schemeClr val="tx1"/>
            </a:solidFill>
            <a:miter lim="800000"/>
            <a:headEnd/>
            <a:tailEnd/>
          </a:ln>
        </p:spPr>
        <p:txBody>
          <a:bodyPr wrap="none" anchor="ctr"/>
          <a:lstStyle/>
          <a:p>
            <a:pPr algn="ctr"/>
            <a:r>
              <a:rPr lang="en-US" altLang="zh-CN" sz="1800"/>
              <a:t>X      </a:t>
            </a:r>
          </a:p>
        </p:txBody>
      </p:sp>
      <p:sp>
        <p:nvSpPr>
          <p:cNvPr id="12293" name="Rectangle 5"/>
          <p:cNvSpPr>
            <a:spLocks noChangeArrowheads="1"/>
          </p:cNvSpPr>
          <p:nvPr/>
        </p:nvSpPr>
        <p:spPr bwMode="auto">
          <a:xfrm>
            <a:off x="4217988" y="1900238"/>
            <a:ext cx="657225" cy="319087"/>
          </a:xfrm>
          <a:prstGeom prst="rect">
            <a:avLst/>
          </a:prstGeom>
          <a:noFill/>
          <a:ln w="9525">
            <a:solidFill>
              <a:schemeClr val="tx1"/>
            </a:solidFill>
            <a:miter lim="800000"/>
            <a:headEnd/>
            <a:tailEnd/>
          </a:ln>
        </p:spPr>
        <p:txBody>
          <a:bodyPr wrap="none" anchor="ctr"/>
          <a:lstStyle/>
          <a:p>
            <a:pPr algn="ctr"/>
            <a:r>
              <a:rPr lang="en-US" altLang="zh-CN" sz="1800"/>
              <a:t>Y     </a:t>
            </a:r>
          </a:p>
        </p:txBody>
      </p:sp>
      <p:sp>
        <p:nvSpPr>
          <p:cNvPr id="12294" name="Oval 9"/>
          <p:cNvSpPr>
            <a:spLocks noChangeArrowheads="1"/>
          </p:cNvSpPr>
          <p:nvPr/>
        </p:nvSpPr>
        <p:spPr bwMode="auto">
          <a:xfrm>
            <a:off x="6623050" y="1095375"/>
            <a:ext cx="1143000" cy="381000"/>
          </a:xfrm>
          <a:prstGeom prst="ellipse">
            <a:avLst/>
          </a:prstGeom>
          <a:noFill/>
          <a:ln w="12700">
            <a:solidFill>
              <a:schemeClr val="tx1"/>
            </a:solidFill>
            <a:round/>
            <a:headEnd/>
            <a:tailEnd/>
          </a:ln>
        </p:spPr>
        <p:txBody>
          <a:bodyPr wrap="none" anchor="ctr"/>
          <a:lstStyle/>
          <a:p>
            <a:endParaRPr lang="zh-CN" altLang="zh-CN"/>
          </a:p>
        </p:txBody>
      </p:sp>
      <p:sp>
        <p:nvSpPr>
          <p:cNvPr id="12295" name="Line 11"/>
          <p:cNvSpPr>
            <a:spLocks noChangeShapeType="1"/>
          </p:cNvSpPr>
          <p:nvPr/>
        </p:nvSpPr>
        <p:spPr bwMode="auto">
          <a:xfrm>
            <a:off x="6623050" y="1247775"/>
            <a:ext cx="0" cy="1143000"/>
          </a:xfrm>
          <a:prstGeom prst="line">
            <a:avLst/>
          </a:prstGeom>
          <a:noFill/>
          <a:ln w="9525">
            <a:solidFill>
              <a:schemeClr val="tx1"/>
            </a:solidFill>
            <a:round/>
            <a:headEnd/>
            <a:tailEnd/>
          </a:ln>
        </p:spPr>
        <p:txBody>
          <a:bodyPr wrap="none" anchor="ctr"/>
          <a:lstStyle/>
          <a:p>
            <a:endParaRPr lang="zh-CN" altLang="en-US"/>
          </a:p>
        </p:txBody>
      </p:sp>
      <p:sp>
        <p:nvSpPr>
          <p:cNvPr id="12296" name="Line 12"/>
          <p:cNvSpPr>
            <a:spLocks noChangeShapeType="1"/>
          </p:cNvSpPr>
          <p:nvPr/>
        </p:nvSpPr>
        <p:spPr bwMode="auto">
          <a:xfrm>
            <a:off x="7766050" y="1266825"/>
            <a:ext cx="0" cy="1143000"/>
          </a:xfrm>
          <a:prstGeom prst="line">
            <a:avLst/>
          </a:prstGeom>
          <a:noFill/>
          <a:ln w="9525">
            <a:solidFill>
              <a:schemeClr val="tx1"/>
            </a:solidFill>
            <a:round/>
            <a:headEnd/>
            <a:tailEnd/>
          </a:ln>
        </p:spPr>
        <p:txBody>
          <a:bodyPr wrap="none" anchor="ctr"/>
          <a:lstStyle/>
          <a:p>
            <a:endParaRPr lang="zh-CN" altLang="en-US"/>
          </a:p>
        </p:txBody>
      </p:sp>
      <p:sp>
        <p:nvSpPr>
          <p:cNvPr id="12297" name="Freeform 18"/>
          <p:cNvSpPr>
            <a:spLocks/>
          </p:cNvSpPr>
          <p:nvPr/>
        </p:nvSpPr>
        <p:spPr bwMode="auto">
          <a:xfrm>
            <a:off x="6623050" y="2390775"/>
            <a:ext cx="1143000" cy="177800"/>
          </a:xfrm>
          <a:custGeom>
            <a:avLst/>
            <a:gdLst>
              <a:gd name="T0" fmla="*/ 0 w 720"/>
              <a:gd name="T1" fmla="*/ 0 h 112"/>
              <a:gd name="T2" fmla="*/ 2147483647 w 720"/>
              <a:gd name="T3" fmla="*/ 2147483647 h 112"/>
              <a:gd name="T4" fmla="*/ 2147483647 w 720"/>
              <a:gd name="T5" fmla="*/ 2147483647 h 112"/>
              <a:gd name="T6" fmla="*/ 2147483647 w 720"/>
              <a:gd name="T7" fmla="*/ 0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a:solidFill>
              <a:schemeClr val="tx1"/>
            </a:solidFill>
            <a:round/>
            <a:headEnd/>
            <a:tailEnd/>
          </a:ln>
        </p:spPr>
        <p:txBody>
          <a:bodyPr wrap="none" anchor="ctr"/>
          <a:lstStyle/>
          <a:p>
            <a:endParaRPr lang="zh-CN" altLang="en-US"/>
          </a:p>
        </p:txBody>
      </p:sp>
      <p:sp>
        <p:nvSpPr>
          <p:cNvPr id="12298" name="Rectangle 19"/>
          <p:cNvSpPr>
            <a:spLocks noChangeArrowheads="1"/>
          </p:cNvSpPr>
          <p:nvPr/>
        </p:nvSpPr>
        <p:spPr bwMode="auto">
          <a:xfrm>
            <a:off x="7004050" y="1552575"/>
            <a:ext cx="304800" cy="304800"/>
          </a:xfrm>
          <a:prstGeom prst="rect">
            <a:avLst/>
          </a:prstGeom>
          <a:noFill/>
          <a:ln w="9525">
            <a:solidFill>
              <a:schemeClr val="tx1"/>
            </a:solidFill>
            <a:miter lim="800000"/>
            <a:headEnd/>
            <a:tailEnd/>
          </a:ln>
        </p:spPr>
        <p:txBody>
          <a:bodyPr wrap="none" anchor="ctr"/>
          <a:lstStyle/>
          <a:p>
            <a:endParaRPr lang="zh-CN" altLang="zh-CN"/>
          </a:p>
        </p:txBody>
      </p:sp>
      <p:sp>
        <p:nvSpPr>
          <p:cNvPr id="12299" name="Rectangle 20"/>
          <p:cNvSpPr>
            <a:spLocks noChangeArrowheads="1"/>
          </p:cNvSpPr>
          <p:nvPr/>
        </p:nvSpPr>
        <p:spPr bwMode="auto">
          <a:xfrm>
            <a:off x="7004050" y="2009775"/>
            <a:ext cx="304800" cy="304800"/>
          </a:xfrm>
          <a:prstGeom prst="rect">
            <a:avLst/>
          </a:prstGeom>
          <a:noFill/>
          <a:ln w="9525">
            <a:solidFill>
              <a:schemeClr val="tx1"/>
            </a:solidFill>
            <a:miter lim="800000"/>
            <a:headEnd/>
            <a:tailEnd/>
          </a:ln>
        </p:spPr>
        <p:txBody>
          <a:bodyPr wrap="none" anchor="ctr"/>
          <a:lstStyle/>
          <a:p>
            <a:endParaRPr lang="zh-CN" altLang="zh-CN"/>
          </a:p>
        </p:txBody>
      </p:sp>
      <p:sp>
        <p:nvSpPr>
          <p:cNvPr id="12300" name="Text Box 21"/>
          <p:cNvSpPr txBox="1">
            <a:spLocks noChangeArrowheads="1"/>
          </p:cNvSpPr>
          <p:nvPr/>
        </p:nvSpPr>
        <p:spPr bwMode="auto">
          <a:xfrm>
            <a:off x="7369175" y="1487488"/>
            <a:ext cx="354013" cy="396875"/>
          </a:xfrm>
          <a:prstGeom prst="rect">
            <a:avLst/>
          </a:prstGeom>
          <a:noFill/>
          <a:ln w="9525">
            <a:noFill/>
            <a:miter lim="800000"/>
            <a:headEnd/>
            <a:tailEnd/>
          </a:ln>
        </p:spPr>
        <p:txBody>
          <a:bodyPr wrap="none">
            <a:spAutoFit/>
          </a:bodyPr>
          <a:lstStyle/>
          <a:p>
            <a:r>
              <a:rPr lang="en-US" altLang="zh-CN" sz="2000"/>
              <a:t>A</a:t>
            </a:r>
          </a:p>
        </p:txBody>
      </p:sp>
      <p:sp>
        <p:nvSpPr>
          <p:cNvPr id="12301" name="Text Box 22"/>
          <p:cNvSpPr txBox="1">
            <a:spLocks noChangeArrowheads="1"/>
          </p:cNvSpPr>
          <p:nvPr/>
        </p:nvSpPr>
        <p:spPr bwMode="auto">
          <a:xfrm>
            <a:off x="7385050" y="1927225"/>
            <a:ext cx="354013" cy="396875"/>
          </a:xfrm>
          <a:prstGeom prst="rect">
            <a:avLst/>
          </a:prstGeom>
          <a:noFill/>
          <a:ln w="9525">
            <a:noFill/>
            <a:miter lim="800000"/>
            <a:headEnd/>
            <a:tailEnd/>
          </a:ln>
        </p:spPr>
        <p:txBody>
          <a:bodyPr wrap="none">
            <a:spAutoFit/>
          </a:bodyPr>
          <a:lstStyle/>
          <a:p>
            <a:r>
              <a:rPr lang="en-US" altLang="zh-CN" sz="2000"/>
              <a:t>B</a:t>
            </a:r>
          </a:p>
        </p:txBody>
      </p:sp>
      <p:sp>
        <p:nvSpPr>
          <p:cNvPr id="12302" name="Rectangle 23"/>
          <p:cNvSpPr>
            <a:spLocks noChangeArrowheads="1"/>
          </p:cNvSpPr>
          <p:nvPr/>
        </p:nvSpPr>
        <p:spPr bwMode="auto">
          <a:xfrm>
            <a:off x="3189288" y="3576638"/>
            <a:ext cx="762000" cy="1143000"/>
          </a:xfrm>
          <a:prstGeom prst="rect">
            <a:avLst/>
          </a:prstGeom>
          <a:noFill/>
          <a:ln w="9525">
            <a:solidFill>
              <a:schemeClr val="tx1"/>
            </a:solidFill>
            <a:miter lim="800000"/>
            <a:headEnd/>
            <a:tailEnd/>
          </a:ln>
        </p:spPr>
        <p:txBody>
          <a:bodyPr wrap="none" anchor="ctr"/>
          <a:lstStyle/>
          <a:p>
            <a:endParaRPr lang="zh-CN" altLang="zh-CN"/>
          </a:p>
        </p:txBody>
      </p:sp>
      <p:sp>
        <p:nvSpPr>
          <p:cNvPr id="12303" name="Rectangle 24"/>
          <p:cNvSpPr>
            <a:spLocks noChangeArrowheads="1"/>
          </p:cNvSpPr>
          <p:nvPr/>
        </p:nvSpPr>
        <p:spPr bwMode="auto">
          <a:xfrm>
            <a:off x="4408488" y="3576638"/>
            <a:ext cx="762000" cy="1143000"/>
          </a:xfrm>
          <a:prstGeom prst="rect">
            <a:avLst/>
          </a:prstGeom>
          <a:noFill/>
          <a:ln w="9525">
            <a:solidFill>
              <a:schemeClr val="tx1"/>
            </a:solidFill>
            <a:miter lim="800000"/>
            <a:headEnd/>
            <a:tailEnd/>
          </a:ln>
        </p:spPr>
        <p:txBody>
          <a:bodyPr wrap="none" anchor="ctr"/>
          <a:lstStyle/>
          <a:p>
            <a:endParaRPr lang="zh-CN" altLang="zh-CN"/>
          </a:p>
        </p:txBody>
      </p:sp>
      <p:sp>
        <p:nvSpPr>
          <p:cNvPr id="12304" name="Rectangle 27"/>
          <p:cNvSpPr>
            <a:spLocks noChangeArrowheads="1"/>
          </p:cNvSpPr>
          <p:nvPr/>
        </p:nvSpPr>
        <p:spPr bwMode="auto">
          <a:xfrm>
            <a:off x="4713288" y="3729038"/>
            <a:ext cx="228600" cy="228600"/>
          </a:xfrm>
          <a:prstGeom prst="rect">
            <a:avLst/>
          </a:prstGeom>
          <a:noFill/>
          <a:ln w="9525">
            <a:solidFill>
              <a:schemeClr val="tx1"/>
            </a:solidFill>
            <a:miter lim="800000"/>
            <a:headEnd/>
            <a:tailEnd/>
          </a:ln>
        </p:spPr>
        <p:txBody>
          <a:bodyPr wrap="none" anchor="ctr"/>
          <a:lstStyle/>
          <a:p>
            <a:endParaRPr lang="zh-CN" altLang="zh-CN"/>
          </a:p>
        </p:txBody>
      </p:sp>
      <p:sp>
        <p:nvSpPr>
          <p:cNvPr id="12305" name="Rectangle 28"/>
          <p:cNvSpPr>
            <a:spLocks noChangeArrowheads="1"/>
          </p:cNvSpPr>
          <p:nvPr/>
        </p:nvSpPr>
        <p:spPr bwMode="auto">
          <a:xfrm>
            <a:off x="3570288" y="3881438"/>
            <a:ext cx="228600" cy="228600"/>
          </a:xfrm>
          <a:prstGeom prst="rect">
            <a:avLst/>
          </a:prstGeom>
          <a:noFill/>
          <a:ln w="9525">
            <a:solidFill>
              <a:schemeClr val="tx1"/>
            </a:solidFill>
            <a:miter lim="800000"/>
            <a:headEnd/>
            <a:tailEnd/>
          </a:ln>
        </p:spPr>
        <p:txBody>
          <a:bodyPr wrap="none" anchor="ctr"/>
          <a:lstStyle/>
          <a:p>
            <a:endParaRPr lang="zh-CN" altLang="zh-CN"/>
          </a:p>
        </p:txBody>
      </p:sp>
      <p:sp>
        <p:nvSpPr>
          <p:cNvPr id="12306" name="Rectangle 29"/>
          <p:cNvSpPr>
            <a:spLocks noChangeArrowheads="1"/>
          </p:cNvSpPr>
          <p:nvPr/>
        </p:nvSpPr>
        <p:spPr bwMode="auto">
          <a:xfrm>
            <a:off x="3570288" y="4338638"/>
            <a:ext cx="228600" cy="228600"/>
          </a:xfrm>
          <a:prstGeom prst="rect">
            <a:avLst/>
          </a:prstGeom>
          <a:noFill/>
          <a:ln w="9525">
            <a:solidFill>
              <a:schemeClr val="tx1"/>
            </a:solidFill>
            <a:miter lim="800000"/>
            <a:headEnd/>
            <a:tailEnd/>
          </a:ln>
        </p:spPr>
        <p:txBody>
          <a:bodyPr wrap="none" anchor="ctr"/>
          <a:lstStyle/>
          <a:p>
            <a:endParaRPr lang="zh-CN" altLang="zh-CN"/>
          </a:p>
        </p:txBody>
      </p:sp>
      <p:sp>
        <p:nvSpPr>
          <p:cNvPr id="12307" name="Line 30"/>
          <p:cNvSpPr>
            <a:spLocks noChangeShapeType="1"/>
          </p:cNvSpPr>
          <p:nvPr/>
        </p:nvSpPr>
        <p:spPr bwMode="auto">
          <a:xfrm flipV="1">
            <a:off x="3113088" y="5557838"/>
            <a:ext cx="4552950" cy="0"/>
          </a:xfrm>
          <a:prstGeom prst="line">
            <a:avLst/>
          </a:prstGeom>
          <a:noFill/>
          <a:ln w="9525">
            <a:solidFill>
              <a:schemeClr val="tx1"/>
            </a:solidFill>
            <a:round/>
            <a:headEnd/>
            <a:tailEnd/>
          </a:ln>
        </p:spPr>
        <p:txBody>
          <a:bodyPr wrap="none" anchor="ctr"/>
          <a:lstStyle/>
          <a:p>
            <a:endParaRPr lang="zh-CN" altLang="en-US"/>
          </a:p>
        </p:txBody>
      </p:sp>
      <p:sp>
        <p:nvSpPr>
          <p:cNvPr id="12308" name="Text Box 31"/>
          <p:cNvSpPr txBox="1">
            <a:spLocks noChangeArrowheads="1"/>
          </p:cNvSpPr>
          <p:nvPr/>
        </p:nvSpPr>
        <p:spPr bwMode="auto">
          <a:xfrm>
            <a:off x="3230563" y="3816350"/>
            <a:ext cx="403225" cy="396875"/>
          </a:xfrm>
          <a:prstGeom prst="rect">
            <a:avLst/>
          </a:prstGeom>
          <a:noFill/>
          <a:ln w="9525">
            <a:noFill/>
            <a:miter lim="800000"/>
            <a:headEnd/>
            <a:tailEnd/>
          </a:ln>
        </p:spPr>
        <p:txBody>
          <a:bodyPr wrap="none">
            <a:spAutoFit/>
          </a:bodyPr>
          <a:lstStyle/>
          <a:p>
            <a:r>
              <a:rPr lang="en-US" altLang="zh-CN" sz="2000"/>
              <a:t>x</a:t>
            </a:r>
            <a:r>
              <a:rPr lang="en-US" altLang="zh-CN" sz="2000" baseline="-25000"/>
              <a:t>1</a:t>
            </a:r>
            <a:endParaRPr lang="en-US" altLang="zh-CN" sz="2000"/>
          </a:p>
        </p:txBody>
      </p:sp>
      <p:sp>
        <p:nvSpPr>
          <p:cNvPr id="12309" name="Text Box 32"/>
          <p:cNvSpPr txBox="1">
            <a:spLocks noChangeArrowheads="1"/>
          </p:cNvSpPr>
          <p:nvPr/>
        </p:nvSpPr>
        <p:spPr bwMode="auto">
          <a:xfrm>
            <a:off x="3227388" y="4211638"/>
            <a:ext cx="449262" cy="396875"/>
          </a:xfrm>
          <a:prstGeom prst="rect">
            <a:avLst/>
          </a:prstGeom>
          <a:noFill/>
          <a:ln w="9525">
            <a:noFill/>
            <a:miter lim="800000"/>
            <a:headEnd/>
            <a:tailEnd/>
          </a:ln>
        </p:spPr>
        <p:txBody>
          <a:bodyPr wrap="none">
            <a:spAutoFit/>
          </a:bodyPr>
          <a:lstStyle/>
          <a:p>
            <a:r>
              <a:rPr lang="en-US" altLang="zh-CN" sz="2000"/>
              <a:t>y</a:t>
            </a:r>
            <a:r>
              <a:rPr lang="en-US" altLang="zh-CN" sz="2000" baseline="-25000"/>
              <a:t>1 </a:t>
            </a:r>
            <a:endParaRPr lang="en-US" altLang="zh-CN" sz="2000"/>
          </a:p>
        </p:txBody>
      </p:sp>
      <p:sp>
        <p:nvSpPr>
          <p:cNvPr id="12310" name="Text Box 33"/>
          <p:cNvSpPr txBox="1">
            <a:spLocks noChangeArrowheads="1"/>
          </p:cNvSpPr>
          <p:nvPr/>
        </p:nvSpPr>
        <p:spPr bwMode="auto">
          <a:xfrm>
            <a:off x="4087813" y="996950"/>
            <a:ext cx="954087" cy="400050"/>
          </a:xfrm>
          <a:prstGeom prst="rect">
            <a:avLst/>
          </a:prstGeom>
          <a:noFill/>
          <a:ln w="9525">
            <a:noFill/>
            <a:miter lim="800000"/>
            <a:headEnd/>
            <a:tailEnd/>
          </a:ln>
        </p:spPr>
        <p:txBody>
          <a:bodyPr wrap="none">
            <a:spAutoFit/>
          </a:bodyPr>
          <a:lstStyle/>
          <a:p>
            <a:r>
              <a:rPr lang="zh-CN" altLang="en-US" sz="2000">
                <a:solidFill>
                  <a:srgbClr val="000099"/>
                </a:solidFill>
                <a:latin typeface="宋体" pitchFamily="2" charset="-122"/>
                <a:ea typeface="宋体" pitchFamily="2" charset="-122"/>
              </a:rPr>
              <a:t>缓冲区</a:t>
            </a:r>
            <a:endParaRPr lang="en-US" altLang="zh-CN" sz="2000">
              <a:solidFill>
                <a:srgbClr val="000099"/>
              </a:solidFill>
              <a:latin typeface="宋体" pitchFamily="2" charset="-122"/>
              <a:ea typeface="宋体" pitchFamily="2" charset="-122"/>
            </a:endParaRPr>
          </a:p>
        </p:txBody>
      </p:sp>
      <p:sp>
        <p:nvSpPr>
          <p:cNvPr id="12311" name="Text Box 34"/>
          <p:cNvSpPr txBox="1">
            <a:spLocks noChangeArrowheads="1"/>
          </p:cNvSpPr>
          <p:nvPr/>
        </p:nvSpPr>
        <p:spPr bwMode="auto">
          <a:xfrm>
            <a:off x="1549400" y="1330325"/>
            <a:ext cx="1338263" cy="400050"/>
          </a:xfrm>
          <a:prstGeom prst="rect">
            <a:avLst/>
          </a:prstGeom>
          <a:noFill/>
          <a:ln w="9525">
            <a:noFill/>
            <a:miter lim="800000"/>
            <a:headEnd/>
            <a:tailEnd/>
          </a:ln>
        </p:spPr>
        <p:txBody>
          <a:bodyPr wrap="none">
            <a:spAutoFit/>
          </a:bodyPr>
          <a:lstStyle/>
          <a:p>
            <a:r>
              <a:rPr lang="zh-CN" altLang="en-US" sz="2000" i="1">
                <a:latin typeface="宋体" pitchFamily="2" charset="-122"/>
                <a:ea typeface="宋体" pitchFamily="2" charset="-122"/>
              </a:rPr>
              <a:t>缓冲块</a:t>
            </a:r>
            <a:r>
              <a:rPr lang="en-US" altLang="zh-CN" sz="2000" i="1">
                <a:latin typeface="宋体" pitchFamily="2" charset="-122"/>
                <a:ea typeface="宋体" pitchFamily="2" charset="-122"/>
              </a:rPr>
              <a:t> A</a:t>
            </a:r>
            <a:r>
              <a:rPr lang="en-US" altLang="zh-CN" sz="2000">
                <a:latin typeface="宋体" pitchFamily="2" charset="-122"/>
                <a:ea typeface="宋体" pitchFamily="2" charset="-122"/>
              </a:rPr>
              <a:t> </a:t>
            </a:r>
          </a:p>
        </p:txBody>
      </p:sp>
      <p:sp>
        <p:nvSpPr>
          <p:cNvPr id="12312" name="Text Box 35"/>
          <p:cNvSpPr txBox="1">
            <a:spLocks noChangeArrowheads="1"/>
          </p:cNvSpPr>
          <p:nvPr/>
        </p:nvSpPr>
        <p:spPr bwMode="auto">
          <a:xfrm>
            <a:off x="1535113" y="1847850"/>
            <a:ext cx="1082675" cy="400050"/>
          </a:xfrm>
          <a:prstGeom prst="rect">
            <a:avLst/>
          </a:prstGeom>
          <a:noFill/>
          <a:ln w="9525">
            <a:noFill/>
            <a:miter lim="800000"/>
            <a:headEnd/>
            <a:tailEnd/>
          </a:ln>
        </p:spPr>
        <p:txBody>
          <a:bodyPr wrap="none">
            <a:spAutoFit/>
          </a:bodyPr>
          <a:lstStyle/>
          <a:p>
            <a:r>
              <a:rPr lang="zh-CN" altLang="en-US" sz="2000" i="1">
                <a:latin typeface="宋体" pitchFamily="2" charset="-122"/>
                <a:ea typeface="宋体" pitchFamily="2" charset="-122"/>
              </a:rPr>
              <a:t>缓冲块</a:t>
            </a:r>
            <a:r>
              <a:rPr lang="en-US" altLang="zh-CN" sz="2000" i="1">
                <a:latin typeface="宋体" pitchFamily="2" charset="-122"/>
                <a:ea typeface="宋体" pitchFamily="2" charset="-122"/>
              </a:rPr>
              <a:t>B</a:t>
            </a:r>
            <a:endParaRPr lang="en-US" altLang="zh-CN" sz="2000">
              <a:latin typeface="宋体" pitchFamily="2" charset="-122"/>
              <a:ea typeface="宋体" pitchFamily="2" charset="-122"/>
            </a:endParaRPr>
          </a:p>
        </p:txBody>
      </p:sp>
      <p:sp>
        <p:nvSpPr>
          <p:cNvPr id="12313" name="Line 36"/>
          <p:cNvSpPr>
            <a:spLocks noChangeShapeType="1"/>
          </p:cNvSpPr>
          <p:nvPr/>
        </p:nvSpPr>
        <p:spPr bwMode="auto">
          <a:xfrm>
            <a:off x="3357563" y="1562100"/>
            <a:ext cx="838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14" name="Line 37"/>
          <p:cNvSpPr>
            <a:spLocks noChangeShapeType="1"/>
          </p:cNvSpPr>
          <p:nvPr/>
        </p:nvSpPr>
        <p:spPr bwMode="auto">
          <a:xfrm>
            <a:off x="3341688" y="2052638"/>
            <a:ext cx="89535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15" name="Line 38"/>
          <p:cNvSpPr>
            <a:spLocks noChangeShapeType="1"/>
          </p:cNvSpPr>
          <p:nvPr/>
        </p:nvSpPr>
        <p:spPr bwMode="auto">
          <a:xfrm flipH="1" flipV="1">
            <a:off x="4865688" y="1593850"/>
            <a:ext cx="2101850" cy="93663"/>
          </a:xfrm>
          <a:prstGeom prst="line">
            <a:avLst/>
          </a:prstGeom>
          <a:noFill/>
          <a:ln w="9525">
            <a:solidFill>
              <a:schemeClr val="tx1"/>
            </a:solidFill>
            <a:round/>
            <a:headEnd/>
            <a:tailEnd type="triangle" w="lg" len="lg"/>
          </a:ln>
        </p:spPr>
        <p:txBody>
          <a:bodyPr wrap="none" anchor="ctr"/>
          <a:lstStyle/>
          <a:p>
            <a:endParaRPr lang="zh-CN" altLang="en-US"/>
          </a:p>
        </p:txBody>
      </p:sp>
      <p:sp>
        <p:nvSpPr>
          <p:cNvPr id="12316" name="Line 39"/>
          <p:cNvSpPr>
            <a:spLocks noChangeShapeType="1"/>
          </p:cNvSpPr>
          <p:nvPr/>
        </p:nvSpPr>
        <p:spPr bwMode="auto">
          <a:xfrm>
            <a:off x="4868863" y="2052638"/>
            <a:ext cx="2082800" cy="104775"/>
          </a:xfrm>
          <a:prstGeom prst="line">
            <a:avLst/>
          </a:prstGeom>
          <a:noFill/>
          <a:ln w="9525">
            <a:solidFill>
              <a:schemeClr val="tx1"/>
            </a:solidFill>
            <a:round/>
            <a:headEnd/>
            <a:tailEnd type="triangle" w="lg" len="lg"/>
          </a:ln>
        </p:spPr>
        <p:txBody>
          <a:bodyPr wrap="none" anchor="ctr"/>
          <a:lstStyle/>
          <a:p>
            <a:endParaRPr lang="zh-CN" altLang="en-US"/>
          </a:p>
        </p:txBody>
      </p:sp>
      <p:sp>
        <p:nvSpPr>
          <p:cNvPr id="12317" name="Text Box 40"/>
          <p:cNvSpPr txBox="1">
            <a:spLocks noChangeArrowheads="1"/>
          </p:cNvSpPr>
          <p:nvPr/>
        </p:nvSpPr>
        <p:spPr bwMode="auto">
          <a:xfrm>
            <a:off x="5353050" y="1231900"/>
            <a:ext cx="1073150" cy="396875"/>
          </a:xfrm>
          <a:prstGeom prst="rect">
            <a:avLst/>
          </a:prstGeom>
          <a:noFill/>
          <a:ln w="9525">
            <a:noFill/>
            <a:miter lim="800000"/>
            <a:headEnd/>
            <a:tailEnd/>
          </a:ln>
        </p:spPr>
        <p:txBody>
          <a:bodyPr wrap="none">
            <a:spAutoFit/>
          </a:bodyPr>
          <a:lstStyle/>
          <a:p>
            <a:r>
              <a:rPr lang="en-US" altLang="zh-CN" sz="2000"/>
              <a:t>input(A)</a:t>
            </a:r>
          </a:p>
        </p:txBody>
      </p:sp>
      <p:sp>
        <p:nvSpPr>
          <p:cNvPr id="12318" name="Text Box 41"/>
          <p:cNvSpPr txBox="1">
            <a:spLocks noChangeArrowheads="1"/>
          </p:cNvSpPr>
          <p:nvPr/>
        </p:nvSpPr>
        <p:spPr bwMode="auto">
          <a:xfrm>
            <a:off x="5295900" y="2155825"/>
            <a:ext cx="1296988" cy="396875"/>
          </a:xfrm>
          <a:prstGeom prst="rect">
            <a:avLst/>
          </a:prstGeom>
          <a:noFill/>
          <a:ln w="9525">
            <a:noFill/>
            <a:miter lim="800000"/>
            <a:headEnd/>
            <a:tailEnd/>
          </a:ln>
        </p:spPr>
        <p:txBody>
          <a:bodyPr wrap="none">
            <a:spAutoFit/>
          </a:bodyPr>
          <a:lstStyle/>
          <a:p>
            <a:r>
              <a:rPr lang="en-US" altLang="zh-CN" sz="2000"/>
              <a:t>output(B) </a:t>
            </a:r>
          </a:p>
        </p:txBody>
      </p:sp>
      <p:sp>
        <p:nvSpPr>
          <p:cNvPr id="12319" name="Line 42"/>
          <p:cNvSpPr>
            <a:spLocks noChangeShapeType="1"/>
          </p:cNvSpPr>
          <p:nvPr/>
        </p:nvSpPr>
        <p:spPr bwMode="auto">
          <a:xfrm flipH="1">
            <a:off x="3665538" y="1671638"/>
            <a:ext cx="533400" cy="2209800"/>
          </a:xfrm>
          <a:prstGeom prst="line">
            <a:avLst/>
          </a:prstGeom>
          <a:noFill/>
          <a:ln w="9525">
            <a:solidFill>
              <a:schemeClr val="tx1"/>
            </a:solidFill>
            <a:round/>
            <a:headEnd/>
            <a:tailEnd type="triangle" w="lg" len="lg"/>
          </a:ln>
        </p:spPr>
        <p:txBody>
          <a:bodyPr wrap="none" anchor="ctr"/>
          <a:lstStyle/>
          <a:p>
            <a:endParaRPr lang="zh-CN" altLang="en-US"/>
          </a:p>
        </p:txBody>
      </p:sp>
      <p:sp>
        <p:nvSpPr>
          <p:cNvPr id="12320" name="Line 43"/>
          <p:cNvSpPr>
            <a:spLocks noChangeShapeType="1"/>
          </p:cNvSpPr>
          <p:nvPr/>
        </p:nvSpPr>
        <p:spPr bwMode="auto">
          <a:xfrm flipV="1">
            <a:off x="3798888" y="2205038"/>
            <a:ext cx="609600" cy="2286000"/>
          </a:xfrm>
          <a:prstGeom prst="line">
            <a:avLst/>
          </a:prstGeom>
          <a:noFill/>
          <a:ln w="9525">
            <a:solidFill>
              <a:schemeClr val="tx1"/>
            </a:solidFill>
            <a:round/>
            <a:headEnd/>
            <a:tailEnd type="triangle" w="lg" len="lg"/>
          </a:ln>
        </p:spPr>
        <p:txBody>
          <a:bodyPr wrap="none" anchor="ctr"/>
          <a:lstStyle/>
          <a:p>
            <a:endParaRPr lang="zh-CN" altLang="en-US"/>
          </a:p>
        </p:txBody>
      </p:sp>
      <p:sp>
        <p:nvSpPr>
          <p:cNvPr id="12321" name="Text Box 44"/>
          <p:cNvSpPr txBox="1">
            <a:spLocks noChangeArrowheads="1"/>
          </p:cNvSpPr>
          <p:nvPr/>
        </p:nvSpPr>
        <p:spPr bwMode="auto">
          <a:xfrm>
            <a:off x="2881313" y="2605088"/>
            <a:ext cx="1030287" cy="396875"/>
          </a:xfrm>
          <a:prstGeom prst="rect">
            <a:avLst/>
          </a:prstGeom>
          <a:noFill/>
          <a:ln w="9525">
            <a:noFill/>
            <a:miter lim="800000"/>
            <a:headEnd/>
            <a:tailEnd/>
          </a:ln>
        </p:spPr>
        <p:txBody>
          <a:bodyPr wrap="none">
            <a:spAutoFit/>
          </a:bodyPr>
          <a:lstStyle/>
          <a:p>
            <a:r>
              <a:rPr lang="en-US" altLang="zh-CN" sz="2000"/>
              <a:t>read(X)</a:t>
            </a:r>
          </a:p>
        </p:txBody>
      </p:sp>
      <p:sp>
        <p:nvSpPr>
          <p:cNvPr id="12322" name="Text Box 45"/>
          <p:cNvSpPr txBox="1">
            <a:spLocks noChangeArrowheads="1"/>
          </p:cNvSpPr>
          <p:nvPr/>
        </p:nvSpPr>
        <p:spPr bwMode="auto">
          <a:xfrm>
            <a:off x="4195763" y="2936875"/>
            <a:ext cx="1054100" cy="396875"/>
          </a:xfrm>
          <a:prstGeom prst="rect">
            <a:avLst/>
          </a:prstGeom>
          <a:noFill/>
          <a:ln w="9525">
            <a:noFill/>
            <a:miter lim="800000"/>
            <a:headEnd/>
            <a:tailEnd/>
          </a:ln>
        </p:spPr>
        <p:txBody>
          <a:bodyPr wrap="none">
            <a:spAutoFit/>
          </a:bodyPr>
          <a:lstStyle/>
          <a:p>
            <a:r>
              <a:rPr lang="en-US" altLang="zh-CN" sz="2000"/>
              <a:t>write(Y)</a:t>
            </a:r>
          </a:p>
        </p:txBody>
      </p:sp>
      <p:sp>
        <p:nvSpPr>
          <p:cNvPr id="12323" name="Text Box 46"/>
          <p:cNvSpPr txBox="1">
            <a:spLocks noChangeArrowheads="1"/>
          </p:cNvSpPr>
          <p:nvPr/>
        </p:nvSpPr>
        <p:spPr bwMode="auto">
          <a:xfrm>
            <a:off x="6961188" y="5748338"/>
            <a:ext cx="696912" cy="400050"/>
          </a:xfrm>
          <a:prstGeom prst="rect">
            <a:avLst/>
          </a:prstGeom>
          <a:noFill/>
          <a:ln w="9525">
            <a:noFill/>
            <a:miter lim="800000"/>
            <a:headEnd/>
            <a:tailEnd/>
          </a:ln>
        </p:spPr>
        <p:txBody>
          <a:bodyPr wrap="none">
            <a:spAutoFit/>
          </a:bodyPr>
          <a:lstStyle/>
          <a:p>
            <a:r>
              <a:rPr lang="zh-CN" altLang="en-US" sz="2000">
                <a:solidFill>
                  <a:srgbClr val="000099"/>
                </a:solidFill>
              </a:rPr>
              <a:t>磁盘</a:t>
            </a:r>
            <a:endParaRPr lang="en-US" altLang="zh-CN" sz="2000">
              <a:solidFill>
                <a:srgbClr val="000099"/>
              </a:solidFill>
            </a:endParaRPr>
          </a:p>
        </p:txBody>
      </p:sp>
      <p:sp>
        <p:nvSpPr>
          <p:cNvPr id="12324" name="Text Box 63"/>
          <p:cNvSpPr txBox="1">
            <a:spLocks noChangeArrowheads="1"/>
          </p:cNvSpPr>
          <p:nvPr/>
        </p:nvSpPr>
        <p:spPr bwMode="auto">
          <a:xfrm>
            <a:off x="2878138" y="4783138"/>
            <a:ext cx="1371600" cy="368300"/>
          </a:xfrm>
          <a:prstGeom prst="rect">
            <a:avLst/>
          </a:prstGeom>
          <a:noFill/>
          <a:ln w="9525">
            <a:noFill/>
            <a:miter lim="800000"/>
            <a:headEnd/>
            <a:tailEnd/>
          </a:ln>
        </p:spPr>
        <p:txBody>
          <a:bodyPr>
            <a:spAutoFit/>
          </a:bodyPr>
          <a:lstStyle/>
          <a:p>
            <a:r>
              <a:rPr lang="en-US" altLang="zh-CN" sz="1800"/>
              <a:t>T</a:t>
            </a:r>
            <a:r>
              <a:rPr lang="en-US" altLang="zh-CN" sz="1800" baseline="-25000"/>
              <a:t>1</a:t>
            </a:r>
            <a:r>
              <a:rPr lang="zh-CN" altLang="en-US" sz="1800"/>
              <a:t>的工作区</a:t>
            </a:r>
            <a:endParaRPr lang="en-US" altLang="zh-CN" sz="1800"/>
          </a:p>
        </p:txBody>
      </p:sp>
      <p:sp>
        <p:nvSpPr>
          <p:cNvPr id="12325" name="Text Box 64"/>
          <p:cNvSpPr txBox="1">
            <a:spLocks noChangeArrowheads="1"/>
          </p:cNvSpPr>
          <p:nvPr/>
        </p:nvSpPr>
        <p:spPr bwMode="auto">
          <a:xfrm>
            <a:off x="4227513" y="4808538"/>
            <a:ext cx="1335087" cy="369887"/>
          </a:xfrm>
          <a:prstGeom prst="rect">
            <a:avLst/>
          </a:prstGeom>
          <a:noFill/>
          <a:ln w="9525">
            <a:noFill/>
            <a:miter lim="800000"/>
            <a:headEnd/>
            <a:tailEnd/>
          </a:ln>
        </p:spPr>
        <p:txBody>
          <a:bodyPr wrap="none">
            <a:spAutoFit/>
          </a:bodyPr>
          <a:lstStyle/>
          <a:p>
            <a:r>
              <a:rPr lang="en-US" altLang="zh-CN" sz="1800"/>
              <a:t>T</a:t>
            </a:r>
            <a:r>
              <a:rPr lang="en-US" altLang="zh-CN" sz="1800" baseline="-25000"/>
              <a:t>2</a:t>
            </a:r>
            <a:r>
              <a:rPr lang="zh-CN" altLang="en-US" sz="1800"/>
              <a:t>的工作区</a:t>
            </a:r>
            <a:endParaRPr lang="en-US" altLang="zh-CN" sz="1800"/>
          </a:p>
        </p:txBody>
      </p:sp>
      <p:sp>
        <p:nvSpPr>
          <p:cNvPr id="12326" name="Text Box 65"/>
          <p:cNvSpPr txBox="1">
            <a:spLocks noChangeArrowheads="1"/>
          </p:cNvSpPr>
          <p:nvPr/>
        </p:nvSpPr>
        <p:spPr bwMode="auto">
          <a:xfrm>
            <a:off x="4335463" y="5762625"/>
            <a:ext cx="696912" cy="400050"/>
          </a:xfrm>
          <a:prstGeom prst="rect">
            <a:avLst/>
          </a:prstGeom>
          <a:noFill/>
          <a:ln w="9525">
            <a:noFill/>
            <a:miter lim="800000"/>
            <a:headEnd/>
            <a:tailEnd/>
          </a:ln>
        </p:spPr>
        <p:txBody>
          <a:bodyPr wrap="none">
            <a:spAutoFit/>
          </a:bodyPr>
          <a:lstStyle/>
          <a:p>
            <a:r>
              <a:rPr lang="zh-CN" altLang="en-US" sz="2000">
                <a:solidFill>
                  <a:srgbClr val="000099"/>
                </a:solidFill>
              </a:rPr>
              <a:t>主存</a:t>
            </a:r>
            <a:endParaRPr lang="en-US" altLang="zh-CN" sz="2000">
              <a:solidFill>
                <a:srgbClr val="000099"/>
              </a:solidFill>
            </a:endParaRPr>
          </a:p>
        </p:txBody>
      </p:sp>
      <p:sp>
        <p:nvSpPr>
          <p:cNvPr id="12327" name="Text Box 66"/>
          <p:cNvSpPr txBox="1">
            <a:spLocks noChangeArrowheads="1"/>
          </p:cNvSpPr>
          <p:nvPr/>
        </p:nvSpPr>
        <p:spPr bwMode="auto">
          <a:xfrm>
            <a:off x="4389438" y="3589338"/>
            <a:ext cx="403225" cy="396875"/>
          </a:xfrm>
          <a:prstGeom prst="rect">
            <a:avLst/>
          </a:prstGeom>
          <a:noFill/>
          <a:ln w="9525">
            <a:noFill/>
            <a:miter lim="800000"/>
            <a:headEnd/>
            <a:tailEnd/>
          </a:ln>
        </p:spPr>
        <p:txBody>
          <a:bodyPr wrap="none">
            <a:spAutoFit/>
          </a:bodyPr>
          <a:lstStyle/>
          <a:p>
            <a:r>
              <a:rPr lang="en-US" altLang="zh-CN" sz="2000"/>
              <a:t>x</a:t>
            </a:r>
            <a:r>
              <a:rPr lang="en-US" altLang="zh-CN" sz="2000" baseline="-25000"/>
              <a:t>2</a:t>
            </a:r>
            <a:endParaRPr lang="en-US" altLang="zh-CN" sz="2000"/>
          </a:p>
        </p:txBody>
      </p:sp>
      <p:sp>
        <p:nvSpPr>
          <p:cNvPr id="12328" name="Line 67"/>
          <p:cNvSpPr>
            <a:spLocks noChangeShapeType="1"/>
          </p:cNvSpPr>
          <p:nvPr/>
        </p:nvSpPr>
        <p:spPr bwMode="auto">
          <a:xfrm>
            <a:off x="6443663" y="784225"/>
            <a:ext cx="0" cy="5543550"/>
          </a:xfrm>
          <a:prstGeom prst="line">
            <a:avLst/>
          </a:prstGeom>
          <a:noFill/>
          <a:ln w="9525">
            <a:solidFill>
              <a:schemeClr val="tx1"/>
            </a:solidFill>
            <a:round/>
            <a:headEnd/>
            <a:tailEnd/>
          </a:ln>
        </p:spPr>
        <p:txBody>
          <a:bodyPr wrap="none"/>
          <a:lstStyle/>
          <a:p>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zh-CN" altLang="en-US" dirty="0" smtClean="0">
                <a:ea typeface="宋体" pitchFamily="2" charset="-122"/>
              </a:rPr>
              <a:t>恢复与原子性</a:t>
            </a:r>
            <a:endParaRPr lang="en-US" altLang="zh-CN" dirty="0" smtClean="0">
              <a:effectLst>
                <a:outerShdw blurRad="38100" dist="38100" dir="2700000" algn="tl">
                  <a:srgbClr val="C0C0C0"/>
                </a:outerShdw>
              </a:effectLst>
            </a:endParaRPr>
          </a:p>
        </p:txBody>
      </p:sp>
      <p:sp>
        <p:nvSpPr>
          <p:cNvPr id="14339" name="Rectangle 3"/>
          <p:cNvSpPr>
            <a:spLocks noGrp="1" noChangeArrowheads="1"/>
          </p:cNvSpPr>
          <p:nvPr>
            <p:ph type="body" idx="1"/>
          </p:nvPr>
        </p:nvSpPr>
        <p:spPr/>
        <p:txBody>
          <a:bodyPr/>
          <a:lstStyle/>
          <a:p>
            <a:r>
              <a:rPr lang="zh-CN" altLang="en-US" sz="1800" dirty="0" smtClean="0">
                <a:latin typeface="宋体" pitchFamily="2" charset="-122"/>
                <a:ea typeface="宋体" pitchFamily="2" charset="-122"/>
              </a:rPr>
              <a:t>为了在故障的情况下仍确保原子性</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我们首先向稳定存储器输出描述更新的信息, 而不更新数据库本身</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我们详细地学习</a:t>
            </a:r>
            <a:r>
              <a:rPr lang="zh-CN" altLang="en-US" sz="1800" dirty="0" smtClean="0">
                <a:solidFill>
                  <a:srgbClr val="FF0000"/>
                </a:solidFill>
                <a:latin typeface="宋体" pitchFamily="2" charset="-122"/>
                <a:ea typeface="宋体" pitchFamily="2" charset="-122"/>
              </a:rPr>
              <a:t>基于日志的恢复机制</a:t>
            </a:r>
            <a:endParaRPr lang="en-US" altLang="zh-CN" sz="1800" dirty="0" smtClean="0">
              <a:solidFill>
                <a:srgbClr val="FF0000"/>
              </a:solidFill>
              <a:latin typeface="宋体" pitchFamily="2" charset="-122"/>
              <a:ea typeface="宋体" pitchFamily="2" charset="-122"/>
            </a:endParaRPr>
          </a:p>
          <a:p>
            <a:pPr lvl="1"/>
            <a:r>
              <a:rPr lang="zh-CN" altLang="en-US" sz="1800" dirty="0" smtClean="0">
                <a:latin typeface="宋体" pitchFamily="2" charset="-122"/>
                <a:ea typeface="宋体" pitchFamily="2" charset="-122"/>
              </a:rPr>
              <a:t>首先介绍基本概念</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然后介绍检查点</a:t>
            </a:r>
            <a:endParaRPr lang="en-US" altLang="zh-CN" sz="1800" dirty="0" smtClean="0">
              <a:latin typeface="宋体" pitchFamily="2" charset="-122"/>
              <a:ea typeface="宋体" pitchFamily="2" charset="-122"/>
            </a:endParaRPr>
          </a:p>
          <a:p>
            <a:pPr>
              <a:buFont typeface="Monotype Sorts" charset="2"/>
              <a:buNone/>
            </a:pP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dirty="0">
                <a:ea typeface="+mj-ea"/>
              </a:rPr>
              <a:t>ACID </a:t>
            </a:r>
            <a:r>
              <a:rPr lang="zh-CN" altLang="en-US" dirty="0" smtClean="0">
                <a:ea typeface="+mj-ea"/>
              </a:rPr>
              <a:t>特性</a:t>
            </a:r>
            <a:endParaRPr lang="en-US" dirty="0">
              <a:ea typeface="+mj-ea"/>
            </a:endParaRPr>
          </a:p>
        </p:txBody>
      </p:sp>
      <p:sp>
        <p:nvSpPr>
          <p:cNvPr id="10243" name="Rectangle 3"/>
          <p:cNvSpPr>
            <a:spLocks noGrp="1" noChangeArrowheads="1"/>
          </p:cNvSpPr>
          <p:nvPr>
            <p:ph type="body" idx="1"/>
          </p:nvPr>
        </p:nvSpPr>
        <p:spPr>
          <a:xfrm>
            <a:off x="914400" y="2081213"/>
            <a:ext cx="7872413" cy="3598862"/>
          </a:xfrm>
        </p:spPr>
        <p:txBody>
          <a:bodyPr/>
          <a:lstStyle/>
          <a:p>
            <a:pPr>
              <a:defRPr/>
            </a:pPr>
            <a:r>
              <a:rPr lang="zh-CN" altLang="en-US" sz="1800" b="1" dirty="0" smtClean="0">
                <a:latin typeface="宋体" pitchFamily="2" charset="-122"/>
                <a:ea typeface="宋体" pitchFamily="2" charset="-122"/>
              </a:rPr>
              <a:t>原子性</a:t>
            </a:r>
            <a:r>
              <a:rPr lang="en-US" altLang="zh-CN" sz="1800" b="1" dirty="0" smtClean="0">
                <a:latin typeface="宋体" pitchFamily="2" charset="-122"/>
                <a:ea typeface="宋体" pitchFamily="2" charset="-122"/>
              </a:rPr>
              <a:t>(</a:t>
            </a:r>
            <a:r>
              <a:rPr lang="en-US" altLang="zh-CN" sz="1800" b="1" dirty="0" smtClean="0"/>
              <a:t>Atomicity</a:t>
            </a:r>
            <a:r>
              <a:rPr lang="en-US" altLang="zh-CN" sz="1800" b="1" dirty="0" smtClean="0">
                <a:latin typeface="宋体" pitchFamily="2" charset="-122"/>
                <a:ea typeface="宋体" pitchFamily="2" charset="-122"/>
              </a:rPr>
              <a:t>)</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事务的所有操作在数据库中要么全部正确反映，要么全部不反映</a:t>
            </a:r>
            <a:endParaRPr lang="en-US" altLang="zh-CN" sz="1800" dirty="0" smtClean="0">
              <a:latin typeface="宋体" pitchFamily="2" charset="-122"/>
              <a:ea typeface="宋体" pitchFamily="2" charset="-122"/>
            </a:endParaRPr>
          </a:p>
          <a:p>
            <a:pPr>
              <a:defRPr/>
            </a:pPr>
            <a:r>
              <a:rPr lang="zh-CN" altLang="en-US" sz="1800" b="1" dirty="0" smtClean="0">
                <a:latin typeface="宋体" pitchFamily="2" charset="-122"/>
                <a:ea typeface="宋体" pitchFamily="2" charset="-122"/>
              </a:rPr>
              <a:t>一致性</a:t>
            </a:r>
            <a:r>
              <a:rPr lang="en-US" altLang="zh-CN" sz="1800" b="1" dirty="0" smtClean="0">
                <a:latin typeface="宋体" pitchFamily="2" charset="-122"/>
                <a:ea typeface="宋体" pitchFamily="2" charset="-122"/>
              </a:rPr>
              <a:t>(</a:t>
            </a:r>
            <a:r>
              <a:rPr lang="en-US" altLang="zh-CN" sz="1800" b="1" dirty="0" smtClean="0"/>
              <a:t>Consistency</a:t>
            </a:r>
            <a:r>
              <a:rPr lang="en-US" altLang="zh-CN" sz="1800" b="1" dirty="0" smtClean="0">
                <a:latin typeface="宋体" pitchFamily="2" charset="-122"/>
                <a:ea typeface="宋体" pitchFamily="2" charset="-122"/>
              </a:rPr>
              <a:t>)</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隔离执行事务时（即，在没有其他事务并发执行的情况下）保持数据库的一致性</a:t>
            </a:r>
            <a:endParaRPr lang="en-US" altLang="zh-CN" sz="1800" dirty="0" smtClean="0">
              <a:latin typeface="宋体" pitchFamily="2" charset="-122"/>
              <a:ea typeface="宋体" pitchFamily="2" charset="-122"/>
            </a:endParaRPr>
          </a:p>
          <a:p>
            <a:pPr>
              <a:defRPr/>
            </a:pPr>
            <a:r>
              <a:rPr lang="zh-CN" altLang="en-US" sz="1800" b="1" dirty="0" smtClean="0">
                <a:latin typeface="宋体" pitchFamily="2" charset="-122"/>
                <a:ea typeface="宋体" pitchFamily="2" charset="-122"/>
              </a:rPr>
              <a:t>隔离性</a:t>
            </a:r>
            <a:r>
              <a:rPr lang="en-US" altLang="zh-CN" sz="1800" b="1" dirty="0" smtClean="0">
                <a:latin typeface="宋体" pitchFamily="2" charset="-122"/>
                <a:ea typeface="宋体" pitchFamily="2" charset="-122"/>
              </a:rPr>
              <a:t>(</a:t>
            </a:r>
            <a:r>
              <a:rPr lang="en-US" altLang="zh-CN" sz="1800" b="1" dirty="0" smtClean="0"/>
              <a:t>Isolation</a:t>
            </a:r>
            <a:r>
              <a:rPr lang="en-US" altLang="zh-CN" sz="1800" b="1" dirty="0" smtClean="0">
                <a:latin typeface="宋体" pitchFamily="2" charset="-122"/>
                <a:ea typeface="宋体" pitchFamily="2" charset="-122"/>
              </a:rPr>
              <a:t>)</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尽管多个事务可能并发执行，但系统保证每个事务都感觉不到系统中有其他事务在并发的执行。中间事务结果对其他并发执行的事务是隐藏的。 </a:t>
            </a:r>
            <a:r>
              <a:rPr lang="en-US" altLang="zh-CN" sz="1800" dirty="0" smtClean="0">
                <a:latin typeface="宋体" pitchFamily="2" charset="-122"/>
                <a:ea typeface="宋体" pitchFamily="2" charset="-122"/>
              </a:rPr>
              <a:t>  </a:t>
            </a:r>
          </a:p>
          <a:p>
            <a:pPr lvl="1">
              <a:defRPr/>
            </a:pPr>
            <a:r>
              <a:rPr lang="zh-CN" altLang="en-US" sz="1800" dirty="0" smtClean="0">
                <a:latin typeface="宋体" pitchFamily="2" charset="-122"/>
                <a:ea typeface="宋体" pitchFamily="2" charset="-122"/>
                <a:cs typeface="+mn-cs"/>
              </a:rPr>
              <a:t>对于任何一对事务</a:t>
            </a:r>
            <a:r>
              <a:rPr lang="en-US" altLang="zh-CN" sz="1800" dirty="0" smtClean="0">
                <a:latin typeface="宋体" pitchFamily="2" charset="-122"/>
                <a:ea typeface="宋体" pitchFamily="2" charset="-122"/>
                <a:cs typeface="+mn-cs"/>
              </a:rPr>
              <a:t>Ti</a:t>
            </a:r>
            <a:r>
              <a:rPr lang="zh-CN" altLang="en-US" sz="1800" dirty="0" smtClean="0">
                <a:latin typeface="宋体" pitchFamily="2" charset="-122"/>
                <a:ea typeface="宋体" pitchFamily="2" charset="-122"/>
                <a:cs typeface="+mn-cs"/>
              </a:rPr>
              <a:t>和</a:t>
            </a:r>
            <a:r>
              <a:rPr lang="en-US" altLang="zh-CN" sz="1800" dirty="0" err="1" smtClean="0">
                <a:latin typeface="宋体" pitchFamily="2" charset="-122"/>
                <a:ea typeface="宋体" pitchFamily="2" charset="-122"/>
                <a:cs typeface="+mn-cs"/>
              </a:rPr>
              <a:t>Tj</a:t>
            </a:r>
            <a:r>
              <a:rPr lang="zh-CN" altLang="en-US" sz="1800" dirty="0" smtClean="0">
                <a:latin typeface="宋体" pitchFamily="2" charset="-122"/>
                <a:ea typeface="宋体" pitchFamily="2" charset="-122"/>
                <a:cs typeface="+mn-cs"/>
              </a:rPr>
              <a:t>，在</a:t>
            </a:r>
            <a:r>
              <a:rPr lang="en-US" altLang="zh-CN" sz="1800" dirty="0" smtClean="0">
                <a:latin typeface="宋体" pitchFamily="2" charset="-122"/>
                <a:ea typeface="宋体" pitchFamily="2" charset="-122"/>
                <a:cs typeface="+mn-cs"/>
              </a:rPr>
              <a:t>Ti</a:t>
            </a:r>
            <a:r>
              <a:rPr lang="zh-CN" altLang="en-US" sz="1800" dirty="0" smtClean="0">
                <a:latin typeface="宋体" pitchFamily="2" charset="-122"/>
                <a:ea typeface="宋体" pitchFamily="2" charset="-122"/>
                <a:cs typeface="+mn-cs"/>
              </a:rPr>
              <a:t>看来，</a:t>
            </a:r>
            <a:r>
              <a:rPr lang="en-US" altLang="zh-CN" sz="1800" dirty="0" err="1" smtClean="0">
                <a:latin typeface="宋体" pitchFamily="2" charset="-122"/>
                <a:ea typeface="宋体" pitchFamily="2" charset="-122"/>
                <a:cs typeface="+mn-cs"/>
              </a:rPr>
              <a:t>Tj</a:t>
            </a:r>
            <a:r>
              <a:rPr lang="zh-CN" altLang="en-US" sz="1800" dirty="0" smtClean="0">
                <a:latin typeface="宋体" pitchFamily="2" charset="-122"/>
                <a:ea typeface="宋体" pitchFamily="2" charset="-122"/>
                <a:cs typeface="+mn-cs"/>
              </a:rPr>
              <a:t>或者在</a:t>
            </a:r>
            <a:r>
              <a:rPr lang="en-US" altLang="zh-CN" sz="1800" dirty="0" smtClean="0">
                <a:latin typeface="宋体" pitchFamily="2" charset="-122"/>
                <a:ea typeface="宋体" pitchFamily="2" charset="-122"/>
                <a:cs typeface="+mn-cs"/>
              </a:rPr>
              <a:t>Ti</a:t>
            </a:r>
            <a:r>
              <a:rPr lang="zh-CN" altLang="en-US" sz="1800" dirty="0" smtClean="0">
                <a:latin typeface="宋体" pitchFamily="2" charset="-122"/>
                <a:ea typeface="宋体" pitchFamily="2" charset="-122"/>
                <a:cs typeface="+mn-cs"/>
              </a:rPr>
              <a:t>开始之前已经完成执行，或者在</a:t>
            </a:r>
            <a:r>
              <a:rPr lang="en-US" altLang="zh-CN" sz="1800" dirty="0" smtClean="0">
                <a:latin typeface="宋体" pitchFamily="2" charset="-122"/>
                <a:ea typeface="宋体" pitchFamily="2" charset="-122"/>
                <a:cs typeface="+mn-cs"/>
              </a:rPr>
              <a:t>Ti</a:t>
            </a:r>
            <a:r>
              <a:rPr lang="zh-CN" altLang="en-US" sz="1800" dirty="0" smtClean="0">
                <a:latin typeface="宋体" pitchFamily="2" charset="-122"/>
                <a:ea typeface="宋体" pitchFamily="2" charset="-122"/>
                <a:cs typeface="+mn-cs"/>
              </a:rPr>
              <a:t>完成之后开始执行</a:t>
            </a:r>
            <a:endParaRPr lang="en-US" altLang="zh-CN" sz="1800" dirty="0" smtClean="0">
              <a:latin typeface="宋体" pitchFamily="2" charset="-122"/>
              <a:ea typeface="宋体" pitchFamily="2" charset="-122"/>
              <a:cs typeface="+mn-cs"/>
            </a:endParaRPr>
          </a:p>
          <a:p>
            <a:pPr>
              <a:defRPr/>
            </a:pPr>
            <a:r>
              <a:rPr lang="zh-CN" altLang="en-US" sz="1800" b="1" dirty="0" smtClean="0">
                <a:latin typeface="宋体" pitchFamily="2" charset="-122"/>
                <a:ea typeface="宋体" pitchFamily="2" charset="-122"/>
              </a:rPr>
              <a:t>持久性</a:t>
            </a:r>
            <a:r>
              <a:rPr lang="en-US" altLang="zh-CN" sz="1800" b="1" dirty="0" smtClean="0">
                <a:latin typeface="宋体" pitchFamily="2" charset="-122"/>
                <a:ea typeface="宋体" pitchFamily="2" charset="-122"/>
              </a:rPr>
              <a:t>(</a:t>
            </a:r>
            <a:r>
              <a:rPr lang="en-US" altLang="zh-CN" sz="1800" b="1" dirty="0" smtClean="0"/>
              <a:t>Durability</a:t>
            </a:r>
            <a:r>
              <a:rPr lang="en-US" altLang="zh-CN" sz="1800" b="1" dirty="0" smtClean="0">
                <a:latin typeface="宋体" pitchFamily="2" charset="-122"/>
                <a:ea typeface="宋体" pitchFamily="2" charset="-122"/>
              </a:rPr>
              <a:t>)</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一个事务成功完成后，它对数据库的改变是永久的，即使系统可能出现故障</a:t>
            </a:r>
            <a:endParaRPr lang="en-US" altLang="zh-CN" sz="1800" i="1" dirty="0" smtClean="0">
              <a:latin typeface="宋体" pitchFamily="2" charset="-122"/>
              <a:ea typeface="宋体" pitchFamily="2" charset="-122"/>
            </a:endParaRPr>
          </a:p>
        </p:txBody>
      </p:sp>
      <p:sp>
        <p:nvSpPr>
          <p:cNvPr id="10244" name="Text Box 4"/>
          <p:cNvSpPr txBox="1">
            <a:spLocks noChangeArrowheads="1"/>
          </p:cNvSpPr>
          <p:nvPr/>
        </p:nvSpPr>
        <p:spPr bwMode="auto">
          <a:xfrm>
            <a:off x="901700" y="1106488"/>
            <a:ext cx="8242300" cy="646112"/>
          </a:xfrm>
          <a:prstGeom prst="rect">
            <a:avLst/>
          </a:prstGeom>
          <a:noFill/>
          <a:ln w="9525">
            <a:noFill/>
            <a:miter lim="800000"/>
            <a:headEnd/>
            <a:tailEnd/>
          </a:ln>
        </p:spPr>
        <p:txBody>
          <a:bodyPr anchor="ctr">
            <a:spAutoFit/>
          </a:bodyPr>
          <a:lstStyle/>
          <a:p>
            <a:pPr>
              <a:spcBef>
                <a:spcPct val="50000"/>
              </a:spcBef>
            </a:pPr>
            <a:r>
              <a:rPr lang="zh-CN" altLang="en-US" sz="1800" dirty="0">
                <a:latin typeface="宋体" pitchFamily="2" charset="-122"/>
                <a:ea typeface="宋体" pitchFamily="2" charset="-122"/>
              </a:rPr>
              <a:t>事务是访问并可能更新数据项的一个程序执行单元。数据库系统必须保证数据的完整性：</a:t>
            </a:r>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zh-CN" altLang="en-US" dirty="0" smtClean="0">
                <a:ea typeface="宋体" pitchFamily="2" charset="-122"/>
              </a:rPr>
              <a:t>基于日志的恢复</a:t>
            </a:r>
            <a:endParaRPr lang="en-US" dirty="0">
              <a:ea typeface="+mj-ea"/>
            </a:endParaRPr>
          </a:p>
        </p:txBody>
      </p:sp>
      <p:sp>
        <p:nvSpPr>
          <p:cNvPr id="15363" name="Rectangle 3"/>
          <p:cNvSpPr>
            <a:spLocks noGrp="1" noChangeArrowheads="1"/>
          </p:cNvSpPr>
          <p:nvPr>
            <p:ph type="body" idx="4294967295"/>
          </p:nvPr>
        </p:nvSpPr>
        <p:spPr>
          <a:xfrm>
            <a:off x="842963" y="1106488"/>
            <a:ext cx="7848600" cy="5029200"/>
          </a:xfrm>
        </p:spPr>
        <p:txBody>
          <a:bodyPr/>
          <a:lstStyle/>
          <a:p>
            <a:pPr>
              <a:lnSpc>
                <a:spcPct val="90000"/>
              </a:lnSpc>
            </a:pPr>
            <a:r>
              <a:rPr lang="zh-CN" altLang="en-US" sz="1800" b="1" dirty="0" smtClean="0">
                <a:solidFill>
                  <a:srgbClr val="FF0000"/>
                </a:solidFill>
                <a:latin typeface="宋体" pitchFamily="2" charset="-122"/>
                <a:ea typeface="宋体" pitchFamily="2" charset="-122"/>
              </a:rPr>
              <a:t>日志</a:t>
            </a:r>
            <a:r>
              <a:rPr lang="zh-CN" altLang="en-US" sz="1800" dirty="0" smtClean="0">
                <a:latin typeface="宋体" pitchFamily="2" charset="-122"/>
                <a:ea typeface="宋体" pitchFamily="2" charset="-122"/>
              </a:rPr>
              <a:t>保存在稳定存储器上</a:t>
            </a:r>
            <a:r>
              <a:rPr lang="en-US" altLang="zh-CN" sz="1800" dirty="0" smtClean="0">
                <a:latin typeface="宋体" pitchFamily="2" charset="-122"/>
                <a:ea typeface="宋体" pitchFamily="2" charset="-122"/>
              </a:rPr>
              <a:t>. </a:t>
            </a:r>
          </a:p>
          <a:p>
            <a:pPr lvl="1">
              <a:lnSpc>
                <a:spcPct val="90000"/>
              </a:lnSpc>
            </a:pPr>
            <a:r>
              <a:rPr lang="zh-CN" altLang="en-US" sz="1800" dirty="0" smtClean="0">
                <a:latin typeface="宋体" pitchFamily="2" charset="-122"/>
                <a:ea typeface="宋体" pitchFamily="2" charset="-122"/>
              </a:rPr>
              <a:t>日志是</a:t>
            </a:r>
            <a:r>
              <a:rPr lang="zh-CN" altLang="en-US" sz="1800" b="1" dirty="0" smtClean="0">
                <a:solidFill>
                  <a:srgbClr val="FF0000"/>
                </a:solidFill>
                <a:latin typeface="宋体" pitchFamily="2" charset="-122"/>
                <a:ea typeface="宋体" pitchFamily="2" charset="-122"/>
              </a:rPr>
              <a:t>日志记录</a:t>
            </a:r>
            <a:r>
              <a:rPr lang="zh-CN" altLang="en-US" sz="1800" dirty="0" smtClean="0">
                <a:latin typeface="宋体" pitchFamily="2" charset="-122"/>
                <a:ea typeface="宋体" pitchFamily="2" charset="-122"/>
              </a:rPr>
              <a:t>的序列</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用来记录对数据库的更新活动</a:t>
            </a:r>
            <a:r>
              <a:rPr lang="en-US" altLang="zh-CN" sz="1800" dirty="0" smtClean="0">
                <a:latin typeface="宋体" pitchFamily="2" charset="-122"/>
                <a:ea typeface="宋体" pitchFamily="2" charset="-122"/>
              </a:rPr>
              <a:t>.</a:t>
            </a:r>
          </a:p>
          <a:p>
            <a:pPr>
              <a:lnSpc>
                <a:spcPct val="90000"/>
              </a:lnSpc>
            </a:pPr>
            <a:r>
              <a:rPr lang="zh-CN" altLang="en-US" sz="1800" dirty="0" smtClean="0">
                <a:latin typeface="宋体" pitchFamily="2" charset="-122"/>
                <a:ea typeface="宋体" pitchFamily="2" charset="-122"/>
              </a:rPr>
              <a:t>当事务</a:t>
            </a:r>
            <a:r>
              <a:rPr lang="en-US" altLang="zh-CN" sz="1800" i="1" dirty="0" smtClean="0">
                <a:latin typeface="宋体" pitchFamily="2" charset="-122"/>
                <a:ea typeface="宋体" pitchFamily="2" charset="-122"/>
              </a:rPr>
              <a:t>T</a:t>
            </a:r>
            <a:r>
              <a:rPr lang="en-US" altLang="zh-CN" sz="20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启动</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写入一条登记自己的日志记录</a:t>
            </a:r>
            <a:r>
              <a:rPr lang="en-US" altLang="zh-CN" sz="1800" dirty="0" smtClean="0">
                <a:latin typeface="宋体" pitchFamily="2" charset="-122"/>
                <a:ea typeface="宋体" pitchFamily="2" charset="-122"/>
              </a:rPr>
              <a:t> </a:t>
            </a:r>
            <a:br>
              <a:rPr lang="en-US" altLang="zh-CN" sz="1800" dirty="0" smtClean="0">
                <a:latin typeface="宋体" pitchFamily="2" charset="-122"/>
                <a:ea typeface="宋体" pitchFamily="2" charset="-122"/>
              </a:rPr>
            </a:b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  </a:t>
            </a:r>
            <a:r>
              <a:rPr lang="en-US" altLang="zh-CN" sz="1800" b="1" dirty="0" smtClean="0">
                <a:latin typeface="宋体" pitchFamily="2" charset="-122"/>
                <a:ea typeface="宋体" pitchFamily="2" charset="-122"/>
              </a:rPr>
              <a:t>start</a:t>
            </a:r>
            <a:r>
              <a:rPr lang="en-US" altLang="zh-CN" sz="1800" dirty="0" smtClean="0">
                <a:latin typeface="宋体" pitchFamily="2" charset="-122"/>
                <a:ea typeface="宋体" pitchFamily="2" charset="-122"/>
              </a:rPr>
              <a:t>&gt;</a:t>
            </a:r>
          </a:p>
          <a:p>
            <a:pPr>
              <a:lnSpc>
                <a:spcPct val="90000"/>
              </a:lnSpc>
            </a:pP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执行</a:t>
            </a:r>
            <a:r>
              <a:rPr lang="en-US" altLang="zh-CN" sz="1800" b="1" dirty="0" smtClean="0">
                <a:latin typeface="宋体" pitchFamily="2" charset="-122"/>
                <a:ea typeface="宋体" pitchFamily="2" charset="-122"/>
              </a:rPr>
              <a:t>write</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X</a:t>
            </a:r>
            <a:r>
              <a:rPr lang="en-US" altLang="zh-CN" sz="1800" dirty="0" smtClean="0">
                <a:latin typeface="宋体" pitchFamily="2" charset="-122"/>
                <a:ea typeface="宋体" pitchFamily="2" charset="-122"/>
              </a:rPr>
              <a:t>)</a:t>
            </a:r>
            <a:r>
              <a:rPr lang="zh-CN" altLang="en-US" sz="1800" b="1" dirty="0" smtClean="0">
                <a:latin typeface="宋体" pitchFamily="2" charset="-122"/>
                <a:ea typeface="宋体" pitchFamily="2" charset="-122"/>
              </a:rPr>
              <a:t>之前</a:t>
            </a:r>
            <a:r>
              <a:rPr lang="zh-CN" altLang="en-US" sz="1800" dirty="0" smtClean="0">
                <a:latin typeface="宋体" pitchFamily="2" charset="-122"/>
                <a:ea typeface="宋体" pitchFamily="2" charset="-122"/>
              </a:rPr>
              <a:t>, 写入日志记录</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X,  V</a:t>
            </a:r>
            <a:r>
              <a:rPr lang="en-US" altLang="zh-CN" sz="1800" i="1" baseline="-25000" dirty="0" smtClean="0">
                <a:latin typeface="宋体" pitchFamily="2" charset="-122"/>
                <a:ea typeface="宋体" pitchFamily="2" charset="-122"/>
              </a:rPr>
              <a:t>1</a:t>
            </a:r>
            <a:r>
              <a:rPr lang="en-US" altLang="zh-CN" sz="1800" i="1" dirty="0" smtClean="0">
                <a:latin typeface="宋体" pitchFamily="2" charset="-122"/>
                <a:ea typeface="宋体" pitchFamily="2" charset="-122"/>
              </a:rPr>
              <a:t>,  V</a:t>
            </a:r>
            <a:r>
              <a:rPr lang="en-US" altLang="zh-CN" sz="1800" i="1" baseline="-25000" dirty="0" smtClean="0">
                <a:latin typeface="宋体" pitchFamily="2" charset="-122"/>
                <a:ea typeface="宋体" pitchFamily="2" charset="-122"/>
              </a:rPr>
              <a:t>2</a:t>
            </a:r>
            <a:r>
              <a:rPr lang="en-US" altLang="zh-CN" sz="1800" i="1" dirty="0" smtClean="0">
                <a:latin typeface="宋体" pitchFamily="2" charset="-122"/>
                <a:ea typeface="宋体" pitchFamily="2" charset="-122"/>
              </a:rPr>
              <a:t>&gt;</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其中</a:t>
            </a:r>
            <a:r>
              <a:rPr lang="en-US" altLang="zh-CN" sz="1800" i="1" dirty="0" smtClean="0">
                <a:latin typeface="宋体" pitchFamily="2" charset="-122"/>
                <a:ea typeface="宋体" pitchFamily="2" charset="-122"/>
              </a:rPr>
              <a:t>V</a:t>
            </a:r>
            <a:r>
              <a:rPr lang="en-US" altLang="zh-CN" sz="1800" i="1" baseline="-25000" dirty="0" smtClean="0">
                <a:latin typeface="宋体" pitchFamily="2" charset="-122"/>
                <a:ea typeface="宋体" pitchFamily="2" charset="-122"/>
              </a:rPr>
              <a:t>1</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是</a:t>
            </a:r>
            <a:r>
              <a:rPr lang="en-US" altLang="zh-CN" sz="1800" i="1" dirty="0" smtClean="0">
                <a:latin typeface="宋体" pitchFamily="2" charset="-122"/>
                <a:ea typeface="宋体" pitchFamily="2" charset="-122"/>
              </a:rPr>
              <a:t>X</a:t>
            </a:r>
            <a:r>
              <a:rPr lang="zh-CN" altLang="en-US" sz="1800" dirty="0" smtClean="0">
                <a:latin typeface="宋体" pitchFamily="2" charset="-122"/>
                <a:ea typeface="宋体" pitchFamily="2" charset="-122"/>
              </a:rPr>
              <a:t>在写操作之前的值（旧值）</a:t>
            </a:r>
            <a:r>
              <a:rPr lang="en-US" altLang="zh-CN" sz="1800" dirty="0" smtClean="0">
                <a:latin typeface="宋体" pitchFamily="2" charset="-122"/>
                <a:ea typeface="宋体" pitchFamily="2" charset="-122"/>
              </a:rPr>
              <a:t>, </a:t>
            </a:r>
            <a:r>
              <a:rPr lang="en-US" altLang="zh-CN" sz="1800" i="1" dirty="0" smtClean="0">
                <a:latin typeface="宋体" pitchFamily="2" charset="-122"/>
                <a:ea typeface="宋体" pitchFamily="2" charset="-122"/>
              </a:rPr>
              <a:t>V</a:t>
            </a:r>
            <a:r>
              <a:rPr lang="en-US" altLang="zh-CN" sz="1800" i="1" baseline="-25000" dirty="0" smtClean="0">
                <a:latin typeface="宋体" pitchFamily="2" charset="-122"/>
                <a:ea typeface="宋体" pitchFamily="2" charset="-122"/>
              </a:rPr>
              <a:t>2</a:t>
            </a:r>
            <a:r>
              <a:rPr lang="en-US" altLang="zh-CN" sz="1800" i="1" dirty="0" smtClean="0">
                <a:latin typeface="宋体" pitchFamily="2" charset="-122"/>
                <a:ea typeface="宋体" pitchFamily="2" charset="-122"/>
              </a:rPr>
              <a:t> </a:t>
            </a:r>
            <a:r>
              <a:rPr lang="zh-CN" altLang="en-US" sz="1800" dirty="0" smtClean="0">
                <a:latin typeface="宋体" pitchFamily="2" charset="-122"/>
                <a:ea typeface="宋体" pitchFamily="2" charset="-122"/>
              </a:rPr>
              <a:t>是要写到</a:t>
            </a:r>
            <a:r>
              <a:rPr lang="en-US" altLang="zh-CN" sz="1800" i="1" dirty="0" smtClean="0">
                <a:latin typeface="宋体" pitchFamily="2" charset="-122"/>
                <a:ea typeface="宋体" pitchFamily="2" charset="-122"/>
              </a:rPr>
              <a:t>X </a:t>
            </a:r>
            <a:r>
              <a:rPr lang="zh-CN" altLang="en-US" sz="1800" dirty="0" smtClean="0">
                <a:latin typeface="宋体" pitchFamily="2" charset="-122"/>
                <a:ea typeface="宋体" pitchFamily="2" charset="-122"/>
              </a:rPr>
              <a:t>的值（新值）</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当</a:t>
            </a:r>
            <a:r>
              <a:rPr lang="en-US" altLang="zh-CN" sz="1800" i="1" dirty="0" smtClean="0">
                <a:latin typeface="宋体" pitchFamily="2" charset="-122"/>
                <a:ea typeface="宋体" pitchFamily="2" charset="-122"/>
              </a:rPr>
              <a:t>T</a:t>
            </a:r>
            <a:r>
              <a:rPr lang="en-US" altLang="zh-CN" sz="2000" i="1" baseline="-25000" dirty="0" smtClean="0">
                <a:latin typeface="宋体" pitchFamily="2" charset="-122"/>
                <a:ea typeface="宋体" pitchFamily="2" charset="-122"/>
              </a:rPr>
              <a:t>i</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完成了最后一条语句</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写入日志记录</a:t>
            </a:r>
            <a:r>
              <a:rPr lang="en-US" altLang="zh-CN" sz="1800" dirty="0" smtClean="0">
                <a:latin typeface="宋体" pitchFamily="2" charset="-122"/>
                <a:ea typeface="宋体" pitchFamily="2" charset="-122"/>
              </a:rPr>
              <a:t>&lt;</a:t>
            </a:r>
            <a:r>
              <a:rPr lang="en-US" altLang="zh-CN" sz="1800" i="1" dirty="0" smtClean="0">
                <a:latin typeface="宋体" pitchFamily="2" charset="-122"/>
                <a:ea typeface="宋体" pitchFamily="2" charset="-122"/>
              </a:rPr>
              <a:t>T</a:t>
            </a:r>
            <a:r>
              <a:rPr lang="en-US" altLang="zh-CN" sz="2000" i="1" baseline="-25000" dirty="0" smtClean="0">
                <a:latin typeface="宋体" pitchFamily="2" charset="-122"/>
                <a:ea typeface="宋体" pitchFamily="2" charset="-122"/>
              </a:rPr>
              <a:t>i</a:t>
            </a:r>
            <a:r>
              <a:rPr lang="en-US" altLang="zh-CN" sz="2000" i="1" dirty="0" smtClean="0">
                <a:latin typeface="宋体" pitchFamily="2" charset="-122"/>
                <a:ea typeface="宋体" pitchFamily="2" charset="-122"/>
              </a:rPr>
              <a:t> </a:t>
            </a:r>
            <a:r>
              <a:rPr lang="en-US" altLang="zh-CN" sz="1800" b="1" i="1" dirty="0" smtClean="0">
                <a:latin typeface="宋体" pitchFamily="2" charset="-122"/>
                <a:ea typeface="宋体" pitchFamily="2" charset="-122"/>
              </a:rPr>
              <a:t> </a:t>
            </a:r>
            <a:r>
              <a:rPr lang="en-US" altLang="zh-CN" sz="1800" b="1" dirty="0" smtClean="0">
                <a:latin typeface="宋体" pitchFamily="2" charset="-122"/>
                <a:ea typeface="宋体" pitchFamily="2" charset="-122"/>
              </a:rPr>
              <a:t>commi</a:t>
            </a:r>
            <a:r>
              <a:rPr lang="en-US" altLang="zh-CN" sz="1800" dirty="0" smtClean="0">
                <a:latin typeface="宋体" pitchFamily="2" charset="-122"/>
                <a:ea typeface="宋体" pitchFamily="2" charset="-122"/>
              </a:rPr>
              <a:t>t&gt;.  </a:t>
            </a:r>
          </a:p>
          <a:p>
            <a:pPr>
              <a:lnSpc>
                <a:spcPct val="90000"/>
              </a:lnSpc>
            </a:pPr>
            <a:r>
              <a:rPr lang="zh-CN" altLang="en-US" sz="1800" dirty="0" smtClean="0">
                <a:latin typeface="宋体" pitchFamily="2" charset="-122"/>
                <a:ea typeface="宋体" pitchFamily="2" charset="-122"/>
              </a:rPr>
              <a:t>两种使用日志的方法</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延迟数据库修改</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立即数据库修改</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立即数据库修改</a:t>
            </a:r>
            <a:endParaRPr lang="en-US" dirty="0">
              <a:latin typeface="宋体" pitchFamily="2" charset="-122"/>
              <a:ea typeface="宋体" pitchFamily="2" charset="-122"/>
            </a:endParaRPr>
          </a:p>
        </p:txBody>
      </p:sp>
      <p:sp>
        <p:nvSpPr>
          <p:cNvPr id="16387" name="Rectangle 3"/>
          <p:cNvSpPr>
            <a:spLocks noGrp="1" noChangeArrowheads="1"/>
          </p:cNvSpPr>
          <p:nvPr>
            <p:ph type="body" idx="4294967295"/>
          </p:nvPr>
        </p:nvSpPr>
        <p:spPr/>
        <p:txBody>
          <a:bodyPr/>
          <a:lstStyle/>
          <a:p>
            <a:pPr>
              <a:lnSpc>
                <a:spcPct val="90000"/>
              </a:lnSpc>
            </a:pPr>
            <a:r>
              <a:rPr lang="zh-CN" altLang="en-US" sz="1800" dirty="0" smtClean="0">
                <a:solidFill>
                  <a:srgbClr val="FF0000"/>
                </a:solidFill>
                <a:latin typeface="宋体" pitchFamily="2" charset="-122"/>
                <a:ea typeface="宋体" pitchFamily="2" charset="-122"/>
              </a:rPr>
              <a:t>立即修改</a:t>
            </a:r>
            <a:r>
              <a:rPr lang="zh-CN" altLang="en-US" sz="1800" dirty="0" smtClean="0">
                <a:latin typeface="宋体" pitchFamily="2" charset="-122"/>
                <a:ea typeface="宋体" pitchFamily="2" charset="-122"/>
              </a:rPr>
              <a:t>技术允许在事务提交之前，对还未提交的事务进行更新</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更新的日志记录必须在数据库数据修改之前写入稳定存储器</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我们假设日志记录直接输出到稳定存储器</a:t>
            </a:r>
          </a:p>
          <a:p>
            <a:pPr lvl="1">
              <a:lnSpc>
                <a:spcPct val="90000"/>
              </a:lnSpc>
            </a:pP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一会将看到如何扩展成推迟日志记录的输出</a:t>
            </a:r>
            <a:r>
              <a:rPr lang="en-US" altLang="zh-CN" sz="1800" dirty="0" smtClean="0">
                <a:latin typeface="宋体" pitchFamily="2" charset="-122"/>
                <a:ea typeface="宋体" pitchFamily="2" charset="-122"/>
              </a:rPr>
              <a:t>)</a:t>
            </a:r>
          </a:p>
          <a:p>
            <a:r>
              <a:rPr lang="zh-CN" altLang="en-US" sz="1800" dirty="0" smtClean="0">
                <a:latin typeface="宋体" pitchFamily="2" charset="-122"/>
                <a:ea typeface="宋体" pitchFamily="2" charset="-122"/>
              </a:rPr>
              <a:t>被更新块的输出可能发生在事务提交之前或之后的任何时刻</a:t>
            </a:r>
            <a:endParaRPr lang="en-US" altLang="zh-CN" sz="1800" dirty="0" smtClean="0">
              <a:latin typeface="宋体" pitchFamily="2" charset="-122"/>
              <a:ea typeface="宋体" pitchFamily="2" charset="-122"/>
            </a:endParaRPr>
          </a:p>
          <a:p>
            <a:pPr>
              <a:lnSpc>
                <a:spcPct val="90000"/>
              </a:lnSpc>
            </a:pPr>
            <a:r>
              <a:rPr lang="zh-CN" altLang="en-US" sz="1800" dirty="0" smtClean="0">
                <a:latin typeface="宋体" pitchFamily="2" charset="-122"/>
                <a:ea typeface="宋体" pitchFamily="2" charset="-122"/>
              </a:rPr>
              <a:t>块输出的次序可以与修改块的次序不同</a:t>
            </a:r>
            <a:endParaRPr lang="en-US" altLang="zh-CN" sz="1800" dirty="0" smtClean="0">
              <a:latin typeface="宋体" pitchFamily="2" charset="-122"/>
              <a:ea typeface="宋体" pitchFamily="2" charset="-122"/>
            </a:endParaRPr>
          </a:p>
          <a:p>
            <a:pPr>
              <a:lnSpc>
                <a:spcPct val="90000"/>
              </a:lnSpc>
            </a:pPr>
            <a:r>
              <a:rPr lang="zh-CN" altLang="en-US" sz="1800" dirty="0" smtClean="0">
                <a:solidFill>
                  <a:srgbClr val="FF0000"/>
                </a:solidFill>
                <a:latin typeface="宋体" pitchFamily="2" charset="-122"/>
                <a:ea typeface="宋体" pitchFamily="2" charset="-122"/>
              </a:rPr>
              <a:t>延迟修改</a:t>
            </a:r>
            <a:r>
              <a:rPr lang="zh-CN" altLang="en-US" sz="1800" dirty="0" smtClean="0">
                <a:latin typeface="宋体" pitchFamily="2" charset="-122"/>
                <a:ea typeface="宋体" pitchFamily="2" charset="-122"/>
              </a:rPr>
              <a:t>技术只有在事务提交时才执行更新</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简化了恢复的一些方面</a:t>
            </a:r>
            <a:endParaRPr lang="en-US" altLang="zh-CN" sz="1800" dirty="0" smtClean="0">
              <a:latin typeface="宋体" pitchFamily="2" charset="-122"/>
              <a:ea typeface="宋体" pitchFamily="2" charset="-122"/>
            </a:endParaRPr>
          </a:p>
          <a:p>
            <a:pPr lvl="1">
              <a:lnSpc>
                <a:spcPct val="90000"/>
              </a:lnSpc>
            </a:pPr>
            <a:r>
              <a:rPr lang="zh-CN" altLang="en-US" sz="1800" dirty="0" smtClean="0">
                <a:latin typeface="宋体" pitchFamily="2" charset="-122"/>
                <a:ea typeface="宋体" pitchFamily="2" charset="-122"/>
              </a:rPr>
              <a:t>但存在存储部分拷贝的开销</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zh-CN" altLang="en-US" smtClean="0">
                <a:effectLst/>
                <a:latin typeface="宋体" pitchFamily="2" charset="-122"/>
                <a:ea typeface="宋体" pitchFamily="2" charset="-122"/>
              </a:rPr>
              <a:t>事务提交</a:t>
            </a:r>
            <a:endParaRPr lang="en-US" altLang="zh-CN" smtClean="0">
              <a:effectLst/>
              <a:latin typeface="宋体" pitchFamily="2" charset="-122"/>
              <a:ea typeface="宋体" pitchFamily="2" charset="-122"/>
            </a:endParaRPr>
          </a:p>
        </p:txBody>
      </p:sp>
      <p:sp>
        <p:nvSpPr>
          <p:cNvPr id="17411" name="Rectangle 3"/>
          <p:cNvSpPr>
            <a:spLocks noGrp="1" noChangeArrowheads="1"/>
          </p:cNvSpPr>
          <p:nvPr>
            <p:ph type="body" idx="1"/>
          </p:nvPr>
        </p:nvSpPr>
        <p:spPr/>
        <p:txBody>
          <a:bodyPr/>
          <a:lstStyle/>
          <a:p>
            <a:r>
              <a:rPr lang="zh-CN" altLang="en-US" sz="1800" dirty="0" smtClean="0">
                <a:latin typeface="宋体" pitchFamily="2" charset="-122"/>
                <a:ea typeface="宋体" pitchFamily="2" charset="-122"/>
              </a:rPr>
              <a:t>当一个事务的</a:t>
            </a:r>
            <a:r>
              <a:rPr lang="en-US" altLang="zh-CN" sz="1800" dirty="0" smtClean="0">
                <a:latin typeface="宋体" pitchFamily="2" charset="-122"/>
                <a:ea typeface="宋体" pitchFamily="2" charset="-122"/>
              </a:rPr>
              <a:t>commit</a:t>
            </a:r>
            <a:r>
              <a:rPr lang="zh-CN" altLang="en-US" sz="1800" dirty="0" smtClean="0">
                <a:latin typeface="宋体" pitchFamily="2" charset="-122"/>
                <a:ea typeface="宋体" pitchFamily="2" charset="-122"/>
              </a:rPr>
              <a:t>日志记录输出到稳定存储器后，我们就说这个事务提交了</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这时，所有更早的日志记录都已经输出到稳定存储器中</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不是在一个事务提交时必须将包含该事务修改的数据项的块输出到稳定存储器中，可以在以后的某个时间再输出</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152400"/>
            <a:ext cx="8077200" cy="609600"/>
          </a:xfrm>
        </p:spPr>
        <p:txBody>
          <a:bodyPr/>
          <a:lstStyle/>
          <a:p>
            <a:pPr>
              <a:defRPr/>
            </a:pPr>
            <a:r>
              <a:rPr lang="zh-CN" altLang="en-US" sz="3000" dirty="0" smtClean="0">
                <a:latin typeface="宋体" pitchFamily="2" charset="-122"/>
                <a:ea typeface="宋体" pitchFamily="2" charset="-122"/>
              </a:rPr>
              <a:t>立即数据库修改的例子</a:t>
            </a:r>
            <a:endParaRPr lang="en-US" sz="3000" dirty="0">
              <a:latin typeface="宋体" pitchFamily="2" charset="-122"/>
              <a:ea typeface="宋体" pitchFamily="2" charset="-122"/>
            </a:endParaRPr>
          </a:p>
        </p:txBody>
      </p:sp>
      <p:sp>
        <p:nvSpPr>
          <p:cNvPr id="18435" name="Rectangle 3"/>
          <p:cNvSpPr>
            <a:spLocks noGrp="1" noChangeArrowheads="1"/>
          </p:cNvSpPr>
          <p:nvPr>
            <p:ph type="body" idx="4294967295"/>
          </p:nvPr>
        </p:nvSpPr>
        <p:spPr/>
        <p:txBody>
          <a:bodyPr/>
          <a:lstStyle/>
          <a:p>
            <a:pPr>
              <a:buFont typeface="Monotype Sorts" charset="2"/>
              <a:buNone/>
            </a:pPr>
            <a:r>
              <a:rPr lang="en-US" altLang="zh-CN" sz="1600" b="1" dirty="0" smtClean="0"/>
              <a:t>Log                       Write                              Output</a:t>
            </a:r>
            <a:endParaRPr lang="en-US" altLang="zh-CN" sz="1600" dirty="0" smtClean="0"/>
          </a:p>
          <a:p>
            <a:pPr>
              <a:lnSpc>
                <a:spcPct val="80000"/>
              </a:lnSpc>
              <a:buFont typeface="Monotype Sorts" charset="2"/>
              <a:buNone/>
            </a:pPr>
            <a:endParaRPr lang="en-US" altLang="zh-CN" sz="1600" dirty="0" smtClean="0"/>
          </a:p>
          <a:p>
            <a:pPr>
              <a:lnSpc>
                <a:spcPct val="60000"/>
              </a:lnSpc>
              <a:buFont typeface="Monotype Sorts" charset="2"/>
              <a:buNone/>
            </a:pPr>
            <a:r>
              <a:rPr lang="en-US" altLang="zh-CN" sz="1600" dirty="0" smtClean="0"/>
              <a:t>&lt;</a:t>
            </a:r>
            <a:r>
              <a:rPr lang="en-US" altLang="zh-CN" sz="1600" i="1" dirty="0" smtClean="0"/>
              <a:t>T</a:t>
            </a:r>
            <a:r>
              <a:rPr lang="en-US" altLang="zh-CN" sz="1600" baseline="-25000" dirty="0" smtClean="0"/>
              <a:t>0</a:t>
            </a:r>
            <a:r>
              <a:rPr lang="en-US" altLang="zh-CN" sz="1600" i="1" dirty="0" smtClean="0"/>
              <a:t> </a:t>
            </a:r>
            <a:r>
              <a:rPr lang="en-US" altLang="zh-CN" sz="1600" b="1" dirty="0" smtClean="0"/>
              <a:t>start</a:t>
            </a:r>
            <a:r>
              <a:rPr lang="en-US" altLang="zh-CN" sz="1600" dirty="0" smtClean="0"/>
              <a:t>&gt;</a:t>
            </a:r>
          </a:p>
          <a:p>
            <a:pPr>
              <a:buFont typeface="Monotype Sorts" charset="2"/>
              <a:buNone/>
            </a:pPr>
            <a:r>
              <a:rPr lang="en-US" altLang="zh-CN" sz="1600" dirty="0" smtClean="0"/>
              <a:t>&lt;</a:t>
            </a:r>
            <a:r>
              <a:rPr lang="en-US" altLang="zh-CN" sz="1600" i="1" dirty="0" smtClean="0"/>
              <a:t>T</a:t>
            </a:r>
            <a:r>
              <a:rPr lang="en-US" altLang="zh-CN" sz="1600" i="1" baseline="-25000" dirty="0" smtClean="0"/>
              <a:t>0</a:t>
            </a:r>
            <a:r>
              <a:rPr lang="en-US" altLang="zh-CN" sz="1600" i="1" dirty="0" smtClean="0"/>
              <a:t>,</a:t>
            </a:r>
            <a:r>
              <a:rPr lang="en-US" altLang="zh-CN" sz="1600" dirty="0" smtClean="0"/>
              <a:t> A, 1000, 950&gt;</a:t>
            </a:r>
          </a:p>
          <a:p>
            <a:pPr>
              <a:lnSpc>
                <a:spcPct val="70000"/>
              </a:lnSpc>
              <a:buFont typeface="Monotype Sorts" charset="2"/>
              <a:buNone/>
            </a:pPr>
            <a:r>
              <a:rPr lang="en-US" altLang="zh-CN" sz="1600" i="1" dirty="0" smtClean="0"/>
              <a:t>&lt;T</a:t>
            </a:r>
            <a:r>
              <a:rPr lang="en-US" altLang="zh-CN" sz="1600" baseline="-25000" dirty="0" smtClean="0"/>
              <a:t>o</a:t>
            </a:r>
            <a:r>
              <a:rPr lang="en-US" altLang="zh-CN" sz="1600" i="1" dirty="0" smtClean="0"/>
              <a:t>,</a:t>
            </a:r>
            <a:r>
              <a:rPr lang="en-US" altLang="zh-CN" sz="1600" dirty="0" smtClean="0"/>
              <a:t> B, 2000, 2050</a:t>
            </a:r>
          </a:p>
          <a:p>
            <a:pPr>
              <a:lnSpc>
                <a:spcPct val="80000"/>
              </a:lnSpc>
              <a:buFont typeface="Monotype Sorts" charset="2"/>
              <a:buNone/>
            </a:pPr>
            <a:r>
              <a:rPr lang="en-US" altLang="zh-CN" sz="1600" dirty="0" smtClean="0"/>
              <a:t>                                    </a:t>
            </a:r>
            <a:r>
              <a:rPr lang="en-US" altLang="zh-CN" sz="1600" i="1" dirty="0" smtClean="0"/>
              <a:t>A</a:t>
            </a:r>
            <a:r>
              <a:rPr lang="en-US" altLang="zh-CN" sz="1600" dirty="0" smtClean="0"/>
              <a:t> = 950</a:t>
            </a:r>
          </a:p>
          <a:p>
            <a:pPr>
              <a:lnSpc>
                <a:spcPct val="60000"/>
              </a:lnSpc>
              <a:buFont typeface="Monotype Sorts" charset="2"/>
              <a:buNone/>
            </a:pPr>
            <a:r>
              <a:rPr lang="en-US" altLang="zh-CN" sz="1600" dirty="0" smtClean="0"/>
              <a:t>                                    </a:t>
            </a:r>
            <a:r>
              <a:rPr lang="en-US" altLang="zh-CN" sz="1600" i="1" dirty="0" smtClean="0"/>
              <a:t>B</a:t>
            </a:r>
            <a:r>
              <a:rPr lang="en-US" altLang="zh-CN" sz="1600" dirty="0" smtClean="0"/>
              <a:t> = 2050</a:t>
            </a:r>
          </a:p>
          <a:p>
            <a:pPr>
              <a:buFont typeface="Monotype Sorts" charset="2"/>
              <a:buNone/>
            </a:pPr>
            <a:r>
              <a:rPr lang="en-US" altLang="zh-CN" sz="1600" dirty="0" smtClean="0"/>
              <a:t>&lt;</a:t>
            </a:r>
            <a:r>
              <a:rPr lang="en-US" altLang="zh-CN" sz="1600" i="1" dirty="0" smtClean="0"/>
              <a:t>T</a:t>
            </a:r>
            <a:r>
              <a:rPr lang="en-US" altLang="zh-CN" sz="1600" baseline="-25000" dirty="0" smtClean="0"/>
              <a:t>0</a:t>
            </a:r>
            <a:r>
              <a:rPr lang="en-US" altLang="zh-CN" sz="1600" dirty="0" smtClean="0"/>
              <a:t> </a:t>
            </a:r>
            <a:r>
              <a:rPr lang="en-US" altLang="zh-CN" sz="1600" b="1" dirty="0" smtClean="0"/>
              <a:t>commit</a:t>
            </a:r>
            <a:r>
              <a:rPr lang="en-US" altLang="zh-CN" sz="1600" dirty="0" smtClean="0"/>
              <a:t>&gt;</a:t>
            </a:r>
          </a:p>
          <a:p>
            <a:pPr>
              <a:lnSpc>
                <a:spcPct val="80000"/>
              </a:lnSpc>
              <a:buFont typeface="Monotype Sorts" charset="2"/>
              <a:buNone/>
            </a:pPr>
            <a:r>
              <a:rPr lang="en-US" altLang="zh-CN" sz="1600" dirty="0" smtClean="0"/>
              <a:t>&lt;</a:t>
            </a:r>
            <a:r>
              <a:rPr lang="en-US" altLang="zh-CN" sz="1600" i="1" dirty="0" smtClean="0"/>
              <a:t>T</a:t>
            </a:r>
            <a:r>
              <a:rPr lang="en-US" altLang="zh-CN" sz="1600" baseline="-25000" dirty="0" smtClean="0"/>
              <a:t>1</a:t>
            </a:r>
            <a:r>
              <a:rPr lang="en-US" altLang="zh-CN" sz="1600" dirty="0" smtClean="0"/>
              <a:t> </a:t>
            </a:r>
            <a:r>
              <a:rPr lang="en-US" altLang="zh-CN" sz="1600" b="1" dirty="0" smtClean="0"/>
              <a:t>start</a:t>
            </a:r>
            <a:r>
              <a:rPr lang="en-US" altLang="zh-CN" sz="1600" dirty="0" smtClean="0"/>
              <a:t>&gt;</a:t>
            </a:r>
          </a:p>
          <a:p>
            <a:pPr>
              <a:lnSpc>
                <a:spcPct val="60000"/>
              </a:lnSpc>
              <a:buFont typeface="Monotype Sorts" charset="2"/>
              <a:buNone/>
            </a:pPr>
            <a:r>
              <a:rPr lang="en-US" altLang="zh-CN" sz="1600" dirty="0" smtClean="0"/>
              <a:t>&lt;</a:t>
            </a:r>
            <a:r>
              <a:rPr lang="en-US" altLang="zh-CN" sz="1600" i="1" dirty="0" smtClean="0"/>
              <a:t>T</a:t>
            </a:r>
            <a:r>
              <a:rPr lang="en-US" altLang="zh-CN" sz="1600" baseline="-25000" dirty="0" smtClean="0"/>
              <a:t>1</a:t>
            </a:r>
            <a:r>
              <a:rPr lang="en-US" altLang="zh-CN" sz="1600" dirty="0" smtClean="0"/>
              <a:t>, C, 700, 600&gt;</a:t>
            </a:r>
          </a:p>
          <a:p>
            <a:pPr>
              <a:lnSpc>
                <a:spcPct val="80000"/>
              </a:lnSpc>
              <a:buFont typeface="Monotype Sorts" charset="2"/>
              <a:buNone/>
            </a:pPr>
            <a:r>
              <a:rPr lang="en-US" altLang="zh-CN" sz="1600" dirty="0" smtClean="0"/>
              <a:t>                                    </a:t>
            </a:r>
            <a:r>
              <a:rPr lang="en-US" altLang="zh-CN" sz="1600" i="1" dirty="0" smtClean="0"/>
              <a:t>C</a:t>
            </a:r>
            <a:r>
              <a:rPr lang="en-US" altLang="zh-CN" sz="1600" dirty="0" smtClean="0"/>
              <a:t> = 600</a:t>
            </a:r>
          </a:p>
          <a:p>
            <a:pPr>
              <a:lnSpc>
                <a:spcPct val="80000"/>
              </a:lnSpc>
              <a:buFont typeface="Monotype Sorts" charset="2"/>
              <a:buNone/>
            </a:pPr>
            <a:r>
              <a:rPr lang="en-US" altLang="zh-CN" sz="1600" dirty="0" smtClean="0"/>
              <a:t>                                                                         </a:t>
            </a:r>
            <a:r>
              <a:rPr lang="en-US" altLang="zh-CN" sz="1600" i="1" dirty="0" smtClean="0"/>
              <a:t>B</a:t>
            </a:r>
            <a:r>
              <a:rPr lang="en-US" altLang="zh-CN" sz="1600" i="1" baseline="-25000" dirty="0" smtClean="0"/>
              <a:t>B </a:t>
            </a:r>
            <a:r>
              <a:rPr lang="en-US" altLang="zh-CN" sz="1600" dirty="0" smtClean="0"/>
              <a:t>, </a:t>
            </a:r>
            <a:r>
              <a:rPr lang="en-US" altLang="zh-CN" sz="1600" i="1" dirty="0" smtClean="0"/>
              <a:t>B</a:t>
            </a:r>
            <a:r>
              <a:rPr lang="en-US" altLang="zh-CN" sz="1600" i="1" baseline="-25000" dirty="0" smtClean="0"/>
              <a:t>C</a:t>
            </a:r>
            <a:endParaRPr lang="en-US" altLang="zh-CN" sz="1600" dirty="0" smtClean="0"/>
          </a:p>
          <a:p>
            <a:pPr>
              <a:lnSpc>
                <a:spcPct val="70000"/>
              </a:lnSpc>
              <a:buFont typeface="Monotype Sorts" charset="2"/>
              <a:buNone/>
            </a:pPr>
            <a:r>
              <a:rPr lang="en-US" altLang="zh-CN" sz="1600" dirty="0" smtClean="0"/>
              <a:t>&lt;</a:t>
            </a:r>
            <a:r>
              <a:rPr lang="en-US" altLang="zh-CN" sz="1600" i="1" dirty="0" smtClean="0"/>
              <a:t>T</a:t>
            </a:r>
            <a:r>
              <a:rPr lang="en-US" altLang="zh-CN" sz="1600" baseline="-25000" dirty="0" smtClean="0"/>
              <a:t>1</a:t>
            </a:r>
            <a:r>
              <a:rPr lang="en-US" altLang="zh-CN" sz="1600" dirty="0" smtClean="0"/>
              <a:t> </a:t>
            </a:r>
            <a:r>
              <a:rPr lang="en-US" altLang="zh-CN" sz="1600" b="1" dirty="0" smtClean="0"/>
              <a:t>commit</a:t>
            </a:r>
            <a:r>
              <a:rPr lang="en-US" altLang="zh-CN" sz="1600" dirty="0" smtClean="0"/>
              <a:t>&gt;</a:t>
            </a:r>
          </a:p>
          <a:p>
            <a:pPr>
              <a:lnSpc>
                <a:spcPct val="70000"/>
              </a:lnSpc>
              <a:buFont typeface="Monotype Sorts" charset="2"/>
              <a:buNone/>
            </a:pPr>
            <a:r>
              <a:rPr lang="en-US" altLang="zh-CN" sz="1600" dirty="0" smtClean="0"/>
              <a:t>                                                                         </a:t>
            </a:r>
            <a:r>
              <a:rPr lang="en-US" altLang="zh-CN" sz="1600" i="1" dirty="0" smtClean="0"/>
              <a:t>B</a:t>
            </a:r>
            <a:r>
              <a:rPr lang="en-US" altLang="zh-CN" sz="1600" i="1" baseline="-25000" dirty="0" smtClean="0"/>
              <a:t>A</a:t>
            </a:r>
            <a:br>
              <a:rPr lang="en-US" altLang="zh-CN" sz="1600" i="1" baseline="-25000" dirty="0" smtClean="0"/>
            </a:br>
            <a:endParaRPr lang="en-US" altLang="zh-CN" sz="1600" dirty="0" smtClean="0"/>
          </a:p>
          <a:p>
            <a:r>
              <a:rPr lang="zh-CN" altLang="en-US" sz="1600" dirty="0" smtClean="0"/>
              <a:t>注</a:t>
            </a:r>
            <a:r>
              <a:rPr lang="en-US" altLang="zh-CN" sz="1600" dirty="0" smtClean="0"/>
              <a:t>: </a:t>
            </a:r>
            <a:r>
              <a:rPr lang="en-US" altLang="zh-CN" sz="1600" i="1" dirty="0" smtClean="0"/>
              <a:t>B</a:t>
            </a:r>
            <a:r>
              <a:rPr lang="en-US" altLang="zh-CN" sz="1600" i="1" baseline="-25000" dirty="0" smtClean="0"/>
              <a:t>X</a:t>
            </a:r>
            <a:r>
              <a:rPr lang="en-US" altLang="zh-CN" sz="1600" i="1" dirty="0" smtClean="0"/>
              <a:t> </a:t>
            </a:r>
            <a:r>
              <a:rPr lang="zh-CN" altLang="en-US" sz="1600" dirty="0" smtClean="0"/>
              <a:t>表示包含</a:t>
            </a:r>
            <a:r>
              <a:rPr lang="en-US" altLang="zh-CN" sz="1600" i="1" dirty="0" smtClean="0"/>
              <a:t>X </a:t>
            </a:r>
            <a:r>
              <a:rPr lang="zh-CN" altLang="en-US" sz="1600" dirty="0" smtClean="0"/>
              <a:t>的块</a:t>
            </a:r>
            <a:r>
              <a:rPr lang="en-US" altLang="zh-CN" sz="1600" dirty="0" smtClean="0"/>
              <a:t>.</a:t>
            </a:r>
          </a:p>
          <a:p>
            <a:pPr lvl="4">
              <a:buFontTx/>
              <a:buNone/>
            </a:pPr>
            <a:endParaRPr lang="en-US" altLang="zh-CN" sz="1600" dirty="0" smtClean="0">
              <a:ea typeface="ＭＳ Ｐゴシック" pitchFamily="34" charset="-128"/>
            </a:endParaRPr>
          </a:p>
        </p:txBody>
      </p:sp>
      <p:sp>
        <p:nvSpPr>
          <p:cNvPr id="18436" name="Line 4"/>
          <p:cNvSpPr>
            <a:spLocks noChangeShapeType="1"/>
          </p:cNvSpPr>
          <p:nvPr/>
        </p:nvSpPr>
        <p:spPr bwMode="auto">
          <a:xfrm>
            <a:off x="914400" y="1592263"/>
            <a:ext cx="6629400" cy="0"/>
          </a:xfrm>
          <a:prstGeom prst="line">
            <a:avLst/>
          </a:prstGeom>
          <a:noFill/>
          <a:ln w="9525">
            <a:solidFill>
              <a:schemeClr val="tx1"/>
            </a:solidFill>
            <a:round/>
            <a:headEnd/>
            <a:tailEnd/>
          </a:ln>
        </p:spPr>
        <p:txBody>
          <a:bodyPr wrap="none" anchor="ctr"/>
          <a:lstStyle/>
          <a:p>
            <a:endParaRPr lang="zh-CN" altLang="en-US"/>
          </a:p>
        </p:txBody>
      </p:sp>
      <p:sp>
        <p:nvSpPr>
          <p:cNvPr id="18437" name="AutoShape 6"/>
          <p:cNvSpPr>
            <a:spLocks noChangeArrowheads="1"/>
          </p:cNvSpPr>
          <p:nvPr/>
        </p:nvSpPr>
        <p:spPr bwMode="auto">
          <a:xfrm>
            <a:off x="6324600" y="4008438"/>
            <a:ext cx="2179638" cy="563562"/>
          </a:xfrm>
          <a:prstGeom prst="wedgeRoundRectCallout">
            <a:avLst>
              <a:gd name="adj1" fmla="val -56847"/>
              <a:gd name="adj2" fmla="val 67463"/>
              <a:gd name="adj3" fmla="val 16667"/>
            </a:avLst>
          </a:prstGeom>
          <a:solidFill>
            <a:schemeClr val="accent1"/>
          </a:solidFill>
          <a:ln w="9525">
            <a:solidFill>
              <a:schemeClr val="tx1"/>
            </a:solidFill>
            <a:miter lim="800000"/>
            <a:headEnd/>
            <a:tailEnd/>
          </a:ln>
        </p:spPr>
        <p:txBody>
          <a:bodyPr/>
          <a:lstStyle/>
          <a:p>
            <a:pPr algn="ctr"/>
            <a:r>
              <a:rPr lang="en-US" altLang="zh-CN"/>
              <a:t>B</a:t>
            </a:r>
            <a:r>
              <a:rPr lang="en-US" altLang="zh-CN" baseline="-25000"/>
              <a:t>C</a:t>
            </a:r>
            <a:r>
              <a:rPr lang="en-US" altLang="zh-CN"/>
              <a:t> </a:t>
            </a:r>
            <a:r>
              <a:rPr lang="zh-CN" altLang="en-US"/>
              <a:t>在</a:t>
            </a:r>
            <a:r>
              <a:rPr lang="en-US" altLang="zh-CN"/>
              <a:t>T</a:t>
            </a:r>
            <a:r>
              <a:rPr lang="en-US" altLang="zh-CN" baseline="-25000"/>
              <a:t>1 </a:t>
            </a:r>
            <a:r>
              <a:rPr lang="zh-CN" altLang="en-US"/>
              <a:t>提交之前输出</a:t>
            </a:r>
            <a:endParaRPr lang="en-US" altLang="zh-CN"/>
          </a:p>
        </p:txBody>
      </p:sp>
      <p:sp>
        <p:nvSpPr>
          <p:cNvPr id="18438" name="AutoShape 7"/>
          <p:cNvSpPr>
            <a:spLocks noChangeArrowheads="1"/>
          </p:cNvSpPr>
          <p:nvPr/>
        </p:nvSpPr>
        <p:spPr bwMode="auto">
          <a:xfrm>
            <a:off x="6264275" y="5273675"/>
            <a:ext cx="2179638" cy="563563"/>
          </a:xfrm>
          <a:prstGeom prst="wedgeRoundRectCallout">
            <a:avLst>
              <a:gd name="adj1" fmla="val -70102"/>
              <a:gd name="adj2" fmla="val -48875"/>
              <a:gd name="adj3" fmla="val 16667"/>
            </a:avLst>
          </a:prstGeom>
          <a:solidFill>
            <a:schemeClr val="accent1"/>
          </a:solidFill>
          <a:ln w="9525">
            <a:solidFill>
              <a:schemeClr val="tx1"/>
            </a:solidFill>
            <a:miter lim="800000"/>
            <a:headEnd/>
            <a:tailEnd/>
          </a:ln>
        </p:spPr>
        <p:txBody>
          <a:bodyPr/>
          <a:lstStyle/>
          <a:p>
            <a:pPr algn="ctr"/>
            <a:r>
              <a:rPr lang="en-US" altLang="zh-CN"/>
              <a:t>B</a:t>
            </a:r>
            <a:r>
              <a:rPr lang="en-US" altLang="zh-CN" baseline="-25000"/>
              <a:t>A</a:t>
            </a:r>
            <a:r>
              <a:rPr lang="en-US" altLang="zh-CN"/>
              <a:t> </a:t>
            </a:r>
            <a:r>
              <a:rPr lang="zh-CN" altLang="en-US"/>
              <a:t>在</a:t>
            </a:r>
            <a:r>
              <a:rPr lang="en-US" altLang="zh-CN"/>
              <a:t>T</a:t>
            </a:r>
            <a:r>
              <a:rPr lang="en-US" altLang="zh-CN" baseline="-25000"/>
              <a:t>0 </a:t>
            </a:r>
            <a:r>
              <a:rPr lang="zh-CN" altLang="en-US"/>
              <a:t>提交之后输出</a:t>
            </a:r>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zh-CN" altLang="en-US" smtClean="0">
                <a:effectLst/>
                <a:latin typeface="宋体" pitchFamily="2" charset="-122"/>
                <a:ea typeface="宋体" pitchFamily="2" charset="-122"/>
              </a:rPr>
              <a:t>并发控制和恢复</a:t>
            </a:r>
            <a:endParaRPr lang="en-US" altLang="zh-CN" smtClean="0">
              <a:effectLst/>
              <a:latin typeface="宋体" pitchFamily="2" charset="-122"/>
              <a:ea typeface="宋体" pitchFamily="2" charset="-122"/>
            </a:endParaRPr>
          </a:p>
        </p:txBody>
      </p:sp>
      <p:sp>
        <p:nvSpPr>
          <p:cNvPr id="19459" name="Rectangle 3"/>
          <p:cNvSpPr>
            <a:spLocks noGrp="1" noChangeArrowheads="1"/>
          </p:cNvSpPr>
          <p:nvPr>
            <p:ph type="body" idx="1"/>
          </p:nvPr>
        </p:nvSpPr>
        <p:spPr/>
        <p:txBody>
          <a:bodyPr/>
          <a:lstStyle/>
          <a:p>
            <a:r>
              <a:rPr lang="zh-CN" altLang="en-US" sz="1800" dirty="0" smtClean="0">
                <a:latin typeface="宋体" pitchFamily="2" charset="-122"/>
                <a:ea typeface="宋体" pitchFamily="2" charset="-122"/>
              </a:rPr>
              <a:t>对于并发的事务，所有事务共享单个磁盘缓冲区和单个日志</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缓冲块可以具有被一个或多个事务更新的数据项</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我们假设，如果事务</a:t>
            </a:r>
            <a:r>
              <a:rPr lang="en-US" altLang="zh-CN" sz="1800" dirty="0" err="1" smtClean="0">
                <a:latin typeface="宋体" pitchFamily="2" charset="-122"/>
                <a:ea typeface="宋体" pitchFamily="2" charset="-122"/>
              </a:rPr>
              <a:t>T</a:t>
            </a:r>
            <a:r>
              <a:rPr lang="en-US" altLang="zh-CN" sz="1800" baseline="-25000" dirty="0" err="1" smtClean="0">
                <a:latin typeface="宋体" pitchFamily="2" charset="-122"/>
                <a:ea typeface="宋体" pitchFamily="2" charset="-122"/>
              </a:rPr>
              <a:t>i</a:t>
            </a:r>
            <a:r>
              <a:rPr lang="zh-CN" altLang="en-US" sz="1800" dirty="0" smtClean="0">
                <a:latin typeface="宋体" pitchFamily="2" charset="-122"/>
                <a:ea typeface="宋体" pitchFamily="2" charset="-122"/>
              </a:rPr>
              <a:t>修改了数据项，那么在</a:t>
            </a:r>
            <a:r>
              <a:rPr lang="en-US" altLang="zh-CN" sz="1800" dirty="0" err="1" smtClean="0">
                <a:latin typeface="宋体" pitchFamily="2" charset="-122"/>
                <a:ea typeface="宋体" pitchFamily="2" charset="-122"/>
              </a:rPr>
              <a:t>T</a:t>
            </a:r>
            <a:r>
              <a:rPr lang="en-US" altLang="zh-CN" sz="1800" baseline="-25000" dirty="0" err="1" smtClean="0">
                <a:latin typeface="宋体" pitchFamily="2" charset="-122"/>
                <a:ea typeface="宋体" pitchFamily="2" charset="-122"/>
              </a:rPr>
              <a:t>i</a:t>
            </a:r>
            <a:r>
              <a:rPr lang="zh-CN" altLang="en-US" sz="1800" dirty="0" smtClean="0">
                <a:latin typeface="宋体" pitchFamily="2" charset="-122"/>
                <a:ea typeface="宋体" pitchFamily="2" charset="-122"/>
              </a:rPr>
              <a:t>提交或撤销之前，不允许其他事务来修改该数据项</a:t>
            </a:r>
            <a:endParaRPr lang="en-US" altLang="zh-CN" sz="1800" dirty="0" smtClean="0">
              <a:latin typeface="宋体" pitchFamily="2" charset="-122"/>
              <a:ea typeface="宋体" pitchFamily="2" charset="-122"/>
            </a:endParaRPr>
          </a:p>
          <a:p>
            <a:pPr lvl="1"/>
            <a:r>
              <a:rPr lang="zh-CN" altLang="en-US" sz="1800" dirty="0" smtClean="0">
                <a:latin typeface="宋体" pitchFamily="2" charset="-122"/>
                <a:ea typeface="宋体" pitchFamily="2" charset="-122"/>
              </a:rPr>
              <a:t>即未提交事务所做的更新对其他事务是不可见的</a:t>
            </a:r>
            <a:endParaRPr lang="en-US" altLang="zh-CN" sz="1800" dirty="0" smtClean="0">
              <a:latin typeface="宋体" pitchFamily="2" charset="-122"/>
              <a:ea typeface="宋体" pitchFamily="2" charset="-122"/>
            </a:endParaRPr>
          </a:p>
          <a:p>
            <a:pPr lvl="2"/>
            <a:r>
              <a:rPr lang="zh-CN" altLang="en-US" sz="1800" dirty="0" smtClean="0">
                <a:latin typeface="宋体" pitchFamily="2" charset="-122"/>
                <a:ea typeface="宋体" pitchFamily="2" charset="-122"/>
              </a:rPr>
              <a:t>否则如果</a:t>
            </a:r>
            <a:r>
              <a:rPr lang="en-US" altLang="zh-CN" sz="1800" dirty="0" smtClean="0">
                <a:latin typeface="宋体" pitchFamily="2" charset="-122"/>
                <a:ea typeface="宋体" pitchFamily="2" charset="-122"/>
              </a:rPr>
              <a:t>T1</a:t>
            </a:r>
            <a:r>
              <a:rPr lang="zh-CN" altLang="en-US" sz="1800" dirty="0" smtClean="0">
                <a:latin typeface="宋体" pitchFamily="2" charset="-122"/>
                <a:ea typeface="宋体" pitchFamily="2" charset="-122"/>
              </a:rPr>
              <a:t>更新</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然后</a:t>
            </a:r>
            <a:r>
              <a:rPr lang="en-US" altLang="zh-CN" sz="1800" dirty="0" smtClean="0">
                <a:latin typeface="宋体" pitchFamily="2" charset="-122"/>
                <a:ea typeface="宋体" pitchFamily="2" charset="-122"/>
              </a:rPr>
              <a:t>T2</a:t>
            </a:r>
            <a:r>
              <a:rPr lang="zh-CN" altLang="en-US" sz="1800" dirty="0" smtClean="0">
                <a:latin typeface="宋体" pitchFamily="2" charset="-122"/>
                <a:ea typeface="宋体" pitchFamily="2" charset="-122"/>
              </a:rPr>
              <a:t>又更新</a:t>
            </a:r>
            <a:r>
              <a:rPr lang="en-US" altLang="zh-CN" sz="1800" dirty="0" smtClean="0">
                <a:latin typeface="宋体" pitchFamily="2" charset="-122"/>
                <a:ea typeface="宋体" pitchFamily="2" charset="-122"/>
              </a:rPr>
              <a:t>A</a:t>
            </a:r>
            <a:r>
              <a:rPr lang="zh-CN" altLang="en-US" sz="1800" dirty="0" smtClean="0">
                <a:latin typeface="宋体" pitchFamily="2" charset="-122"/>
                <a:ea typeface="宋体" pitchFamily="2" charset="-122"/>
              </a:rPr>
              <a:t>并提交</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最后</a:t>
            </a:r>
            <a:r>
              <a:rPr lang="en-US" altLang="zh-CN" sz="1800" dirty="0" smtClean="0">
                <a:latin typeface="宋体" pitchFamily="2" charset="-122"/>
                <a:ea typeface="宋体" pitchFamily="2" charset="-122"/>
              </a:rPr>
              <a:t>T1</a:t>
            </a:r>
            <a:r>
              <a:rPr lang="zh-CN" altLang="en-US" sz="1800" dirty="0" smtClean="0">
                <a:latin typeface="宋体" pitchFamily="2" charset="-122"/>
                <a:ea typeface="宋体" pitchFamily="2" charset="-122"/>
              </a:rPr>
              <a:t>必须撤销时,该怎样执行</a:t>
            </a:r>
            <a:r>
              <a:rPr lang="en-US" altLang="zh-CN" sz="1800" dirty="0" smtClean="0">
                <a:latin typeface="宋体" pitchFamily="2" charset="-122"/>
                <a:ea typeface="宋体" pitchFamily="2" charset="-122"/>
              </a:rPr>
              <a:t>undo ?</a:t>
            </a:r>
          </a:p>
          <a:p>
            <a:pPr lvl="1"/>
            <a:r>
              <a:rPr lang="zh-CN" altLang="en-US" sz="1800" dirty="0" smtClean="0">
                <a:latin typeface="宋体" pitchFamily="2" charset="-122"/>
                <a:ea typeface="宋体" pitchFamily="2" charset="-122"/>
              </a:rPr>
              <a:t>可以通过对更新的数据项获取排他锁，并且持有该锁直至事务提交来保证（严格的两阶段锁）</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不同事务的日志记录在日志中可能交错</a:t>
            </a:r>
            <a:r>
              <a:rPr lang="zh-CN" altLang="en-US" sz="1800" dirty="0" smtClean="0">
                <a:latin typeface="宋体" pitchFamily="2" charset="-122"/>
                <a:ea typeface="宋体" pitchFamily="2" charset="-122"/>
              </a:rPr>
              <a:t>分布</a:t>
            </a:r>
            <a:endParaRPr lang="en-US" altLang="zh-CN" sz="1800" dirty="0" smtClean="0">
              <a:latin typeface="宋体" pitchFamily="2" charset="-122"/>
              <a:ea typeface="宋体" pitchFamily="2" charset="-122"/>
            </a:endParaRPr>
          </a:p>
          <a:p>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ltLang="zh-CN" smtClean="0">
                <a:effectLst/>
                <a:latin typeface="宋体" pitchFamily="2" charset="-122"/>
                <a:ea typeface="宋体" pitchFamily="2" charset="-122"/>
              </a:rPr>
              <a:t>Undo </a:t>
            </a:r>
            <a:r>
              <a:rPr lang="zh-CN" altLang="en-US" smtClean="0">
                <a:effectLst/>
                <a:latin typeface="宋体" pitchFamily="2" charset="-122"/>
                <a:ea typeface="宋体" pitchFamily="2" charset="-122"/>
              </a:rPr>
              <a:t>和</a:t>
            </a:r>
            <a:r>
              <a:rPr lang="en-US" altLang="zh-CN" smtClean="0">
                <a:effectLst/>
                <a:latin typeface="宋体" pitchFamily="2" charset="-122"/>
                <a:ea typeface="宋体" pitchFamily="2" charset="-122"/>
              </a:rPr>
              <a:t> Redo </a:t>
            </a:r>
            <a:r>
              <a:rPr lang="zh-CN" altLang="en-US" smtClean="0">
                <a:effectLst/>
                <a:latin typeface="宋体" pitchFamily="2" charset="-122"/>
                <a:ea typeface="宋体" pitchFamily="2" charset="-122"/>
              </a:rPr>
              <a:t>操作</a:t>
            </a:r>
            <a:endParaRPr lang="en-US" altLang="zh-CN" smtClean="0">
              <a:effectLst/>
              <a:latin typeface="宋体" pitchFamily="2" charset="-122"/>
              <a:ea typeface="宋体" pitchFamily="2" charset="-122"/>
            </a:endParaRPr>
          </a:p>
        </p:txBody>
      </p:sp>
      <p:sp>
        <p:nvSpPr>
          <p:cNvPr id="20483" name="Rectangle 3"/>
          <p:cNvSpPr>
            <a:spLocks noGrp="1" noChangeArrowheads="1"/>
          </p:cNvSpPr>
          <p:nvPr>
            <p:ph type="body" idx="1"/>
          </p:nvPr>
        </p:nvSpPr>
        <p:spPr/>
        <p:txBody>
          <a:bodyPr/>
          <a:lstStyle/>
          <a:p>
            <a:r>
              <a:rPr lang="en-US" altLang="zh-CN" sz="1800" b="1" dirty="0" smtClean="0">
                <a:solidFill>
                  <a:srgbClr val="FF0000"/>
                </a:solidFill>
                <a:latin typeface="宋体" pitchFamily="2" charset="-122"/>
                <a:ea typeface="宋体" pitchFamily="2" charset="-122"/>
              </a:rPr>
              <a:t>Undo</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对于日志记录</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X,  V</a:t>
            </a:r>
            <a:r>
              <a:rPr lang="en-US" altLang="zh-CN" sz="1800" i="1" baseline="-25000" dirty="0" smtClean="0">
                <a:latin typeface="宋体" pitchFamily="2" charset="-122"/>
                <a:ea typeface="宋体" pitchFamily="2" charset="-122"/>
              </a:rPr>
              <a:t>1</a:t>
            </a:r>
            <a:r>
              <a:rPr lang="en-US" altLang="zh-CN" sz="1800" i="1" dirty="0" smtClean="0">
                <a:latin typeface="宋体" pitchFamily="2" charset="-122"/>
                <a:ea typeface="宋体" pitchFamily="2" charset="-122"/>
              </a:rPr>
              <a:t>,  V</a:t>
            </a:r>
            <a:r>
              <a:rPr lang="en-US" altLang="zh-CN" sz="1800" i="1" baseline="-25000" dirty="0" smtClean="0">
                <a:latin typeface="宋体" pitchFamily="2" charset="-122"/>
                <a:ea typeface="宋体" pitchFamily="2" charset="-122"/>
              </a:rPr>
              <a:t>2</a:t>
            </a:r>
            <a:r>
              <a:rPr lang="en-US" altLang="zh-CN" sz="1800" i="1" dirty="0" smtClean="0">
                <a:latin typeface="宋体" pitchFamily="2" charset="-122"/>
                <a:ea typeface="宋体" pitchFamily="2" charset="-122"/>
              </a:rPr>
              <a:t>&gt; </a:t>
            </a:r>
            <a:r>
              <a:rPr lang="zh-CN" altLang="en-US" sz="1800" dirty="0" smtClean="0">
                <a:latin typeface="宋体" pitchFamily="2" charset="-122"/>
                <a:ea typeface="宋体" pitchFamily="2" charset="-122"/>
              </a:rPr>
              <a:t>将</a:t>
            </a:r>
            <a:r>
              <a:rPr lang="en-US" altLang="zh-CN" sz="1800" dirty="0" smtClean="0">
                <a:latin typeface="宋体" pitchFamily="2" charset="-122"/>
                <a:ea typeface="宋体" pitchFamily="2" charset="-122"/>
              </a:rPr>
              <a:t>X</a:t>
            </a:r>
            <a:r>
              <a:rPr lang="zh-CN" altLang="en-US" sz="1800" dirty="0" smtClean="0">
                <a:latin typeface="宋体" pitchFamily="2" charset="-122"/>
                <a:ea typeface="宋体" pitchFamily="2" charset="-122"/>
              </a:rPr>
              <a:t>写为旧值</a:t>
            </a:r>
            <a:r>
              <a:rPr lang="en-US" altLang="zh-CN" sz="1800" i="1" dirty="0" smtClean="0">
                <a:latin typeface="宋体" pitchFamily="2" charset="-122"/>
                <a:ea typeface="宋体" pitchFamily="2" charset="-122"/>
              </a:rPr>
              <a:t>V</a:t>
            </a:r>
            <a:r>
              <a:rPr lang="en-US" altLang="zh-CN" sz="1800" i="1" baseline="-25000" dirty="0" smtClean="0">
                <a:latin typeface="宋体" pitchFamily="2" charset="-122"/>
                <a:ea typeface="宋体" pitchFamily="2" charset="-122"/>
              </a:rPr>
              <a:t>1</a:t>
            </a:r>
            <a:endParaRPr lang="en-US" altLang="zh-CN" sz="1800" i="1" dirty="0" smtClean="0">
              <a:latin typeface="宋体" pitchFamily="2" charset="-122"/>
              <a:ea typeface="宋体" pitchFamily="2" charset="-122"/>
            </a:endParaRPr>
          </a:p>
          <a:p>
            <a:r>
              <a:rPr lang="en-US" altLang="zh-CN" sz="1800" b="1" dirty="0" smtClean="0">
                <a:solidFill>
                  <a:srgbClr val="FF0000"/>
                </a:solidFill>
                <a:latin typeface="宋体" pitchFamily="2" charset="-122"/>
                <a:ea typeface="宋体" pitchFamily="2" charset="-122"/>
              </a:rPr>
              <a:t>Redo</a:t>
            </a:r>
            <a:r>
              <a:rPr lang="en-US" altLang="zh-CN" sz="1800" b="1" dirty="0" smtClean="0">
                <a:solidFill>
                  <a:srgbClr val="000099"/>
                </a:solidFill>
                <a:latin typeface="宋体" pitchFamily="2" charset="-122"/>
                <a:ea typeface="宋体" pitchFamily="2" charset="-122"/>
              </a:rPr>
              <a:t> </a:t>
            </a:r>
            <a:r>
              <a:rPr lang="zh-CN" altLang="en-US" sz="1800" dirty="0" smtClean="0">
                <a:latin typeface="宋体" pitchFamily="2" charset="-122"/>
                <a:ea typeface="宋体" pitchFamily="2" charset="-122"/>
              </a:rPr>
              <a:t>对于日志记录</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X,  V</a:t>
            </a:r>
            <a:r>
              <a:rPr lang="en-US" altLang="zh-CN" sz="1800" i="1" baseline="-25000" dirty="0" smtClean="0">
                <a:latin typeface="宋体" pitchFamily="2" charset="-122"/>
                <a:ea typeface="宋体" pitchFamily="2" charset="-122"/>
              </a:rPr>
              <a:t>1</a:t>
            </a:r>
            <a:r>
              <a:rPr lang="en-US" altLang="zh-CN" sz="1800" i="1" dirty="0" smtClean="0">
                <a:latin typeface="宋体" pitchFamily="2" charset="-122"/>
                <a:ea typeface="宋体" pitchFamily="2" charset="-122"/>
              </a:rPr>
              <a:t>,  V</a:t>
            </a:r>
            <a:r>
              <a:rPr lang="en-US" altLang="zh-CN" sz="1800" i="1" baseline="-25000" dirty="0" smtClean="0">
                <a:latin typeface="宋体" pitchFamily="2" charset="-122"/>
                <a:ea typeface="宋体" pitchFamily="2" charset="-122"/>
              </a:rPr>
              <a:t>2</a:t>
            </a:r>
            <a:r>
              <a:rPr lang="en-US" altLang="zh-CN" sz="1800" i="1" dirty="0" smtClean="0">
                <a:latin typeface="宋体" pitchFamily="2" charset="-122"/>
                <a:ea typeface="宋体" pitchFamily="2" charset="-122"/>
              </a:rPr>
              <a:t>&gt; </a:t>
            </a:r>
            <a:r>
              <a:rPr lang="zh-CN" altLang="en-US" sz="1800" dirty="0" smtClean="0">
                <a:latin typeface="宋体" pitchFamily="2" charset="-122"/>
                <a:ea typeface="宋体" pitchFamily="2" charset="-122"/>
              </a:rPr>
              <a:t>将</a:t>
            </a:r>
            <a:r>
              <a:rPr lang="en-US" altLang="zh-CN" sz="1800" dirty="0" smtClean="0">
                <a:latin typeface="宋体" pitchFamily="2" charset="-122"/>
                <a:ea typeface="宋体" pitchFamily="2" charset="-122"/>
              </a:rPr>
              <a:t>X</a:t>
            </a:r>
            <a:r>
              <a:rPr lang="zh-CN" altLang="en-US" sz="1800" dirty="0" smtClean="0">
                <a:latin typeface="宋体" pitchFamily="2" charset="-122"/>
                <a:ea typeface="宋体" pitchFamily="2" charset="-122"/>
              </a:rPr>
              <a:t>写为新值</a:t>
            </a:r>
            <a:r>
              <a:rPr lang="en-US" altLang="zh-CN" sz="1800" i="1" dirty="0" smtClean="0">
                <a:latin typeface="宋体" pitchFamily="2" charset="-122"/>
                <a:ea typeface="宋体" pitchFamily="2" charset="-122"/>
              </a:rPr>
              <a:t>V</a:t>
            </a:r>
            <a:r>
              <a:rPr lang="en-US" altLang="zh-CN" sz="1800" i="1" baseline="-25000" dirty="0" smtClean="0">
                <a:latin typeface="宋体" pitchFamily="2" charset="-122"/>
                <a:ea typeface="宋体" pitchFamily="2" charset="-122"/>
              </a:rPr>
              <a:t>2</a:t>
            </a:r>
            <a:endParaRPr lang="en-US" altLang="zh-CN" sz="1800" i="1" dirty="0" smtClean="0">
              <a:latin typeface="宋体" pitchFamily="2" charset="-122"/>
              <a:ea typeface="宋体" pitchFamily="2" charset="-122"/>
            </a:endParaRPr>
          </a:p>
          <a:p>
            <a:r>
              <a:rPr lang="zh-CN" altLang="en-US" sz="1800" b="1" dirty="0" smtClean="0">
                <a:solidFill>
                  <a:srgbClr val="FF0000"/>
                </a:solidFill>
                <a:latin typeface="宋体" pitchFamily="2" charset="-122"/>
                <a:ea typeface="宋体" pitchFamily="2" charset="-122"/>
              </a:rPr>
              <a:t>事务的</a:t>
            </a:r>
            <a:r>
              <a:rPr lang="en-US" altLang="zh-CN" sz="1800" b="1" dirty="0" smtClean="0">
                <a:solidFill>
                  <a:srgbClr val="FF0000"/>
                </a:solidFill>
                <a:latin typeface="宋体" pitchFamily="2" charset="-122"/>
                <a:ea typeface="宋体" pitchFamily="2" charset="-122"/>
              </a:rPr>
              <a:t>Undo </a:t>
            </a:r>
            <a:r>
              <a:rPr lang="zh-CN" altLang="en-US" sz="1800" b="1" dirty="0" smtClean="0">
                <a:solidFill>
                  <a:srgbClr val="FF0000"/>
                </a:solidFill>
                <a:latin typeface="宋体" pitchFamily="2" charset="-122"/>
                <a:ea typeface="宋体" pitchFamily="2" charset="-122"/>
              </a:rPr>
              <a:t>和</a:t>
            </a:r>
            <a:r>
              <a:rPr lang="en-US" altLang="zh-CN" sz="1800" b="1" dirty="0" smtClean="0">
                <a:solidFill>
                  <a:srgbClr val="FF0000"/>
                </a:solidFill>
                <a:latin typeface="宋体" pitchFamily="2" charset="-122"/>
                <a:ea typeface="宋体" pitchFamily="2" charset="-122"/>
              </a:rPr>
              <a:t> Redo</a:t>
            </a:r>
          </a:p>
          <a:p>
            <a:pPr lvl="1"/>
            <a:r>
              <a:rPr lang="en-US" altLang="zh-CN" sz="1800" b="1" dirty="0" smtClean="0">
                <a:latin typeface="宋体" pitchFamily="2" charset="-122"/>
                <a:ea typeface="宋体" pitchFamily="2" charset="-122"/>
              </a:rPr>
              <a:t>undo</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将事务</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i</a:t>
            </a:r>
            <a:r>
              <a:rPr lang="zh-CN" altLang="en-US" sz="1800" baseline="-25000" dirty="0" smtClean="0">
                <a:latin typeface="宋体" pitchFamily="2" charset="-122"/>
                <a:ea typeface="宋体" pitchFamily="2" charset="-122"/>
              </a:rPr>
              <a:t> </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更新过的所有数据项的值都恢复成旧值，从</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的最后一条日志记录向前进行</a:t>
            </a:r>
            <a:endParaRPr lang="en-US" altLang="zh-CN" sz="1800" i="1" dirty="0" smtClean="0">
              <a:latin typeface="宋体" pitchFamily="2" charset="-122"/>
              <a:ea typeface="宋体" pitchFamily="2" charset="-122"/>
            </a:endParaRPr>
          </a:p>
          <a:p>
            <a:pPr lvl="2"/>
            <a:r>
              <a:rPr lang="zh-CN" altLang="en-US" sz="1800" dirty="0" smtClean="0">
                <a:latin typeface="宋体" pitchFamily="2" charset="-122"/>
                <a:ea typeface="宋体" pitchFamily="2" charset="-122"/>
              </a:rPr>
              <a:t>每次数据项</a:t>
            </a:r>
            <a:r>
              <a:rPr lang="en-US" altLang="zh-CN" sz="1800" dirty="0" smtClean="0">
                <a:latin typeface="宋体" pitchFamily="2" charset="-122"/>
                <a:ea typeface="宋体" pitchFamily="2" charset="-122"/>
              </a:rPr>
              <a:t>X</a:t>
            </a:r>
            <a:r>
              <a:rPr lang="zh-CN" altLang="en-US" sz="1800" dirty="0" smtClean="0">
                <a:latin typeface="宋体" pitchFamily="2" charset="-122"/>
                <a:ea typeface="宋体" pitchFamily="2" charset="-122"/>
              </a:rPr>
              <a:t>恢复到它的旧值</a:t>
            </a:r>
            <a:r>
              <a:rPr lang="en-US" altLang="zh-CN" sz="1800" dirty="0" smtClean="0">
                <a:latin typeface="宋体" pitchFamily="2" charset="-122"/>
                <a:ea typeface="宋体" pitchFamily="2" charset="-122"/>
              </a:rPr>
              <a:t>V</a:t>
            </a:r>
            <a:r>
              <a:rPr lang="zh-CN" altLang="en-US" sz="1800" dirty="0" smtClean="0">
                <a:latin typeface="宋体" pitchFamily="2" charset="-122"/>
                <a:ea typeface="宋体" pitchFamily="2" charset="-122"/>
              </a:rPr>
              <a:t>，就写下一个特别的日志记录</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 X, V&gt;</a:t>
            </a:r>
            <a:endParaRPr lang="en-US" altLang="zh-CN" sz="1800" dirty="0" smtClean="0">
              <a:latin typeface="宋体" pitchFamily="2" charset="-122"/>
              <a:ea typeface="宋体" pitchFamily="2" charset="-122"/>
            </a:endParaRPr>
          </a:p>
          <a:p>
            <a:pPr lvl="2"/>
            <a:r>
              <a:rPr lang="zh-CN" altLang="en-US" sz="1800" dirty="0" smtClean="0">
                <a:latin typeface="宋体" pitchFamily="2" charset="-122"/>
                <a:ea typeface="宋体" pitchFamily="2" charset="-122"/>
              </a:rPr>
              <a:t>当事务的</a:t>
            </a:r>
            <a:r>
              <a:rPr lang="en-US" altLang="zh-CN" sz="1800" dirty="0" smtClean="0">
                <a:latin typeface="宋体" pitchFamily="2" charset="-122"/>
                <a:ea typeface="宋体" pitchFamily="2" charset="-122"/>
              </a:rPr>
              <a:t>undo</a:t>
            </a:r>
            <a:r>
              <a:rPr lang="zh-CN" altLang="en-US" sz="1800" dirty="0" smtClean="0">
                <a:latin typeface="宋体" pitchFamily="2" charset="-122"/>
                <a:ea typeface="宋体" pitchFamily="2" charset="-122"/>
              </a:rPr>
              <a:t>操作完成后，写下一个日志记录</a:t>
            </a:r>
            <a:r>
              <a:rPr lang="en-US" altLang="zh-CN" sz="1800" i="1" dirty="0" smtClean="0">
                <a:latin typeface="宋体" pitchFamily="2" charset="-122"/>
                <a:ea typeface="宋体" pitchFamily="2" charset="-122"/>
              </a:rPr>
              <a:t>&lt;T</a:t>
            </a:r>
            <a:r>
              <a:rPr lang="en-US" altLang="zh-CN" sz="1800" i="1" baseline="-25000" dirty="0" smtClean="0">
                <a:latin typeface="宋体" pitchFamily="2" charset="-122"/>
                <a:ea typeface="宋体" pitchFamily="2" charset="-122"/>
              </a:rPr>
              <a:t>i</a:t>
            </a:r>
            <a:r>
              <a:rPr lang="en-US" altLang="zh-CN" sz="1800" i="1" dirty="0" smtClean="0">
                <a:latin typeface="宋体" pitchFamily="2" charset="-122"/>
                <a:ea typeface="宋体" pitchFamily="2" charset="-122"/>
              </a:rPr>
              <a:t> </a:t>
            </a:r>
            <a:r>
              <a:rPr lang="en-US" altLang="zh-CN" sz="1800" b="1" dirty="0" smtClean="0">
                <a:latin typeface="宋体" pitchFamily="2" charset="-122"/>
                <a:ea typeface="宋体" pitchFamily="2" charset="-122"/>
              </a:rPr>
              <a:t>abort</a:t>
            </a:r>
            <a:r>
              <a:rPr lang="en-US" altLang="zh-CN" sz="1800" i="1" dirty="0" smtClean="0">
                <a:latin typeface="宋体" pitchFamily="2" charset="-122"/>
                <a:ea typeface="宋体" pitchFamily="2" charset="-122"/>
              </a:rPr>
              <a:t>&gt;</a:t>
            </a:r>
            <a:endParaRPr lang="en-US" altLang="zh-CN" sz="1800" dirty="0" smtClean="0">
              <a:latin typeface="宋体" pitchFamily="2" charset="-122"/>
              <a:ea typeface="宋体" pitchFamily="2" charset="-122"/>
            </a:endParaRPr>
          </a:p>
          <a:p>
            <a:pPr lvl="1"/>
            <a:r>
              <a:rPr lang="en-US" altLang="zh-CN" sz="1800" b="1" dirty="0" smtClean="0">
                <a:latin typeface="宋体" pitchFamily="2" charset="-122"/>
                <a:ea typeface="宋体" pitchFamily="2" charset="-122"/>
              </a:rPr>
              <a:t>redo</a:t>
            </a:r>
            <a:r>
              <a:rPr lang="en-US" altLang="zh-CN" sz="1800" dirty="0" smtClean="0">
                <a:latin typeface="宋体" pitchFamily="2" charset="-122"/>
                <a:ea typeface="宋体" pitchFamily="2" charset="-122"/>
              </a:rPr>
              <a:t>(</a:t>
            </a:r>
            <a:r>
              <a:rPr lang="en-US" altLang="zh-CN" sz="1800" i="1" dirty="0" smtClean="0">
                <a:latin typeface="宋体" pitchFamily="2" charset="-122"/>
                <a:ea typeface="宋体" pitchFamily="2" charset="-122"/>
              </a:rPr>
              <a:t>T</a:t>
            </a:r>
            <a:r>
              <a:rPr lang="en-US" altLang="zh-CN" sz="1800" baseline="-25000" dirty="0" smtClean="0">
                <a:latin typeface="宋体" pitchFamily="2" charset="-122"/>
                <a:ea typeface="宋体" pitchFamily="2" charset="-122"/>
              </a:rPr>
              <a:t>i</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将所有</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更新过的数据项的值都设置成新值</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从</a:t>
            </a:r>
            <a:r>
              <a:rPr lang="en-US" altLang="zh-CN" sz="1800" i="1" dirty="0" smtClean="0">
                <a:latin typeface="宋体" pitchFamily="2" charset="-122"/>
                <a:ea typeface="宋体" pitchFamily="2" charset="-122"/>
              </a:rPr>
              <a:t>T</a:t>
            </a:r>
            <a:r>
              <a:rPr lang="en-US" altLang="zh-CN" sz="1800" i="1" baseline="-25000" dirty="0" smtClean="0">
                <a:latin typeface="宋体" pitchFamily="2" charset="-122"/>
                <a:ea typeface="宋体" pitchFamily="2" charset="-122"/>
              </a:rPr>
              <a:t>i </a:t>
            </a:r>
            <a:r>
              <a:rPr lang="zh-CN" altLang="en-US" sz="1800" dirty="0" smtClean="0">
                <a:latin typeface="宋体" pitchFamily="2" charset="-122"/>
                <a:ea typeface="宋体" pitchFamily="2" charset="-122"/>
              </a:rPr>
              <a:t>的第一条日志记录向后进行</a:t>
            </a:r>
            <a:endParaRPr lang="en-US" altLang="zh-CN" sz="1800" b="1" dirty="0" smtClean="0">
              <a:solidFill>
                <a:schemeClr val="tx2"/>
              </a:solidFill>
              <a:latin typeface="宋体" pitchFamily="2" charset="-122"/>
              <a:ea typeface="宋体" pitchFamily="2" charset="-122"/>
            </a:endParaRPr>
          </a:p>
          <a:p>
            <a:pPr lvl="2"/>
            <a:r>
              <a:rPr lang="zh-CN" altLang="en-US" sz="1800" dirty="0" smtClean="0">
                <a:latin typeface="宋体" pitchFamily="2" charset="-122"/>
                <a:ea typeface="宋体" pitchFamily="2" charset="-122"/>
              </a:rPr>
              <a:t>不产生日志</a:t>
            </a:r>
            <a:endParaRPr lang="en-US" altLang="zh-CN" sz="1800" i="1" dirty="0" smtClean="0">
              <a:latin typeface="宋体" pitchFamily="2" charset="-122"/>
              <a:ea typeface="宋体" pitchFamily="2" charset="-122"/>
            </a:endParaRPr>
          </a:p>
          <a:p>
            <a:endParaRPr lang="en-US" altLang="zh-CN" sz="1800" i="1" baseline="-250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zh-CN" altLang="en-US" sz="2800" dirty="0" smtClean="0">
                <a:effectLst>
                  <a:outerShdw blurRad="38100" dist="38100" dir="2700000" algn="tl">
                    <a:srgbClr val="C0C0C0"/>
                  </a:outerShdw>
                </a:effectLst>
                <a:latin typeface="宋体" pitchFamily="2" charset="-122"/>
                <a:ea typeface="宋体" pitchFamily="2" charset="-122"/>
              </a:rPr>
              <a:t>崩溃恢复中的 </a:t>
            </a:r>
            <a:r>
              <a:rPr lang="en-US" altLang="zh-CN" sz="2800" dirty="0" smtClean="0">
                <a:effectLst>
                  <a:outerShdw blurRad="38100" dist="38100" dir="2700000" algn="tl">
                    <a:srgbClr val="C0C0C0"/>
                  </a:outerShdw>
                </a:effectLst>
                <a:latin typeface="宋体" pitchFamily="2" charset="-122"/>
                <a:ea typeface="宋体" pitchFamily="2" charset="-122"/>
              </a:rPr>
              <a:t>Undo </a:t>
            </a:r>
            <a:r>
              <a:rPr lang="zh-CN" altLang="en-US" sz="2800" dirty="0" smtClean="0">
                <a:effectLst>
                  <a:outerShdw blurRad="38100" dist="38100" dir="2700000" algn="tl">
                    <a:srgbClr val="C0C0C0"/>
                  </a:outerShdw>
                </a:effectLst>
                <a:latin typeface="宋体" pitchFamily="2" charset="-122"/>
                <a:ea typeface="宋体" pitchFamily="2" charset="-122"/>
              </a:rPr>
              <a:t>和</a:t>
            </a:r>
            <a:r>
              <a:rPr lang="en-US" altLang="zh-CN" sz="2800" dirty="0" smtClean="0">
                <a:effectLst>
                  <a:outerShdw blurRad="38100" dist="38100" dir="2700000" algn="tl">
                    <a:srgbClr val="C0C0C0"/>
                  </a:outerShdw>
                </a:effectLst>
                <a:latin typeface="宋体" pitchFamily="2" charset="-122"/>
                <a:ea typeface="宋体" pitchFamily="2" charset="-122"/>
              </a:rPr>
              <a:t> Redo</a:t>
            </a:r>
          </a:p>
        </p:txBody>
      </p:sp>
      <p:sp>
        <p:nvSpPr>
          <p:cNvPr id="21507" name="Rectangle 3"/>
          <p:cNvSpPr>
            <a:spLocks noGrp="1" noChangeArrowheads="1"/>
          </p:cNvSpPr>
          <p:nvPr>
            <p:ph type="body" idx="4294967295"/>
          </p:nvPr>
        </p:nvSpPr>
        <p:spPr>
          <a:xfrm>
            <a:off x="569913" y="1060450"/>
            <a:ext cx="8167687" cy="5378450"/>
          </a:xfrm>
        </p:spPr>
        <p:txBody>
          <a:bodyPr/>
          <a:lstStyle/>
          <a:p>
            <a:r>
              <a:rPr lang="zh-CN" altLang="en-US" sz="1800" smtClean="0">
                <a:latin typeface="宋体" pitchFamily="2" charset="-122"/>
                <a:ea typeface="宋体" pitchFamily="2" charset="-122"/>
              </a:rPr>
              <a:t>当从系统崩溃中恢复时</a:t>
            </a:r>
            <a:r>
              <a:rPr lang="en-US" altLang="zh-CN" sz="1800" smtClean="0">
                <a:latin typeface="宋体" pitchFamily="2" charset="-122"/>
                <a:ea typeface="宋体" pitchFamily="2" charset="-122"/>
              </a:rPr>
              <a:t>:</a:t>
            </a:r>
          </a:p>
          <a:p>
            <a:pPr lvl="1"/>
            <a:r>
              <a:rPr lang="zh-CN" altLang="en-US" sz="1800" smtClean="0">
                <a:latin typeface="宋体" pitchFamily="2" charset="-122"/>
                <a:ea typeface="宋体" pitchFamily="2" charset="-122"/>
              </a:rPr>
              <a:t>需要对事务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zh-CN" altLang="en-US" sz="1800" smtClean="0">
                <a:latin typeface="宋体" pitchFamily="2" charset="-122"/>
                <a:ea typeface="宋体" pitchFamily="2" charset="-122"/>
              </a:rPr>
              <a:t>需要进行撤销，如果日志</a:t>
            </a:r>
            <a:endParaRPr lang="en-US" altLang="zh-CN" sz="1800" smtClean="0">
              <a:latin typeface="宋体" pitchFamily="2" charset="-122"/>
              <a:ea typeface="宋体" pitchFamily="2" charset="-122"/>
            </a:endParaRPr>
          </a:p>
          <a:p>
            <a:pPr lvl="2"/>
            <a:r>
              <a:rPr lang="zh-CN" altLang="en-US" sz="1800" smtClean="0">
                <a:latin typeface="宋体" pitchFamily="2" charset="-122"/>
                <a:ea typeface="宋体" pitchFamily="2" charset="-122"/>
              </a:rPr>
              <a:t>包括</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en-US" altLang="zh-CN" sz="1800" b="1" smtClean="0">
                <a:latin typeface="宋体" pitchFamily="2" charset="-122"/>
                <a:ea typeface="宋体" pitchFamily="2" charset="-122"/>
              </a:rPr>
              <a:t>start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记录</a:t>
            </a:r>
            <a:r>
              <a:rPr lang="en-US" altLang="zh-CN" sz="1800" smtClean="0">
                <a:latin typeface="宋体" pitchFamily="2" charset="-122"/>
                <a:ea typeface="宋体" pitchFamily="2" charset="-122"/>
              </a:rPr>
              <a:t>,</a:t>
            </a:r>
          </a:p>
          <a:p>
            <a:pPr lvl="2"/>
            <a:r>
              <a:rPr lang="zh-CN" altLang="en-US" sz="1800" smtClean="0">
                <a:latin typeface="宋体" pitchFamily="2" charset="-122"/>
                <a:ea typeface="宋体" pitchFamily="2" charset="-122"/>
              </a:rPr>
              <a:t>但既不包括</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en-US" altLang="zh-CN" sz="1800" b="1" smtClean="0">
                <a:latin typeface="宋体" pitchFamily="2" charset="-122"/>
                <a:ea typeface="宋体" pitchFamily="2" charset="-122"/>
              </a:rPr>
              <a:t>commit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也不包括</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en-US" altLang="zh-CN" sz="1800" b="1" smtClean="0">
                <a:latin typeface="宋体" pitchFamily="2" charset="-122"/>
                <a:ea typeface="宋体" pitchFamily="2" charset="-122"/>
              </a:rPr>
              <a:t>abort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记录</a:t>
            </a:r>
            <a:r>
              <a:rPr lang="en-US" altLang="zh-CN" sz="1800" smtClean="0">
                <a:latin typeface="宋体" pitchFamily="2" charset="-122"/>
                <a:ea typeface="宋体" pitchFamily="2" charset="-122"/>
              </a:rPr>
              <a:t>.</a:t>
            </a:r>
          </a:p>
          <a:p>
            <a:pPr lvl="1"/>
            <a:r>
              <a:rPr lang="zh-CN" altLang="en-US" sz="1800" smtClean="0">
                <a:latin typeface="宋体" pitchFamily="2" charset="-122"/>
                <a:ea typeface="宋体" pitchFamily="2" charset="-122"/>
              </a:rPr>
              <a:t>需要对事务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zh-CN" altLang="en-US" sz="1800" smtClean="0">
                <a:latin typeface="宋体" pitchFamily="2" charset="-122"/>
                <a:ea typeface="宋体" pitchFamily="2" charset="-122"/>
              </a:rPr>
              <a:t>进行重做，如果日志</a:t>
            </a:r>
            <a:endParaRPr lang="en-US" altLang="zh-CN" sz="1800" smtClean="0">
              <a:latin typeface="宋体" pitchFamily="2" charset="-122"/>
              <a:ea typeface="宋体" pitchFamily="2" charset="-122"/>
            </a:endParaRPr>
          </a:p>
          <a:p>
            <a:pPr lvl="2"/>
            <a:r>
              <a:rPr lang="zh-CN" altLang="en-US" sz="1800" smtClean="0">
                <a:latin typeface="宋体" pitchFamily="2" charset="-122"/>
                <a:ea typeface="宋体" pitchFamily="2" charset="-122"/>
              </a:rPr>
              <a:t>包括</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en-US" altLang="zh-CN" sz="1800" b="1" smtClean="0">
                <a:latin typeface="宋体" pitchFamily="2" charset="-122"/>
                <a:ea typeface="宋体" pitchFamily="2" charset="-122"/>
              </a:rPr>
              <a:t>start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记录</a:t>
            </a:r>
            <a:r>
              <a:rPr lang="en-US" altLang="zh-CN" sz="1800" smtClean="0">
                <a:latin typeface="宋体" pitchFamily="2" charset="-122"/>
                <a:ea typeface="宋体" pitchFamily="2" charset="-122"/>
              </a:rPr>
              <a:t> </a:t>
            </a:r>
          </a:p>
          <a:p>
            <a:pPr lvl="2"/>
            <a:r>
              <a:rPr lang="zh-CN" altLang="en-US" sz="1800" smtClean="0">
                <a:latin typeface="宋体" pitchFamily="2" charset="-122"/>
                <a:ea typeface="宋体" pitchFamily="2" charset="-122"/>
              </a:rPr>
              <a:t>并且包含</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 </a:t>
            </a:r>
            <a:r>
              <a:rPr lang="en-US" altLang="zh-CN" sz="1800" b="1" smtClean="0">
                <a:latin typeface="宋体" pitchFamily="2" charset="-122"/>
                <a:ea typeface="宋体" pitchFamily="2" charset="-122"/>
              </a:rPr>
              <a:t>commit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或</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en-US" altLang="zh-CN" sz="1800" b="1" smtClean="0">
                <a:latin typeface="宋体" pitchFamily="2" charset="-122"/>
                <a:ea typeface="宋体" pitchFamily="2" charset="-122"/>
              </a:rPr>
              <a:t>abort</a:t>
            </a:r>
            <a:r>
              <a:rPr lang="en-US" altLang="zh-CN" sz="1800" i="1" smtClean="0">
                <a:latin typeface="宋体" pitchFamily="2" charset="-122"/>
                <a:ea typeface="宋体" pitchFamily="2" charset="-122"/>
              </a:rPr>
              <a:t>&gt;</a:t>
            </a:r>
            <a:r>
              <a:rPr lang="zh-CN" altLang="en-US" sz="1800" smtClean="0">
                <a:latin typeface="宋体" pitchFamily="2" charset="-122"/>
                <a:ea typeface="宋体" pitchFamily="2" charset="-122"/>
              </a:rPr>
              <a:t>记录</a:t>
            </a:r>
            <a:endParaRPr lang="en-US" altLang="zh-CN" sz="1800" smtClean="0">
              <a:latin typeface="宋体" pitchFamily="2" charset="-122"/>
              <a:ea typeface="宋体" pitchFamily="2" charset="-122"/>
            </a:endParaRPr>
          </a:p>
          <a:p>
            <a:r>
              <a:rPr lang="zh-CN" altLang="en-US" sz="1800" smtClean="0">
                <a:latin typeface="宋体" pitchFamily="2" charset="-122"/>
                <a:ea typeface="宋体" pitchFamily="2" charset="-122"/>
              </a:rPr>
              <a:t>注意到如果事务</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撤销较早，并且</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i="1" smtClean="0">
                <a:latin typeface="宋体" pitchFamily="2" charset="-122"/>
                <a:ea typeface="宋体" pitchFamily="2" charset="-122"/>
              </a:rPr>
              <a:t> </a:t>
            </a:r>
            <a:r>
              <a:rPr lang="en-US" altLang="zh-CN" sz="1800" b="1" smtClean="0">
                <a:latin typeface="宋体" pitchFamily="2" charset="-122"/>
                <a:ea typeface="宋体" pitchFamily="2" charset="-122"/>
              </a:rPr>
              <a:t>abort</a:t>
            </a:r>
            <a:r>
              <a:rPr lang="en-US" altLang="zh-CN" sz="1800" i="1" smtClean="0">
                <a:latin typeface="宋体" pitchFamily="2" charset="-122"/>
                <a:ea typeface="宋体" pitchFamily="2" charset="-122"/>
              </a:rPr>
              <a:t>&gt;</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记录写到了日志中，这时崩溃恰好发生，从崩溃中恢复，</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重做</a:t>
            </a:r>
            <a:endParaRPr lang="en-US" altLang="zh-CN" sz="1800" smtClean="0">
              <a:latin typeface="宋体" pitchFamily="2" charset="-122"/>
              <a:ea typeface="宋体" pitchFamily="2" charset="-122"/>
            </a:endParaRPr>
          </a:p>
          <a:p>
            <a:pPr lvl="1"/>
            <a:r>
              <a:rPr lang="zh-CN" altLang="en-US" sz="1800" b="1" smtClean="0">
                <a:latin typeface="宋体" pitchFamily="2" charset="-122"/>
                <a:ea typeface="宋体" pitchFamily="2" charset="-122"/>
              </a:rPr>
              <a:t>所有原始的动作，包括恢复旧值的每个步骤</a:t>
            </a:r>
            <a:endParaRPr lang="en-US" altLang="zh-CN" sz="1800" b="1" i="1" smtClean="0">
              <a:latin typeface="宋体" pitchFamily="2" charset="-122"/>
              <a:ea typeface="宋体" pitchFamily="2" charset="-122"/>
            </a:endParaRPr>
          </a:p>
          <a:p>
            <a:pPr lvl="2"/>
            <a:r>
              <a:rPr lang="zh-CN" altLang="en-US" sz="1800" smtClean="0">
                <a:latin typeface="宋体" pitchFamily="2" charset="-122"/>
                <a:ea typeface="宋体" pitchFamily="2" charset="-122"/>
              </a:rPr>
              <a:t>被称为</a:t>
            </a:r>
            <a:r>
              <a:rPr lang="zh-CN" altLang="en-US" sz="1800" b="1" smtClean="0">
                <a:solidFill>
                  <a:srgbClr val="FF0000"/>
                </a:solidFill>
                <a:latin typeface="宋体" pitchFamily="2" charset="-122"/>
                <a:ea typeface="宋体" pitchFamily="2" charset="-122"/>
              </a:rPr>
              <a:t>重复历史</a:t>
            </a:r>
            <a:endParaRPr lang="en-US" altLang="zh-CN" sz="1800" b="1" smtClean="0">
              <a:solidFill>
                <a:srgbClr val="FF0000"/>
              </a:solidFill>
              <a:latin typeface="宋体" pitchFamily="2" charset="-122"/>
              <a:ea typeface="宋体" pitchFamily="2" charset="-122"/>
            </a:endParaRPr>
          </a:p>
          <a:p>
            <a:pPr lvl="2"/>
            <a:r>
              <a:rPr lang="zh-CN" altLang="en-US" sz="1800" smtClean="0">
                <a:latin typeface="宋体" pitchFamily="2" charset="-122"/>
                <a:ea typeface="宋体" pitchFamily="2" charset="-122"/>
              </a:rPr>
              <a:t>看似浪费，但大大简化了恢复</a:t>
            </a: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52450" y="352425"/>
            <a:ext cx="8210550" cy="790575"/>
          </a:xfrm>
        </p:spPr>
        <p:txBody>
          <a:bodyPr/>
          <a:lstStyle/>
          <a:p>
            <a:pPr>
              <a:defRPr/>
            </a:pPr>
            <a:r>
              <a:rPr lang="zh-CN" altLang="en-US" sz="3000" dirty="0" smtClean="0">
                <a:effectLst>
                  <a:outerShdw blurRad="38100" dist="38100" dir="2700000" algn="tl">
                    <a:srgbClr val="C0C0C0"/>
                  </a:outerShdw>
                </a:effectLst>
                <a:latin typeface="宋体" pitchFamily="2" charset="-122"/>
                <a:ea typeface="宋体" pitchFamily="2" charset="-122"/>
              </a:rPr>
              <a:t>立即数据库修改恢复示例</a:t>
            </a:r>
            <a:endParaRPr lang="en-US" altLang="zh-CN" dirty="0" smtClean="0">
              <a:effectLst>
                <a:outerShdw blurRad="38100" dist="38100" dir="2700000" algn="tl">
                  <a:srgbClr val="C0C0C0"/>
                </a:outerShdw>
              </a:effectLst>
              <a:latin typeface="宋体" pitchFamily="2" charset="-122"/>
              <a:ea typeface="宋体" pitchFamily="2" charset="-122"/>
            </a:endParaRPr>
          </a:p>
        </p:txBody>
      </p:sp>
      <p:sp>
        <p:nvSpPr>
          <p:cNvPr id="22531" name="Rectangle 3"/>
          <p:cNvSpPr>
            <a:spLocks noGrp="1" noChangeArrowheads="1"/>
          </p:cNvSpPr>
          <p:nvPr>
            <p:ph type="body" idx="4294967295"/>
          </p:nvPr>
        </p:nvSpPr>
        <p:spPr>
          <a:xfrm>
            <a:off x="655638" y="1257300"/>
            <a:ext cx="8061325" cy="5183188"/>
          </a:xfrm>
        </p:spPr>
        <p:txBody>
          <a:bodyPr/>
          <a:lstStyle/>
          <a:p>
            <a:pPr>
              <a:lnSpc>
                <a:spcPct val="110000"/>
              </a:lnSpc>
              <a:buFont typeface="Monotype Sorts" charset="2"/>
              <a:buNone/>
            </a:pPr>
            <a:r>
              <a:rPr lang="zh-CN" altLang="en-US" sz="1600" smtClean="0">
                <a:latin typeface="宋体" pitchFamily="2" charset="-122"/>
                <a:ea typeface="宋体" pitchFamily="2" charset="-122"/>
              </a:rPr>
              <a:t>下面给出三种情形下的日志</a:t>
            </a:r>
            <a:r>
              <a:rPr lang="en-US" altLang="zh-CN" sz="1800" smtClean="0">
                <a:latin typeface="宋体" pitchFamily="2" charset="-122"/>
                <a:ea typeface="宋体" pitchFamily="2" charset="-122"/>
              </a:rPr>
              <a:t>.</a:t>
            </a: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3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endParaRPr lang="en-US" altLang="zh-CN" sz="1800" smtClean="0">
              <a:latin typeface="宋体" pitchFamily="2" charset="-122"/>
              <a:ea typeface="宋体" pitchFamily="2" charset="-122"/>
            </a:endParaRPr>
          </a:p>
          <a:p>
            <a:pPr>
              <a:lnSpc>
                <a:spcPct val="70000"/>
              </a:lnSpc>
              <a:buFont typeface="Monotype Sorts" charset="2"/>
              <a:buNone/>
            </a:pPr>
            <a:r>
              <a:rPr lang="zh-CN" altLang="en-US" sz="1800" smtClean="0">
                <a:latin typeface="宋体" pitchFamily="2" charset="-122"/>
                <a:ea typeface="宋体" pitchFamily="2" charset="-122"/>
              </a:rPr>
              <a:t>每种情形下的恢复动作为</a:t>
            </a:r>
            <a:r>
              <a:rPr lang="en-US" altLang="zh-CN" sz="1800" smtClean="0">
                <a:latin typeface="宋体" pitchFamily="2" charset="-122"/>
                <a:ea typeface="宋体" pitchFamily="2" charset="-122"/>
              </a:rPr>
              <a:t>:</a:t>
            </a:r>
          </a:p>
          <a:p>
            <a:pPr>
              <a:lnSpc>
                <a:spcPct val="90000"/>
              </a:lnSpc>
              <a:buFont typeface="Monotype Sorts" charset="2"/>
              <a:buNone/>
            </a:pPr>
            <a:r>
              <a:rPr lang="en-US" altLang="zh-CN" sz="1800" smtClean="0">
                <a:latin typeface="宋体" pitchFamily="2" charset="-122"/>
                <a:ea typeface="宋体" pitchFamily="2" charset="-122"/>
              </a:rPr>
              <a:t>(a)  undo (</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B </a:t>
            </a:r>
            <a:r>
              <a:rPr lang="zh-CN" altLang="en-US" sz="1800" smtClean="0">
                <a:latin typeface="宋体" pitchFamily="2" charset="-122"/>
                <a:ea typeface="宋体" pitchFamily="2" charset="-122"/>
              </a:rPr>
              <a:t>恢复到</a:t>
            </a:r>
            <a:r>
              <a:rPr lang="en-US" altLang="zh-CN" sz="1800" smtClean="0">
                <a:latin typeface="宋体" pitchFamily="2" charset="-122"/>
                <a:ea typeface="宋体" pitchFamily="2" charset="-122"/>
              </a:rPr>
              <a:t>2000, A </a:t>
            </a:r>
            <a:r>
              <a:rPr lang="zh-CN" altLang="en-US" sz="1800" smtClean="0">
                <a:latin typeface="宋体" pitchFamily="2" charset="-122"/>
                <a:ea typeface="宋体" pitchFamily="2" charset="-122"/>
              </a:rPr>
              <a:t>恢复到</a:t>
            </a:r>
            <a:r>
              <a:rPr lang="en-US" altLang="zh-CN" sz="1800" smtClean="0">
                <a:latin typeface="宋体" pitchFamily="2" charset="-122"/>
                <a:ea typeface="宋体" pitchFamily="2" charset="-122"/>
              </a:rPr>
              <a:t>1000</a:t>
            </a:r>
            <a:r>
              <a:rPr lang="zh-CN" altLang="en-US" sz="1800" smtClean="0">
                <a:latin typeface="宋体" pitchFamily="2" charset="-122"/>
                <a:ea typeface="宋体" pitchFamily="2" charset="-122"/>
              </a:rPr>
              <a:t>，写下日志记录</a:t>
            </a:r>
            <a:r>
              <a:rPr lang="en-US" altLang="zh-CN" sz="1800" smtClean="0">
                <a:latin typeface="宋体" pitchFamily="2" charset="-122"/>
                <a:ea typeface="宋体" pitchFamily="2" charset="-122"/>
              </a:rPr>
              <a:t/>
            </a:r>
            <a:br>
              <a:rPr lang="en-US" altLang="zh-CN" sz="1800" smtClean="0">
                <a:latin typeface="宋体" pitchFamily="2" charset="-122"/>
                <a:ea typeface="宋体" pitchFamily="2" charset="-122"/>
              </a:rPr>
            </a:br>
            <a:r>
              <a:rPr lang="en-US" altLang="zh-CN" sz="1800" smtClean="0">
                <a:latin typeface="宋体" pitchFamily="2" charset="-122"/>
                <a:ea typeface="宋体" pitchFamily="2" charset="-122"/>
              </a:rPr>
              <a:t>&lt;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B, 2000&gt;, &lt;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A, 1000&gt;, &lt;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a:t>
            </a:r>
            <a:r>
              <a:rPr lang="en-US" altLang="zh-CN" sz="1800" b="1" smtClean="0">
                <a:latin typeface="宋体" pitchFamily="2" charset="-122"/>
                <a:ea typeface="宋体" pitchFamily="2" charset="-122"/>
              </a:rPr>
              <a:t>abort</a:t>
            </a:r>
            <a:r>
              <a:rPr lang="en-US" altLang="zh-CN" sz="1800" smtClean="0">
                <a:latin typeface="宋体" pitchFamily="2" charset="-122"/>
                <a:ea typeface="宋体" pitchFamily="2" charset="-122"/>
              </a:rPr>
              <a:t>&gt;</a:t>
            </a:r>
          </a:p>
          <a:p>
            <a:pPr>
              <a:lnSpc>
                <a:spcPct val="90000"/>
              </a:lnSpc>
              <a:buFont typeface="Monotype Sorts" charset="2"/>
              <a:buNone/>
            </a:pPr>
            <a:r>
              <a:rPr lang="en-US" altLang="zh-CN" sz="1800" smtClean="0">
                <a:latin typeface="宋体" pitchFamily="2" charset="-122"/>
                <a:ea typeface="宋体" pitchFamily="2" charset="-122"/>
              </a:rPr>
              <a:t>(b) redo (</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且</a:t>
            </a:r>
            <a:r>
              <a:rPr lang="en-US" altLang="zh-CN" sz="1800" smtClean="0">
                <a:latin typeface="宋体" pitchFamily="2" charset="-122"/>
                <a:ea typeface="宋体" pitchFamily="2" charset="-122"/>
              </a:rPr>
              <a:t> undo (</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a:t>
            </a:r>
            <a:r>
              <a:rPr lang="en-US" altLang="zh-CN" sz="1800" smtClean="0">
                <a:latin typeface="宋体" pitchFamily="2" charset="-122"/>
                <a:ea typeface="宋体" pitchFamily="2" charset="-122"/>
              </a:rPr>
              <a:t>): C </a:t>
            </a:r>
            <a:r>
              <a:rPr lang="zh-CN" altLang="en-US" sz="1800" smtClean="0">
                <a:latin typeface="宋体" pitchFamily="2" charset="-122"/>
                <a:ea typeface="宋体" pitchFamily="2" charset="-122"/>
              </a:rPr>
              <a:t>恢复到</a:t>
            </a:r>
            <a:r>
              <a:rPr lang="en-US" altLang="zh-CN" sz="1800" smtClean="0">
                <a:latin typeface="宋体" pitchFamily="2" charset="-122"/>
                <a:ea typeface="宋体" pitchFamily="2" charset="-122"/>
              </a:rPr>
              <a:t>700, </a:t>
            </a:r>
            <a:r>
              <a:rPr lang="zh-CN" altLang="en-US" sz="1800" smtClean="0">
                <a:latin typeface="宋体" pitchFamily="2" charset="-122"/>
                <a:ea typeface="宋体" pitchFamily="2" charset="-122"/>
              </a:rPr>
              <a:t>然后</a:t>
            </a:r>
            <a:r>
              <a:rPr lang="en-US" altLang="zh-CN" sz="1800" i="1" smtClean="0">
                <a:latin typeface="宋体" pitchFamily="2" charset="-122"/>
                <a:ea typeface="宋体" pitchFamily="2" charset="-122"/>
              </a:rPr>
              <a:t>A</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和</a:t>
            </a:r>
            <a:r>
              <a:rPr lang="en-US" altLang="zh-CN" sz="1800" i="1" smtClean="0">
                <a:latin typeface="宋体" pitchFamily="2" charset="-122"/>
                <a:ea typeface="宋体" pitchFamily="2" charset="-122"/>
              </a:rPr>
              <a:t>B</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分别设置为</a:t>
            </a:r>
            <a:r>
              <a:rPr lang="en-US" altLang="zh-CN" sz="1800" smtClean="0">
                <a:latin typeface="宋体" pitchFamily="2" charset="-122"/>
                <a:ea typeface="宋体" pitchFamily="2" charset="-122"/>
              </a:rPr>
              <a:t>950</a:t>
            </a:r>
            <a:r>
              <a:rPr lang="zh-CN" altLang="en-US" sz="1800" smtClean="0">
                <a:latin typeface="宋体" pitchFamily="2" charset="-122"/>
                <a:ea typeface="宋体" pitchFamily="2" charset="-122"/>
              </a:rPr>
              <a:t>和</a:t>
            </a:r>
            <a:r>
              <a:rPr lang="en-US" altLang="zh-CN" sz="1800" smtClean="0">
                <a:latin typeface="宋体" pitchFamily="2" charset="-122"/>
                <a:ea typeface="宋体" pitchFamily="2" charset="-122"/>
              </a:rPr>
              <a:t>2050</a:t>
            </a:r>
            <a:r>
              <a:rPr lang="zh-CN" altLang="en-US" sz="1800" smtClean="0">
                <a:latin typeface="宋体" pitchFamily="2" charset="-122"/>
                <a:ea typeface="宋体" pitchFamily="2" charset="-122"/>
              </a:rPr>
              <a:t>，写下日志记录</a:t>
            </a:r>
            <a:r>
              <a:rPr lang="en-US" altLang="zh-CN" sz="1800" smtClean="0">
                <a:latin typeface="宋体" pitchFamily="2" charset="-122"/>
                <a:ea typeface="宋体" pitchFamily="2" charset="-122"/>
              </a:rPr>
              <a:t> &lt;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a:t>
            </a:r>
            <a:r>
              <a:rPr lang="en-US" altLang="zh-CN" sz="1800" smtClean="0">
                <a:latin typeface="宋体" pitchFamily="2" charset="-122"/>
                <a:ea typeface="宋体" pitchFamily="2" charset="-122"/>
              </a:rPr>
              <a:t>, C, 700&gt;, &lt;</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a:t>
            </a:r>
            <a:r>
              <a:rPr lang="en-US" altLang="zh-CN" sz="1800" smtClean="0">
                <a:latin typeface="宋体" pitchFamily="2" charset="-122"/>
                <a:ea typeface="宋体" pitchFamily="2" charset="-122"/>
              </a:rPr>
              <a:t>, </a:t>
            </a:r>
            <a:r>
              <a:rPr lang="en-US" altLang="zh-CN" sz="1800" b="1" smtClean="0">
                <a:latin typeface="宋体" pitchFamily="2" charset="-122"/>
                <a:ea typeface="宋体" pitchFamily="2" charset="-122"/>
              </a:rPr>
              <a:t>abort</a:t>
            </a:r>
            <a:r>
              <a:rPr lang="en-US" altLang="zh-CN" sz="1800" smtClean="0">
                <a:latin typeface="宋体" pitchFamily="2" charset="-122"/>
                <a:ea typeface="宋体" pitchFamily="2" charset="-122"/>
              </a:rPr>
              <a:t>&gt;</a:t>
            </a:r>
          </a:p>
          <a:p>
            <a:pPr>
              <a:lnSpc>
                <a:spcPct val="90000"/>
              </a:lnSpc>
              <a:buFont typeface="Monotype Sorts" charset="2"/>
              <a:buNone/>
            </a:pPr>
            <a:r>
              <a:rPr lang="en-US" altLang="zh-CN" sz="1800" smtClean="0">
                <a:latin typeface="宋体" pitchFamily="2" charset="-122"/>
                <a:ea typeface="宋体" pitchFamily="2" charset="-122"/>
              </a:rPr>
              <a:t>(c)  redo (</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0</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且</a:t>
            </a:r>
            <a:r>
              <a:rPr lang="en-US" altLang="zh-CN" sz="1800" smtClean="0">
                <a:latin typeface="宋体" pitchFamily="2" charset="-122"/>
                <a:ea typeface="宋体" pitchFamily="2" charset="-122"/>
              </a:rPr>
              <a:t> redo (</a:t>
            </a:r>
            <a:r>
              <a:rPr lang="en-US" altLang="zh-CN" sz="1800" i="1" smtClean="0">
                <a:latin typeface="宋体" pitchFamily="2" charset="-122"/>
                <a:ea typeface="宋体" pitchFamily="2" charset="-122"/>
              </a:rPr>
              <a:t>T</a:t>
            </a:r>
            <a:r>
              <a:rPr lang="en-US" altLang="zh-CN" sz="1800" baseline="-25000" smtClean="0">
                <a:latin typeface="宋体" pitchFamily="2" charset="-122"/>
                <a:ea typeface="宋体" pitchFamily="2" charset="-122"/>
              </a:rPr>
              <a:t>1</a:t>
            </a:r>
            <a:r>
              <a:rPr lang="en-US" altLang="zh-CN" sz="1800" smtClean="0">
                <a:latin typeface="宋体" pitchFamily="2" charset="-122"/>
                <a:ea typeface="宋体" pitchFamily="2" charset="-122"/>
              </a:rPr>
              <a:t>): A </a:t>
            </a:r>
            <a:r>
              <a:rPr lang="zh-CN" altLang="en-US" sz="1800" smtClean="0">
                <a:latin typeface="宋体" pitchFamily="2" charset="-122"/>
                <a:ea typeface="宋体" pitchFamily="2" charset="-122"/>
              </a:rPr>
              <a:t>和</a:t>
            </a:r>
            <a:r>
              <a:rPr lang="en-US" altLang="zh-CN" sz="1800" smtClean="0">
                <a:latin typeface="宋体" pitchFamily="2" charset="-122"/>
                <a:ea typeface="宋体" pitchFamily="2" charset="-122"/>
              </a:rPr>
              <a:t>B </a:t>
            </a:r>
            <a:r>
              <a:rPr lang="zh-CN" altLang="en-US" sz="1800" smtClean="0">
                <a:latin typeface="宋体" pitchFamily="2" charset="-122"/>
                <a:ea typeface="宋体" pitchFamily="2" charset="-122"/>
              </a:rPr>
              <a:t>分别设置为</a:t>
            </a:r>
            <a:r>
              <a:rPr lang="en-US" altLang="zh-CN" sz="1800" smtClean="0">
                <a:latin typeface="宋体" pitchFamily="2" charset="-122"/>
                <a:ea typeface="宋体" pitchFamily="2" charset="-122"/>
              </a:rPr>
              <a:t>950 </a:t>
            </a:r>
            <a:r>
              <a:rPr lang="zh-CN" altLang="en-US" sz="1800" smtClean="0">
                <a:latin typeface="宋体" pitchFamily="2" charset="-122"/>
                <a:ea typeface="宋体" pitchFamily="2" charset="-122"/>
              </a:rPr>
              <a:t>和</a:t>
            </a:r>
            <a:r>
              <a:rPr lang="en-US" altLang="zh-CN" sz="1800" smtClean="0">
                <a:latin typeface="宋体" pitchFamily="2" charset="-122"/>
                <a:ea typeface="宋体" pitchFamily="2" charset="-122"/>
              </a:rPr>
              <a:t>2050. </a:t>
            </a:r>
            <a:r>
              <a:rPr lang="zh-CN" altLang="en-US" sz="1800" smtClean="0">
                <a:latin typeface="宋体" pitchFamily="2" charset="-122"/>
                <a:ea typeface="宋体" pitchFamily="2" charset="-122"/>
              </a:rPr>
              <a:t>然后</a:t>
            </a:r>
            <a:r>
              <a:rPr lang="en-US" altLang="zh-CN" sz="1800" i="1" smtClean="0">
                <a:latin typeface="宋体" pitchFamily="2" charset="-122"/>
                <a:ea typeface="宋体" pitchFamily="2" charset="-122"/>
              </a:rPr>
              <a:t>C</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设置为</a:t>
            </a:r>
            <a:r>
              <a:rPr lang="en-US" altLang="zh-CN" sz="1800" smtClean="0">
                <a:latin typeface="宋体" pitchFamily="2" charset="-122"/>
                <a:ea typeface="宋体" pitchFamily="2" charset="-122"/>
              </a:rPr>
              <a:t>600</a:t>
            </a:r>
          </a:p>
        </p:txBody>
      </p:sp>
      <p:pic>
        <p:nvPicPr>
          <p:cNvPr id="22532" name="Picture 12"/>
          <p:cNvPicPr>
            <a:picLocks noChangeAspect="1" noChangeArrowheads="1"/>
          </p:cNvPicPr>
          <p:nvPr/>
        </p:nvPicPr>
        <p:blipFill>
          <a:blip r:embed="rId3"/>
          <a:srcRect/>
          <a:stretch>
            <a:fillRect/>
          </a:stretch>
        </p:blipFill>
        <p:spPr bwMode="auto">
          <a:xfrm>
            <a:off x="1225550" y="1773238"/>
            <a:ext cx="6554788" cy="2166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检查点</a:t>
            </a:r>
            <a:endParaRPr lang="en-US" dirty="0">
              <a:latin typeface="宋体" pitchFamily="2" charset="-122"/>
              <a:ea typeface="宋体" pitchFamily="2" charset="-122"/>
            </a:endParaRPr>
          </a:p>
        </p:txBody>
      </p:sp>
      <p:sp>
        <p:nvSpPr>
          <p:cNvPr id="23555" name="Rectangle 3"/>
          <p:cNvSpPr>
            <a:spLocks noGrp="1" noChangeArrowheads="1"/>
          </p:cNvSpPr>
          <p:nvPr>
            <p:ph type="body" idx="4294967295"/>
          </p:nvPr>
        </p:nvSpPr>
        <p:spPr/>
        <p:txBody>
          <a:bodyPr/>
          <a:lstStyle/>
          <a:p>
            <a:pPr marL="381000" indent="-381000"/>
            <a:r>
              <a:rPr lang="zh-CN" altLang="en-US" sz="1800" dirty="0" smtClean="0">
                <a:latin typeface="宋体" pitchFamily="2" charset="-122"/>
                <a:ea typeface="宋体" pitchFamily="2" charset="-122"/>
              </a:rPr>
              <a:t>重做</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撤销日志中记录的所有事务会非常慢</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如果系统运行了很长时间，要处理全部日志非常耗时</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我们可能不需要重做已经输出了对数据库的更新的那些事务</a:t>
            </a:r>
            <a:endParaRPr lang="en-US" altLang="zh-CN" sz="1800" dirty="0" smtClean="0">
              <a:latin typeface="宋体" pitchFamily="2" charset="-122"/>
              <a:ea typeface="宋体" pitchFamily="2" charset="-122"/>
            </a:endParaRPr>
          </a:p>
          <a:p>
            <a:pPr marL="381000" indent="-381000"/>
            <a:r>
              <a:rPr lang="zh-CN" altLang="en-US" sz="1800" dirty="0" smtClean="0">
                <a:latin typeface="宋体" pitchFamily="2" charset="-122"/>
                <a:ea typeface="宋体" pitchFamily="2" charset="-122"/>
              </a:rPr>
              <a:t>通过定期执行检查点实现流水恢复过程</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将当前位于主存的所有日志记录输出到稳定存储器</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将多有修改的缓冲块输出到磁盘</a:t>
            </a:r>
            <a:endParaRPr lang="en-US" altLang="zh-CN" sz="1800" dirty="0" smtClean="0">
              <a:latin typeface="宋体" pitchFamily="2" charset="-122"/>
              <a:ea typeface="宋体" pitchFamily="2" charset="-122"/>
            </a:endParaRPr>
          </a:p>
          <a:p>
            <a:pPr marL="800100" lvl="1" indent="-342900">
              <a:buFont typeface="Monotype Sorts" charset="2"/>
              <a:buAutoNum type="arabicPeriod"/>
            </a:pPr>
            <a:r>
              <a:rPr lang="zh-CN" altLang="en-US" sz="1800" dirty="0" smtClean="0">
                <a:latin typeface="宋体" pitchFamily="2" charset="-122"/>
                <a:ea typeface="宋体" pitchFamily="2" charset="-122"/>
              </a:rPr>
              <a:t>将一个日志记录</a:t>
            </a:r>
            <a:r>
              <a:rPr lang="en-US" altLang="zh-CN" sz="1800" dirty="0" smtClean="0">
                <a:latin typeface="宋体" pitchFamily="2" charset="-122"/>
                <a:ea typeface="宋体" pitchFamily="2" charset="-122"/>
              </a:rPr>
              <a:t>&lt;</a:t>
            </a:r>
            <a:r>
              <a:rPr lang="en-US" altLang="zh-CN" sz="1800" b="1" dirty="0" smtClean="0">
                <a:latin typeface="宋体" pitchFamily="2" charset="-122"/>
                <a:ea typeface="宋体" pitchFamily="2" charset="-122"/>
              </a:rPr>
              <a:t> checkpoint </a:t>
            </a:r>
            <a:r>
              <a:rPr lang="en-US" altLang="zh-CN" sz="1800" i="1" dirty="0" smtClean="0">
                <a:latin typeface="宋体" pitchFamily="2" charset="-122"/>
                <a:ea typeface="宋体" pitchFamily="2" charset="-122"/>
              </a:rPr>
              <a:t>L</a:t>
            </a:r>
            <a:r>
              <a:rPr lang="en-US" altLang="zh-CN" sz="1800" dirty="0" smtClean="0">
                <a:latin typeface="宋体" pitchFamily="2" charset="-122"/>
                <a:ea typeface="宋体" pitchFamily="2" charset="-122"/>
              </a:rPr>
              <a:t>&gt;</a:t>
            </a:r>
            <a:r>
              <a:rPr lang="zh-CN" altLang="en-US" sz="1800" dirty="0" smtClean="0">
                <a:latin typeface="宋体" pitchFamily="2" charset="-122"/>
                <a:ea typeface="宋体" pitchFamily="2" charset="-122"/>
              </a:rPr>
              <a:t>输出到稳定存储器，其中</a:t>
            </a:r>
            <a:r>
              <a:rPr lang="en-US" altLang="zh-CN" sz="1800" dirty="0" smtClean="0">
                <a:latin typeface="宋体" pitchFamily="2" charset="-122"/>
                <a:ea typeface="宋体" pitchFamily="2" charset="-122"/>
              </a:rPr>
              <a:t>L</a:t>
            </a:r>
            <a:r>
              <a:rPr lang="zh-CN" altLang="en-US" sz="1800" dirty="0" smtClean="0">
                <a:latin typeface="宋体" pitchFamily="2" charset="-122"/>
                <a:ea typeface="宋体" pitchFamily="2" charset="-122"/>
              </a:rPr>
              <a:t>是执行检查点时正活跃的事务的列表</a:t>
            </a:r>
            <a:endParaRPr lang="en-US" altLang="zh-CN" sz="1800" dirty="0" smtClean="0">
              <a:latin typeface="宋体" pitchFamily="2" charset="-122"/>
              <a:ea typeface="宋体" pitchFamily="2" charset="-122"/>
            </a:endParaRPr>
          </a:p>
          <a:p>
            <a:pPr marL="381000" indent="-381000"/>
            <a:r>
              <a:rPr lang="zh-CN" altLang="en-US" sz="1800" dirty="0" smtClean="0">
                <a:latin typeface="宋体" pitchFamily="2" charset="-122"/>
                <a:ea typeface="宋体" pitchFamily="2" charset="-122"/>
              </a:rPr>
              <a:t>在检查点执行过程中，不允许事务执行任何更新动作</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检查点</a:t>
            </a:r>
            <a:r>
              <a:rPr lang="en-US" dirty="0" smtClean="0">
                <a:ea typeface="+mj-ea"/>
              </a:rPr>
              <a:t> (</a:t>
            </a:r>
            <a:r>
              <a:rPr lang="zh-CN" altLang="en-US" dirty="0" smtClean="0">
                <a:ea typeface="+mj-ea"/>
              </a:rPr>
              <a:t>续</a:t>
            </a:r>
            <a:r>
              <a:rPr lang="en-US" dirty="0" smtClean="0">
                <a:ea typeface="+mj-ea"/>
              </a:rPr>
              <a:t>)</a:t>
            </a:r>
            <a:endParaRPr lang="en-US" dirty="0">
              <a:ea typeface="+mj-ea"/>
            </a:endParaRPr>
          </a:p>
        </p:txBody>
      </p:sp>
      <p:sp>
        <p:nvSpPr>
          <p:cNvPr id="24579" name="Rectangle 3"/>
          <p:cNvSpPr>
            <a:spLocks noGrp="1" noChangeArrowheads="1"/>
          </p:cNvSpPr>
          <p:nvPr>
            <p:ph type="body" idx="4294967295"/>
          </p:nvPr>
        </p:nvSpPr>
        <p:spPr/>
        <p:txBody>
          <a:bodyPr/>
          <a:lstStyle/>
          <a:p>
            <a:pPr marL="381000" indent="-381000"/>
            <a:r>
              <a:rPr lang="zh-CN" altLang="en-US" sz="1800" smtClean="0">
                <a:latin typeface="宋体" pitchFamily="2" charset="-122"/>
                <a:ea typeface="宋体" pitchFamily="2" charset="-122"/>
              </a:rPr>
              <a:t>恢复时仅需考虑在检查点之前启动的最近的事务</a:t>
            </a:r>
            <a:r>
              <a:rPr lang="en-US" altLang="zh-CN" sz="1800" smtClean="0">
                <a:latin typeface="宋体" pitchFamily="2" charset="-122"/>
                <a:ea typeface="宋体" pitchFamily="2" charset="-122"/>
              </a:rPr>
              <a:t>T</a:t>
            </a:r>
            <a:r>
              <a:rPr lang="en-US" altLang="zh-CN" sz="1800" baseline="-25000" smtClean="0">
                <a:latin typeface="宋体" pitchFamily="2" charset="-122"/>
                <a:ea typeface="宋体" pitchFamily="2" charset="-122"/>
              </a:rPr>
              <a:t>i</a:t>
            </a:r>
            <a:r>
              <a:rPr lang="en-US" altLang="zh-CN" sz="1800" smtClean="0">
                <a:latin typeface="宋体" pitchFamily="2" charset="-122"/>
                <a:ea typeface="宋体" pitchFamily="2" charset="-122"/>
              </a:rPr>
              <a:t>, </a:t>
            </a:r>
            <a:r>
              <a:rPr lang="zh-CN" altLang="en-US" sz="1800" smtClean="0">
                <a:latin typeface="宋体" pitchFamily="2" charset="-122"/>
                <a:ea typeface="宋体" pitchFamily="2" charset="-122"/>
              </a:rPr>
              <a:t>以及在</a:t>
            </a:r>
            <a:r>
              <a:rPr lang="en-US" altLang="zh-CN" sz="1800" i="1" smtClean="0">
                <a:latin typeface="宋体" pitchFamily="2" charset="-122"/>
                <a:ea typeface="宋体" pitchFamily="2" charset="-122"/>
              </a:rPr>
              <a:t>T</a:t>
            </a:r>
            <a:r>
              <a:rPr lang="en-US" altLang="zh-CN" sz="1800" i="1" baseline="-25000" smtClean="0">
                <a:latin typeface="宋体" pitchFamily="2" charset="-122"/>
                <a:ea typeface="宋体" pitchFamily="2" charset="-122"/>
              </a:rPr>
              <a:t>i </a:t>
            </a:r>
            <a:r>
              <a:rPr lang="zh-CN" altLang="en-US" sz="1800" smtClean="0">
                <a:latin typeface="宋体" pitchFamily="2" charset="-122"/>
                <a:ea typeface="宋体" pitchFamily="2" charset="-122"/>
              </a:rPr>
              <a:t>之后启动的事务</a:t>
            </a:r>
            <a:r>
              <a:rPr lang="en-US" altLang="zh-CN" sz="1800" smtClean="0">
                <a:latin typeface="宋体" pitchFamily="2" charset="-122"/>
                <a:ea typeface="宋体" pitchFamily="2" charset="-122"/>
              </a:rPr>
              <a:t>. </a:t>
            </a:r>
          </a:p>
          <a:p>
            <a:pPr marL="800100" lvl="1" indent="-342900">
              <a:buFont typeface="Monotype Sorts" charset="2"/>
              <a:buAutoNum type="arabicPeriod"/>
            </a:pPr>
            <a:r>
              <a:rPr lang="zh-CN" altLang="en-US" sz="1800" smtClean="0">
                <a:latin typeface="宋体" pitchFamily="2" charset="-122"/>
                <a:ea typeface="宋体" pitchFamily="2" charset="-122"/>
              </a:rPr>
              <a:t>从日志末尾反向扫描, 找到最近的</a:t>
            </a:r>
            <a:r>
              <a:rPr lang="en-US" altLang="zh-CN" sz="1800" smtClean="0">
                <a:latin typeface="宋体" pitchFamily="2" charset="-122"/>
                <a:ea typeface="宋体" pitchFamily="2" charset="-122"/>
              </a:rPr>
              <a:t>&lt;</a:t>
            </a:r>
            <a:r>
              <a:rPr lang="en-US" altLang="zh-CN" sz="1800" b="1" smtClean="0">
                <a:latin typeface="宋体" pitchFamily="2" charset="-122"/>
                <a:ea typeface="宋体" pitchFamily="2" charset="-122"/>
              </a:rPr>
              <a:t>checkpoint </a:t>
            </a:r>
            <a:r>
              <a:rPr lang="en-US" altLang="zh-CN" sz="1800" i="1" smtClean="0">
                <a:latin typeface="宋体" pitchFamily="2" charset="-122"/>
                <a:ea typeface="宋体" pitchFamily="2" charset="-122"/>
              </a:rPr>
              <a:t>L</a:t>
            </a:r>
            <a:r>
              <a:rPr lang="en-US" altLang="zh-CN" sz="1800" smtClean="0">
                <a:latin typeface="宋体" pitchFamily="2" charset="-122"/>
                <a:ea typeface="宋体" pitchFamily="2" charset="-122"/>
              </a:rPr>
              <a:t>&gt;</a:t>
            </a:r>
            <a:r>
              <a:rPr lang="zh-CN" altLang="en-US" sz="1800" smtClean="0">
                <a:latin typeface="宋体" pitchFamily="2" charset="-122"/>
                <a:ea typeface="宋体" pitchFamily="2" charset="-122"/>
              </a:rPr>
              <a:t>记录</a:t>
            </a:r>
            <a:endParaRPr lang="en-US" altLang="zh-CN" sz="1800" smtClean="0">
              <a:latin typeface="宋体" pitchFamily="2" charset="-122"/>
              <a:ea typeface="宋体" pitchFamily="2" charset="-122"/>
            </a:endParaRPr>
          </a:p>
          <a:p>
            <a:pPr marL="800100" lvl="1" indent="-342900"/>
            <a:r>
              <a:rPr lang="zh-CN" altLang="en-US" sz="1800" smtClean="0">
                <a:latin typeface="宋体" pitchFamily="2" charset="-122"/>
                <a:ea typeface="宋体" pitchFamily="2" charset="-122"/>
              </a:rPr>
              <a:t>只对在</a:t>
            </a:r>
            <a:r>
              <a:rPr lang="en-US" altLang="zh-CN" sz="1800" smtClean="0">
                <a:latin typeface="宋体" pitchFamily="2" charset="-122"/>
                <a:ea typeface="宋体" pitchFamily="2" charset="-122"/>
              </a:rPr>
              <a:t>L</a:t>
            </a:r>
            <a:r>
              <a:rPr lang="zh-CN" altLang="en-US" sz="1800" smtClean="0">
                <a:latin typeface="宋体" pitchFamily="2" charset="-122"/>
                <a:ea typeface="宋体" pitchFamily="2" charset="-122"/>
              </a:rPr>
              <a:t>中的事务，或是在需要重做或撤销的检查点之后开始的事务</a:t>
            </a:r>
            <a:endParaRPr lang="en-US" altLang="zh-CN" sz="1800" smtClean="0">
              <a:latin typeface="宋体" pitchFamily="2" charset="-122"/>
              <a:ea typeface="宋体" pitchFamily="2" charset="-122"/>
            </a:endParaRPr>
          </a:p>
          <a:p>
            <a:pPr marL="800100" lvl="1" indent="-342900"/>
            <a:r>
              <a:rPr lang="zh-CN" altLang="en-US" sz="1800" smtClean="0">
                <a:latin typeface="宋体" pitchFamily="2" charset="-122"/>
                <a:ea typeface="宋体" pitchFamily="2" charset="-122"/>
              </a:rPr>
              <a:t>已提交的事务，或在检查点之前失败的，但已把所有更新都输出到稳定存储器上的事务</a:t>
            </a:r>
            <a:endParaRPr lang="en-US" altLang="zh-CN" sz="1800" smtClean="0">
              <a:latin typeface="宋体" pitchFamily="2" charset="-122"/>
              <a:ea typeface="宋体" pitchFamily="2" charset="-122"/>
            </a:endParaRPr>
          </a:p>
          <a:p>
            <a:pPr marL="381000" indent="-381000"/>
            <a:r>
              <a:rPr lang="zh-CN" altLang="en-US" sz="1800" smtClean="0">
                <a:latin typeface="宋体" pitchFamily="2" charset="-122"/>
                <a:ea typeface="宋体" pitchFamily="2" charset="-122"/>
              </a:rPr>
              <a:t>日志的一些初期部分可能需要撤销操作</a:t>
            </a:r>
            <a:endParaRPr lang="en-US" altLang="zh-CN" sz="1800" smtClean="0">
              <a:latin typeface="宋体" pitchFamily="2" charset="-122"/>
              <a:ea typeface="宋体" pitchFamily="2" charset="-122"/>
            </a:endParaRPr>
          </a:p>
          <a:p>
            <a:pPr marL="800100" lvl="1" indent="-342900">
              <a:buFont typeface="Monotype Sorts" charset="2"/>
              <a:buAutoNum type="arabicPeriod"/>
            </a:pPr>
            <a:r>
              <a:rPr lang="zh-CN" altLang="en-US" sz="1800" smtClean="0">
                <a:latin typeface="宋体" pitchFamily="2" charset="-122"/>
                <a:ea typeface="宋体" pitchFamily="2" charset="-122"/>
              </a:rPr>
              <a:t>继续反向扫描直到找到一个</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b="1" smtClean="0">
                <a:latin typeface="宋体" pitchFamily="2" charset="-122"/>
                <a:ea typeface="宋体" pitchFamily="2" charset="-122"/>
              </a:rPr>
              <a:t> start</a:t>
            </a:r>
            <a:r>
              <a:rPr lang="en-US" altLang="zh-CN" sz="1800" smtClean="0">
                <a:latin typeface="宋体" pitchFamily="2" charset="-122"/>
                <a:ea typeface="宋体" pitchFamily="2" charset="-122"/>
              </a:rPr>
              <a:t>&gt;</a:t>
            </a:r>
            <a:r>
              <a:rPr lang="zh-CN" altLang="en-US" sz="1800" smtClean="0">
                <a:latin typeface="宋体" pitchFamily="2" charset="-122"/>
                <a:ea typeface="宋体" pitchFamily="2" charset="-122"/>
              </a:rPr>
              <a:t>记录</a:t>
            </a:r>
            <a:endParaRPr lang="en-US" altLang="zh-CN" sz="1800" smtClean="0">
              <a:latin typeface="宋体" pitchFamily="2" charset="-122"/>
              <a:ea typeface="宋体" pitchFamily="2" charset="-122"/>
            </a:endParaRPr>
          </a:p>
          <a:p>
            <a:pPr marL="800100" lvl="1" indent="-342900"/>
            <a:r>
              <a:rPr lang="zh-CN" altLang="en-US" sz="1800" smtClean="0">
                <a:latin typeface="宋体" pitchFamily="2" charset="-122"/>
                <a:ea typeface="宋体" pitchFamily="2" charset="-122"/>
              </a:rPr>
              <a:t>上面最早的</a:t>
            </a:r>
            <a:r>
              <a:rPr lang="en-US" altLang="zh-CN" sz="1800" i="1" smtClean="0">
                <a:latin typeface="宋体" pitchFamily="2" charset="-122"/>
                <a:ea typeface="宋体" pitchFamily="2" charset="-122"/>
              </a:rPr>
              <a:t>&lt;T</a:t>
            </a:r>
            <a:r>
              <a:rPr lang="en-US" altLang="zh-CN" sz="1800" i="1" baseline="-25000" smtClean="0">
                <a:latin typeface="宋体" pitchFamily="2" charset="-122"/>
                <a:ea typeface="宋体" pitchFamily="2" charset="-122"/>
              </a:rPr>
              <a:t>i</a:t>
            </a:r>
            <a:r>
              <a:rPr lang="en-US" altLang="zh-CN" sz="1800" b="1" smtClean="0">
                <a:latin typeface="宋体" pitchFamily="2" charset="-122"/>
                <a:ea typeface="宋体" pitchFamily="2" charset="-122"/>
              </a:rPr>
              <a:t> start</a:t>
            </a:r>
            <a:r>
              <a:rPr lang="en-US" altLang="zh-CN" sz="1800" smtClean="0">
                <a:latin typeface="宋体" pitchFamily="2" charset="-122"/>
                <a:ea typeface="宋体" pitchFamily="2" charset="-122"/>
              </a:rPr>
              <a:t>&gt; </a:t>
            </a:r>
            <a:r>
              <a:rPr lang="zh-CN" altLang="en-US" sz="1800" smtClean="0">
                <a:latin typeface="宋体" pitchFamily="2" charset="-122"/>
                <a:ea typeface="宋体" pitchFamily="2" charset="-122"/>
              </a:rPr>
              <a:t>记录之前的日志部分，不需要恢复，可以在需要的时候抹去</a:t>
            </a:r>
            <a:endParaRPr lang="en-US" altLang="zh-CN" sz="1800" smtClean="0">
              <a:latin typeface="宋体" pitchFamily="2" charset="-122"/>
              <a:ea typeface="宋体" pitchFamily="2" charset="-122"/>
            </a:endParaRPr>
          </a:p>
          <a:p>
            <a:pPr marL="800100" lvl="1" indent="-342900"/>
            <a:endParaRPr lang="en-US" altLang="zh-CN" sz="1800" smtClean="0">
              <a:latin typeface="宋体" pitchFamily="2" charset="-122"/>
              <a:ea typeface="宋体" pitchFamily="2" charset="-122"/>
            </a:endParaRPr>
          </a:p>
          <a:p>
            <a:pPr marL="800100" lvl="1" indent="-342900">
              <a:buFont typeface="Monotype Sorts" charset="2"/>
              <a:buAutoNum type="arabicPeriod"/>
            </a:pPr>
            <a:endParaRPr lang="en-US" altLang="zh-CN" sz="18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ltLang="zh-CN" dirty="0">
                <a:latin typeface="宋体" pitchFamily="2" charset="-122"/>
                <a:ea typeface="宋体" pitchFamily="2" charset="-122"/>
              </a:rPr>
              <a:t>12.2  </a:t>
            </a:r>
            <a:r>
              <a:rPr lang="zh-CN" altLang="en-US" dirty="0" smtClean="0">
                <a:latin typeface="宋体" pitchFamily="2" charset="-122"/>
                <a:ea typeface="宋体" pitchFamily="2" charset="-122"/>
              </a:rPr>
              <a:t>事务状态图</a:t>
            </a:r>
            <a:endParaRPr lang="en-US" dirty="0">
              <a:latin typeface="宋体" pitchFamily="2" charset="-122"/>
              <a:ea typeface="宋体" pitchFamily="2" charset="-122"/>
            </a:endParaRPr>
          </a:p>
        </p:txBody>
      </p:sp>
      <p:sp>
        <p:nvSpPr>
          <p:cNvPr id="11267" name="Rectangle 3"/>
          <p:cNvSpPr>
            <a:spLocks noGrp="1" noChangeArrowheads="1"/>
          </p:cNvSpPr>
          <p:nvPr>
            <p:ph type="body" idx="1"/>
          </p:nvPr>
        </p:nvSpPr>
        <p:spPr>
          <a:xfrm>
            <a:off x="914399" y="1106488"/>
            <a:ext cx="7747819" cy="5072062"/>
          </a:xfrm>
        </p:spPr>
        <p:txBody>
          <a:bodyPr/>
          <a:lstStyle/>
          <a:p>
            <a:r>
              <a:rPr lang="zh-CN" altLang="en-US" sz="2400" dirty="0"/>
              <a:t>事务</a:t>
            </a:r>
            <a:r>
              <a:rPr lang="zh-CN" altLang="en-US" sz="2400" dirty="0" smtClean="0"/>
              <a:t>状态</a:t>
            </a:r>
            <a:endParaRPr lang="en-US" altLang="zh-CN" sz="2400" dirty="0" smtClean="0"/>
          </a:p>
          <a:p>
            <a:pPr lvl="1"/>
            <a:r>
              <a:rPr lang="zh-CN" altLang="en-US" sz="1800" b="1" dirty="0" smtClean="0">
                <a:latin typeface="宋体" pitchFamily="2" charset="-122"/>
                <a:ea typeface="宋体" pitchFamily="2" charset="-122"/>
              </a:rPr>
              <a:t>活动的</a:t>
            </a:r>
            <a:r>
              <a:rPr lang="zh-CN" altLang="en-US" sz="1800" dirty="0" smtClean="0">
                <a:latin typeface="宋体" pitchFamily="2" charset="-122"/>
                <a:ea typeface="宋体" pitchFamily="2" charset="-122"/>
              </a:rPr>
              <a:t>：初始状态，事务执行时处于这个状态</a:t>
            </a:r>
            <a:endParaRPr lang="en-US" altLang="zh-CN" sz="18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部分提交的</a:t>
            </a:r>
            <a:r>
              <a:rPr lang="zh-CN" altLang="en-US" sz="1800" dirty="0" smtClean="0">
                <a:latin typeface="宋体" pitchFamily="2" charset="-122"/>
                <a:ea typeface="宋体" pitchFamily="2" charset="-122"/>
              </a:rPr>
              <a:t>：最后一条语句执行后</a:t>
            </a:r>
            <a:endParaRPr lang="en-US" altLang="zh-CN" sz="18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失败的</a:t>
            </a:r>
            <a:r>
              <a:rPr lang="zh-CN" altLang="en-US" sz="1600" dirty="0" smtClean="0">
                <a:latin typeface="宋体" pitchFamily="2" charset="-122"/>
                <a:ea typeface="宋体" pitchFamily="2" charset="-122"/>
              </a:rPr>
              <a:t>：</a:t>
            </a:r>
            <a:r>
              <a:rPr lang="zh-CN" altLang="en-US" sz="1800" dirty="0" smtClean="0">
                <a:latin typeface="宋体" pitchFamily="2" charset="-122"/>
                <a:ea typeface="宋体" pitchFamily="2" charset="-122"/>
              </a:rPr>
              <a:t>发现正常的执行不能继续之后</a:t>
            </a:r>
            <a:endParaRPr lang="en-US" altLang="zh-CN" sz="18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中止的</a:t>
            </a:r>
            <a:r>
              <a:rPr lang="zh-CN" altLang="en-US" sz="1800" dirty="0" smtClean="0">
                <a:latin typeface="宋体" pitchFamily="2" charset="-122"/>
                <a:ea typeface="宋体" pitchFamily="2" charset="-122"/>
              </a:rPr>
              <a:t>：事务回滚并且数据库已恢复到事务开始执行前的状态。此时，系统有两种选择：</a:t>
            </a:r>
            <a:endParaRPr lang="en-US" altLang="zh-CN" sz="1800" dirty="0" smtClean="0">
              <a:latin typeface="宋体" pitchFamily="2" charset="-122"/>
              <a:ea typeface="宋体" pitchFamily="2" charset="-122"/>
            </a:endParaRPr>
          </a:p>
          <a:p>
            <a:pPr lvl="2"/>
            <a:r>
              <a:rPr lang="zh-CN" altLang="en-US" sz="1800" dirty="0" smtClean="0">
                <a:latin typeface="宋体" pitchFamily="2" charset="-122"/>
                <a:ea typeface="宋体" pitchFamily="2" charset="-122"/>
              </a:rPr>
              <a:t>重启事务</a:t>
            </a:r>
            <a:endParaRPr lang="en-US" altLang="zh-CN" sz="1800" dirty="0" smtClean="0">
              <a:latin typeface="宋体" pitchFamily="2" charset="-122"/>
              <a:ea typeface="宋体" pitchFamily="2" charset="-122"/>
            </a:endParaRPr>
          </a:p>
          <a:p>
            <a:pPr lvl="3"/>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引起事务终止是由于硬件错误或者不是由事务内部逻辑所产生的软件错误</a:t>
            </a:r>
            <a:endParaRPr lang="en-US" altLang="zh-CN" sz="1600" dirty="0" smtClean="0">
              <a:latin typeface="宋体" pitchFamily="2" charset="-122"/>
              <a:ea typeface="宋体" pitchFamily="2" charset="-122"/>
            </a:endParaRPr>
          </a:p>
          <a:p>
            <a:pPr lvl="2"/>
            <a:r>
              <a:rPr lang="zh-CN" altLang="en-US" sz="1800" dirty="0"/>
              <a:t>杀死事务</a:t>
            </a:r>
            <a:endParaRPr lang="en-US" altLang="zh-CN" sz="1800" dirty="0"/>
          </a:p>
          <a:p>
            <a:pPr lvl="3"/>
            <a:r>
              <a:rPr lang="zh-CN" altLang="en-US" sz="1600" dirty="0" smtClean="0">
                <a:latin typeface="宋体" pitchFamily="2" charset="-122"/>
                <a:ea typeface="宋体" pitchFamily="2" charset="-122"/>
              </a:rPr>
              <a:t>由于事务的内部逻辑错误引起，需要重写应用程序</a:t>
            </a:r>
            <a:endParaRPr lang="en-US" altLang="zh-CN" sz="1600" dirty="0" smtClean="0">
              <a:latin typeface="宋体" pitchFamily="2" charset="-122"/>
              <a:ea typeface="宋体" pitchFamily="2" charset="-122"/>
            </a:endParaRPr>
          </a:p>
          <a:p>
            <a:pPr lvl="1"/>
            <a:r>
              <a:rPr lang="zh-CN" altLang="en-US" sz="1800" b="1" dirty="0" smtClean="0">
                <a:latin typeface="宋体" pitchFamily="2" charset="-122"/>
                <a:ea typeface="宋体" pitchFamily="2" charset="-122"/>
              </a:rPr>
              <a:t>提交的</a:t>
            </a:r>
            <a:r>
              <a:rPr lang="zh-CN" altLang="en-US" sz="1800" dirty="0" smtClean="0">
                <a:latin typeface="宋体" pitchFamily="2" charset="-122"/>
                <a:ea typeface="宋体" pitchFamily="2" charset="-122"/>
              </a:rPr>
              <a:t>：成功完成之后</a:t>
            </a:r>
            <a:endParaRPr lang="en-US" altLang="zh-CN" sz="18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检查点示例</a:t>
            </a:r>
            <a:endParaRPr lang="en-US" dirty="0">
              <a:latin typeface="宋体" pitchFamily="2" charset="-122"/>
              <a:ea typeface="宋体" pitchFamily="2" charset="-122"/>
            </a:endParaRPr>
          </a:p>
        </p:txBody>
      </p:sp>
      <p:sp>
        <p:nvSpPr>
          <p:cNvPr id="25603" name="Rectangle 3"/>
          <p:cNvSpPr>
            <a:spLocks noGrp="1" noChangeArrowheads="1"/>
          </p:cNvSpPr>
          <p:nvPr>
            <p:ph type="body" idx="4294967295"/>
          </p:nvPr>
        </p:nvSpPr>
        <p:spPr>
          <a:xfrm>
            <a:off x="876300" y="1263650"/>
            <a:ext cx="8267700" cy="5000625"/>
          </a:xfrm>
        </p:spPr>
        <p:txBody>
          <a:bodyPr/>
          <a:lstStyle/>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r>
              <a:rPr lang="en-US" altLang="zh-CN" sz="1800" i="1" smtClean="0">
                <a:ea typeface="宋体" pitchFamily="2" charset="-122"/>
              </a:rPr>
              <a:t>T</a:t>
            </a:r>
            <a:r>
              <a:rPr lang="en-US" altLang="zh-CN" sz="1800" baseline="-25000" smtClean="0">
                <a:ea typeface="宋体" pitchFamily="2" charset="-122"/>
              </a:rPr>
              <a:t>1</a:t>
            </a:r>
            <a:r>
              <a:rPr lang="en-US" altLang="zh-CN" sz="1800" smtClean="0">
                <a:ea typeface="宋体" pitchFamily="2" charset="-122"/>
              </a:rPr>
              <a:t> </a:t>
            </a:r>
            <a:r>
              <a:rPr lang="zh-CN" altLang="en-US" sz="1800" smtClean="0">
                <a:ea typeface="宋体" pitchFamily="2" charset="-122"/>
              </a:rPr>
              <a:t>可以忽略</a:t>
            </a:r>
            <a:r>
              <a:rPr lang="en-US" altLang="zh-CN" sz="1800" smtClean="0">
                <a:ea typeface="宋体" pitchFamily="2" charset="-122"/>
              </a:rPr>
              <a:t> (</a:t>
            </a:r>
            <a:r>
              <a:rPr lang="zh-CN" altLang="en-US" sz="1800" smtClean="0">
                <a:ea typeface="宋体" pitchFamily="2" charset="-122"/>
              </a:rPr>
              <a:t>由于检查点, 其更新已经输出到磁盘</a:t>
            </a:r>
            <a:r>
              <a:rPr lang="en-US" altLang="zh-CN" sz="1800" smtClean="0">
                <a:ea typeface="宋体" pitchFamily="2" charset="-122"/>
              </a:rPr>
              <a:t>)</a:t>
            </a:r>
          </a:p>
          <a:p>
            <a:r>
              <a:rPr lang="en-US" altLang="zh-CN" sz="1800" i="1" smtClean="0">
                <a:ea typeface="宋体" pitchFamily="2" charset="-122"/>
              </a:rPr>
              <a:t>T</a:t>
            </a:r>
            <a:r>
              <a:rPr lang="en-US" altLang="zh-CN" sz="1800" baseline="-25000" smtClean="0">
                <a:ea typeface="宋体" pitchFamily="2" charset="-122"/>
              </a:rPr>
              <a:t>2</a:t>
            </a:r>
            <a:r>
              <a:rPr lang="en-US" altLang="zh-CN" sz="1800" smtClean="0">
                <a:ea typeface="宋体" pitchFamily="2" charset="-122"/>
              </a:rPr>
              <a:t> </a:t>
            </a:r>
            <a:r>
              <a:rPr lang="zh-CN" altLang="en-US" sz="1800" smtClean="0">
                <a:ea typeface="宋体" pitchFamily="2" charset="-122"/>
              </a:rPr>
              <a:t>和</a:t>
            </a:r>
            <a:r>
              <a:rPr lang="en-US" altLang="zh-CN" sz="1800" smtClean="0">
                <a:ea typeface="宋体" pitchFamily="2" charset="-122"/>
              </a:rPr>
              <a:t> </a:t>
            </a:r>
            <a:r>
              <a:rPr lang="en-US" altLang="zh-CN" sz="1800" i="1" smtClean="0">
                <a:ea typeface="宋体" pitchFamily="2" charset="-122"/>
              </a:rPr>
              <a:t>T</a:t>
            </a:r>
            <a:r>
              <a:rPr lang="en-US" altLang="zh-CN" sz="1800" baseline="-25000" smtClean="0">
                <a:ea typeface="宋体" pitchFamily="2" charset="-122"/>
              </a:rPr>
              <a:t>3</a:t>
            </a:r>
            <a:r>
              <a:rPr lang="en-US" altLang="zh-CN" sz="1800" smtClean="0">
                <a:ea typeface="宋体" pitchFamily="2" charset="-122"/>
              </a:rPr>
              <a:t> </a:t>
            </a:r>
            <a:r>
              <a:rPr lang="zh-CN" altLang="en-US" sz="1800" smtClean="0">
                <a:ea typeface="宋体" pitchFamily="2" charset="-122"/>
              </a:rPr>
              <a:t>重做</a:t>
            </a:r>
            <a:endParaRPr lang="en-US" altLang="zh-CN" sz="1800" smtClean="0">
              <a:ea typeface="宋体" pitchFamily="2" charset="-122"/>
            </a:endParaRPr>
          </a:p>
          <a:p>
            <a:r>
              <a:rPr lang="en-US" altLang="zh-CN" sz="1800" i="1" smtClean="0"/>
              <a:t>T</a:t>
            </a:r>
            <a:r>
              <a:rPr lang="en-US" altLang="zh-CN" sz="1800" baseline="-25000" smtClean="0"/>
              <a:t>4</a:t>
            </a:r>
            <a:r>
              <a:rPr lang="en-US" altLang="zh-CN" sz="1800" smtClean="0"/>
              <a:t> </a:t>
            </a:r>
            <a:r>
              <a:rPr lang="zh-CN" altLang="en-US" sz="1800" smtClean="0"/>
              <a:t>撤销</a:t>
            </a:r>
            <a:endParaRPr lang="en-US" altLang="zh-CN" sz="1800" smtClean="0"/>
          </a:p>
        </p:txBody>
      </p:sp>
      <p:sp>
        <p:nvSpPr>
          <p:cNvPr id="25604" name="Line 4"/>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5605" name="Line 5"/>
          <p:cNvSpPr>
            <a:spLocks noChangeShapeType="1"/>
          </p:cNvSpPr>
          <p:nvPr/>
        </p:nvSpPr>
        <p:spPr bwMode="auto">
          <a:xfrm>
            <a:off x="2895600" y="1600200"/>
            <a:ext cx="0" cy="2209800"/>
          </a:xfrm>
          <a:prstGeom prst="line">
            <a:avLst/>
          </a:prstGeom>
          <a:noFill/>
          <a:ln w="9525">
            <a:solidFill>
              <a:schemeClr val="tx1"/>
            </a:solidFill>
            <a:round/>
            <a:headEnd/>
            <a:tailEnd/>
          </a:ln>
        </p:spPr>
        <p:txBody>
          <a:bodyPr wrap="none" anchor="ctr"/>
          <a:lstStyle/>
          <a:p>
            <a:endParaRPr lang="zh-CN" altLang="en-US"/>
          </a:p>
        </p:txBody>
      </p:sp>
      <p:sp>
        <p:nvSpPr>
          <p:cNvPr id="25606" name="Line 6"/>
          <p:cNvSpPr>
            <a:spLocks noChangeShapeType="1"/>
          </p:cNvSpPr>
          <p:nvPr/>
        </p:nvSpPr>
        <p:spPr bwMode="auto">
          <a:xfrm>
            <a:off x="5867400" y="1600200"/>
            <a:ext cx="0" cy="2209800"/>
          </a:xfrm>
          <a:prstGeom prst="line">
            <a:avLst/>
          </a:prstGeom>
          <a:noFill/>
          <a:ln w="9525">
            <a:solidFill>
              <a:schemeClr val="tx1"/>
            </a:solidFill>
            <a:round/>
            <a:headEnd/>
            <a:tailEnd/>
          </a:ln>
        </p:spPr>
        <p:txBody>
          <a:bodyPr wrap="none" anchor="ctr"/>
          <a:lstStyle/>
          <a:p>
            <a:endParaRPr lang="zh-CN" altLang="en-US"/>
          </a:p>
        </p:txBody>
      </p:sp>
      <p:sp>
        <p:nvSpPr>
          <p:cNvPr id="25607" name="Text Box 7"/>
          <p:cNvSpPr txBox="1">
            <a:spLocks noChangeArrowheads="1"/>
          </p:cNvSpPr>
          <p:nvPr/>
        </p:nvSpPr>
        <p:spPr bwMode="auto">
          <a:xfrm>
            <a:off x="2803525" y="1230313"/>
            <a:ext cx="422275" cy="396875"/>
          </a:xfrm>
          <a:prstGeom prst="rect">
            <a:avLst/>
          </a:prstGeom>
          <a:noFill/>
          <a:ln w="9525">
            <a:noFill/>
            <a:miter lim="800000"/>
            <a:headEnd/>
            <a:tailEnd/>
          </a:ln>
        </p:spPr>
        <p:txBody>
          <a:bodyPr wrap="none">
            <a:spAutoFit/>
          </a:bodyPr>
          <a:lstStyle/>
          <a:p>
            <a:r>
              <a:rPr lang="en-US" altLang="zh-CN" sz="2000" i="1"/>
              <a:t>T</a:t>
            </a:r>
            <a:r>
              <a:rPr lang="en-US" altLang="zh-CN" sz="2000" i="1" baseline="-25000"/>
              <a:t>c</a:t>
            </a:r>
            <a:endParaRPr lang="en-US" altLang="zh-CN" sz="2000" i="1"/>
          </a:p>
        </p:txBody>
      </p:sp>
      <p:sp>
        <p:nvSpPr>
          <p:cNvPr id="25608" name="Text Box 8"/>
          <p:cNvSpPr txBox="1">
            <a:spLocks noChangeArrowheads="1"/>
          </p:cNvSpPr>
          <p:nvPr/>
        </p:nvSpPr>
        <p:spPr bwMode="auto">
          <a:xfrm>
            <a:off x="5645150" y="1206500"/>
            <a:ext cx="385763"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f</a:t>
            </a:r>
            <a:endParaRPr lang="en-US" altLang="zh-CN" sz="2000" i="1"/>
          </a:p>
        </p:txBody>
      </p:sp>
      <p:sp>
        <p:nvSpPr>
          <p:cNvPr id="25609" name="Line 9"/>
          <p:cNvSpPr>
            <a:spLocks noChangeShapeType="1"/>
          </p:cNvSpPr>
          <p:nvPr/>
        </p:nvSpPr>
        <p:spPr bwMode="auto">
          <a:xfrm>
            <a:off x="1676400" y="1981200"/>
            <a:ext cx="0" cy="152400"/>
          </a:xfrm>
          <a:prstGeom prst="line">
            <a:avLst/>
          </a:prstGeom>
          <a:noFill/>
          <a:ln w="9525">
            <a:solidFill>
              <a:schemeClr val="tx1"/>
            </a:solidFill>
            <a:round/>
            <a:headEnd/>
            <a:tailEnd/>
          </a:ln>
        </p:spPr>
        <p:txBody>
          <a:bodyPr wrap="none" anchor="ctr"/>
          <a:lstStyle/>
          <a:p>
            <a:endParaRPr lang="zh-CN" altLang="en-US"/>
          </a:p>
        </p:txBody>
      </p:sp>
      <p:sp>
        <p:nvSpPr>
          <p:cNvPr id="25610" name="Line 10"/>
          <p:cNvSpPr>
            <a:spLocks noChangeShapeType="1"/>
          </p:cNvSpPr>
          <p:nvPr/>
        </p:nvSpPr>
        <p:spPr bwMode="auto">
          <a:xfrm>
            <a:off x="1676400" y="2057400"/>
            <a:ext cx="762000" cy="0"/>
          </a:xfrm>
          <a:prstGeom prst="line">
            <a:avLst/>
          </a:prstGeom>
          <a:noFill/>
          <a:ln w="9525">
            <a:solidFill>
              <a:schemeClr val="tx1"/>
            </a:solidFill>
            <a:round/>
            <a:headEnd/>
            <a:tailEnd/>
          </a:ln>
        </p:spPr>
        <p:txBody>
          <a:bodyPr wrap="none" anchor="ctr"/>
          <a:lstStyle/>
          <a:p>
            <a:endParaRPr lang="zh-CN" altLang="en-US"/>
          </a:p>
        </p:txBody>
      </p:sp>
      <p:sp>
        <p:nvSpPr>
          <p:cNvPr id="25611" name="Line 11"/>
          <p:cNvSpPr>
            <a:spLocks noChangeShapeType="1"/>
          </p:cNvSpPr>
          <p:nvPr/>
        </p:nvSpPr>
        <p:spPr bwMode="auto">
          <a:xfrm>
            <a:off x="2438400" y="1981200"/>
            <a:ext cx="0" cy="152400"/>
          </a:xfrm>
          <a:prstGeom prst="line">
            <a:avLst/>
          </a:prstGeom>
          <a:noFill/>
          <a:ln w="9525">
            <a:solidFill>
              <a:schemeClr val="tx1"/>
            </a:solidFill>
            <a:round/>
            <a:headEnd/>
            <a:tailEnd/>
          </a:ln>
        </p:spPr>
        <p:txBody>
          <a:bodyPr wrap="none" anchor="ctr"/>
          <a:lstStyle/>
          <a:p>
            <a:endParaRPr lang="zh-CN" altLang="en-US"/>
          </a:p>
        </p:txBody>
      </p:sp>
      <p:sp>
        <p:nvSpPr>
          <p:cNvPr id="25612" name="Line 12"/>
          <p:cNvSpPr>
            <a:spLocks noChangeShapeType="1"/>
          </p:cNvSpPr>
          <p:nvPr/>
        </p:nvSpPr>
        <p:spPr bwMode="auto">
          <a:xfrm>
            <a:off x="2743200" y="2362200"/>
            <a:ext cx="0" cy="152400"/>
          </a:xfrm>
          <a:prstGeom prst="line">
            <a:avLst/>
          </a:prstGeom>
          <a:noFill/>
          <a:ln w="9525">
            <a:solidFill>
              <a:schemeClr val="tx1"/>
            </a:solidFill>
            <a:round/>
            <a:headEnd/>
            <a:tailEnd/>
          </a:ln>
        </p:spPr>
        <p:txBody>
          <a:bodyPr wrap="none" anchor="ctr"/>
          <a:lstStyle/>
          <a:p>
            <a:endParaRPr lang="zh-CN" altLang="en-US"/>
          </a:p>
        </p:txBody>
      </p:sp>
      <p:sp>
        <p:nvSpPr>
          <p:cNvPr id="25613" name="Line 13"/>
          <p:cNvSpPr>
            <a:spLocks noChangeShapeType="1"/>
          </p:cNvSpPr>
          <p:nvPr/>
        </p:nvSpPr>
        <p:spPr bwMode="auto">
          <a:xfrm>
            <a:off x="2743200" y="2438400"/>
            <a:ext cx="762000" cy="0"/>
          </a:xfrm>
          <a:prstGeom prst="line">
            <a:avLst/>
          </a:prstGeom>
          <a:noFill/>
          <a:ln w="9525">
            <a:solidFill>
              <a:schemeClr val="tx1"/>
            </a:solidFill>
            <a:round/>
            <a:headEnd/>
            <a:tailEnd/>
          </a:ln>
        </p:spPr>
        <p:txBody>
          <a:bodyPr wrap="none" anchor="ctr"/>
          <a:lstStyle/>
          <a:p>
            <a:endParaRPr lang="zh-CN" altLang="en-US"/>
          </a:p>
        </p:txBody>
      </p:sp>
      <p:sp>
        <p:nvSpPr>
          <p:cNvPr id="25614" name="Line 14"/>
          <p:cNvSpPr>
            <a:spLocks noChangeShapeType="1"/>
          </p:cNvSpPr>
          <p:nvPr/>
        </p:nvSpPr>
        <p:spPr bwMode="auto">
          <a:xfrm>
            <a:off x="3505200" y="2362200"/>
            <a:ext cx="0" cy="152400"/>
          </a:xfrm>
          <a:prstGeom prst="line">
            <a:avLst/>
          </a:prstGeom>
          <a:noFill/>
          <a:ln w="9525">
            <a:solidFill>
              <a:schemeClr val="tx1"/>
            </a:solidFill>
            <a:round/>
            <a:headEnd/>
            <a:tailEnd/>
          </a:ln>
        </p:spPr>
        <p:txBody>
          <a:bodyPr wrap="none" anchor="ctr"/>
          <a:lstStyle/>
          <a:p>
            <a:endParaRPr lang="zh-CN" altLang="en-US"/>
          </a:p>
        </p:txBody>
      </p:sp>
      <p:sp>
        <p:nvSpPr>
          <p:cNvPr id="25615" name="Line 15"/>
          <p:cNvSpPr>
            <a:spLocks noChangeShapeType="1"/>
          </p:cNvSpPr>
          <p:nvPr/>
        </p:nvSpPr>
        <p:spPr bwMode="auto">
          <a:xfrm>
            <a:off x="3962400" y="2743200"/>
            <a:ext cx="0" cy="152400"/>
          </a:xfrm>
          <a:prstGeom prst="line">
            <a:avLst/>
          </a:prstGeom>
          <a:noFill/>
          <a:ln w="9525">
            <a:solidFill>
              <a:schemeClr val="tx1"/>
            </a:solidFill>
            <a:round/>
            <a:headEnd/>
            <a:tailEnd/>
          </a:ln>
        </p:spPr>
        <p:txBody>
          <a:bodyPr wrap="none" anchor="ctr"/>
          <a:lstStyle/>
          <a:p>
            <a:endParaRPr lang="zh-CN" altLang="en-US"/>
          </a:p>
        </p:txBody>
      </p:sp>
      <p:sp>
        <p:nvSpPr>
          <p:cNvPr id="25616" name="Line 16"/>
          <p:cNvSpPr>
            <a:spLocks noChangeShapeType="1"/>
          </p:cNvSpPr>
          <p:nvPr/>
        </p:nvSpPr>
        <p:spPr bwMode="auto">
          <a:xfrm>
            <a:off x="3962400" y="2819400"/>
            <a:ext cx="762000" cy="0"/>
          </a:xfrm>
          <a:prstGeom prst="line">
            <a:avLst/>
          </a:prstGeom>
          <a:noFill/>
          <a:ln w="9525">
            <a:solidFill>
              <a:schemeClr val="tx1"/>
            </a:solidFill>
            <a:round/>
            <a:headEnd/>
            <a:tailEnd/>
          </a:ln>
        </p:spPr>
        <p:txBody>
          <a:bodyPr wrap="none" anchor="ctr"/>
          <a:lstStyle/>
          <a:p>
            <a:endParaRPr lang="zh-CN" altLang="en-US"/>
          </a:p>
        </p:txBody>
      </p:sp>
      <p:sp>
        <p:nvSpPr>
          <p:cNvPr id="25617" name="Line 17"/>
          <p:cNvSpPr>
            <a:spLocks noChangeShapeType="1"/>
          </p:cNvSpPr>
          <p:nvPr/>
        </p:nvSpPr>
        <p:spPr bwMode="auto">
          <a:xfrm>
            <a:off x="4724400" y="2743200"/>
            <a:ext cx="0" cy="152400"/>
          </a:xfrm>
          <a:prstGeom prst="line">
            <a:avLst/>
          </a:prstGeom>
          <a:noFill/>
          <a:ln w="9525">
            <a:solidFill>
              <a:schemeClr val="tx1"/>
            </a:solidFill>
            <a:round/>
            <a:headEnd/>
            <a:tailEnd/>
          </a:ln>
        </p:spPr>
        <p:txBody>
          <a:bodyPr wrap="none" anchor="ctr"/>
          <a:lstStyle/>
          <a:p>
            <a:endParaRPr lang="zh-CN" altLang="en-US"/>
          </a:p>
        </p:txBody>
      </p:sp>
      <p:sp>
        <p:nvSpPr>
          <p:cNvPr id="25618" name="Line 18"/>
          <p:cNvSpPr>
            <a:spLocks noChangeShapeType="1"/>
          </p:cNvSpPr>
          <p:nvPr/>
        </p:nvSpPr>
        <p:spPr bwMode="auto">
          <a:xfrm>
            <a:off x="5105400" y="3200400"/>
            <a:ext cx="0" cy="152400"/>
          </a:xfrm>
          <a:prstGeom prst="line">
            <a:avLst/>
          </a:prstGeom>
          <a:noFill/>
          <a:ln w="9525">
            <a:solidFill>
              <a:schemeClr val="tx1"/>
            </a:solidFill>
            <a:round/>
            <a:headEnd/>
            <a:tailEnd/>
          </a:ln>
        </p:spPr>
        <p:txBody>
          <a:bodyPr wrap="none" anchor="ctr"/>
          <a:lstStyle/>
          <a:p>
            <a:endParaRPr lang="zh-CN" altLang="en-US"/>
          </a:p>
        </p:txBody>
      </p:sp>
      <p:sp>
        <p:nvSpPr>
          <p:cNvPr id="25619" name="Line 19"/>
          <p:cNvSpPr>
            <a:spLocks noChangeShapeType="1"/>
          </p:cNvSpPr>
          <p:nvPr/>
        </p:nvSpPr>
        <p:spPr bwMode="auto">
          <a:xfrm>
            <a:off x="5105400" y="3276600"/>
            <a:ext cx="762000" cy="0"/>
          </a:xfrm>
          <a:prstGeom prst="line">
            <a:avLst/>
          </a:prstGeom>
          <a:noFill/>
          <a:ln w="9525">
            <a:solidFill>
              <a:schemeClr val="tx1"/>
            </a:solidFill>
            <a:round/>
            <a:headEnd/>
            <a:tailEnd/>
          </a:ln>
        </p:spPr>
        <p:txBody>
          <a:bodyPr wrap="none" anchor="ctr"/>
          <a:lstStyle/>
          <a:p>
            <a:endParaRPr lang="zh-CN" altLang="en-US"/>
          </a:p>
        </p:txBody>
      </p:sp>
      <p:sp>
        <p:nvSpPr>
          <p:cNvPr id="25620" name="Line 20"/>
          <p:cNvSpPr>
            <a:spLocks noChangeShapeType="1"/>
          </p:cNvSpPr>
          <p:nvPr/>
        </p:nvSpPr>
        <p:spPr bwMode="auto">
          <a:xfrm>
            <a:off x="5867400" y="3200400"/>
            <a:ext cx="0" cy="152400"/>
          </a:xfrm>
          <a:prstGeom prst="line">
            <a:avLst/>
          </a:prstGeom>
          <a:noFill/>
          <a:ln w="9525">
            <a:solidFill>
              <a:schemeClr val="tx1"/>
            </a:solidFill>
            <a:round/>
            <a:headEnd/>
            <a:tailEnd/>
          </a:ln>
        </p:spPr>
        <p:txBody>
          <a:bodyPr wrap="none" anchor="ctr"/>
          <a:lstStyle/>
          <a:p>
            <a:endParaRPr lang="zh-CN" altLang="en-US"/>
          </a:p>
        </p:txBody>
      </p:sp>
      <p:sp>
        <p:nvSpPr>
          <p:cNvPr id="25621" name="Text Box 21"/>
          <p:cNvSpPr txBox="1">
            <a:spLocks noChangeArrowheads="1"/>
          </p:cNvSpPr>
          <p:nvPr/>
        </p:nvSpPr>
        <p:spPr bwMode="auto">
          <a:xfrm>
            <a:off x="1965325" y="1687513"/>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1</a:t>
            </a:r>
            <a:endParaRPr lang="en-US" altLang="zh-CN" sz="2000" i="1"/>
          </a:p>
        </p:txBody>
      </p:sp>
      <p:sp>
        <p:nvSpPr>
          <p:cNvPr id="25622" name="Text Box 22"/>
          <p:cNvSpPr txBox="1">
            <a:spLocks noChangeArrowheads="1"/>
          </p:cNvSpPr>
          <p:nvPr/>
        </p:nvSpPr>
        <p:spPr bwMode="auto">
          <a:xfrm>
            <a:off x="2898775" y="2051050"/>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2</a:t>
            </a:r>
            <a:endParaRPr lang="en-US" altLang="zh-CN" sz="2000" i="1"/>
          </a:p>
        </p:txBody>
      </p:sp>
      <p:sp>
        <p:nvSpPr>
          <p:cNvPr id="25623" name="Text Box 23"/>
          <p:cNvSpPr txBox="1">
            <a:spLocks noChangeArrowheads="1"/>
          </p:cNvSpPr>
          <p:nvPr/>
        </p:nvSpPr>
        <p:spPr bwMode="auto">
          <a:xfrm>
            <a:off x="4117975" y="2432050"/>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3</a:t>
            </a:r>
            <a:endParaRPr lang="en-US" altLang="zh-CN" sz="2000" i="1"/>
          </a:p>
        </p:txBody>
      </p:sp>
      <p:sp>
        <p:nvSpPr>
          <p:cNvPr id="25624" name="Text Box 24"/>
          <p:cNvSpPr txBox="1">
            <a:spLocks noChangeArrowheads="1"/>
          </p:cNvSpPr>
          <p:nvPr/>
        </p:nvSpPr>
        <p:spPr bwMode="auto">
          <a:xfrm>
            <a:off x="5337175" y="2889250"/>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4</a:t>
            </a:r>
            <a:endParaRPr lang="en-US" altLang="zh-CN" sz="2000" i="1"/>
          </a:p>
        </p:txBody>
      </p:sp>
      <p:sp>
        <p:nvSpPr>
          <p:cNvPr id="25625" name="Text Box 25"/>
          <p:cNvSpPr txBox="1">
            <a:spLocks noChangeArrowheads="1"/>
          </p:cNvSpPr>
          <p:nvPr/>
        </p:nvSpPr>
        <p:spPr bwMode="auto">
          <a:xfrm>
            <a:off x="2362200" y="3821113"/>
            <a:ext cx="1398588" cy="396875"/>
          </a:xfrm>
          <a:prstGeom prst="rect">
            <a:avLst/>
          </a:prstGeom>
          <a:noFill/>
          <a:ln w="9525">
            <a:noFill/>
            <a:miter lim="800000"/>
            <a:headEnd/>
            <a:tailEnd/>
          </a:ln>
        </p:spPr>
        <p:txBody>
          <a:bodyPr wrap="none">
            <a:spAutoFit/>
          </a:bodyPr>
          <a:lstStyle/>
          <a:p>
            <a:r>
              <a:rPr lang="en-US" altLang="zh-CN" sz="2000"/>
              <a:t>checkpoint</a:t>
            </a:r>
          </a:p>
        </p:txBody>
      </p:sp>
      <p:sp>
        <p:nvSpPr>
          <p:cNvPr id="25626" name="Text Box 26"/>
          <p:cNvSpPr txBox="1">
            <a:spLocks noChangeArrowheads="1"/>
          </p:cNvSpPr>
          <p:nvPr/>
        </p:nvSpPr>
        <p:spPr bwMode="auto">
          <a:xfrm>
            <a:off x="5105400" y="3797300"/>
            <a:ext cx="1749425" cy="396875"/>
          </a:xfrm>
          <a:prstGeom prst="rect">
            <a:avLst/>
          </a:prstGeom>
          <a:noFill/>
          <a:ln w="9525">
            <a:noFill/>
            <a:miter lim="800000"/>
            <a:headEnd/>
            <a:tailEnd/>
          </a:ln>
        </p:spPr>
        <p:txBody>
          <a:bodyPr wrap="none">
            <a:spAutoFit/>
          </a:bodyPr>
          <a:lstStyle/>
          <a:p>
            <a:r>
              <a:rPr lang="en-US" altLang="zh-CN" sz="2000"/>
              <a:t>system failure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zh-CN" altLang="en-US" dirty="0" smtClean="0">
                <a:latin typeface="宋体" pitchFamily="2" charset="-122"/>
                <a:ea typeface="宋体" pitchFamily="2" charset="-122"/>
              </a:rPr>
              <a:t>事务状态图</a:t>
            </a:r>
            <a:endParaRPr lang="en-US" dirty="0">
              <a:ea typeface="+mj-ea"/>
            </a:endParaRPr>
          </a:p>
        </p:txBody>
      </p:sp>
      <p:pic>
        <p:nvPicPr>
          <p:cNvPr id="12291" name="Picture 10"/>
          <p:cNvPicPr>
            <a:picLocks noChangeAspect="1" noChangeArrowheads="1"/>
          </p:cNvPicPr>
          <p:nvPr/>
        </p:nvPicPr>
        <p:blipFill>
          <a:blip r:embed="rId3"/>
          <a:srcRect/>
          <a:stretch>
            <a:fillRect/>
          </a:stretch>
        </p:blipFill>
        <p:spPr bwMode="auto">
          <a:xfrm>
            <a:off x="1430338" y="1182688"/>
            <a:ext cx="5843587" cy="4014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48660</TotalTime>
  <Words>6019</Words>
  <Application>Microsoft Office PowerPoint</Application>
  <PresentationFormat>全屏显示(4:3)</PresentationFormat>
  <Paragraphs>686</Paragraphs>
  <Slides>80</Slides>
  <Notes>74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80</vt:i4>
      </vt:variant>
    </vt:vector>
  </HeadingPairs>
  <TitlesOfParts>
    <vt:vector size="92" baseType="lpstr">
      <vt:lpstr>Monotype Sorts</vt:lpstr>
      <vt:lpstr>ＭＳ Ｐゴシック</vt:lpstr>
      <vt:lpstr>黑体</vt:lpstr>
      <vt:lpstr>华文新魏</vt:lpstr>
      <vt:lpstr>隶书</vt:lpstr>
      <vt:lpstr>宋体</vt:lpstr>
      <vt:lpstr>Helvetica</vt:lpstr>
      <vt:lpstr>Symbol</vt:lpstr>
      <vt:lpstr>Times New Roman</vt:lpstr>
      <vt:lpstr>Webdings</vt:lpstr>
      <vt:lpstr>Wingdings</vt:lpstr>
      <vt:lpstr>2_db-5-grey</vt:lpstr>
      <vt:lpstr>PowerPoint 演示文稿</vt:lpstr>
      <vt:lpstr>提纲</vt:lpstr>
      <vt:lpstr>12.1  事务概念</vt:lpstr>
      <vt:lpstr>转账的例子</vt:lpstr>
      <vt:lpstr>转账的例子(续)</vt:lpstr>
      <vt:lpstr>转账的例子(续)</vt:lpstr>
      <vt:lpstr>ACID 特性</vt:lpstr>
      <vt:lpstr>12.2  事务状态图</vt:lpstr>
      <vt:lpstr>事务状态图</vt:lpstr>
      <vt:lpstr>12.3  事务隔离性</vt:lpstr>
      <vt:lpstr>调度</vt:lpstr>
      <vt:lpstr>调度 1</vt:lpstr>
      <vt:lpstr>调度 2</vt:lpstr>
      <vt:lpstr>调度 3</vt:lpstr>
      <vt:lpstr>调度 4</vt:lpstr>
      <vt:lpstr>12.4  可串行化</vt:lpstr>
      <vt:lpstr>事务的简化形式</vt:lpstr>
      <vt:lpstr>冲突指令</vt:lpstr>
      <vt:lpstr>冲突可串行化</vt:lpstr>
      <vt:lpstr>冲突可串行化(续)</vt:lpstr>
      <vt:lpstr>冲突可串行化(续)</vt:lpstr>
      <vt:lpstr>12.5  可恢复调度</vt:lpstr>
      <vt:lpstr>级联回滚</vt:lpstr>
      <vt:lpstr>无级联调度</vt:lpstr>
      <vt:lpstr>12.6  并发控制</vt:lpstr>
      <vt:lpstr>并发控制(续)</vt:lpstr>
      <vt:lpstr>并发控制 vs.可串行化判定</vt:lpstr>
      <vt:lpstr>较弱级别的一致性</vt:lpstr>
      <vt:lpstr>SQL-92 中较弱级别的一致性</vt:lpstr>
      <vt:lpstr>SQL中的事务定义</vt:lpstr>
      <vt:lpstr>基于锁的协议</vt:lpstr>
      <vt:lpstr>基于锁的协议 (续)</vt:lpstr>
      <vt:lpstr>基于锁的协议(续)</vt:lpstr>
      <vt:lpstr>基于锁的协议(续)</vt:lpstr>
      <vt:lpstr>基于锁的协议的不足</vt:lpstr>
      <vt:lpstr>基于锁的协议的不足(续)</vt:lpstr>
      <vt:lpstr>活锁（饿死）</vt:lpstr>
      <vt:lpstr>两阶段封锁协议</vt:lpstr>
      <vt:lpstr>两阶段封锁协议(续)</vt:lpstr>
      <vt:lpstr>两阶段封锁协议(续)</vt:lpstr>
      <vt:lpstr>死锁处理</vt:lpstr>
      <vt:lpstr>死锁处理</vt:lpstr>
      <vt:lpstr>更多死锁预防策略</vt:lpstr>
      <vt:lpstr>死锁预防 (续)</vt:lpstr>
      <vt:lpstr>死锁预防 (续)</vt:lpstr>
      <vt:lpstr>死锁检测(续)</vt:lpstr>
      <vt:lpstr>死锁恢复</vt:lpstr>
      <vt:lpstr>多粒度</vt:lpstr>
      <vt:lpstr>粒度层次的例子</vt:lpstr>
      <vt:lpstr>意向锁模式</vt:lpstr>
      <vt:lpstr>意向锁模式的相容性矩阵</vt:lpstr>
      <vt:lpstr>多粒度锁策略</vt:lpstr>
      <vt:lpstr>多粒度封锁协议实例</vt:lpstr>
      <vt:lpstr>基于时间戳的协议</vt:lpstr>
      <vt:lpstr>基于时间戳的协议(续)</vt:lpstr>
      <vt:lpstr>使用该协议的例子</vt:lpstr>
      <vt:lpstr>时间戳排序协议的正确性</vt:lpstr>
      <vt:lpstr>可恢复性与避免级联回滚</vt:lpstr>
      <vt:lpstr>Thomas写规则</vt:lpstr>
      <vt:lpstr>基于有效性检查的协议</vt:lpstr>
      <vt:lpstr>基于有效性检查的协议(续)</vt:lpstr>
      <vt:lpstr>事务Tj 的有效性检查</vt:lpstr>
      <vt:lpstr>有效性检查所产生的调度</vt:lpstr>
      <vt:lpstr>12.7  恢复系统</vt:lpstr>
      <vt:lpstr>数据访问</vt:lpstr>
      <vt:lpstr>PowerPoint 演示文稿</vt:lpstr>
      <vt:lpstr>数据访问(续)</vt:lpstr>
      <vt:lpstr>数据访问的例子</vt:lpstr>
      <vt:lpstr>恢复与原子性</vt:lpstr>
      <vt:lpstr>基于日志的恢复</vt:lpstr>
      <vt:lpstr>立即数据库修改</vt:lpstr>
      <vt:lpstr>事务提交</vt:lpstr>
      <vt:lpstr>立即数据库修改的例子</vt:lpstr>
      <vt:lpstr>并发控制和恢复</vt:lpstr>
      <vt:lpstr>Undo 和 Redo 操作</vt:lpstr>
      <vt:lpstr>崩溃恢复中的 Undo 和 Redo</vt:lpstr>
      <vt:lpstr>立即数据库修改恢复示例</vt:lpstr>
      <vt:lpstr>检查点</vt:lpstr>
      <vt:lpstr>检查点 (续)</vt:lpstr>
      <vt:lpstr>检查点示例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Transaction Processing</dc:title>
  <dc:creator>Silberschatz, Korth and Sudarshan</dc:creator>
  <cp:lastModifiedBy>zhongmin yan</cp:lastModifiedBy>
  <cp:revision>771</cp:revision>
  <cp:lastPrinted>1999-06-28T19:27:31Z</cp:lastPrinted>
  <dcterms:created xsi:type="dcterms:W3CDTF">2009-12-21T15:40:23Z</dcterms:created>
  <dcterms:modified xsi:type="dcterms:W3CDTF">2017-06-13T00:02:11Z</dcterms:modified>
</cp:coreProperties>
</file>