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59"/>
  </p:notesMasterIdLst>
  <p:handoutMasterIdLst>
    <p:handoutMasterId r:id="rId60"/>
  </p:handoutMasterIdLst>
  <p:sldIdLst>
    <p:sldId id="256" r:id="rId3"/>
    <p:sldId id="352" r:id="rId4"/>
    <p:sldId id="474" r:id="rId5"/>
    <p:sldId id="475" r:id="rId6"/>
    <p:sldId id="476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506" r:id="rId20"/>
    <p:sldId id="507" r:id="rId21"/>
    <p:sldId id="508" r:id="rId22"/>
    <p:sldId id="509" r:id="rId23"/>
    <p:sldId id="514" r:id="rId24"/>
    <p:sldId id="515" r:id="rId25"/>
    <p:sldId id="510" r:id="rId26"/>
    <p:sldId id="511" r:id="rId27"/>
    <p:sldId id="512" r:id="rId28"/>
    <p:sldId id="513" r:id="rId29"/>
    <p:sldId id="523" r:id="rId30"/>
    <p:sldId id="516" r:id="rId31"/>
    <p:sldId id="517" r:id="rId32"/>
    <p:sldId id="490" r:id="rId33"/>
    <p:sldId id="496" r:id="rId34"/>
    <p:sldId id="498" r:id="rId35"/>
    <p:sldId id="518" r:id="rId36"/>
    <p:sldId id="519" r:id="rId37"/>
    <p:sldId id="520" r:id="rId38"/>
    <p:sldId id="521" r:id="rId39"/>
    <p:sldId id="505" r:id="rId40"/>
    <p:sldId id="491" r:id="rId41"/>
    <p:sldId id="383" r:id="rId42"/>
    <p:sldId id="385" r:id="rId43"/>
    <p:sldId id="492" r:id="rId44"/>
    <p:sldId id="493" r:id="rId45"/>
    <p:sldId id="494" r:id="rId46"/>
    <p:sldId id="495" r:id="rId47"/>
    <p:sldId id="432" r:id="rId48"/>
    <p:sldId id="434" r:id="rId49"/>
    <p:sldId id="440" r:id="rId50"/>
    <p:sldId id="443" r:id="rId51"/>
    <p:sldId id="473" r:id="rId52"/>
    <p:sldId id="394" r:id="rId53"/>
    <p:sldId id="522" r:id="rId54"/>
    <p:sldId id="525" r:id="rId55"/>
    <p:sldId id="524" r:id="rId56"/>
    <p:sldId id="526" r:id="rId57"/>
    <p:sldId id="527" r:id="rId58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0"/>
    <p:restoredTop sz="87990"/>
  </p:normalViewPr>
  <p:slideViewPr>
    <p:cSldViewPr snapToGrid="0" snapToObjects="1">
      <p:cViewPr>
        <p:scale>
          <a:sx n="117" d="100"/>
          <a:sy n="117" d="100"/>
        </p:scale>
        <p:origin x="144" y="176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3A391-FCEB-DE42-BDA9-FFA30A5485F8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6A7F-8EDC-D942-A86A-7B95024C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15010D5-81C9-C448-82E8-71177EBFEC32}" type="datetimeFigureOut">
              <a:rPr lang="en-US" smtClean="0">
                <a:uFillTx/>
              </a:rPr>
              <a:t>9/4/19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986DF27-AD16-B741-919E-EA3A35DE95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0488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192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575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>
                <a:uFillTx/>
              </a:rPr>
              <a:t>55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169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6DF27-AD16-B741-919E-EA3A35DE951A}" type="slidenum">
              <a:rPr lang="en-US" smtClean="0">
                <a:uFillTx/>
              </a:rPr>
              <a:t>56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824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189" indent="0" algn="ctr">
              <a:buNone/>
              <a:defRPr sz="2000">
                <a:uFillTx/>
              </a:defRPr>
            </a:lvl2pPr>
            <a:lvl3pPr marL="914377" indent="0" algn="ctr">
              <a:buNone/>
              <a:defRPr sz="1800">
                <a:uFillTx/>
              </a:defRPr>
            </a:lvl3pPr>
            <a:lvl4pPr marL="1371566" indent="0" algn="ctr">
              <a:buNone/>
              <a:defRPr sz="1600">
                <a:uFillTx/>
              </a:defRPr>
            </a:lvl4pPr>
            <a:lvl5pPr marL="1828754" indent="0" algn="ctr">
              <a:buNone/>
              <a:defRPr sz="1600">
                <a:uFillTx/>
              </a:defRPr>
            </a:lvl5pPr>
            <a:lvl6pPr marL="2285943" indent="0" algn="ctr">
              <a:buNone/>
              <a:defRPr sz="1600">
                <a:uFillTx/>
              </a:defRPr>
            </a:lvl6pPr>
            <a:lvl7pPr marL="2743131" indent="0" algn="ctr">
              <a:buNone/>
              <a:defRPr sz="1600">
                <a:uFillTx/>
              </a:defRPr>
            </a:lvl7pPr>
            <a:lvl8pPr marL="3200320" indent="0" algn="ctr">
              <a:buNone/>
              <a:defRPr sz="1600">
                <a:uFillTx/>
              </a:defRPr>
            </a:lvl8pPr>
            <a:lvl9pPr marL="3657509" indent="0" algn="ctr">
              <a:buNone/>
              <a:defRPr sz="16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9/4/19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3962400" y="2209800"/>
            <a:ext cx="7448400" cy="11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3962400" y="3429000"/>
            <a:ext cx="7448400" cy="6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8" name="Shape 38"/>
          <p:cNvCxnSpPr/>
          <p:nvPr/>
        </p:nvCxnSpPr>
        <p:spPr>
          <a:xfrm rot="10800000" flipH="1">
            <a:off x="3920555" y="3381899"/>
            <a:ext cx="7458800" cy="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/>
          <p:nvPr/>
        </p:nvSpPr>
        <p:spPr>
          <a:xfrm>
            <a:off x="1780699" y="2785023"/>
            <a:ext cx="1966000" cy="1372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733" b="1" dirty="0">
                <a:solidFill>
                  <a:srgbClr val="003262"/>
                </a:solidFill>
              </a:rPr>
              <a:t>D</a:t>
            </a:r>
            <a:r>
              <a:rPr lang="en-US" sz="2667" b="1" dirty="0">
                <a:solidFill>
                  <a:srgbClr val="003262"/>
                </a:solidFill>
              </a:rPr>
              <a:t>S</a:t>
            </a:r>
            <a:r>
              <a:rPr lang="en-US" sz="2667" b="1" baseline="0" dirty="0">
                <a:solidFill>
                  <a:srgbClr val="003262"/>
                </a:solidFill>
              </a:rPr>
              <a:t> 100</a:t>
            </a:r>
            <a:endParaRPr lang="en" sz="3733" b="1" dirty="0">
              <a:solidFill>
                <a:srgbClr val="00326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C4820E"/>
                </a:solidFill>
              </a:rPr>
              <a:t>Spring 201</a:t>
            </a:r>
            <a:r>
              <a:rPr lang="en-US" sz="2400" b="1" dirty="0">
                <a:solidFill>
                  <a:srgbClr val="C4820E"/>
                </a:solidFill>
              </a:rPr>
              <a:t>7</a:t>
            </a:r>
            <a:endParaRPr lang="en" sz="2400" b="1" dirty="0">
              <a:solidFill>
                <a:srgbClr val="C4820E"/>
              </a:solidFill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99" y="3083903"/>
            <a:ext cx="968300" cy="77463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7689628" y="6356967"/>
            <a:ext cx="4461600" cy="46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33"/>
              <a:t>Slides created by John DeNero (denero@berkeley.edu)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" name="Shape 45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533"/>
              </a:spcAft>
              <a:defRPr sz="3200"/>
            </a:lvl1pPr>
            <a:lvl2pPr lvl="1" rtl="0">
              <a:spcBef>
                <a:spcPts val="0"/>
              </a:spcBef>
              <a:spcAft>
                <a:spcPts val="533"/>
              </a:spcAft>
              <a:defRPr sz="3200"/>
            </a:lvl2pPr>
            <a:lvl3pPr lvl="2" rtl="0">
              <a:spcBef>
                <a:spcPts val="0"/>
              </a:spcBef>
              <a:spcAft>
                <a:spcPts val="533"/>
              </a:spcAft>
              <a:defRPr sz="3200"/>
            </a:lvl3pPr>
            <a:lvl4pPr lvl="3" rtl="0">
              <a:spcBef>
                <a:spcPts val="0"/>
              </a:spcBef>
              <a:spcAft>
                <a:spcPts val="533"/>
              </a:spcAft>
              <a:defRPr sz="2400"/>
            </a:lvl4pPr>
            <a:lvl5pPr lvl="4" rtl="0">
              <a:spcBef>
                <a:spcPts val="0"/>
              </a:spcBef>
              <a:spcAft>
                <a:spcPts val="533"/>
              </a:spcAft>
              <a:defRPr sz="2400"/>
            </a:lvl5pPr>
            <a:lvl6pPr lvl="5" rtl="0">
              <a:spcBef>
                <a:spcPts val="0"/>
              </a:spcBef>
              <a:spcAft>
                <a:spcPts val="533"/>
              </a:spcAft>
              <a:defRPr sz="2400"/>
            </a:lvl6pPr>
            <a:lvl7pPr lvl="6" rtl="0">
              <a:spcBef>
                <a:spcPts val="0"/>
              </a:spcBef>
              <a:spcAft>
                <a:spcPts val="533"/>
              </a:spcAft>
              <a:defRPr sz="2400"/>
            </a:lvl7pPr>
            <a:lvl8pPr lvl="7" rtl="0">
              <a:spcBef>
                <a:spcPts val="0"/>
              </a:spcBef>
              <a:spcAft>
                <a:spcPts val="533"/>
              </a:spcAft>
              <a:defRPr sz="2400"/>
            </a:lvl8pPr>
            <a:lvl9pPr lvl="8" rtl="0">
              <a:spcBef>
                <a:spcPts val="0"/>
              </a:spcBef>
              <a:spcAft>
                <a:spcPts val="533"/>
              </a:spcAft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3200"/>
            </a:lvl2pPr>
            <a:lvl3pPr lvl="2" rtl="0">
              <a:spcBef>
                <a:spcPts val="0"/>
              </a:spcBef>
              <a:defRPr sz="3200"/>
            </a:lvl3pPr>
            <a:lvl4pPr lvl="3" rtl="0">
              <a:spcBef>
                <a:spcPts val="0"/>
              </a:spcBef>
              <a:defRPr sz="2400"/>
            </a:lvl4pPr>
            <a:lvl5pPr lvl="4" rtl="0">
              <a:spcBef>
                <a:spcPts val="0"/>
              </a:spcBef>
              <a:defRPr sz="2400"/>
            </a:lvl5pPr>
            <a:lvl6pPr lvl="5" rtl="0">
              <a:spcBef>
                <a:spcPts val="0"/>
              </a:spcBef>
              <a:defRPr sz="2400"/>
            </a:lvl6pPr>
            <a:lvl7pPr lvl="6" rtl="0">
              <a:spcBef>
                <a:spcPts val="0"/>
              </a:spcBef>
              <a:defRPr sz="2400"/>
            </a:lvl7pPr>
            <a:lvl8pPr lvl="7" rtl="0">
              <a:spcBef>
                <a:spcPts val="0"/>
              </a:spcBef>
              <a:defRPr sz="2400"/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197600" y="1295400"/>
            <a:ext cx="5384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defRPr sz="3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625600" y="2978404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025"/>
            <a:ext cx="10515600" cy="4150940"/>
          </a:xfrm>
        </p:spPr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Todo</a:t>
            </a:r>
            <a:r>
              <a:rPr lang="en-US" dirty="0">
                <a:uFillTx/>
              </a:rPr>
              <a:t> Slide</a:t>
            </a:r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 rot="2080315">
            <a:off x="8030560" y="740354"/>
            <a:ext cx="5319706" cy="461665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effectLst>
                  <a:glow rad="368300">
                    <a:srgbClr val="FFC000">
                      <a:alpha val="76000"/>
                    </a:srgbClr>
                  </a:glow>
                </a:effectLst>
                <a:uFillTx/>
              </a:rPr>
              <a:t>Under Construction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1pPr>
            <a:lvl2pPr marL="45720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2pPr>
            <a:lvl3pPr marL="10620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3pPr>
            <a:lvl4pPr marL="159385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4pPr>
            <a:lvl5pPr marL="20526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9/4/19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9/4/19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9/4/19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9/4/19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200"/>
        </a:spcBef>
        <a:buFont typeface="Wingdings" charset="2"/>
        <a:buNone/>
        <a:defRPr sz="2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3B7EA1"/>
              </a:buClr>
              <a:buSzPct val="1000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480"/>
              </a:spcBef>
              <a:buClr>
                <a:srgbClr val="C4820E"/>
              </a:buClr>
              <a:buSzPct val="1000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rgbClr val="C4820E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rgbClr val="C4820E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rgbClr val="C4820E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rgbClr val="C4820E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rgbClr val="C4820E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rgbClr val="C4820E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rgbClr val="C4820E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rgbClr val="C4820E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557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96863" marR="0" lvl="0" indent="-284163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jegonzal@cs.berkeley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s100.org/fa19/calenda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2127" y="386493"/>
            <a:ext cx="10764822" cy="4076701"/>
          </a:xfrm>
        </p:spPr>
        <p:txBody>
          <a:bodyPr anchor="ctr">
            <a:normAutofit/>
          </a:bodyPr>
          <a:lstStyle/>
          <a:p>
            <a:pPr algn="l"/>
            <a:r>
              <a:rPr lang="en-US" sz="7200" b="1" dirty="0">
                <a:uFillTx/>
              </a:rPr>
              <a:t>Data Science 100</a:t>
            </a:r>
            <a:br>
              <a:rPr lang="en-US" sz="6600" dirty="0">
                <a:uFillTx/>
              </a:rPr>
            </a:br>
            <a:r>
              <a:rPr lang="en-US" sz="6600" i="1" dirty="0">
                <a:uFillTx/>
              </a:rPr>
              <a:t>Principles &amp; Techniques of Data Science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5264" y="4240481"/>
            <a:ext cx="8338783" cy="135255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uFillTx/>
              </a:rPr>
              <a:t>Slides by:</a:t>
            </a:r>
          </a:p>
          <a:p>
            <a:pPr algn="l"/>
            <a:r>
              <a:rPr lang="en-US" b="1" dirty="0">
                <a:uFillTx/>
              </a:rPr>
              <a:t>Deborah Nolan</a:t>
            </a:r>
          </a:p>
          <a:p>
            <a:pPr algn="l"/>
            <a:r>
              <a:rPr lang="en-US" sz="2000" dirty="0">
                <a:hlinkClick r:id="rId2"/>
              </a:rPr>
              <a:t>deborah_nolan</a:t>
            </a:r>
            <a:r>
              <a:rPr lang="en-US" sz="2000" dirty="0">
                <a:uFillTx/>
                <a:hlinkClick r:id="rId2"/>
              </a:rPr>
              <a:t>@berkeley.edu</a:t>
            </a:r>
          </a:p>
          <a:p>
            <a:pPr algn="l"/>
            <a:endParaRPr lang="en-US" sz="2000" dirty="0">
              <a:uFillTx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02939" y="3515940"/>
            <a:ext cx="2960361" cy="2855070"/>
            <a:chOff x="2398281" y="1322640"/>
            <a:chExt cx="4896161" cy="472201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095395" y="2226135"/>
              <a:ext cx="13716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451680" y="3096066"/>
              <a:ext cx="0" cy="13716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095395" y="5336382"/>
              <a:ext cx="13716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015076" y="3096066"/>
              <a:ext cx="0" cy="13716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523009" y="1322640"/>
              <a:ext cx="984132" cy="1985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Times" charset="0"/>
                  <a:ea typeface="Times" charset="0"/>
                  <a:cs typeface="Times" charset="0"/>
                </a:rPr>
                <a:t>?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55018" y="1774180"/>
              <a:ext cx="1193324" cy="101334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8918" y="4881179"/>
              <a:ext cx="1685524" cy="11634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98281" y="4628688"/>
              <a:ext cx="1233590" cy="12191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&amp; Analogy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 the second draw is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people named A, B, C, D, E, F, G, H, I, J</a:t>
            </a:r>
          </a:p>
          <a:p>
            <a:r>
              <a:rPr lang="en-US" dirty="0"/>
              <a:t>With values 1, 1, 2, 2, 2, 2, 3, 3, 3, 4</a:t>
            </a:r>
          </a:p>
          <a:p>
            <a:r>
              <a:rPr lang="en-US" dirty="0"/>
              <a:t>Number of Combinations  of first and second draws</a:t>
            </a:r>
          </a:p>
          <a:p>
            <a:r>
              <a:rPr lang="en-US" dirty="0"/>
              <a:t>Number of Combinations where the second draw is 1</a:t>
            </a:r>
          </a:p>
          <a:p>
            <a:r>
              <a:rPr lang="en-US" dirty="0"/>
              <a:t>Since each combination is equally likely, we take the ratio</a:t>
            </a:r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8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 the second draw is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9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and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" indent="0">
              <a:buNone/>
            </a:pPr>
            <a:r>
              <a:rPr lang="en-US" dirty="0"/>
              <a:t>Two step process.</a:t>
            </a:r>
          </a:p>
          <a:p>
            <a:pPr marL="14287" indent="0">
              <a:buNone/>
            </a:pPr>
            <a:r>
              <a:rPr lang="en-US" dirty="0"/>
              <a:t>Only need to track whether card is 1 or not.</a:t>
            </a:r>
          </a:p>
          <a:p>
            <a:pPr marL="14287" indent="0">
              <a:buNone/>
            </a:pPr>
            <a:r>
              <a:rPr lang="en-US" dirty="0"/>
              <a:t>If you know the result of the first draw, compute the conditional chance of the second draw.</a:t>
            </a:r>
          </a:p>
          <a:p>
            <a:pPr marL="14287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and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 the second draw is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6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approaches to figuring out 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good at one</a:t>
            </a:r>
          </a:p>
          <a:p>
            <a:r>
              <a:rPr lang="en-US" dirty="0"/>
              <a:t>But be flexible and try multiple approaches</a:t>
            </a:r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r>
              <a:rPr lang="en-US" dirty="0"/>
              <a:t>FUN PROBLEM: There are 3 cards, one has a circle on both sides, one has a square on both sides, and the third has a circle on one side and square on the other. Mix them up and place one card on the table. It displays a circle. What’s the chance there is a circle on the reverse side?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41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03" y="2283701"/>
            <a:ext cx="10515600" cy="285273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Working formally with Random Variables</a:t>
            </a:r>
            <a:endParaRPr lang="en-US" i="1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483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discussion yesterday, you worked with random variables that take on the 0 or 1 values </a:t>
            </a:r>
          </a:p>
          <a:p>
            <a:r>
              <a:rPr lang="en-US" dirty="0"/>
              <a:t>We will start with it as an example</a:t>
            </a:r>
          </a:p>
          <a:p>
            <a:endParaRPr lang="en-US" dirty="0"/>
          </a:p>
          <a:p>
            <a:endParaRPr lang="en-US" dirty="0"/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87EEF-FF44-1C4C-B203-A0B9A45D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93" y="3791744"/>
            <a:ext cx="45085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7D1B8-6BDA-2645-924B-E54AC7065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14" y="4774804"/>
            <a:ext cx="3175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8E45-8754-F043-AF3A-EA5A45A9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1907-DF75-124C-BAB0-AA3BC71F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93463"/>
          </a:xfrm>
        </p:spPr>
        <p:txBody>
          <a:bodyPr>
            <a:normAutofit/>
          </a:bodyPr>
          <a:lstStyle/>
          <a:p>
            <a:r>
              <a:rPr lang="en-US" i="1" dirty="0"/>
              <a:t>The class has been enlarged and  the wait list is operating. </a:t>
            </a:r>
          </a:p>
          <a:p>
            <a:r>
              <a:rPr lang="en-US" i="1" dirty="0"/>
              <a:t>If you are a graduate student not on the waitlist, try to get on it ASAP.</a:t>
            </a:r>
          </a:p>
          <a:p>
            <a:r>
              <a:rPr lang="en-US" i="1" dirty="0"/>
              <a:t>Annotated slides are added after class</a:t>
            </a:r>
          </a:p>
          <a:p>
            <a:r>
              <a:rPr lang="en-US" dirty="0"/>
              <a:t>HW 2 will be released tonight and due 11:59 Wednesday Sep 11 </a:t>
            </a:r>
          </a:p>
          <a:p>
            <a:r>
              <a:rPr lang="en-US" dirty="0"/>
              <a:t>Office hours are found at </a:t>
            </a:r>
            <a:r>
              <a:rPr lang="en-US" dirty="0">
                <a:hlinkClick r:id="rId2"/>
              </a:rPr>
              <a:t>http://ds100.org/fa19/calendar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69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B8C6-0324-5640-8C90-A80F1EE5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DF0C-6507-5A48-9822-DBE7D9FE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1317-47BD-1A43-A63C-EFA6668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  and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ABC811-B909-FC49-B6E5-10E6AC739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72" y="2326165"/>
            <a:ext cx="2699657" cy="832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B6593-1906-404B-9C53-D21A9B6D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2" y="4445907"/>
            <a:ext cx="3301828" cy="7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8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1317-47BD-1A43-A63C-EFA6668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Generally, Expected Value  and Variance of a Discrete RV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ABC811-B909-FC49-B6E5-10E6AC739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72" y="3654222"/>
            <a:ext cx="2699657" cy="832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B6593-1906-404B-9C53-D21A9B6D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2" y="4946650"/>
            <a:ext cx="3301828" cy="768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71D82-F34B-B241-9847-6C2F9B9118CD}"/>
              </a:ext>
            </a:extLst>
          </p:cNvPr>
          <p:cNvSpPr txBox="1"/>
          <p:nvPr/>
        </p:nvSpPr>
        <p:spPr>
          <a:xfrm>
            <a:off x="783772" y="2388620"/>
            <a:ext cx="43216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0337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1317-47BD-1A43-A63C-EFA6668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3B53B-2F43-AE4C-AF02-7AF0E827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80" y="4652735"/>
            <a:ext cx="5061045" cy="790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38398-4CFB-AC46-861B-95CB3F2D8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80" y="2214335"/>
            <a:ext cx="3995207" cy="7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5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Sums of 0-1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" indent="0">
              <a:buNone/>
            </a:pPr>
            <a:endParaRPr lang="en-US" dirty="0"/>
          </a:p>
          <a:p>
            <a:endParaRPr lang="en-US" dirty="0"/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r>
              <a:rPr lang="en-US" dirty="0"/>
              <a:t>Examples?</a:t>
            </a:r>
          </a:p>
          <a:p>
            <a:pPr marL="14287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7D1B8-6BDA-2645-924B-E54AC706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819797"/>
            <a:ext cx="31750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D6064-084D-864D-91D5-54A4FDEB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1990697"/>
            <a:ext cx="46228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DEBDE4-82B1-2342-858E-37C927CCA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0" y="2819797"/>
            <a:ext cx="295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7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1317-47BD-1A43-A63C-EFA6668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51E31-C45F-8244-8484-16A7A6AD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9279"/>
            <a:ext cx="5285752" cy="6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1317-47BD-1A43-A63C-EFA66685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2CF2C-4751-C64D-A7E9-B6FEFEF9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1421"/>
            <a:ext cx="5636671" cy="594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72427-AF00-C642-A1D0-D884430FEAEC}"/>
              </a:ext>
            </a:extLst>
          </p:cNvPr>
          <p:cNvSpPr txBox="1"/>
          <p:nvPr/>
        </p:nvSpPr>
        <p:spPr>
          <a:xfrm>
            <a:off x="552450" y="4160838"/>
            <a:ext cx="427808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If From a Simple Random Sample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CAAC3-51A9-E543-AC10-2BFA5612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4678715"/>
            <a:ext cx="5636671" cy="594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53A4D-E241-0A48-82CE-452EF69994C3}"/>
              </a:ext>
            </a:extLst>
          </p:cNvPr>
          <p:cNvSpPr txBox="1"/>
          <p:nvPr/>
        </p:nvSpPr>
        <p:spPr>
          <a:xfrm>
            <a:off x="421821" y="1724859"/>
            <a:ext cx="427808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If Independent</a:t>
            </a:r>
          </a:p>
        </p:txBody>
      </p:sp>
    </p:spTree>
    <p:extLst>
      <p:ext uri="{BB962C8B-B14F-4D97-AF65-F5344CB8AC3E}">
        <p14:creationId xmlns:p14="http://schemas.microsoft.com/office/powerpoint/2010/main" val="4185499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03A7-278A-3049-BF5A-8C44A5B3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BC6C-D91E-224F-B7D2-A2364F09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" indent="0">
              <a:buNone/>
            </a:pPr>
            <a:r>
              <a:rPr lang="en-US" dirty="0"/>
              <a:t>Concrete: n = 4 and Y =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 + X</a:t>
            </a:r>
            <a:r>
              <a:rPr lang="en-US" baseline="-25000" dirty="0"/>
              <a:t>4</a:t>
            </a:r>
            <a:r>
              <a:rPr lang="en-US" dirty="0"/>
              <a:t>  and the </a:t>
            </a:r>
            <a:r>
              <a:rPr lang="en-US" dirty="0" err="1"/>
              <a:t>Xs</a:t>
            </a:r>
            <a:r>
              <a:rPr lang="en-US" dirty="0"/>
              <a:t> are independent with same chance of 0 or 1 (knowing the value of X</a:t>
            </a:r>
            <a:r>
              <a:rPr lang="en-US" baseline="-25000" dirty="0"/>
              <a:t>1</a:t>
            </a:r>
            <a:r>
              <a:rPr lang="en-US" dirty="0"/>
              <a:t> doesn’t change X</a:t>
            </a:r>
            <a:r>
              <a:rPr lang="en-US" baseline="-25000" dirty="0"/>
              <a:t>2</a:t>
            </a:r>
            <a:r>
              <a:rPr lang="en-US" dirty="0"/>
              <a:t> distribution).</a:t>
            </a:r>
          </a:p>
          <a:p>
            <a:pPr marL="14287" indent="0">
              <a:buNone/>
            </a:pPr>
            <a:r>
              <a:rPr lang="en-US" dirty="0"/>
              <a:t>P(Y = 2) =</a:t>
            </a:r>
          </a:p>
        </p:txBody>
      </p:sp>
    </p:spTree>
    <p:extLst>
      <p:ext uri="{BB962C8B-B14F-4D97-AF65-F5344CB8AC3E}">
        <p14:creationId xmlns:p14="http://schemas.microsoft.com/office/powerpoint/2010/main" val="745167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03A7-278A-3049-BF5A-8C44A5B3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BC6C-D91E-224F-B7D2-A2364F09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" indent="0">
              <a:buNone/>
            </a:pPr>
            <a:r>
              <a:rPr lang="en-US" dirty="0"/>
              <a:t>n  independent 0-1 variables</a:t>
            </a:r>
          </a:p>
          <a:p>
            <a:pPr marL="14287" indent="0">
              <a:buNone/>
            </a:pPr>
            <a:r>
              <a:rPr lang="en-US" dirty="0"/>
              <a:t>Y = X</a:t>
            </a:r>
            <a:r>
              <a:rPr lang="en-US" baseline="-25000" dirty="0"/>
              <a:t>1</a:t>
            </a:r>
            <a:r>
              <a:rPr lang="en-US" dirty="0"/>
              <a:t> + … +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 </a:t>
            </a:r>
          </a:p>
          <a:p>
            <a:pPr marL="14287" indent="0">
              <a:buNone/>
            </a:pPr>
            <a:r>
              <a:rPr lang="en-US" dirty="0"/>
              <a:t>P(X</a:t>
            </a:r>
            <a:r>
              <a:rPr lang="en-US" baseline="-25000" dirty="0"/>
              <a:t>i</a:t>
            </a:r>
            <a:r>
              <a:rPr lang="en-US" dirty="0"/>
              <a:t> = 1) = p</a:t>
            </a:r>
          </a:p>
          <a:p>
            <a:pPr marL="14287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17791-A92C-1944-962A-E5050744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85" y="4117521"/>
            <a:ext cx="9245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51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A6C3-2875-4A48-86AF-97DA8290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Problem Related to HW: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468E-B29D-4D46-AD02-00292586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a fair die 5 times.</a:t>
            </a:r>
          </a:p>
          <a:p>
            <a:r>
              <a:rPr lang="en-US" dirty="0"/>
              <a:t>N</a:t>
            </a:r>
            <a:r>
              <a:rPr lang="en-US" baseline="-25000" dirty="0"/>
              <a:t>E </a:t>
            </a:r>
            <a:r>
              <a:rPr lang="en-US" dirty="0"/>
              <a:t> = number of evens, </a:t>
            </a:r>
          </a:p>
          <a:p>
            <a:r>
              <a:rPr lang="en-US" dirty="0"/>
              <a:t>N</a:t>
            </a:r>
            <a:r>
              <a:rPr lang="en-US" baseline="-25000" dirty="0"/>
              <a:t>P</a:t>
            </a:r>
            <a:r>
              <a:rPr lang="en-US" dirty="0"/>
              <a:t> = number of primes</a:t>
            </a:r>
          </a:p>
          <a:p>
            <a:r>
              <a:rPr lang="en-US" baseline="-25000" dirty="0"/>
              <a:t> </a:t>
            </a: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= number of 1s</a:t>
            </a:r>
          </a:p>
          <a:p>
            <a:pPr marL="14287" indent="0">
              <a:buNone/>
            </a:pPr>
            <a:r>
              <a:rPr lang="en-US" dirty="0"/>
              <a:t>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184B0-1C9A-D949-B6D9-F611BD24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21" y="4881336"/>
            <a:ext cx="5981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0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93463"/>
          </a:xfrm>
        </p:spPr>
        <p:txBody>
          <a:bodyPr>
            <a:normAutofit/>
          </a:bodyPr>
          <a:lstStyle/>
          <a:p>
            <a:r>
              <a:rPr lang="en-US" i="1" dirty="0"/>
              <a:t>How to solve probability problems</a:t>
            </a:r>
          </a:p>
          <a:p>
            <a:r>
              <a:rPr lang="en-US" i="1" dirty="0"/>
              <a:t>Review random variables, probability distribution, expectation and variance</a:t>
            </a:r>
          </a:p>
          <a:p>
            <a:r>
              <a:rPr lang="en-US" i="1" dirty="0"/>
              <a:t>Review Error, Loss, and Risk and the Relationship between the Data and the “World”</a:t>
            </a:r>
            <a:endParaRPr lang="en-US" dirty="0"/>
          </a:p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2392023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78B1-84BD-CF40-8E5C-2CE1D449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884F-C5AD-7D40-AF34-4C4A2A53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5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03" y="2283701"/>
            <a:ext cx="10515600" cy="28527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Summary Statistics as Estimators of Population Parameters</a:t>
            </a:r>
            <a:endParaRPr lang="en-US" i="1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39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89CA39-3ADE-F440-83D7-D923D243C2A9}"/>
              </a:ext>
            </a:extLst>
          </p:cNvPr>
          <p:cNvGrpSpPr/>
          <p:nvPr/>
        </p:nvGrpSpPr>
        <p:grpSpPr>
          <a:xfrm>
            <a:off x="3630939" y="2398989"/>
            <a:ext cx="4675434" cy="3240807"/>
            <a:chOff x="2398281" y="1774180"/>
            <a:chExt cx="4650061" cy="40736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5F9295-A6AE-F54C-95D0-F5A0C4B35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1871" y="2952949"/>
              <a:ext cx="1977047" cy="192823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DFB649-C8DE-B846-B8E5-81E59382F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55018" y="1774180"/>
              <a:ext cx="1193324" cy="10133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1518E6-B0C0-464E-9579-249FC60071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98281" y="4628688"/>
              <a:ext cx="1233590" cy="121916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1BD3DC-836B-DD45-B941-3A5CCAFF6D93}"/>
              </a:ext>
            </a:extLst>
          </p:cNvPr>
          <p:cNvSpPr txBox="1"/>
          <p:nvPr/>
        </p:nvSpPr>
        <p:spPr>
          <a:xfrm>
            <a:off x="712922" y="4909731"/>
            <a:ext cx="254672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Generalization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63725D-FB58-484B-BF2E-A5C1C61565E3}"/>
              </a:ext>
            </a:extLst>
          </p:cNvPr>
          <p:cNvSpPr txBox="1"/>
          <p:nvPr/>
        </p:nvSpPr>
        <p:spPr>
          <a:xfrm>
            <a:off x="9296400" y="2289002"/>
            <a:ext cx="20574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Data Design/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ED378-0EBE-4949-9D72-ED3852583D63}"/>
              </a:ext>
            </a:extLst>
          </p:cNvPr>
          <p:cNvSpPr txBox="1"/>
          <p:nvPr/>
        </p:nvSpPr>
        <p:spPr>
          <a:xfrm>
            <a:off x="6111581" y="4132095"/>
            <a:ext cx="352942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Get Data from the World and Generalize Data Findings to the world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320B45-3C84-2A47-8D46-ABC900D76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" y="29391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8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Random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93463"/>
          </a:xfrm>
        </p:spPr>
        <p:txBody>
          <a:bodyPr>
            <a:normAutofit/>
          </a:bodyPr>
          <a:lstStyle/>
          <a:p>
            <a:r>
              <a:rPr lang="en-US" i="1" dirty="0"/>
              <a:t>Suppose we have a population with N subjects</a:t>
            </a:r>
          </a:p>
          <a:p>
            <a:r>
              <a:rPr lang="en-US" i="1" dirty="0"/>
              <a:t>We want to sample </a:t>
            </a:r>
            <a:r>
              <a:rPr lang="en-US" b="1" i="1" dirty="0"/>
              <a:t>n</a:t>
            </a:r>
            <a:r>
              <a:rPr lang="en-US" i="1" dirty="0"/>
              <a:t> of them </a:t>
            </a:r>
          </a:p>
          <a:p>
            <a:r>
              <a:rPr lang="en-US" b="1" i="1" dirty="0"/>
              <a:t>The SRS is a random sample where every unique subset of n subjects has the same chance of appearing in the sample</a:t>
            </a:r>
          </a:p>
          <a:p>
            <a:r>
              <a:rPr lang="en-US" dirty="0"/>
              <a:t>This means each person is equally likely to be in the sample</a:t>
            </a:r>
          </a:p>
        </p:txBody>
      </p:sp>
    </p:spTree>
    <p:extLst>
      <p:ext uri="{BB962C8B-B14F-4D97-AF65-F5344CB8AC3E}">
        <p14:creationId xmlns:p14="http://schemas.microsoft.com/office/powerpoint/2010/main" val="555006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9CE6-439D-2749-82DD-9ACE3345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7020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Empirical (Data)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6AFD9E-E1D7-2F42-B23B-5E2CFE9683C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9" y="1763486"/>
                <a:ext cx="5157787" cy="4426177"/>
              </a:xfrm>
            </p:spPr>
            <p:txBody>
              <a:bodyPr/>
              <a:lstStyle/>
              <a:p>
                <a:r>
                  <a:rPr lang="en-US" dirty="0"/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that we have to work with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6AFD9E-E1D7-2F42-B23B-5E2CFE968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9" y="1763486"/>
                <a:ext cx="5157787" cy="4426177"/>
              </a:xfrm>
              <a:blipFill>
                <a:blip r:embed="rId2"/>
                <a:stretch>
                  <a:fillRect l="-2211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8436F-D5D8-BE4D-A355-120179EB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647020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Model (World)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70626-E359-E047-91EA-82F5CE9F907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1" y="1763486"/>
                <a:ext cx="5183188" cy="4426177"/>
              </a:xfrm>
            </p:spPr>
            <p:txBody>
              <a:bodyPr/>
              <a:lstStyle/>
              <a:p>
                <a:r>
                  <a:rPr lang="en-US" dirty="0"/>
                  <a:t>Random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distribution from, e.g., a SRS from the population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70626-E359-E047-91EA-82F5CE9F9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1" y="1763486"/>
                <a:ext cx="5183188" cy="4426177"/>
              </a:xfrm>
              <a:blipFill>
                <a:blip r:embed="rId3"/>
                <a:stretch>
                  <a:fillRect l="-2200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43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9CE6-439D-2749-82DD-9ACE3345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7020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Empirical (Data)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6AFD9E-E1D7-2F42-B23B-5E2CFE9683C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9" y="1763486"/>
                <a:ext cx="5157787" cy="4426177"/>
              </a:xfrm>
            </p:spPr>
            <p:txBody>
              <a:bodyPr/>
              <a:lstStyle/>
              <a:p>
                <a:r>
                  <a:rPr lang="en-US" dirty="0"/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Summary statistic that minimizes the empirical risk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6AFD9E-E1D7-2F42-B23B-5E2CFE968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9" y="1763486"/>
                <a:ext cx="5157787" cy="4426177"/>
              </a:xfrm>
              <a:blipFill>
                <a:blip r:embed="rId2"/>
                <a:stretch>
                  <a:fillRect l="-2211" t="-2292" b="-20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8436F-D5D8-BE4D-A355-120179EB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647020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Model (World)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70626-E359-E047-91EA-82F5CE9F907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1" y="1763486"/>
                <a:ext cx="5183188" cy="4426177"/>
              </a:xfrm>
            </p:spPr>
            <p:txBody>
              <a:bodyPr/>
              <a:lstStyle/>
              <a:p>
                <a:r>
                  <a:rPr lang="en-US" dirty="0"/>
                  <a:t>Random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parameter that minimizes the Risk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70626-E359-E047-91EA-82F5CE9F9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1" y="1763486"/>
                <a:ext cx="5183188" cy="4426177"/>
              </a:xfrm>
              <a:blipFill>
                <a:blip r:embed="rId3"/>
                <a:stretch>
                  <a:fillRect l="-2200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569CF3F-BFD3-6642-978B-F16666D59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858" y="4228193"/>
            <a:ext cx="2485668" cy="6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50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9CE6-439D-2749-82DD-9ACE3345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7020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Empirical (Data)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6AFD9E-E1D7-2F42-B23B-5E2CFE9683C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9" y="1763486"/>
                <a:ext cx="5157787" cy="4426177"/>
              </a:xfrm>
            </p:spPr>
            <p:txBody>
              <a:bodyPr/>
              <a:lstStyle/>
              <a:p>
                <a:r>
                  <a:rPr lang="en-US" dirty="0"/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Summary statistic that minimizes the empirical risk</a:t>
                </a:r>
              </a:p>
              <a:p>
                <a:r>
                  <a:rPr lang="en-US" dirty="0"/>
                  <a:t>For      loss,     minimizes the average loss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6AFD9E-E1D7-2F42-B23B-5E2CFE968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9" y="1763486"/>
                <a:ext cx="5157787" cy="4426177"/>
              </a:xfrm>
              <a:blipFill>
                <a:blip r:embed="rId2"/>
                <a:stretch>
                  <a:fillRect l="-2211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8436F-D5D8-BE4D-A355-120179EB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647020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Model (World)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70626-E359-E047-91EA-82F5CE9F907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1" y="1763486"/>
                <a:ext cx="5183188" cy="4426177"/>
              </a:xfrm>
            </p:spPr>
            <p:txBody>
              <a:bodyPr/>
              <a:lstStyle/>
              <a:p>
                <a:r>
                  <a:rPr lang="en-US" dirty="0"/>
                  <a:t>Random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parameter that minimizes the Risk</a:t>
                </a:r>
              </a:p>
              <a:p>
                <a:r>
                  <a:rPr lang="en-US" dirty="0"/>
                  <a:t>For      loss,           minimizes the average loss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70626-E359-E047-91EA-82F5CE9F9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1" y="1763486"/>
                <a:ext cx="5183188" cy="4426177"/>
              </a:xfrm>
              <a:blipFill>
                <a:blip r:embed="rId3"/>
                <a:stretch>
                  <a:fillRect l="-2200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C5A627C-F2D8-C64B-83A9-838419552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50" y="4194175"/>
            <a:ext cx="2921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ECE04-4147-9444-8833-FB41E739D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781" y="4194175"/>
            <a:ext cx="241300" cy="29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7B04-BCCC-314C-8B25-4BE5BFCAD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162" y="4486275"/>
            <a:ext cx="2921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1FB57A-2E98-354F-AE16-8A0757DF3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082" y="4486275"/>
            <a:ext cx="1028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01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amplingDistSRSvAD.png">
            <a:extLst>
              <a:ext uri="{FF2B5EF4-FFF2-40B4-BE49-F238E27FC236}">
                <a16:creationId xmlns:a16="http://schemas.microsoft.com/office/drawing/2014/main" id="{86253FAF-EC93-124C-BD03-B5114C1D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1" y="2960915"/>
            <a:ext cx="5675273" cy="33304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9CE6-439D-2749-82DD-9ACE3345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7020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Empirical (Data)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AFD9E-E1D7-2F42-B23B-5E2CFE968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721" y="1724932"/>
            <a:ext cx="6498771" cy="4708525"/>
          </a:xfrm>
        </p:spPr>
        <p:txBody>
          <a:bodyPr>
            <a:normAutofit/>
          </a:bodyPr>
          <a:lstStyle/>
          <a:p>
            <a:r>
              <a:rPr lang="en-US" dirty="0"/>
              <a:t>Connect the sample average and expected value: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expected value of a sample average from a SRS is </a:t>
            </a:r>
            <a:r>
              <a:rPr lang="en-US" b="1" dirty="0"/>
              <a:t>unbiased</a:t>
            </a:r>
            <a:endParaRPr lang="en-US" dirty="0"/>
          </a:p>
          <a:p>
            <a:r>
              <a:rPr lang="en-US" dirty="0"/>
              <a:t>Its variability is quantifiable – the </a:t>
            </a:r>
            <a:r>
              <a:rPr lang="en-US" b="1" dirty="0"/>
              <a:t>sampling error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8436F-D5D8-BE4D-A355-120179EB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647020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Model (World)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D3DD62-1C0E-B641-BF9A-612A3264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31" y="2928259"/>
            <a:ext cx="2705100" cy="50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94C020-B668-6241-B83F-5D515CA1B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395" y="2224315"/>
            <a:ext cx="4622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5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Life Cycle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89CA39-3ADE-F440-83D7-D923D243C2A9}"/>
              </a:ext>
            </a:extLst>
          </p:cNvPr>
          <p:cNvGrpSpPr/>
          <p:nvPr/>
        </p:nvGrpSpPr>
        <p:grpSpPr>
          <a:xfrm>
            <a:off x="3630939" y="2398989"/>
            <a:ext cx="4675434" cy="3240807"/>
            <a:chOff x="2398281" y="1774180"/>
            <a:chExt cx="4650061" cy="40736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5F9295-A6AE-F54C-95D0-F5A0C4B35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1871" y="2952949"/>
              <a:ext cx="1977047" cy="192823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DFB649-C8DE-B846-B8E5-81E59382F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55018" y="1774180"/>
              <a:ext cx="1193324" cy="10133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1518E6-B0C0-464E-9579-249FC60071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98281" y="4628688"/>
              <a:ext cx="1233590" cy="121916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1BD3DC-836B-DD45-B941-3A5CCAFF6D93}"/>
              </a:ext>
            </a:extLst>
          </p:cNvPr>
          <p:cNvSpPr txBox="1"/>
          <p:nvPr/>
        </p:nvSpPr>
        <p:spPr>
          <a:xfrm>
            <a:off x="712922" y="4909731"/>
            <a:ext cx="254672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Generalization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63725D-FB58-484B-BF2E-A5C1C61565E3}"/>
              </a:ext>
            </a:extLst>
          </p:cNvPr>
          <p:cNvSpPr txBox="1"/>
          <p:nvPr/>
        </p:nvSpPr>
        <p:spPr>
          <a:xfrm>
            <a:off x="9296400" y="2289002"/>
            <a:ext cx="20574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Data Design/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790F-67E9-AC4D-917F-0CE9586C0434}"/>
              </a:ext>
            </a:extLst>
          </p:cNvPr>
          <p:cNvSpPr txBox="1"/>
          <p:nvPr/>
        </p:nvSpPr>
        <p:spPr>
          <a:xfrm>
            <a:off x="6192252" y="3731784"/>
            <a:ext cx="6208295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/>
              <a:t>Probability Samples give us Representative Data where the sample average is well behaved and an accurate estimate of the population average</a:t>
            </a:r>
          </a:p>
        </p:txBody>
      </p:sp>
    </p:spTree>
    <p:extLst>
      <p:ext uri="{BB962C8B-B14F-4D97-AF65-F5344CB8AC3E}">
        <p14:creationId xmlns:p14="http://schemas.microsoft.com/office/powerpoint/2010/main" val="3391242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03" y="2283701"/>
            <a:ext cx="10515600" cy="285273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An Example: Wait Time for a Repair</a:t>
            </a:r>
            <a:endParaRPr lang="en-US" i="1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13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03" y="2283701"/>
            <a:ext cx="10515600" cy="285273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How do we solve probability problems?</a:t>
            </a:r>
            <a:endParaRPr lang="en-US" i="1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24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Life Cycle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89CA39-3ADE-F440-83D7-D923D243C2A9}"/>
              </a:ext>
            </a:extLst>
          </p:cNvPr>
          <p:cNvGrpSpPr/>
          <p:nvPr/>
        </p:nvGrpSpPr>
        <p:grpSpPr>
          <a:xfrm>
            <a:off x="3630939" y="2039767"/>
            <a:ext cx="4922877" cy="3756599"/>
            <a:chOff x="2398281" y="1322640"/>
            <a:chExt cx="4896161" cy="472201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2F38D4-3513-454A-ADDE-9EBAA62207DB}"/>
                </a:ext>
              </a:extLst>
            </p:cNvPr>
            <p:cNvCxnSpPr/>
            <p:nvPr/>
          </p:nvCxnSpPr>
          <p:spPr>
            <a:xfrm>
              <a:off x="4095395" y="2226135"/>
              <a:ext cx="13716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2A052C-A722-2642-9D77-AF38A312C208}"/>
                </a:ext>
              </a:extLst>
            </p:cNvPr>
            <p:cNvCxnSpPr/>
            <p:nvPr/>
          </p:nvCxnSpPr>
          <p:spPr>
            <a:xfrm>
              <a:off x="6451680" y="3096066"/>
              <a:ext cx="0" cy="13716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5F9295-A6AE-F54C-95D0-F5A0C4B3503C}"/>
                </a:ext>
              </a:extLst>
            </p:cNvPr>
            <p:cNvCxnSpPr/>
            <p:nvPr/>
          </p:nvCxnSpPr>
          <p:spPr>
            <a:xfrm flipH="1">
              <a:off x="4095395" y="5336382"/>
              <a:ext cx="13716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DCB11B-7519-674C-9C65-B8359B4E7B6C}"/>
                </a:ext>
              </a:extLst>
            </p:cNvPr>
            <p:cNvCxnSpPr/>
            <p:nvPr/>
          </p:nvCxnSpPr>
          <p:spPr>
            <a:xfrm flipV="1">
              <a:off x="3015076" y="3096066"/>
              <a:ext cx="0" cy="13716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FEBD54-ED1F-2F4C-A4B3-8986D15CF61A}"/>
                </a:ext>
              </a:extLst>
            </p:cNvPr>
            <p:cNvSpPr txBox="1"/>
            <p:nvPr/>
          </p:nvSpPr>
          <p:spPr>
            <a:xfrm>
              <a:off x="2523009" y="1322640"/>
              <a:ext cx="984132" cy="1985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Times" charset="0"/>
                  <a:ea typeface="Times" charset="0"/>
                  <a:cs typeface="Times" charset="0"/>
                </a:rPr>
                <a:t>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DFB649-C8DE-B846-B8E5-81E59382F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55018" y="1774180"/>
              <a:ext cx="1193324" cy="101334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770DAF5-A36D-4742-B35C-53B096CF8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8918" y="4881179"/>
              <a:ext cx="1685524" cy="11634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1518E6-B0C0-464E-9579-249FC60071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98281" y="4628688"/>
              <a:ext cx="1233590" cy="121916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1BD3DC-836B-DD45-B941-3A5CCAFF6D93}"/>
              </a:ext>
            </a:extLst>
          </p:cNvPr>
          <p:cNvSpPr txBox="1"/>
          <p:nvPr/>
        </p:nvSpPr>
        <p:spPr>
          <a:xfrm>
            <a:off x="712922" y="4909731"/>
            <a:ext cx="254672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Generalization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63725D-FB58-484B-BF2E-A5C1C61565E3}"/>
              </a:ext>
            </a:extLst>
          </p:cNvPr>
          <p:cNvSpPr txBox="1"/>
          <p:nvPr/>
        </p:nvSpPr>
        <p:spPr>
          <a:xfrm>
            <a:off x="9296400" y="2289002"/>
            <a:ext cx="20574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Data Design/ Generation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316BE-67AF-8341-9318-45B80C7F9FED}"/>
              </a:ext>
            </a:extLst>
          </p:cNvPr>
          <p:cNvSpPr txBox="1"/>
          <p:nvPr/>
        </p:nvSpPr>
        <p:spPr>
          <a:xfrm>
            <a:off x="9296400" y="5010397"/>
            <a:ext cx="154983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Data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964ED-C115-E142-A8BC-AA9FD68ED747}"/>
              </a:ext>
            </a:extLst>
          </p:cNvPr>
          <p:cNvSpPr txBox="1"/>
          <p:nvPr/>
        </p:nvSpPr>
        <p:spPr>
          <a:xfrm>
            <a:off x="1224367" y="2289002"/>
            <a:ext cx="223625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Question</a:t>
            </a:r>
          </a:p>
          <a:p>
            <a:r>
              <a:rPr lang="en-US" sz="2400" dirty="0"/>
              <a:t>Formulation</a:t>
            </a:r>
          </a:p>
        </p:txBody>
      </p:sp>
    </p:spTree>
    <p:extLst>
      <p:ext uri="{BB962C8B-B14F-4D97-AF65-F5344CB8AC3E}">
        <p14:creationId xmlns:p14="http://schemas.microsoft.com/office/powerpoint/2010/main" val="3930946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412586"/>
            <a:ext cx="10801350" cy="1325563"/>
          </a:xfrm>
        </p:spPr>
        <p:txBody>
          <a:bodyPr/>
          <a:lstStyle/>
          <a:p>
            <a:r>
              <a:rPr lang="en-US" i="1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201"/>
            <a:ext cx="10515600" cy="4593463"/>
          </a:xfrm>
        </p:spPr>
        <p:txBody>
          <a:bodyPr>
            <a:normAutofit/>
          </a:bodyPr>
          <a:lstStyle/>
          <a:p>
            <a:pPr marL="14287" indent="0">
              <a:buNone/>
            </a:pPr>
            <a:r>
              <a:rPr lang="en-US" sz="3200" dirty="0"/>
              <a:t>What is the typical wait time for a PG&amp;E repair?</a:t>
            </a:r>
          </a:p>
          <a:p>
            <a:pPr marL="14287" indent="0">
              <a:buNone/>
            </a:pPr>
            <a:endParaRPr lang="en-US" sz="3200" dirty="0"/>
          </a:p>
          <a:p>
            <a:pPr marL="14287" indent="0">
              <a:buNone/>
            </a:pPr>
            <a:endParaRPr lang="en-US" sz="3200" dirty="0"/>
          </a:p>
          <a:p>
            <a:pPr marL="14287" indent="0">
              <a:buNone/>
            </a:pPr>
            <a:endParaRPr lang="en-US" sz="3200" dirty="0"/>
          </a:p>
          <a:p>
            <a:pPr marL="14287" indent="0">
              <a:buNone/>
            </a:pPr>
            <a:r>
              <a:rPr lang="en-US" dirty="0"/>
              <a:t>PG&amp;E must report to a utilities commission about its service record.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1706F0-B199-7245-B184-6C0EAD121AFD}"/>
              </a:ext>
            </a:extLst>
          </p:cNvPr>
          <p:cNvSpPr txBox="1">
            <a:spLocks/>
          </p:cNvSpPr>
          <p:nvPr/>
        </p:nvSpPr>
        <p:spPr>
          <a:xfrm>
            <a:off x="695325" y="3621150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Helvetica Neue" charset="0"/>
                <a:cs typeface="Helvetica Neue" charset="0"/>
              </a:defRPr>
            </a:lvl1pPr>
          </a:lstStyle>
          <a:p>
            <a:r>
              <a:rPr lang="en-US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450561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78" y="1637846"/>
            <a:ext cx="10801350" cy="2357211"/>
          </a:xfrm>
        </p:spPr>
        <p:txBody>
          <a:bodyPr/>
          <a:lstStyle/>
          <a:p>
            <a:r>
              <a:rPr lang="en-US" i="1" dirty="0"/>
              <a:t>How might we/they </a:t>
            </a:r>
            <a:br>
              <a:rPr lang="en-US" i="1" dirty="0"/>
            </a:br>
            <a:r>
              <a:rPr lang="en-US" i="1" dirty="0"/>
              <a:t>focus this 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F1760-ED78-7C43-A9B8-923B56BEA0AA}"/>
              </a:ext>
            </a:extLst>
          </p:cNvPr>
          <p:cNvSpPr txBox="1"/>
          <p:nvPr/>
        </p:nvSpPr>
        <p:spPr>
          <a:xfrm>
            <a:off x="1578429" y="4615543"/>
            <a:ext cx="7162800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The Question gives focus to the Population that we want to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2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6122" y="442347"/>
            <a:ext cx="4590588" cy="1325563"/>
          </a:xfrm>
        </p:spPr>
        <p:txBody>
          <a:bodyPr>
            <a:noAutofit/>
          </a:bodyPr>
          <a:lstStyle/>
          <a:p>
            <a:r>
              <a:rPr lang="en-US" sz="3200" dirty="0">
                <a:uFillTx/>
              </a:rPr>
              <a:t>What is the Population of Interest?</a:t>
            </a:r>
          </a:p>
        </p:txBody>
      </p:sp>
      <p:sp>
        <p:nvSpPr>
          <p:cNvPr id="6" name="Oval 5"/>
          <p:cNvSpPr>
            <a:spLocks/>
          </p:cNvSpPr>
          <p:nvPr/>
        </p:nvSpPr>
        <p:spPr>
          <a:xfrm rot="16945689">
            <a:off x="1862096" y="98446"/>
            <a:ext cx="3929430" cy="697130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94302" y="1767910"/>
            <a:ext cx="4306901" cy="2818190"/>
            <a:chOff x="5163670" y="2280957"/>
            <a:chExt cx="3777130" cy="3777130"/>
          </a:xfrm>
        </p:grpSpPr>
        <p:sp>
          <p:nvSpPr>
            <p:cNvPr id="7" name="Oval 6"/>
            <p:cNvSpPr>
              <a:spLocks/>
            </p:cNvSpPr>
            <p:nvPr/>
          </p:nvSpPr>
          <p:spPr>
            <a:xfrm>
              <a:off x="5163670" y="2280957"/>
              <a:ext cx="3777130" cy="377713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3600000">
              <a:off x="4736621" y="4208029"/>
              <a:ext cx="2713926" cy="94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uFillTx/>
                </a:rPr>
                <a:t>Sampling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Frame</a:t>
              </a:r>
              <a:endParaRPr lang="en-US" sz="3200" dirty="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9B569F-74F3-564D-8D7E-AE18CABE699C}"/>
              </a:ext>
            </a:extLst>
          </p:cNvPr>
          <p:cNvGrpSpPr/>
          <p:nvPr/>
        </p:nvGrpSpPr>
        <p:grpSpPr>
          <a:xfrm>
            <a:off x="9096096" y="1928077"/>
            <a:ext cx="2190235" cy="2110938"/>
            <a:chOff x="5163670" y="2083731"/>
            <a:chExt cx="3777130" cy="397435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31AC25-455F-B14B-B47B-730D95706ADB}"/>
                </a:ext>
              </a:extLst>
            </p:cNvPr>
            <p:cNvSpPr>
              <a:spLocks/>
            </p:cNvSpPr>
            <p:nvPr/>
          </p:nvSpPr>
          <p:spPr>
            <a:xfrm>
              <a:off x="5163670" y="2280957"/>
              <a:ext cx="3777130" cy="377713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726685-6D86-274A-AB8C-4BD9D8D50715}"/>
                </a:ext>
              </a:extLst>
            </p:cNvPr>
            <p:cNvSpPr txBox="1">
              <a:spLocks/>
            </p:cNvSpPr>
            <p:nvPr/>
          </p:nvSpPr>
          <p:spPr>
            <a:xfrm rot="3600000">
              <a:off x="6430948" y="3118808"/>
              <a:ext cx="2866310" cy="79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uFillTx/>
                </a:rPr>
                <a:t>SAMPLE</a:t>
              </a:r>
            </a:p>
          </p:txBody>
        </p: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18B5F021-7320-F145-B54D-CE4A2A5F07E9}"/>
              </a:ext>
            </a:extLst>
          </p:cNvPr>
          <p:cNvSpPr txBox="1">
            <a:spLocks/>
          </p:cNvSpPr>
          <p:nvPr/>
        </p:nvSpPr>
        <p:spPr>
          <a:xfrm>
            <a:off x="7352459" y="4716183"/>
            <a:ext cx="45905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uFillTx/>
                <a:latin typeface="+mj-lt"/>
                <a:ea typeface="Helvetica Neue" charset="0"/>
                <a:cs typeface="Helvetica Neue" charset="0"/>
              </a:defRPr>
            </a:lvl1pPr>
          </a:lstStyle>
          <a:p>
            <a:r>
              <a:rPr lang="en-US" sz="3200" dirty="0"/>
              <a:t>What is the Sampling  Frame? </a:t>
            </a:r>
          </a:p>
        </p:txBody>
      </p:sp>
    </p:spTree>
    <p:extLst>
      <p:ext uri="{BB962C8B-B14F-4D97-AF65-F5344CB8AC3E}">
        <p14:creationId xmlns:p14="http://schemas.microsoft.com/office/powerpoint/2010/main" val="242919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/>
          </p:cNvSpPr>
          <p:nvPr/>
        </p:nvSpPr>
        <p:spPr>
          <a:xfrm rot="16945689">
            <a:off x="1862096" y="98446"/>
            <a:ext cx="3929430" cy="697130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 rot="659222">
            <a:off x="1221491" y="2065829"/>
            <a:ext cx="5946573" cy="3443468"/>
            <a:chOff x="5163670" y="2280957"/>
            <a:chExt cx="3777130" cy="3777130"/>
          </a:xfrm>
        </p:grpSpPr>
        <p:sp>
          <p:nvSpPr>
            <p:cNvPr id="7" name="Oval 6"/>
            <p:cNvSpPr>
              <a:spLocks/>
            </p:cNvSpPr>
            <p:nvPr/>
          </p:nvSpPr>
          <p:spPr>
            <a:xfrm>
              <a:off x="5163670" y="2280957"/>
              <a:ext cx="3777130" cy="377713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3600000">
              <a:off x="4736621" y="4208029"/>
              <a:ext cx="2713926" cy="94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uFillTx/>
                </a:rPr>
                <a:t>Sampling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Frame</a:t>
              </a:r>
              <a:endParaRPr lang="en-US" sz="3200" dirty="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9B569F-74F3-564D-8D7E-AE18CABE699C}"/>
              </a:ext>
            </a:extLst>
          </p:cNvPr>
          <p:cNvGrpSpPr/>
          <p:nvPr/>
        </p:nvGrpSpPr>
        <p:grpSpPr>
          <a:xfrm>
            <a:off x="3538672" y="2260279"/>
            <a:ext cx="2970986" cy="3054568"/>
            <a:chOff x="5163670" y="2083731"/>
            <a:chExt cx="3777130" cy="397435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31AC25-455F-B14B-B47B-730D95706ADB}"/>
                </a:ext>
              </a:extLst>
            </p:cNvPr>
            <p:cNvSpPr>
              <a:spLocks/>
            </p:cNvSpPr>
            <p:nvPr/>
          </p:nvSpPr>
          <p:spPr>
            <a:xfrm>
              <a:off x="5163670" y="2280957"/>
              <a:ext cx="3777130" cy="377713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726685-6D86-274A-AB8C-4BD9D8D50715}"/>
                </a:ext>
              </a:extLst>
            </p:cNvPr>
            <p:cNvSpPr txBox="1">
              <a:spLocks/>
            </p:cNvSpPr>
            <p:nvPr/>
          </p:nvSpPr>
          <p:spPr>
            <a:xfrm rot="3600000">
              <a:off x="6430948" y="3118808"/>
              <a:ext cx="2866310" cy="79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uFillTx/>
                </a:rPr>
                <a:t>SAMPLE</a:t>
              </a:r>
            </a:p>
          </p:txBody>
        </p: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69FE0A46-0167-C342-A822-A2288335CD77}"/>
              </a:ext>
            </a:extLst>
          </p:cNvPr>
          <p:cNvSpPr txBox="1">
            <a:spLocks/>
          </p:cNvSpPr>
          <p:nvPr/>
        </p:nvSpPr>
        <p:spPr>
          <a:xfrm>
            <a:off x="6883165" y="353179"/>
            <a:ext cx="45905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uFillTx/>
                <a:latin typeface="+mj-lt"/>
                <a:ea typeface="Helvetica Neue" charset="0"/>
                <a:cs typeface="Helvetica Neue" charset="0"/>
              </a:defRPr>
            </a:lvl1pPr>
          </a:lstStyle>
          <a:p>
            <a:r>
              <a:rPr lang="en-US" sz="3200" dirty="0"/>
              <a:t>Scenario: Administrative Data</a:t>
            </a:r>
          </a:p>
        </p:txBody>
      </p:sp>
    </p:spTree>
    <p:extLst>
      <p:ext uri="{BB962C8B-B14F-4D97-AF65-F5344CB8AC3E}">
        <p14:creationId xmlns:p14="http://schemas.microsoft.com/office/powerpoint/2010/main" val="34383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5286" y="1493838"/>
                <a:ext cx="10515600" cy="4593463"/>
              </a:xfrm>
            </p:spPr>
            <p:txBody>
              <a:bodyPr>
                <a:normAutofit/>
              </a:bodyPr>
              <a:lstStyle/>
              <a:p>
                <a:pPr marL="14287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 every wait time over a 3 month period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286" y="1493838"/>
                <a:ext cx="10515600" cy="4593463"/>
              </a:xfrm>
              <a:blipFill>
                <a:blip r:embed="rId2"/>
                <a:stretch>
                  <a:fillRect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415F77-1F13-A441-9346-B5B4516B0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6" y="2108200"/>
            <a:ext cx="7620000" cy="474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765E3-1FCF-514A-8161-302F46E7A6B5}"/>
              </a:ext>
            </a:extLst>
          </p:cNvPr>
          <p:cNvSpPr txBox="1"/>
          <p:nvPr/>
        </p:nvSpPr>
        <p:spPr>
          <a:xfrm>
            <a:off x="8700548" y="3748828"/>
            <a:ext cx="279209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/>
              <a:t>Can we  provide a summary statistic?</a:t>
            </a:r>
          </a:p>
        </p:txBody>
      </p:sp>
    </p:spTree>
    <p:extLst>
      <p:ext uri="{BB962C8B-B14F-4D97-AF65-F5344CB8AC3E}">
        <p14:creationId xmlns:p14="http://schemas.microsoft.com/office/powerpoint/2010/main" val="116035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03" y="2283701"/>
            <a:ext cx="10515600" cy="28527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Why is the sample median such a desirable summary?</a:t>
            </a:r>
            <a:endParaRPr lang="en-US" i="1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667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Summarizing the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6238"/>
                <a:ext cx="10515600" cy="4593463"/>
              </a:xfrm>
            </p:spPr>
            <p:txBody>
              <a:bodyPr>
                <a:normAutofit/>
              </a:bodyPr>
              <a:lstStyle/>
              <a:p>
                <a:pPr marL="14287" indent="0">
                  <a:buNone/>
                </a:pPr>
                <a:r>
                  <a:rPr lang="en-US" sz="3200" dirty="0"/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 1665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our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data</m:t>
                    </m:r>
                  </m:oMath>
                </a14:m>
                <a:endParaRPr lang="en-US" sz="3200" dirty="0"/>
              </a:p>
              <a:p>
                <a:pPr marL="14287" indent="0">
                  <a:buNone/>
                </a:pPr>
                <a:endParaRPr lang="en-US" sz="3200" dirty="0"/>
              </a:p>
              <a:p>
                <a:pPr marL="14287" indent="0">
                  <a:buNone/>
                </a:pPr>
                <a:r>
                  <a:rPr lang="en-US" sz="3200" dirty="0"/>
                  <a:t>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3200" b="0" dirty="0"/>
              </a:p>
              <a:p>
                <a:pPr marL="14287" indent="0">
                  <a:buNone/>
                </a:pPr>
                <a:endParaRPr lang="en-US" sz="3200" dirty="0"/>
              </a:p>
              <a:p>
                <a:pPr marL="14287" indent="0">
                  <a:buNone/>
                </a:pPr>
                <a:r>
                  <a:rPr lang="en-US" sz="3200" dirty="0"/>
                  <a:t>LOSS: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3200" b="0" dirty="0"/>
              </a:p>
              <a:p>
                <a:pPr marL="14287" indent="0">
                  <a:buNone/>
                </a:pPr>
                <a:endParaRPr lang="en-US" sz="3200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6238"/>
                <a:ext cx="10515600" cy="4593463"/>
              </a:xfrm>
              <a:blipFill>
                <a:blip r:embed="rId2"/>
                <a:stretch>
                  <a:fillRect l="-1206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859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Minimize the Average L</a:t>
            </a:r>
            <a:r>
              <a:rPr lang="en-US" i="1" baseline="-25000" dirty="0"/>
              <a:t>1</a:t>
            </a:r>
            <a:r>
              <a:rPr lang="en-US" i="1" dirty="0"/>
              <a:t>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389564"/>
            <a:ext cx="10515600" cy="4593463"/>
          </a:xfrm>
        </p:spPr>
        <p:txBody>
          <a:bodyPr>
            <a:normAutofit/>
          </a:bodyPr>
          <a:lstStyle/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5205C-14B4-7946-94CC-0BB97321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0534"/>
            <a:ext cx="6583136" cy="13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5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Minimize the Average Absolute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93463"/>
          </a:xfrm>
        </p:spPr>
        <p:txBody>
          <a:bodyPr>
            <a:normAutofit/>
          </a:bodyPr>
          <a:lstStyle/>
          <a:p>
            <a:pPr marL="14287" indent="0">
              <a:buNone/>
            </a:pPr>
            <a:endParaRPr lang="en-US" dirty="0"/>
          </a:p>
          <a:p>
            <a:pPr marL="14287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FE466-8CC5-5F4F-A7D6-FA8A64B0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8607"/>
            <a:ext cx="3091543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5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93463"/>
          </a:xfrm>
        </p:spPr>
        <p:txBody>
          <a:bodyPr>
            <a:normAutofit/>
          </a:bodyPr>
          <a:lstStyle/>
          <a:p>
            <a:r>
              <a:rPr lang="en-US" i="1" dirty="0"/>
              <a:t>Symmetry and Analogy</a:t>
            </a:r>
          </a:p>
          <a:p>
            <a:r>
              <a:rPr lang="en-US" i="1" dirty="0"/>
              <a:t>Counting and equally likely</a:t>
            </a:r>
          </a:p>
          <a:p>
            <a:r>
              <a:rPr lang="en-US" i="1" dirty="0"/>
              <a:t>Trees and conditional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1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Life Cycle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89CA39-3ADE-F440-83D7-D923D243C2A9}"/>
              </a:ext>
            </a:extLst>
          </p:cNvPr>
          <p:cNvGrpSpPr/>
          <p:nvPr/>
        </p:nvGrpSpPr>
        <p:grpSpPr>
          <a:xfrm>
            <a:off x="3630939" y="2398989"/>
            <a:ext cx="4675434" cy="3240807"/>
            <a:chOff x="2398281" y="1774180"/>
            <a:chExt cx="4650061" cy="407367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5F9295-A6AE-F54C-95D0-F5A0C4B35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1871" y="2952949"/>
              <a:ext cx="1977047" cy="192823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DFB649-C8DE-B846-B8E5-81E59382F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55018" y="1774180"/>
              <a:ext cx="1193324" cy="10133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1518E6-B0C0-464E-9579-249FC60071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98281" y="4628688"/>
              <a:ext cx="1233590" cy="121916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1BD3DC-836B-DD45-B941-3A5CCAFF6D93}"/>
              </a:ext>
            </a:extLst>
          </p:cNvPr>
          <p:cNvSpPr txBox="1"/>
          <p:nvPr/>
        </p:nvSpPr>
        <p:spPr>
          <a:xfrm>
            <a:off x="712922" y="4909731"/>
            <a:ext cx="254672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Generalization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63725D-FB58-484B-BF2E-A5C1C61565E3}"/>
              </a:ext>
            </a:extLst>
          </p:cNvPr>
          <p:cNvSpPr txBox="1"/>
          <p:nvPr/>
        </p:nvSpPr>
        <p:spPr>
          <a:xfrm>
            <a:off x="9296400" y="2289002"/>
            <a:ext cx="20574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Data Design/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790F-67E9-AC4D-917F-0CE9586C0434}"/>
              </a:ext>
            </a:extLst>
          </p:cNvPr>
          <p:cNvSpPr txBox="1"/>
          <p:nvPr/>
        </p:nvSpPr>
        <p:spPr>
          <a:xfrm>
            <a:off x="5983705" y="3957905"/>
            <a:ext cx="6208295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/>
              <a:t>Probability Samples give us Representative Data where the sample median is a good estimate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3683685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0699" y="2663688"/>
            <a:ext cx="10916201" cy="3210756"/>
          </a:xfrm>
        </p:spPr>
        <p:txBody>
          <a:bodyPr>
            <a:normAutofit fontScale="90000"/>
          </a:bodyPr>
          <a:lstStyle/>
          <a:p>
            <a:r>
              <a:rPr lang="en-US" sz="10700" dirty="0">
                <a:uFillTx/>
              </a:rPr>
              <a:t>Where does Probability Sampling Come into this Problem?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629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03A7-278A-3049-BF5A-8C44A5B3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Behavior of the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BC6C-D91E-224F-B7D2-A2364F09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as simple to work with as the mean</a:t>
            </a:r>
          </a:p>
          <a:p>
            <a:r>
              <a:rPr lang="en-US" dirty="0"/>
              <a:t>We need to make more assumptions about the underlying probability distribution of X </a:t>
            </a:r>
          </a:p>
          <a:p>
            <a:r>
              <a:rPr lang="en-US" dirty="0"/>
              <a:t>In many circumstances the sample median is well-behave and close to the median(X)</a:t>
            </a:r>
          </a:p>
        </p:txBody>
      </p:sp>
    </p:spTree>
    <p:extLst>
      <p:ext uri="{BB962C8B-B14F-4D97-AF65-F5344CB8AC3E}">
        <p14:creationId xmlns:p14="http://schemas.microsoft.com/office/powerpoint/2010/main" val="1390122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0699" y="2663688"/>
            <a:ext cx="10916201" cy="3210756"/>
          </a:xfrm>
        </p:spPr>
        <p:txBody>
          <a:bodyPr>
            <a:normAutofit/>
          </a:bodyPr>
          <a:lstStyle/>
          <a:p>
            <a:r>
              <a:rPr lang="en-US" sz="10700" dirty="0">
                <a:uFillTx/>
              </a:rPr>
              <a:t>HW 2 Introduction</a:t>
            </a:r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3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03A7-278A-3049-BF5A-8C44A5B3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BC6C-D91E-224F-B7D2-A2364F09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 took many by surprise</a:t>
            </a:r>
          </a:p>
          <a:p>
            <a:r>
              <a:rPr lang="en-US" dirty="0"/>
              <a:t>Most polls were predicting Clinton victory was 90%</a:t>
            </a:r>
          </a:p>
          <a:p>
            <a:r>
              <a:rPr lang="en-US" dirty="0"/>
              <a:t>FiveThirtyEight said 70% and a couple of days before indicated that Trump had a chance to win</a:t>
            </a:r>
          </a:p>
          <a:p>
            <a:r>
              <a:rPr lang="en-US" dirty="0"/>
              <a:t>Now that the election has passed, we have the opportunity to see the world (voters who voted in the election)</a:t>
            </a:r>
          </a:p>
        </p:txBody>
      </p:sp>
    </p:spTree>
    <p:extLst>
      <p:ext uri="{BB962C8B-B14F-4D97-AF65-F5344CB8AC3E}">
        <p14:creationId xmlns:p14="http://schemas.microsoft.com/office/powerpoint/2010/main" val="975918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/>
          </p:cNvSpPr>
          <p:nvPr/>
        </p:nvSpPr>
        <p:spPr>
          <a:xfrm rot="16945689">
            <a:off x="1862096" y="98446"/>
            <a:ext cx="3929430" cy="697130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 rot="659222">
            <a:off x="351558" y="1710988"/>
            <a:ext cx="6850634" cy="3714644"/>
            <a:chOff x="5163670" y="2280957"/>
            <a:chExt cx="3777130" cy="3777130"/>
          </a:xfrm>
        </p:grpSpPr>
        <p:sp>
          <p:nvSpPr>
            <p:cNvPr id="7" name="Oval 6"/>
            <p:cNvSpPr>
              <a:spLocks/>
            </p:cNvSpPr>
            <p:nvPr/>
          </p:nvSpPr>
          <p:spPr>
            <a:xfrm>
              <a:off x="5163670" y="2280957"/>
              <a:ext cx="3777130" cy="377713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3600000">
              <a:off x="4736621" y="4208029"/>
              <a:ext cx="2713926" cy="94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uFillTx/>
                </a:rPr>
                <a:t>Sampling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Frame</a:t>
              </a:r>
              <a:endParaRPr lang="en-US" sz="3200" dirty="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9B569F-74F3-564D-8D7E-AE18CABE699C}"/>
              </a:ext>
            </a:extLst>
          </p:cNvPr>
          <p:cNvGrpSpPr/>
          <p:nvPr/>
        </p:nvGrpSpPr>
        <p:grpSpPr>
          <a:xfrm>
            <a:off x="3538672" y="2260279"/>
            <a:ext cx="2970986" cy="3054568"/>
            <a:chOff x="5163670" y="2083731"/>
            <a:chExt cx="3777130" cy="397435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31AC25-455F-B14B-B47B-730D95706ADB}"/>
                </a:ext>
              </a:extLst>
            </p:cNvPr>
            <p:cNvSpPr>
              <a:spLocks/>
            </p:cNvSpPr>
            <p:nvPr/>
          </p:nvSpPr>
          <p:spPr>
            <a:xfrm>
              <a:off x="5163670" y="2280957"/>
              <a:ext cx="3777130" cy="377713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726685-6D86-274A-AB8C-4BD9D8D50715}"/>
                </a:ext>
              </a:extLst>
            </p:cNvPr>
            <p:cNvSpPr txBox="1">
              <a:spLocks/>
            </p:cNvSpPr>
            <p:nvPr/>
          </p:nvSpPr>
          <p:spPr>
            <a:xfrm rot="3600000">
              <a:off x="6430948" y="3118808"/>
              <a:ext cx="2866310" cy="79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uFillTx/>
                </a:rPr>
                <a:t>SAMPLE</a:t>
              </a:r>
            </a:p>
          </p:txBody>
        </p: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69FE0A46-0167-C342-A822-A2288335CD77}"/>
              </a:ext>
            </a:extLst>
          </p:cNvPr>
          <p:cNvSpPr txBox="1">
            <a:spLocks/>
          </p:cNvSpPr>
          <p:nvPr/>
        </p:nvSpPr>
        <p:spPr>
          <a:xfrm>
            <a:off x="735933" y="418465"/>
            <a:ext cx="45905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uFillTx/>
                <a:latin typeface="+mj-lt"/>
                <a:ea typeface="Helvetica Neue" charset="0"/>
                <a:cs typeface="Helvetica Neue" charset="0"/>
              </a:defRPr>
            </a:lvl1pPr>
          </a:lstStyle>
          <a:p>
            <a:r>
              <a:rPr lang="en-US" sz="3200" dirty="0"/>
              <a:t>Population: Pennsylvania voters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0F242-6735-D144-9315-C4656A96A0CB}"/>
              </a:ext>
            </a:extLst>
          </p:cNvPr>
          <p:cNvSpPr txBox="1"/>
          <p:nvPr/>
        </p:nvSpPr>
        <p:spPr>
          <a:xfrm>
            <a:off x="7493389" y="559076"/>
            <a:ext cx="3993033" cy="56938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We have a record on the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# Trump votes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# Clinton votes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# Other votes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We can simulate  the polls to see the sampling distribution of:</a:t>
            </a:r>
          </a:p>
          <a:p>
            <a:r>
              <a:rPr lang="en-US" sz="2800" dirty="0">
                <a:solidFill>
                  <a:srgbClr val="FFFF00"/>
                </a:solidFill>
              </a:rPr>
              <a:t>(# T votes - # C votes) / Total Votes Sampled</a:t>
            </a:r>
          </a:p>
          <a:p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3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/>
          </p:cNvSpPr>
          <p:nvPr/>
        </p:nvSpPr>
        <p:spPr>
          <a:xfrm rot="16945689">
            <a:off x="1862096" y="98446"/>
            <a:ext cx="3929430" cy="697130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 rot="659222">
            <a:off x="1032986" y="1858617"/>
            <a:ext cx="6211505" cy="3714644"/>
            <a:chOff x="5163670" y="2280957"/>
            <a:chExt cx="3777130" cy="3777130"/>
          </a:xfrm>
        </p:grpSpPr>
        <p:sp>
          <p:nvSpPr>
            <p:cNvPr id="7" name="Oval 6"/>
            <p:cNvSpPr>
              <a:spLocks/>
            </p:cNvSpPr>
            <p:nvPr/>
          </p:nvSpPr>
          <p:spPr>
            <a:xfrm>
              <a:off x="5163670" y="2280957"/>
              <a:ext cx="3777130" cy="377713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3600000">
              <a:off x="4736621" y="4208029"/>
              <a:ext cx="2713926" cy="94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uFillTx/>
                </a:rPr>
                <a:t>Sampling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Frame</a:t>
              </a:r>
              <a:endParaRPr lang="en-US" sz="3200" dirty="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9B569F-74F3-564D-8D7E-AE18CABE699C}"/>
              </a:ext>
            </a:extLst>
          </p:cNvPr>
          <p:cNvGrpSpPr/>
          <p:nvPr/>
        </p:nvGrpSpPr>
        <p:grpSpPr>
          <a:xfrm>
            <a:off x="3538672" y="2260279"/>
            <a:ext cx="2970986" cy="3054568"/>
            <a:chOff x="5163670" y="2083731"/>
            <a:chExt cx="3777130" cy="397435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31AC25-455F-B14B-B47B-730D95706ADB}"/>
                </a:ext>
              </a:extLst>
            </p:cNvPr>
            <p:cNvSpPr>
              <a:spLocks/>
            </p:cNvSpPr>
            <p:nvPr/>
          </p:nvSpPr>
          <p:spPr>
            <a:xfrm>
              <a:off x="5163670" y="2280957"/>
              <a:ext cx="3777130" cy="377713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726685-6D86-274A-AB8C-4BD9D8D50715}"/>
                </a:ext>
              </a:extLst>
            </p:cNvPr>
            <p:cNvSpPr txBox="1">
              <a:spLocks/>
            </p:cNvSpPr>
            <p:nvPr/>
          </p:nvSpPr>
          <p:spPr>
            <a:xfrm rot="3600000">
              <a:off x="6430948" y="3118808"/>
              <a:ext cx="2866310" cy="796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uFillTx/>
                </a:rPr>
                <a:t>SAMPLE</a:t>
              </a:r>
            </a:p>
          </p:txBody>
        </p: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69FE0A46-0167-C342-A822-A2288335CD77}"/>
              </a:ext>
            </a:extLst>
          </p:cNvPr>
          <p:cNvSpPr txBox="1">
            <a:spLocks/>
          </p:cNvSpPr>
          <p:nvPr/>
        </p:nvSpPr>
        <p:spPr>
          <a:xfrm>
            <a:off x="735933" y="418465"/>
            <a:ext cx="45905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uFillTx/>
                <a:latin typeface="+mj-lt"/>
                <a:ea typeface="Helvetica Neue" charset="0"/>
                <a:cs typeface="Helvetica Neue" charset="0"/>
              </a:defRPr>
            </a:lvl1pPr>
          </a:lstStyle>
          <a:p>
            <a:r>
              <a:rPr lang="en-US" sz="3200" dirty="0"/>
              <a:t>Population: Pennsylvania voters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40F242-6735-D144-9315-C4656A96A0CB}"/>
              </a:ext>
            </a:extLst>
          </p:cNvPr>
          <p:cNvSpPr txBox="1"/>
          <p:nvPr/>
        </p:nvSpPr>
        <p:spPr>
          <a:xfrm>
            <a:off x="7493389" y="559076"/>
            <a:ext cx="3993033" cy="48320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We can introduce a little bias 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Simulate  the polls to see the sampling distribution of the biased </a:t>
            </a:r>
            <a:r>
              <a:rPr lang="en-US" sz="2800">
                <a:solidFill>
                  <a:srgbClr val="FFFF00"/>
                </a:solidFill>
              </a:rPr>
              <a:t>sampling frame: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(# T votes - # C votes) / Total Votes Sampled</a:t>
            </a:r>
          </a:p>
          <a:p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Diagonal Stripe 3">
            <a:extLst>
              <a:ext uri="{FF2B5EF4-FFF2-40B4-BE49-F238E27FC236}">
                <a16:creationId xmlns:a16="http://schemas.microsoft.com/office/drawing/2014/main" id="{AC75F280-EFEC-6743-B599-F6E8F4A70FBC}"/>
              </a:ext>
            </a:extLst>
          </p:cNvPr>
          <p:cNvSpPr/>
          <p:nvPr/>
        </p:nvSpPr>
        <p:spPr>
          <a:xfrm>
            <a:off x="672991" y="1776569"/>
            <a:ext cx="1626443" cy="1270583"/>
          </a:xfrm>
          <a:prstGeom prst="diagStrip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1D17DEDE-452A-0241-BE0E-EF307B48C1F6}"/>
              </a:ext>
            </a:extLst>
          </p:cNvPr>
          <p:cNvSpPr/>
          <p:nvPr/>
        </p:nvSpPr>
        <p:spPr>
          <a:xfrm rot="16759218">
            <a:off x="262864" y="2768042"/>
            <a:ext cx="1626443" cy="1270583"/>
          </a:xfrm>
          <a:prstGeom prst="diagStrip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our group of 10 mothers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93463"/>
          </a:xfrm>
        </p:spPr>
        <p:txBody>
          <a:bodyPr>
            <a:normAutofit/>
          </a:bodyPr>
          <a:lstStyle/>
          <a:p>
            <a:pPr marL="14287" indent="0">
              <a:buNone/>
            </a:pPr>
            <a:endParaRPr lang="en-US" i="1" dirty="0"/>
          </a:p>
          <a:p>
            <a:pPr marL="14287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09037"/>
              </p:ext>
            </p:extLst>
          </p:nvPr>
        </p:nvGraphicFramePr>
        <p:xfrm>
          <a:off x="1894039" y="1514936"/>
          <a:ext cx="81181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73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Number of Children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321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EE58D7-0FC7-AD4D-89DC-30841DFA9CA4}"/>
              </a:ext>
            </a:extLst>
          </p:cNvPr>
          <p:cNvSpPr txBox="1">
            <a:spLocks/>
          </p:cNvSpPr>
          <p:nvPr/>
        </p:nvSpPr>
        <p:spPr>
          <a:xfrm>
            <a:off x="1299519" y="3958776"/>
            <a:ext cx="10515600" cy="226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42913" algn="l" defTabSz="914377" rtl="0" eaLnBrk="1" latinLnBrk="0" hangingPunct="1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  <a:buFont typeface="Wingdings" charset="2"/>
              <a:buChar char="Ø"/>
              <a:defRPr sz="2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1pPr>
            <a:lvl2pPr marL="914400" indent="-4572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2pPr>
            <a:lvl3pPr marL="1373188" indent="-31115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0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3pPr>
            <a:lvl4pPr marL="1830388" indent="-2365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4pPr>
            <a:lvl5pPr marL="2287588" indent="-23495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Select a mother at random from the 10, record her #kids</a:t>
            </a:r>
          </a:p>
          <a:p>
            <a:r>
              <a:rPr lang="en-US" i="1" dirty="0"/>
              <a:t>Do not replace</a:t>
            </a:r>
          </a:p>
          <a:p>
            <a:r>
              <a:rPr lang="en-US" i="1" dirty="0"/>
              <a:t>Repeat for a total of 3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our group of 10 mothers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593463"/>
          </a:xfrm>
        </p:spPr>
        <p:txBody>
          <a:bodyPr>
            <a:normAutofit/>
          </a:bodyPr>
          <a:lstStyle/>
          <a:p>
            <a:pPr marL="14287" indent="0">
              <a:buNone/>
            </a:pPr>
            <a:endParaRPr lang="en-US" i="1" dirty="0"/>
          </a:p>
          <a:p>
            <a:pPr marL="14287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94039" y="1514936"/>
          <a:ext cx="81181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732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Number of Children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321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EE58D7-0FC7-AD4D-89DC-30841DFA9CA4}"/>
              </a:ext>
            </a:extLst>
          </p:cNvPr>
          <p:cNvSpPr txBox="1">
            <a:spLocks/>
          </p:cNvSpPr>
          <p:nvPr/>
        </p:nvSpPr>
        <p:spPr>
          <a:xfrm>
            <a:off x="1299519" y="3958776"/>
            <a:ext cx="10515600" cy="226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42913" algn="l" defTabSz="914377" rtl="0" eaLnBrk="1" latinLnBrk="0" hangingPunct="1">
              <a:lnSpc>
                <a:spcPct val="90000"/>
              </a:lnSpc>
              <a:spcBef>
                <a:spcPts val="2200"/>
              </a:spcBef>
              <a:buClr>
                <a:schemeClr val="tx1"/>
              </a:buClr>
              <a:buSzPct val="100000"/>
              <a:buFont typeface="Wingdings" charset="2"/>
              <a:buChar char="Ø"/>
              <a:defRPr sz="2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1pPr>
            <a:lvl2pPr marL="914400" indent="-4572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2pPr>
            <a:lvl3pPr marL="1373188" indent="-31115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0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3pPr>
            <a:lvl4pPr marL="1830388" indent="-2365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4pPr>
            <a:lvl5pPr marL="2287588" indent="-23495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1800" b="0" i="0" kern="1200">
                <a:solidFill>
                  <a:schemeClr val="tx1"/>
                </a:solidFill>
                <a:uFillTx/>
                <a:latin typeface="+mn-lt"/>
                <a:ea typeface="Helvetica Neue Light" charset="0"/>
                <a:cs typeface="Helvetica Neue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What is the chance the second mom selected has 1 child?</a:t>
            </a:r>
          </a:p>
        </p:txBody>
      </p:sp>
    </p:spTree>
    <p:extLst>
      <p:ext uri="{BB962C8B-B14F-4D97-AF65-F5344CB8AC3E}">
        <p14:creationId xmlns:p14="http://schemas.microsoft.com/office/powerpoint/2010/main" val="385383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&amp; Analogy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Urn with 10 marble one for each mother, indistinguishable except for the # written on it</a:t>
            </a:r>
          </a:p>
          <a:p>
            <a:r>
              <a:rPr lang="en-US" dirty="0"/>
              <a:t>Box with 10 indistinguishable tickets, except for the # on it</a:t>
            </a:r>
          </a:p>
          <a:p>
            <a:r>
              <a:rPr lang="en-US" dirty="0"/>
              <a:t>Deck of 10 indistinguishable cards, except for the # on the flip side</a:t>
            </a:r>
          </a:p>
        </p:txBody>
      </p:sp>
    </p:spTree>
    <p:extLst>
      <p:ext uri="{BB962C8B-B14F-4D97-AF65-F5344CB8AC3E}">
        <p14:creationId xmlns:p14="http://schemas.microsoft.com/office/powerpoint/2010/main" val="179126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8781-1B7E-BD44-9AC5-B2CB359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&amp; Analogy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85F-942D-2E4A-9D32-9AC516B8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marbles from well mixed urn</a:t>
            </a:r>
          </a:p>
          <a:p>
            <a:r>
              <a:rPr lang="en-US" dirty="0"/>
              <a:t>Select tickets from well mixed box</a:t>
            </a:r>
          </a:p>
          <a:p>
            <a:r>
              <a:rPr lang="en-US" dirty="0"/>
              <a:t>Deal cards from top of well shuffled deck</a:t>
            </a:r>
          </a:p>
          <a:p>
            <a:r>
              <a:rPr lang="en-US" dirty="0"/>
              <a:t>Deal cards from bottom of well shuffled deck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9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1 — Join" id="{AD498554-4B14-8A4F-91BB-B3B06F5B68A8}" vid="{A58C0276-1026-FB43-8E92-B6A58B7285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41668</TotalTime>
  <Words>1340</Words>
  <Application>Microsoft Macintosh PowerPoint</Application>
  <PresentationFormat>Widescreen</PresentationFormat>
  <Paragraphs>247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Cambria Math</vt:lpstr>
      <vt:lpstr>Century Gothic</vt:lpstr>
      <vt:lpstr>Courier New</vt:lpstr>
      <vt:lpstr>Helvetica Neue</vt:lpstr>
      <vt:lpstr>Helvetica Neue Light</vt:lpstr>
      <vt:lpstr>Monaco</vt:lpstr>
      <vt:lpstr>Times</vt:lpstr>
      <vt:lpstr>Wingdings</vt:lpstr>
      <vt:lpstr>1_Office Theme</vt:lpstr>
      <vt:lpstr>Custom Theme</vt:lpstr>
      <vt:lpstr>Data Science 100 Principles &amp; Techniques of Data Science</vt:lpstr>
      <vt:lpstr>Announcements for Today</vt:lpstr>
      <vt:lpstr>Topics for Today</vt:lpstr>
      <vt:lpstr> How do we solve probability problems?</vt:lpstr>
      <vt:lpstr>Basic Approaches</vt:lpstr>
      <vt:lpstr>Recall our group of 10 mothers</vt:lpstr>
      <vt:lpstr>Recall our group of 10 mothers</vt:lpstr>
      <vt:lpstr>Symmetry &amp; Analogy </vt:lpstr>
      <vt:lpstr>Symmetry &amp; Analogy </vt:lpstr>
      <vt:lpstr>Symmetry &amp; Analogy </vt:lpstr>
      <vt:lpstr>Counting</vt:lpstr>
      <vt:lpstr>Counting</vt:lpstr>
      <vt:lpstr>Tree and Conditioning</vt:lpstr>
      <vt:lpstr>Tree and Conditioning</vt:lpstr>
      <vt:lpstr>Many approaches to figuring out  probabilities</vt:lpstr>
      <vt:lpstr>PowerPoint Presentation</vt:lpstr>
      <vt:lpstr> Working formally with Random Variables</vt:lpstr>
      <vt:lpstr>0-1 Random Variables</vt:lpstr>
      <vt:lpstr>Examples?</vt:lpstr>
      <vt:lpstr>Probability Distribution</vt:lpstr>
      <vt:lpstr>Expected Value  and Variance</vt:lpstr>
      <vt:lpstr>More Generally, Expected Value  and Variance of a Discrete RV</vt:lpstr>
      <vt:lpstr>More Generally</vt:lpstr>
      <vt:lpstr>Sums of 0-1 Random Variables</vt:lpstr>
      <vt:lpstr>Expected Value</vt:lpstr>
      <vt:lpstr>Variance</vt:lpstr>
      <vt:lpstr>Probability Distribution</vt:lpstr>
      <vt:lpstr>Probability Distribution</vt:lpstr>
      <vt:lpstr>Fun Problem Related to HW:</vt:lpstr>
      <vt:lpstr>PowerPoint Presentation</vt:lpstr>
      <vt:lpstr> Summary Statistics as Estimators of Population Parameters</vt:lpstr>
      <vt:lpstr>PowerPoint Presentation</vt:lpstr>
      <vt:lpstr>The Simple Random Sample</vt:lpstr>
      <vt:lpstr>PowerPoint Presentation</vt:lpstr>
      <vt:lpstr>PowerPoint Presentation</vt:lpstr>
      <vt:lpstr>PowerPoint Presentation</vt:lpstr>
      <vt:lpstr>PowerPoint Presentation</vt:lpstr>
      <vt:lpstr>Data Life Cycle</vt:lpstr>
      <vt:lpstr> An Example: Wait Time for a Repair</vt:lpstr>
      <vt:lpstr>Data Life Cycle</vt:lpstr>
      <vt:lpstr>Question</vt:lpstr>
      <vt:lpstr>How might we/they  focus this question?</vt:lpstr>
      <vt:lpstr>What is the Population of Interest?</vt:lpstr>
      <vt:lpstr>PowerPoint Presentation</vt:lpstr>
      <vt:lpstr>The Data</vt:lpstr>
      <vt:lpstr>  Why is the sample median such a desirable summary?</vt:lpstr>
      <vt:lpstr>Summarizing the Data</vt:lpstr>
      <vt:lpstr>Minimize the Average L1 Loss</vt:lpstr>
      <vt:lpstr>Minimize the Average Absolute Error</vt:lpstr>
      <vt:lpstr>Data Life Cycle</vt:lpstr>
      <vt:lpstr>Where does Probability Sampling Come into this Problem?</vt:lpstr>
      <vt:lpstr>Probabilistic Behavior of the Median</vt:lpstr>
      <vt:lpstr>HW 2 Introduction</vt:lpstr>
      <vt:lpstr>2016 Presidential Election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Low-Latency Online Prediction Serving System</dc:title>
  <dc:creator>Joseph Gonzalez</dc:creator>
  <cp:lastModifiedBy>Microsoft Office User</cp:lastModifiedBy>
  <cp:revision>1017</cp:revision>
  <cp:lastPrinted>2017-01-17T17:25:25Z</cp:lastPrinted>
  <dcterms:created xsi:type="dcterms:W3CDTF">2016-06-11T00:34:45Z</dcterms:created>
  <dcterms:modified xsi:type="dcterms:W3CDTF">2019-09-05T14:37:03Z</dcterms:modified>
</cp:coreProperties>
</file>