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0" r:id="rId5"/>
    <p:sldId id="261" r:id="rId6"/>
    <p:sldId id="259" r:id="rId7"/>
    <p:sldId id="268" r:id="rId8"/>
    <p:sldId id="267" r:id="rId9"/>
    <p:sldId id="262" r:id="rId10"/>
    <p:sldId id="263" r:id="rId11"/>
    <p:sldId id="269" r:id="rId12"/>
    <p:sldId id="270" r:id="rId13"/>
    <p:sldId id="264" r:id="rId14"/>
    <p:sldId id="265" r:id="rId15"/>
    <p:sldId id="266"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8" autoAdjust="0"/>
    <p:restoredTop sz="94643"/>
  </p:normalViewPr>
  <p:slideViewPr>
    <p:cSldViewPr snapToGrid="0">
      <p:cViewPr varScale="1">
        <p:scale>
          <a:sx n="112" d="100"/>
          <a:sy n="112" d="100"/>
        </p:scale>
        <p:origin x="200"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A040-9D4F-D541-A439-73F352E980A4}" type="datetimeFigureOut">
              <a:rPr kumimoji="1" lang="zh-CN" altLang="en-US" smtClean="0"/>
              <a:t>2017/12/11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928E-768F-664D-B9B7-8234C43BD995}" type="slidenum">
              <a:rPr kumimoji="1" lang="zh-CN" altLang="en-US" smtClean="0"/>
              <a:t>‹#›</a:t>
            </a:fld>
            <a:endParaRPr kumimoji="1" lang="zh-CN" altLang="en-US"/>
          </a:p>
        </p:txBody>
      </p:sp>
    </p:spTree>
    <p:extLst>
      <p:ext uri="{BB962C8B-B14F-4D97-AF65-F5344CB8AC3E}">
        <p14:creationId xmlns:p14="http://schemas.microsoft.com/office/powerpoint/2010/main" val="194691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在此前的研究中，我们实验室提出了时间树这一概念，以帮助用户管理复杂搜索过程。</a:t>
            </a:r>
            <a:endParaRPr kumimoji="1" lang="en-US" altLang="zh-CN" dirty="0" smtClean="0"/>
          </a:p>
          <a:p>
            <a:r>
              <a:rPr kumimoji="1" lang="zh-CN" altLang="en-US" dirty="0" smtClean="0"/>
              <a:t>时间</a:t>
            </a:r>
            <a:r>
              <a:rPr kumimoji="1" lang="zh-CN" altLang="en-US" dirty="0" smtClean="0"/>
              <a:t>树将用户在复杂搜索过程中进行的查询用圆圈表示，将用户进行的点击用方块表示。并将他们组织称一棵树的形式。</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6</a:t>
            </a:fld>
            <a:endParaRPr kumimoji="1" lang="zh-CN" altLang="en-US"/>
          </a:p>
        </p:txBody>
      </p:sp>
    </p:spTree>
    <p:extLst>
      <p:ext uri="{BB962C8B-B14F-4D97-AF65-F5344CB8AC3E}">
        <p14:creationId xmlns:p14="http://schemas.microsoft.com/office/powerpoint/2010/main" val="164873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7</a:t>
            </a:fld>
            <a:endParaRPr kumimoji="1" lang="zh-CN" altLang="en-US"/>
          </a:p>
        </p:txBody>
      </p:sp>
    </p:spTree>
    <p:extLst>
      <p:ext uri="{BB962C8B-B14F-4D97-AF65-F5344CB8AC3E}">
        <p14:creationId xmlns:p14="http://schemas.microsoft.com/office/powerpoint/2010/main" val="15782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由于时间树的结构特性，用户从时间树中能够很容易地获取到以下信息：</a:t>
            </a:r>
            <a:endParaRPr kumimoji="1" lang="en-US" altLang="zh-CN" dirty="0" smtClean="0"/>
          </a:p>
          <a:p>
            <a:r>
              <a:rPr kumimoji="1" lang="zh-CN" altLang="en-US" dirty="0" smtClean="0"/>
              <a:t>节点产生的相对时间顺序。</a:t>
            </a:r>
            <a:endParaRPr kumimoji="1" lang="en-US" altLang="zh-CN" dirty="0" smtClean="0"/>
          </a:p>
          <a:p>
            <a:r>
              <a:rPr kumimoji="1" lang="zh-CN" altLang="en-US" dirty="0" smtClean="0"/>
              <a:t>查询的来源。</a:t>
            </a:r>
            <a:endParaRPr kumimoji="1" lang="en-US" altLang="zh-CN" dirty="0" smtClean="0"/>
          </a:p>
          <a:p>
            <a:r>
              <a:rPr kumimoji="1" lang="zh-CN" altLang="en-US" dirty="0" smtClean="0"/>
              <a:t>子任务的划分。</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8</a:t>
            </a:fld>
            <a:endParaRPr kumimoji="1" lang="zh-CN" altLang="en-US"/>
          </a:p>
        </p:txBody>
      </p:sp>
    </p:spTree>
    <p:extLst>
      <p:ext uri="{BB962C8B-B14F-4D97-AF65-F5344CB8AC3E}">
        <p14:creationId xmlns:p14="http://schemas.microsoft.com/office/powerpoint/2010/main" val="70109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在复杂搜索的背景下，以时间树为基础，我们研究面向搜索经验的查询推荐方法的研究思路是这样的：</a:t>
            </a:r>
            <a:endParaRPr kumimoji="1" lang="en-US" altLang="zh-CN" dirty="0" smtClean="0"/>
          </a:p>
          <a:p>
            <a:r>
              <a:rPr kumimoji="1" lang="zh-CN" altLang="en-US" dirty="0" smtClean="0"/>
              <a:t>首先，想要面向搜索经验做查询推荐，我们需要先证明时间树中蕴含有高质量的搜索经验，这是研究进行下去的前提。</a:t>
            </a:r>
            <a:endParaRPr kumimoji="1" lang="en-US" altLang="zh-CN" dirty="0" smtClean="0"/>
          </a:p>
          <a:p>
            <a:r>
              <a:rPr kumimoji="1" lang="zh-CN" altLang="en-US" dirty="0" smtClean="0"/>
              <a:t>在证明了搜索经验蕴含性的基础上，我们研究如何提取搜索经验。</a:t>
            </a:r>
            <a:endParaRPr kumimoji="1" lang="en-US" altLang="zh-CN" dirty="0" smtClean="0"/>
          </a:p>
          <a:p>
            <a:r>
              <a:rPr kumimoji="1" lang="zh-CN" altLang="en-US" dirty="0" smtClean="0"/>
              <a:t>在提取了搜索经验以后，我们研究如何利用提取的搜索经验进行查询推荐。</a:t>
            </a:r>
            <a:endParaRPr kumimoji="1" lang="en-US" altLang="zh-CN" dirty="0" smtClean="0"/>
          </a:p>
          <a:p>
            <a:r>
              <a:rPr kumimoji="1" lang="zh-CN" altLang="en-US" dirty="0" smtClean="0"/>
              <a:t>最后我们利用上述研究理论，设计并实现面向搜索经验的查询推荐系统，使本研究形成一套完整的解决方案。</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9</a:t>
            </a:fld>
            <a:endParaRPr kumimoji="1" lang="zh-CN" altLang="en-US"/>
          </a:p>
        </p:txBody>
      </p:sp>
    </p:spTree>
    <p:extLst>
      <p:ext uri="{BB962C8B-B14F-4D97-AF65-F5344CB8AC3E}">
        <p14:creationId xmlns:p14="http://schemas.microsoft.com/office/powerpoint/2010/main" val="135607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在搜索经验模型中，我们将搜索经验分为时间经验，因果经验以及主题经验。</a:t>
            </a:r>
            <a:endParaRPr kumimoji="1" lang="en-US" altLang="zh-CN" dirty="0" smtClean="0"/>
          </a:p>
          <a:p>
            <a:r>
              <a:rPr kumimoji="1" lang="zh-CN" altLang="en-US" dirty="0" smtClean="0"/>
              <a:t>其中时间经验为用户</a:t>
            </a:r>
            <a:r>
              <a:rPr lang="zh-CN" altLang="zh-CN" sz="1200" kern="1200" dirty="0" smtClean="0">
                <a:solidFill>
                  <a:schemeClr val="tx1"/>
                </a:solidFill>
                <a:effectLst/>
                <a:latin typeface="+mn-lt"/>
                <a:ea typeface="+mn-ea"/>
                <a:cs typeface="+mn-cs"/>
              </a:rPr>
              <a:t>在搜索过程中进行查询和点击的时间先后关系</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因果经验为</a:t>
            </a:r>
            <a:r>
              <a:rPr lang="zh-CN" altLang="zh-CN" sz="1200" kern="1200" dirty="0" smtClean="0">
                <a:solidFill>
                  <a:schemeClr val="tx1"/>
                </a:solidFill>
                <a:effectLst/>
                <a:latin typeface="+mn-lt"/>
                <a:ea typeface="+mn-ea"/>
                <a:cs typeface="+mn-cs"/>
              </a:rPr>
              <a:t>用户所进行查询的查询来源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主题经验为用户对复杂搜索任务所进行的子任务划分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与搜索经验模型对应地，我们提出搜索经验一致性模型作为搜索经验质量的评价模型。</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我们认为如果时间树中蕴含有高质量的搜索经验，那么在用户对复杂搜索过程进行回顾的过程中，应当保持搜索经验的一致性。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与搜索经验模型相对应的，搜索经验一致性包括时间一致性，因果一致性以及主题一致性。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其中</a:t>
            </a:r>
            <a:r>
              <a:rPr lang="zh-CN" altLang="zh-CN" sz="1200" kern="1200" dirty="0" smtClean="0">
                <a:solidFill>
                  <a:schemeClr val="tx1"/>
                </a:solidFill>
                <a:effectLst/>
                <a:latin typeface="+mn-lt"/>
                <a:ea typeface="+mn-ea"/>
                <a:cs typeface="+mn-cs"/>
              </a:rPr>
              <a:t>时间一致性指用户能够准确回忆起自己在搜索过程中查询与点击的先后顺序。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因果一致性指用户能够准确回忆起搜索中的某个查询的查询动机。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主题一致性指用户能够合理地对复杂搜索任务进行子任务划分，以及对搜索过程中的某一个阶段，能够判断其中的查询与点击分别属于哪些子任务。</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11</a:t>
            </a:fld>
            <a:endParaRPr kumimoji="1" lang="zh-CN" altLang="en-US"/>
          </a:p>
        </p:txBody>
      </p:sp>
    </p:spTree>
    <p:extLst>
      <p:ext uri="{BB962C8B-B14F-4D97-AF65-F5344CB8AC3E}">
        <p14:creationId xmlns:p14="http://schemas.microsoft.com/office/powerpoint/2010/main" val="22573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在提出了搜索经验模型以及搜索经验一致性模型的基础上，我们设计实验验证时间树中搜索经验的蕴含性。</a:t>
            </a:r>
            <a:endParaRPr kumimoji="1" lang="en-US" altLang="zh-CN" dirty="0" smtClean="0"/>
          </a:p>
          <a:p>
            <a:r>
              <a:rPr kumimoji="1" lang="zh-CN" altLang="en-US" dirty="0" smtClean="0"/>
              <a:t>实验过程在这里时间关系我就不详细叙述了。</a:t>
            </a:r>
            <a:endParaRPr kumimoji="1" lang="en-US" altLang="zh-CN" dirty="0" smtClean="0"/>
          </a:p>
          <a:p>
            <a:r>
              <a:rPr kumimoji="1" lang="zh-CN" altLang="en-US" dirty="0" smtClean="0"/>
              <a:t>我们使用用户学习中很典型的主观评估，专家评估以及客观评估三种评估方法对时间树上的搜索经验蕴含性进行了评估，证明了时间树中蕴含有高质量的搜索经验。</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12</a:t>
            </a:fld>
            <a:endParaRPr kumimoji="1" lang="zh-CN" altLang="en-US"/>
          </a:p>
        </p:txBody>
      </p:sp>
    </p:spTree>
    <p:extLst>
      <p:ext uri="{BB962C8B-B14F-4D97-AF65-F5344CB8AC3E}">
        <p14:creationId xmlns:p14="http://schemas.microsoft.com/office/powerpoint/2010/main" val="5330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在验证了时间树中搜索经验的蕴含性以后，我们提出搜索经验提取方法，针对因果经验以及主题经验分别提出了搜索经验提取算法。</a:t>
            </a:r>
            <a:endParaRPr kumimoji="1" lang="en-US" altLang="zh-CN" dirty="0" smtClean="0"/>
          </a:p>
          <a:p>
            <a:r>
              <a:rPr kumimoji="1" lang="zh-CN" altLang="en-US" dirty="0" smtClean="0"/>
              <a:t>这里没有针对时间经验的提取算法原因是因为在搜索经验蕴含性验证实验中，我们发现时间树与传统日志相比，在时间经验蕴含性上并没有明显的优势，因此我们没有针对时间经验进行研究。</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13</a:t>
            </a:fld>
            <a:endParaRPr kumimoji="1" lang="zh-CN" altLang="en-US"/>
          </a:p>
        </p:txBody>
      </p:sp>
    </p:spTree>
    <p:extLst>
      <p:ext uri="{BB962C8B-B14F-4D97-AF65-F5344CB8AC3E}">
        <p14:creationId xmlns:p14="http://schemas.microsoft.com/office/powerpoint/2010/main" val="1879791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90B3-9772-44C6-B209-B94CDEDEB265}" type="datetimeFigureOut">
              <a:rPr lang="zh-CN" altLang="en-US" smtClean="0"/>
              <a:t>2017/12/11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5942D-6C7C-450C-BD25-695C0C5BEEBC}" type="slidenum">
              <a:rPr lang="zh-CN" altLang="en-US" smtClean="0"/>
              <a:t>‹#›</a:t>
            </a:fld>
            <a:endParaRPr lang="zh-CN" altLang="en-US"/>
          </a:p>
        </p:txBody>
      </p:sp>
    </p:spTree>
    <p:extLst>
      <p:ext uri="{BB962C8B-B14F-4D97-AF65-F5344CB8AC3E}">
        <p14:creationId xmlns:p14="http://schemas.microsoft.com/office/powerpoint/2010/main" val="8143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a:solidFill>
                  <a:schemeClr val="bg2"/>
                </a:solidFill>
                <a:latin typeface="黑体" panose="02010609060101010101" pitchFamily="49" charset="-122"/>
                <a:ea typeface="黑体" panose="02010609060101010101" pitchFamily="49" charset="-122"/>
              </a:rPr>
              <a:t>面</a:t>
            </a:r>
            <a:r>
              <a:rPr lang="zh-CN" altLang="en-US" dirty="0">
                <a:solidFill>
                  <a:srgbClr val="EEEEEE"/>
                </a:solidFill>
                <a:latin typeface="黑体" panose="02010609060101010101" pitchFamily="49" charset="-122"/>
                <a:ea typeface="黑体" panose="02010609060101010101" pitchFamily="49" charset="-122"/>
              </a:rPr>
              <a:t>向搜索经验的</a:t>
            </a:r>
            <a:r>
              <a:rPr lang="en-US" altLang="zh-CN" dirty="0">
                <a:solidFill>
                  <a:srgbClr val="EEEEEE"/>
                </a:solidFill>
                <a:latin typeface="黑体" panose="02010609060101010101" pitchFamily="49" charset="-122"/>
                <a:ea typeface="黑体" panose="02010609060101010101" pitchFamily="49" charset="-122"/>
              </a:rPr>
              <a:t/>
            </a:r>
            <a:br>
              <a:rPr lang="en-US" altLang="zh-CN" dirty="0">
                <a:solidFill>
                  <a:srgbClr val="EEEEEE"/>
                </a:solidFill>
                <a:latin typeface="黑体" panose="02010609060101010101" pitchFamily="49" charset="-122"/>
                <a:ea typeface="黑体" panose="02010609060101010101" pitchFamily="49" charset="-122"/>
              </a:rPr>
            </a:br>
            <a:r>
              <a:rPr lang="zh-CN" altLang="en-US" dirty="0">
                <a:solidFill>
                  <a:srgbClr val="EEEEEE"/>
                </a:solidFill>
                <a:latin typeface="黑体" panose="02010609060101010101" pitchFamily="49" charset="-122"/>
                <a:ea typeface="黑体" panose="02010609060101010101" pitchFamily="49" charset="-122"/>
              </a:rPr>
              <a:t>查询推荐方法研究</a:t>
            </a:r>
          </a:p>
        </p:txBody>
      </p:sp>
      <p:sp>
        <p:nvSpPr>
          <p:cNvPr id="3" name="副标题 2"/>
          <p:cNvSpPr>
            <a:spLocks noGrp="1"/>
          </p:cNvSpPr>
          <p:nvPr>
            <p:ph type="subTitle" idx="1"/>
          </p:nvPr>
        </p:nvSpPr>
        <p:spPr>
          <a:xfrm>
            <a:off x="6112192" y="4758928"/>
            <a:ext cx="2791778" cy="1241822"/>
          </a:xfrm>
        </p:spPr>
        <p:txBody>
          <a:bodyPr>
            <a:normAutofit fontScale="85000" lnSpcReduction="10000"/>
          </a:bodyPr>
          <a:lstStyle/>
          <a:p>
            <a:pPr algn="just"/>
            <a:r>
              <a:rPr lang="zh-CN" altLang="en-US" dirty="0">
                <a:solidFill>
                  <a:schemeClr val="bg1"/>
                </a:solidFill>
              </a:rPr>
              <a:t>答辩人：刘大力</a:t>
            </a:r>
            <a:endParaRPr lang="en-US" altLang="zh-CN" dirty="0">
              <a:solidFill>
                <a:schemeClr val="bg1"/>
              </a:solidFill>
            </a:endParaRPr>
          </a:p>
          <a:p>
            <a:pPr algn="just"/>
            <a:r>
              <a:rPr lang="zh-CN" altLang="en-US" dirty="0">
                <a:solidFill>
                  <a:schemeClr val="bg1"/>
                </a:solidFill>
              </a:rPr>
              <a:t>专业：计算机应用技术</a:t>
            </a:r>
            <a:endParaRPr lang="en-US" altLang="zh-CN" dirty="0">
              <a:solidFill>
                <a:schemeClr val="bg1"/>
              </a:solidFill>
            </a:endParaRPr>
          </a:p>
          <a:p>
            <a:pPr algn="just"/>
            <a:r>
              <a:rPr lang="zh-CN" altLang="en-US" dirty="0">
                <a:solidFill>
                  <a:schemeClr val="bg1"/>
                </a:solidFill>
              </a:rPr>
              <a:t>导师：张斌</a:t>
            </a:r>
          </a:p>
        </p:txBody>
      </p:sp>
    </p:spTree>
    <p:extLst>
      <p:ext uri="{BB962C8B-B14F-4D97-AF65-F5344CB8AC3E}">
        <p14:creationId xmlns:p14="http://schemas.microsoft.com/office/powerpoint/2010/main" val="26874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研究方法 </a:t>
            </a:r>
            <a:r>
              <a:rPr kumimoji="1" lang="en-US" altLang="zh-CN" sz="2800" dirty="0">
                <a:solidFill>
                  <a:schemeClr val="bg2"/>
                </a:solidFill>
              </a:rPr>
              <a:t>-</a:t>
            </a:r>
            <a:r>
              <a:rPr kumimoji="1" lang="zh-CN" altLang="en-US" sz="2800" dirty="0" smtClean="0">
                <a:solidFill>
                  <a:schemeClr val="bg2"/>
                </a:solidFill>
              </a:rPr>
              <a:t> 时间树中搜索经验蕴含性的证明</a:t>
            </a:r>
            <a:endParaRPr kumimoji="1" lang="zh-CN" altLang="en-US" sz="2800" dirty="0">
              <a:solidFill>
                <a:schemeClr val="bg2"/>
              </a:solidFill>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搜索经验模型及搜索经验一致性模型</a:t>
            </a:r>
            <a:endParaRPr kumimoji="1" lang="zh-CN" altLang="en-US" sz="2400" dirty="0">
              <a:solidFill>
                <a:schemeClr val="bg2"/>
              </a:solidFill>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搜索经验蕴含性验证实验</a:t>
            </a:r>
            <a:endParaRPr kumimoji="1" lang="zh-CN" altLang="en-US" sz="2400" dirty="0">
              <a:solidFill>
                <a:schemeClr val="bg2"/>
              </a:solidFill>
            </a:endParaRPr>
          </a:p>
        </p:txBody>
      </p:sp>
    </p:spTree>
    <p:extLst>
      <p:ext uri="{BB962C8B-B14F-4D97-AF65-F5344CB8AC3E}">
        <p14:creationId xmlns:p14="http://schemas.microsoft.com/office/powerpoint/2010/main" val="106131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51535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研究方法 </a:t>
            </a:r>
            <a:r>
              <a:rPr kumimoji="1" lang="en-US" altLang="zh-CN" sz="2800" dirty="0" smtClean="0">
                <a:solidFill>
                  <a:schemeClr val="bg2"/>
                </a:solidFill>
              </a:rPr>
              <a:t>-</a:t>
            </a:r>
            <a:r>
              <a:rPr kumimoji="1" lang="zh-CN" altLang="en-US" sz="2800" dirty="0" smtClean="0">
                <a:solidFill>
                  <a:schemeClr val="bg2"/>
                </a:solidFill>
              </a:rPr>
              <a:t> 搜索经验模型及搜索经验一致性模型</a:t>
            </a:r>
            <a:endParaRPr kumimoji="1" lang="en-US" altLang="zh-CN" sz="2800" dirty="0">
              <a:solidFill>
                <a:schemeClr val="bg2"/>
              </a:solidFill>
            </a:endParaRPr>
          </a:p>
        </p:txBody>
      </p:sp>
      <p:sp>
        <p:nvSpPr>
          <p:cNvPr id="9" name="文本框 8"/>
          <p:cNvSpPr txBox="1"/>
          <p:nvPr/>
        </p:nvSpPr>
        <p:spPr>
          <a:xfrm>
            <a:off x="800100" y="2115532"/>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搜索</a:t>
            </a:r>
            <a:r>
              <a:rPr kumimoji="1" lang="zh-CN" altLang="en-US" sz="2400" dirty="0" smtClean="0">
                <a:solidFill>
                  <a:schemeClr val="bg2"/>
                </a:solidFill>
              </a:rPr>
              <a:t>经验</a:t>
            </a:r>
            <a:endParaRPr kumimoji="1" lang="zh-CN" altLang="en-US" sz="2400" dirty="0">
              <a:solidFill>
                <a:schemeClr val="bg2"/>
              </a:solidFill>
            </a:endParaRPr>
          </a:p>
        </p:txBody>
      </p:sp>
      <p:sp>
        <p:nvSpPr>
          <p:cNvPr id="10" name="文本框 9"/>
          <p:cNvSpPr txBox="1"/>
          <p:nvPr/>
        </p:nvSpPr>
        <p:spPr>
          <a:xfrm>
            <a:off x="800100" y="4707256"/>
            <a:ext cx="272034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搜索</a:t>
            </a:r>
            <a:r>
              <a:rPr kumimoji="1" lang="zh-CN" altLang="en-US" sz="2400" dirty="0" smtClean="0">
                <a:solidFill>
                  <a:schemeClr val="bg2"/>
                </a:solidFill>
              </a:rPr>
              <a:t>经验</a:t>
            </a:r>
            <a:r>
              <a:rPr kumimoji="1" lang="zh-CN" altLang="en-US" sz="2400" dirty="0" smtClean="0">
                <a:solidFill>
                  <a:schemeClr val="bg2"/>
                </a:solidFill>
              </a:rPr>
              <a:t>一致性</a:t>
            </a:r>
            <a:endParaRPr kumimoji="1" lang="zh-CN" altLang="en-US" sz="2400" dirty="0">
              <a:solidFill>
                <a:schemeClr val="bg2"/>
              </a:solidFill>
            </a:endParaRPr>
          </a:p>
        </p:txBody>
      </p:sp>
      <p:cxnSp>
        <p:nvCxnSpPr>
          <p:cNvPr id="5" name="直线箭头连接符 4"/>
          <p:cNvCxnSpPr>
            <a:stCxn id="9" idx="3"/>
            <a:endCxn id="12" idx="1"/>
          </p:cNvCxnSpPr>
          <p:nvPr/>
        </p:nvCxnSpPr>
        <p:spPr>
          <a:xfrm flipV="1">
            <a:off x="2823210" y="1554480"/>
            <a:ext cx="788670" cy="79188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a:stCxn id="9" idx="3"/>
            <a:endCxn id="13" idx="1"/>
          </p:cNvCxnSpPr>
          <p:nvPr/>
        </p:nvCxnSpPr>
        <p:spPr>
          <a:xfrm>
            <a:off x="2823210" y="2346365"/>
            <a:ext cx="788670" cy="160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9" idx="3"/>
            <a:endCxn id="14" idx="1"/>
          </p:cNvCxnSpPr>
          <p:nvPr/>
        </p:nvCxnSpPr>
        <p:spPr>
          <a:xfrm>
            <a:off x="2823210" y="2346365"/>
            <a:ext cx="788670" cy="77956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11880" y="1323647"/>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时间</a:t>
            </a:r>
            <a:r>
              <a:rPr kumimoji="1" lang="zh-CN" altLang="en-US" sz="2400" dirty="0" smtClean="0">
                <a:solidFill>
                  <a:schemeClr val="bg2"/>
                </a:solidFill>
              </a:rPr>
              <a:t>经验</a:t>
            </a:r>
            <a:endParaRPr kumimoji="1" lang="zh-CN" altLang="en-US" sz="2400" dirty="0">
              <a:solidFill>
                <a:schemeClr val="bg2"/>
              </a:solidFill>
            </a:endParaRPr>
          </a:p>
        </p:txBody>
      </p:sp>
      <p:sp>
        <p:nvSpPr>
          <p:cNvPr id="13" name="文本框 12"/>
          <p:cNvSpPr txBox="1"/>
          <p:nvPr/>
        </p:nvSpPr>
        <p:spPr>
          <a:xfrm>
            <a:off x="3611880" y="2117139"/>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因果</a:t>
            </a:r>
            <a:r>
              <a:rPr kumimoji="1" lang="zh-CN" altLang="en-US" sz="2400" dirty="0" smtClean="0">
                <a:solidFill>
                  <a:schemeClr val="bg2"/>
                </a:solidFill>
              </a:rPr>
              <a:t>经验</a:t>
            </a:r>
            <a:endParaRPr kumimoji="1" lang="zh-CN" altLang="en-US" sz="2400" dirty="0">
              <a:solidFill>
                <a:schemeClr val="bg2"/>
              </a:solidFill>
            </a:endParaRPr>
          </a:p>
        </p:txBody>
      </p:sp>
      <p:sp>
        <p:nvSpPr>
          <p:cNvPr id="14" name="文本框 13"/>
          <p:cNvSpPr txBox="1"/>
          <p:nvPr/>
        </p:nvSpPr>
        <p:spPr>
          <a:xfrm>
            <a:off x="3611880" y="2895093"/>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主题经验</a:t>
            </a:r>
            <a:endParaRPr kumimoji="1" lang="zh-CN" altLang="en-US" sz="2400" dirty="0">
              <a:solidFill>
                <a:schemeClr val="bg2"/>
              </a:solidFill>
            </a:endParaRPr>
          </a:p>
        </p:txBody>
      </p:sp>
      <p:cxnSp>
        <p:nvCxnSpPr>
          <p:cNvPr id="18" name="直线箭头连接符 17"/>
          <p:cNvCxnSpPr/>
          <p:nvPr/>
        </p:nvCxnSpPr>
        <p:spPr>
          <a:xfrm flipV="1">
            <a:off x="3520440" y="4148644"/>
            <a:ext cx="788670" cy="79188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520440" y="4940529"/>
            <a:ext cx="788670" cy="160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a:off x="3520440" y="4940529"/>
            <a:ext cx="788670" cy="77956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309110" y="3917811"/>
            <a:ext cx="2343150" cy="461665"/>
          </a:xfrm>
          <a:prstGeom prst="rect">
            <a:avLst/>
          </a:prstGeom>
          <a:noFill/>
        </p:spPr>
        <p:txBody>
          <a:bodyPr wrap="square" rtlCol="0">
            <a:spAutoFit/>
          </a:bodyPr>
          <a:lstStyle/>
          <a:p>
            <a:pPr marL="342900" indent="-342900">
              <a:buFont typeface="Arial" charset="0"/>
              <a:buChar char="•"/>
            </a:pPr>
            <a:r>
              <a:rPr kumimoji="1" lang="zh-CN" altLang="en-US" sz="2400" smtClean="0">
                <a:solidFill>
                  <a:schemeClr val="bg2"/>
                </a:solidFill>
              </a:rPr>
              <a:t>时间一致性</a:t>
            </a:r>
            <a:endParaRPr kumimoji="1" lang="zh-CN" altLang="en-US" sz="2400" dirty="0">
              <a:solidFill>
                <a:schemeClr val="bg2"/>
              </a:solidFill>
            </a:endParaRPr>
          </a:p>
        </p:txBody>
      </p:sp>
      <p:sp>
        <p:nvSpPr>
          <p:cNvPr id="22" name="文本框 21"/>
          <p:cNvSpPr txBox="1"/>
          <p:nvPr/>
        </p:nvSpPr>
        <p:spPr>
          <a:xfrm>
            <a:off x="4309110" y="4711303"/>
            <a:ext cx="2205990" cy="461665"/>
          </a:xfrm>
          <a:prstGeom prst="rect">
            <a:avLst/>
          </a:prstGeom>
          <a:noFill/>
        </p:spPr>
        <p:txBody>
          <a:bodyPr wrap="square" rtlCol="0">
            <a:spAutoFit/>
          </a:bodyPr>
          <a:lstStyle/>
          <a:p>
            <a:pPr marL="342900" indent="-342900">
              <a:buFont typeface="Arial" charset="0"/>
              <a:buChar char="•"/>
            </a:pPr>
            <a:r>
              <a:rPr kumimoji="1" lang="zh-CN" altLang="en-US" sz="2400" smtClean="0">
                <a:solidFill>
                  <a:schemeClr val="bg2"/>
                </a:solidFill>
              </a:rPr>
              <a:t>因果</a:t>
            </a:r>
            <a:r>
              <a:rPr kumimoji="1" lang="zh-CN" altLang="en-US" sz="2400" smtClean="0">
                <a:solidFill>
                  <a:schemeClr val="bg2"/>
                </a:solidFill>
              </a:rPr>
              <a:t>一致性</a:t>
            </a:r>
            <a:endParaRPr kumimoji="1" lang="zh-CN" altLang="en-US" sz="2400" dirty="0">
              <a:solidFill>
                <a:schemeClr val="bg2"/>
              </a:solidFill>
            </a:endParaRPr>
          </a:p>
        </p:txBody>
      </p:sp>
      <p:sp>
        <p:nvSpPr>
          <p:cNvPr id="23" name="文本框 22"/>
          <p:cNvSpPr txBox="1"/>
          <p:nvPr/>
        </p:nvSpPr>
        <p:spPr>
          <a:xfrm>
            <a:off x="4309110" y="5489257"/>
            <a:ext cx="2205990" cy="461665"/>
          </a:xfrm>
          <a:prstGeom prst="rect">
            <a:avLst/>
          </a:prstGeom>
          <a:noFill/>
        </p:spPr>
        <p:txBody>
          <a:bodyPr wrap="square" rtlCol="0">
            <a:spAutoFit/>
          </a:bodyPr>
          <a:lstStyle/>
          <a:p>
            <a:pPr marL="342900" indent="-342900">
              <a:buFont typeface="Arial" charset="0"/>
              <a:buChar char="•"/>
            </a:pPr>
            <a:r>
              <a:rPr kumimoji="1" lang="zh-CN" altLang="en-US" sz="2400" smtClean="0">
                <a:solidFill>
                  <a:schemeClr val="bg2"/>
                </a:solidFill>
              </a:rPr>
              <a:t>主题一致性</a:t>
            </a:r>
            <a:endParaRPr kumimoji="1" lang="zh-CN" altLang="en-US" sz="2400" dirty="0">
              <a:solidFill>
                <a:schemeClr val="bg2"/>
              </a:solidFill>
            </a:endParaRPr>
          </a:p>
        </p:txBody>
      </p:sp>
    </p:spTree>
    <p:extLst>
      <p:ext uri="{BB962C8B-B14F-4D97-AF65-F5344CB8AC3E}">
        <p14:creationId xmlns:p14="http://schemas.microsoft.com/office/powerpoint/2010/main" val="9246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研究方法 </a:t>
            </a:r>
            <a:r>
              <a:rPr kumimoji="1" lang="en-US" altLang="zh-CN" sz="2800" dirty="0">
                <a:solidFill>
                  <a:schemeClr val="bg2"/>
                </a:solidFill>
              </a:rPr>
              <a:t>-</a:t>
            </a:r>
            <a:r>
              <a:rPr kumimoji="1" lang="zh-CN" altLang="en-US" sz="2800" dirty="0" smtClean="0">
                <a:solidFill>
                  <a:schemeClr val="bg2"/>
                </a:solidFill>
              </a:rPr>
              <a:t> 搜索经验蕴含性验证实验</a:t>
            </a:r>
            <a:endParaRPr kumimoji="1" lang="zh-CN" altLang="en-US" sz="2800" dirty="0">
              <a:solidFill>
                <a:schemeClr val="bg2"/>
              </a:solidFill>
            </a:endParaRPr>
          </a:p>
        </p:txBody>
      </p:sp>
      <p:sp>
        <p:nvSpPr>
          <p:cNvPr id="5" name="文本框 4"/>
          <p:cNvSpPr txBox="1"/>
          <p:nvPr/>
        </p:nvSpPr>
        <p:spPr>
          <a:xfrm>
            <a:off x="777240" y="2290464"/>
            <a:ext cx="1943100" cy="1938992"/>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主观评估</a:t>
            </a:r>
            <a:endParaRPr kumimoji="1" lang="en-US" altLang="zh-CN" sz="2400" dirty="0" smtClean="0">
              <a:solidFill>
                <a:schemeClr val="bg2"/>
              </a:solidFill>
            </a:endParaRPr>
          </a:p>
          <a:p>
            <a:pPr marL="342900" indent="-342900">
              <a:buFont typeface="Arial" charset="0"/>
              <a:buChar char="•"/>
            </a:pPr>
            <a:endParaRPr kumimoji="1" lang="en-US" altLang="zh-CN" sz="2400" dirty="0" smtClean="0">
              <a:solidFill>
                <a:schemeClr val="bg2"/>
              </a:solidFill>
            </a:endParaRPr>
          </a:p>
          <a:p>
            <a:pPr marL="342900" indent="-342900">
              <a:buFont typeface="Arial" charset="0"/>
              <a:buChar char="•"/>
            </a:pPr>
            <a:r>
              <a:rPr kumimoji="1" lang="zh-CN" altLang="en-US" sz="2400" dirty="0" smtClean="0">
                <a:solidFill>
                  <a:schemeClr val="bg2"/>
                </a:solidFill>
              </a:rPr>
              <a:t>专家评估</a:t>
            </a:r>
            <a:endParaRPr kumimoji="1" lang="en-US" altLang="zh-CN" sz="2400" dirty="0" smtClean="0">
              <a:solidFill>
                <a:schemeClr val="bg2"/>
              </a:solidFill>
            </a:endParaRPr>
          </a:p>
          <a:p>
            <a:pPr marL="342900" indent="-342900">
              <a:buFont typeface="Arial" charset="0"/>
              <a:buChar char="•"/>
            </a:pPr>
            <a:endParaRPr kumimoji="1" lang="en-US" altLang="zh-CN" sz="2400" dirty="0" smtClean="0">
              <a:solidFill>
                <a:schemeClr val="bg2"/>
              </a:solidFill>
            </a:endParaRPr>
          </a:p>
          <a:p>
            <a:pPr marL="342900" indent="-342900">
              <a:buFont typeface="Arial" charset="0"/>
              <a:buChar char="•"/>
            </a:pPr>
            <a:r>
              <a:rPr kumimoji="1" lang="zh-CN" altLang="en-US" sz="2400" dirty="0" smtClean="0">
                <a:solidFill>
                  <a:schemeClr val="bg2"/>
                </a:solidFill>
              </a:rPr>
              <a:t>客观评估</a:t>
            </a:r>
            <a:endParaRPr kumimoji="1" lang="zh-CN" altLang="en-US" sz="2400" dirty="0">
              <a:solidFill>
                <a:schemeClr val="bg2"/>
              </a:solidFill>
            </a:endParaRPr>
          </a:p>
        </p:txBody>
      </p:sp>
      <p:sp>
        <p:nvSpPr>
          <p:cNvPr id="2" name="右箭头 1"/>
          <p:cNvSpPr/>
          <p:nvPr/>
        </p:nvSpPr>
        <p:spPr>
          <a:xfrm>
            <a:off x="2933700" y="3058863"/>
            <a:ext cx="925830" cy="44577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301490" y="3042968"/>
            <a:ext cx="4636770" cy="461665"/>
          </a:xfrm>
          <a:prstGeom prst="rect">
            <a:avLst/>
          </a:prstGeom>
          <a:noFill/>
        </p:spPr>
        <p:txBody>
          <a:bodyPr wrap="square" rtlCol="0">
            <a:spAutoFit/>
          </a:bodyPr>
          <a:lstStyle/>
          <a:p>
            <a:r>
              <a:rPr kumimoji="1" lang="zh-CN" altLang="en-US" sz="2400" dirty="0" smtClean="0">
                <a:solidFill>
                  <a:schemeClr val="bg2"/>
                </a:solidFill>
              </a:rPr>
              <a:t>时间树中蕴含高质量的搜索经验</a:t>
            </a:r>
            <a:endParaRPr kumimoji="1" lang="zh-CN" altLang="en-US" sz="2400" dirty="0" smtClean="0">
              <a:solidFill>
                <a:schemeClr val="bg2"/>
              </a:solidFill>
            </a:endParaRPr>
          </a:p>
        </p:txBody>
      </p:sp>
    </p:spTree>
    <p:extLst>
      <p:ext uri="{BB962C8B-B14F-4D97-AF65-F5344CB8AC3E}">
        <p14:creationId xmlns:p14="http://schemas.microsoft.com/office/powerpoint/2010/main" val="17005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研究方法 </a:t>
            </a:r>
            <a:r>
              <a:rPr kumimoji="1" lang="en-US" altLang="zh-CN" sz="2800" dirty="0">
                <a:solidFill>
                  <a:schemeClr val="bg2"/>
                </a:solidFill>
              </a:rPr>
              <a:t>-</a:t>
            </a:r>
            <a:r>
              <a:rPr kumimoji="1" lang="zh-CN" altLang="en-US" sz="2800" dirty="0" smtClean="0">
                <a:solidFill>
                  <a:schemeClr val="bg2"/>
                </a:solidFill>
              </a:rPr>
              <a:t> 搜索经验提取方法的提出</a:t>
            </a:r>
            <a:endParaRPr kumimoji="1" lang="zh-CN" altLang="en-US" sz="2800" dirty="0">
              <a:solidFill>
                <a:schemeClr val="bg2"/>
              </a:solidFill>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基于查询</a:t>
            </a:r>
            <a:r>
              <a:rPr kumimoji="1" lang="en-US" altLang="zh-CN" sz="2400" dirty="0" smtClean="0">
                <a:solidFill>
                  <a:schemeClr val="bg2"/>
                </a:solidFill>
              </a:rPr>
              <a:t>-</a:t>
            </a:r>
            <a:r>
              <a:rPr kumimoji="1" lang="zh-CN" altLang="en-US" sz="2400" dirty="0" smtClean="0">
                <a:solidFill>
                  <a:schemeClr val="bg2"/>
                </a:solidFill>
              </a:rPr>
              <a:t>点击</a:t>
            </a:r>
            <a:r>
              <a:rPr kumimoji="1" lang="en-US" altLang="zh-CN" sz="2400" dirty="0" smtClean="0">
                <a:solidFill>
                  <a:schemeClr val="bg2"/>
                </a:solidFill>
              </a:rPr>
              <a:t>-</a:t>
            </a:r>
            <a:r>
              <a:rPr kumimoji="1" lang="zh-CN" altLang="en-US" sz="2400" dirty="0" smtClean="0">
                <a:solidFill>
                  <a:schemeClr val="bg2"/>
                </a:solidFill>
              </a:rPr>
              <a:t>查询序列识别的因果经验提取算法</a:t>
            </a:r>
            <a:endParaRPr kumimoji="1" lang="zh-CN" altLang="en-US" sz="2400" dirty="0">
              <a:solidFill>
                <a:schemeClr val="bg2"/>
              </a:solidFill>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基于子任务划分的主题经验提取算法</a:t>
            </a:r>
            <a:endParaRPr kumimoji="1" lang="zh-CN" altLang="en-US" sz="2400" dirty="0">
              <a:solidFill>
                <a:schemeClr val="bg2"/>
              </a:solidFill>
            </a:endParaRPr>
          </a:p>
        </p:txBody>
      </p:sp>
    </p:spTree>
    <p:extLst>
      <p:ext uri="{BB962C8B-B14F-4D97-AF65-F5344CB8AC3E}">
        <p14:creationId xmlns:p14="http://schemas.microsoft.com/office/powerpoint/2010/main" val="100706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研究方法 </a:t>
            </a:r>
            <a:r>
              <a:rPr kumimoji="1" lang="en-US" altLang="zh-CN" sz="2800" dirty="0" smtClean="0">
                <a:solidFill>
                  <a:schemeClr val="bg2"/>
                </a:solidFill>
              </a:rPr>
              <a:t>-</a:t>
            </a:r>
            <a:r>
              <a:rPr kumimoji="1" lang="zh-CN" altLang="en-US" sz="2800" dirty="0" smtClean="0">
                <a:solidFill>
                  <a:schemeClr val="bg2"/>
                </a:solidFill>
              </a:rPr>
              <a:t> 面向搜索经验的查询推荐方法的提出</a:t>
            </a:r>
            <a:endParaRPr kumimoji="1" lang="zh-CN" altLang="en-US" sz="2800" dirty="0">
              <a:solidFill>
                <a:schemeClr val="bg2"/>
              </a:solidFill>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面向因果经验的查询推荐方法</a:t>
            </a:r>
            <a:endParaRPr kumimoji="1" lang="zh-CN" altLang="en-US" sz="2400" dirty="0">
              <a:solidFill>
                <a:schemeClr val="bg2"/>
              </a:solidFill>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子任务内部的查询推荐方法</a:t>
            </a:r>
            <a:endParaRPr kumimoji="1" lang="zh-CN" altLang="en-US" sz="2400" dirty="0">
              <a:solidFill>
                <a:schemeClr val="bg2"/>
              </a:solidFill>
            </a:endParaRPr>
          </a:p>
        </p:txBody>
      </p:sp>
      <p:sp>
        <p:nvSpPr>
          <p:cNvPr id="5" name="文本框 4"/>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跨子任务的查询推荐方法</a:t>
            </a:r>
            <a:endParaRPr kumimoji="1" lang="zh-CN" altLang="en-US" sz="2400" dirty="0">
              <a:solidFill>
                <a:schemeClr val="bg2"/>
              </a:solidFill>
            </a:endParaRPr>
          </a:p>
        </p:txBody>
      </p:sp>
    </p:spTree>
    <p:extLst>
      <p:ext uri="{BB962C8B-B14F-4D97-AF65-F5344CB8AC3E}">
        <p14:creationId xmlns:p14="http://schemas.microsoft.com/office/powerpoint/2010/main" val="252578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研究方法 </a:t>
            </a:r>
            <a:r>
              <a:rPr kumimoji="1" lang="en-US" altLang="zh-CN" sz="2800" dirty="0" smtClean="0">
                <a:solidFill>
                  <a:schemeClr val="bg2"/>
                </a:solidFill>
              </a:rPr>
              <a:t>-</a:t>
            </a:r>
            <a:r>
              <a:rPr kumimoji="1" lang="zh-CN" altLang="en-US" sz="2800" dirty="0" smtClean="0">
                <a:solidFill>
                  <a:schemeClr val="bg2"/>
                </a:solidFill>
              </a:rPr>
              <a:t> 面向搜索经验的查询推荐系统的设计实现</a:t>
            </a:r>
            <a:endParaRPr kumimoji="1" lang="zh-CN" altLang="en-US" sz="2800" dirty="0">
              <a:solidFill>
                <a:schemeClr val="bg2"/>
              </a:solidFill>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9646" b="6102"/>
          <a:stretch/>
        </p:blipFill>
        <p:spPr>
          <a:xfrm>
            <a:off x="2434590" y="1485900"/>
            <a:ext cx="5806440" cy="4892040"/>
          </a:xfrm>
          <a:prstGeom prst="rect">
            <a:avLst/>
          </a:prstGeom>
        </p:spPr>
      </p:pic>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solidFill>
                  <a:schemeClr val="bg2"/>
                </a:solidFill>
              </a:rPr>
              <a:t>系统架构</a:t>
            </a:r>
            <a:endParaRPr kumimoji="1" lang="zh-CN" altLang="en-US" sz="2400" dirty="0">
              <a:solidFill>
                <a:schemeClr val="bg2"/>
              </a:solidFill>
            </a:endParaRPr>
          </a:p>
        </p:txBody>
      </p:sp>
    </p:spTree>
    <p:extLst>
      <p:ext uri="{BB962C8B-B14F-4D97-AF65-F5344CB8AC3E}">
        <p14:creationId xmlns:p14="http://schemas.microsoft.com/office/powerpoint/2010/main" val="1584667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380" y="1908810"/>
            <a:ext cx="4229100" cy="2862322"/>
          </a:xfrm>
          <a:prstGeom prst="rect">
            <a:avLst/>
          </a:prstGeom>
          <a:noFill/>
        </p:spPr>
        <p:txBody>
          <a:bodyPr wrap="square" rtlCol="0">
            <a:spAutoFit/>
          </a:bodyPr>
          <a:lstStyle/>
          <a:p>
            <a:pPr marL="285750" indent="-285750">
              <a:buFont typeface="Arial" charset="0"/>
              <a:buChar char="•"/>
            </a:pPr>
            <a:r>
              <a:rPr kumimoji="1" lang="zh-CN" altLang="en-US" sz="3600" dirty="0" smtClean="0">
                <a:solidFill>
                  <a:schemeClr val="bg2"/>
                </a:solidFill>
              </a:rPr>
              <a:t>研究</a:t>
            </a:r>
            <a:r>
              <a:rPr kumimoji="1" lang="zh-CN" altLang="en-US" sz="3600" dirty="0" smtClean="0">
                <a:solidFill>
                  <a:schemeClr val="bg2"/>
                </a:solidFill>
              </a:rPr>
              <a:t>背景</a:t>
            </a:r>
            <a:endParaRPr kumimoji="1" lang="en-US" altLang="zh-CN" sz="3600" dirty="0" smtClean="0">
              <a:solidFill>
                <a:schemeClr val="bg2"/>
              </a:solidFill>
            </a:endParaRPr>
          </a:p>
          <a:p>
            <a:pPr marL="285750" indent="-285750">
              <a:buFont typeface="Arial" charset="0"/>
              <a:buChar char="•"/>
            </a:pPr>
            <a:endParaRPr kumimoji="1" lang="en-US" altLang="zh-CN" sz="3600" dirty="0" smtClean="0">
              <a:solidFill>
                <a:schemeClr val="bg2"/>
              </a:solidFill>
            </a:endParaRPr>
          </a:p>
          <a:p>
            <a:pPr marL="285750" indent="-285750">
              <a:buFont typeface="Arial" charset="0"/>
              <a:buChar char="•"/>
            </a:pPr>
            <a:r>
              <a:rPr kumimoji="1" lang="zh-CN" altLang="en-US" sz="3600" dirty="0" smtClean="0">
                <a:solidFill>
                  <a:schemeClr val="bg2"/>
                </a:solidFill>
              </a:rPr>
              <a:t>研究</a:t>
            </a:r>
            <a:r>
              <a:rPr kumimoji="1" lang="zh-CN" altLang="en-US" sz="3600" dirty="0" smtClean="0">
                <a:solidFill>
                  <a:schemeClr val="bg2"/>
                </a:solidFill>
              </a:rPr>
              <a:t>思路</a:t>
            </a:r>
            <a:endParaRPr kumimoji="1" lang="en-US" altLang="zh-CN" sz="3600" dirty="0" smtClean="0">
              <a:solidFill>
                <a:schemeClr val="bg2"/>
              </a:solidFill>
            </a:endParaRPr>
          </a:p>
          <a:p>
            <a:pPr marL="285750" indent="-285750">
              <a:buFont typeface="Arial" charset="0"/>
              <a:buChar char="•"/>
            </a:pPr>
            <a:endParaRPr kumimoji="1" lang="en-US" altLang="zh-CN" sz="3600" dirty="0" smtClean="0">
              <a:solidFill>
                <a:schemeClr val="bg2"/>
              </a:solidFill>
            </a:endParaRPr>
          </a:p>
          <a:p>
            <a:pPr marL="285750" indent="-285750">
              <a:buFont typeface="Arial" charset="0"/>
              <a:buChar char="•"/>
            </a:pPr>
            <a:r>
              <a:rPr kumimoji="1" lang="zh-CN" altLang="en-US" sz="3600" dirty="0" smtClean="0">
                <a:solidFill>
                  <a:schemeClr val="bg2"/>
                </a:solidFill>
              </a:rPr>
              <a:t>研究方法</a:t>
            </a:r>
            <a:endParaRPr kumimoji="1" lang="zh-CN" altLang="en-US" sz="3600" dirty="0">
              <a:solidFill>
                <a:schemeClr val="bg2"/>
              </a:solidFill>
            </a:endParaRPr>
          </a:p>
        </p:txBody>
      </p:sp>
    </p:spTree>
    <p:extLst>
      <p:ext uri="{BB962C8B-B14F-4D97-AF65-F5344CB8AC3E}">
        <p14:creationId xmlns:p14="http://schemas.microsoft.com/office/powerpoint/2010/main" val="4237718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研究背景 </a:t>
            </a:r>
            <a:r>
              <a:rPr kumimoji="1" lang="en-US" altLang="zh-CN" sz="2800" dirty="0" smtClean="0">
                <a:solidFill>
                  <a:schemeClr val="bg2"/>
                </a:solidFill>
              </a:rPr>
              <a:t>-</a:t>
            </a:r>
            <a:r>
              <a:rPr kumimoji="1" lang="zh-CN" altLang="en-US" sz="2800" dirty="0" smtClean="0">
                <a:solidFill>
                  <a:schemeClr val="bg2"/>
                </a:solidFill>
              </a:rPr>
              <a:t> 复杂</a:t>
            </a:r>
            <a:r>
              <a:rPr kumimoji="1" lang="zh-CN" altLang="en-US" sz="2800" dirty="0">
                <a:solidFill>
                  <a:schemeClr val="bg2"/>
                </a:solidFill>
              </a:rPr>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solidFill>
                  <a:schemeClr val="bg2"/>
                </a:solidFill>
              </a:rPr>
              <a:t>复杂搜索描述了用户在进行搜索过程中的</a:t>
            </a:r>
            <a:r>
              <a:rPr kumimoji="1" lang="en-US" altLang="zh-CN" sz="2400" dirty="0" smtClean="0">
                <a:solidFill>
                  <a:schemeClr val="bg2"/>
                </a:solidFill>
              </a:rPr>
              <a:t>3</a:t>
            </a:r>
            <a:r>
              <a:rPr kumimoji="1" lang="zh-CN" altLang="en-US" sz="2400" dirty="0" smtClean="0">
                <a:solidFill>
                  <a:schemeClr val="bg2"/>
                </a:solidFill>
              </a:rPr>
              <a:t>种典型场景：</a:t>
            </a:r>
            <a:endParaRPr kumimoji="1" lang="zh-CN" altLang="en-US" sz="2400" dirty="0">
              <a:solidFill>
                <a:schemeClr val="bg2"/>
              </a:solidFill>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系统对信息的索引不够充分</a:t>
            </a:r>
            <a:endParaRPr kumimoji="1" lang="zh-CN" altLang="en-US" sz="2400" dirty="0">
              <a:solidFill>
                <a:schemeClr val="bg2"/>
              </a:solidFill>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搜索任务本身需要浏览及探索</a:t>
            </a:r>
            <a:endParaRPr kumimoji="1" lang="zh-CN" altLang="en-US" sz="2400" dirty="0">
              <a:solidFill>
                <a:schemeClr val="bg2"/>
              </a:solidFill>
            </a:endParaRPr>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用户难以对查询进行组织或定位信息领域</a:t>
            </a:r>
            <a:endParaRPr kumimoji="1" lang="zh-CN" altLang="en-US" sz="2400" dirty="0">
              <a:solidFill>
                <a:schemeClr val="bg2"/>
              </a:solidFill>
            </a:endParaRPr>
          </a:p>
        </p:txBody>
      </p:sp>
    </p:spTree>
    <p:extLst>
      <p:ext uri="{BB962C8B-B14F-4D97-AF65-F5344CB8AC3E}">
        <p14:creationId xmlns:p14="http://schemas.microsoft.com/office/powerpoint/2010/main" val="127128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研究背景 </a:t>
            </a:r>
            <a:r>
              <a:rPr kumimoji="1" lang="en-US" altLang="zh-CN" sz="2800" dirty="0" smtClean="0">
                <a:solidFill>
                  <a:schemeClr val="bg2"/>
                </a:solidFill>
              </a:rPr>
              <a:t>-</a:t>
            </a:r>
            <a:r>
              <a:rPr kumimoji="1" lang="zh-CN" altLang="en-US" sz="2800" dirty="0" smtClean="0">
                <a:solidFill>
                  <a:schemeClr val="bg2"/>
                </a:solidFill>
              </a:rPr>
              <a:t> 复杂</a:t>
            </a:r>
            <a:r>
              <a:rPr kumimoji="1" lang="zh-CN" altLang="en-US" sz="2800" dirty="0">
                <a:solidFill>
                  <a:schemeClr val="bg2"/>
                </a:solidFill>
              </a:rPr>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solidFill>
                  <a:schemeClr val="bg2"/>
                </a:solidFill>
              </a:rPr>
              <a:t>用户的复杂搜索过程：</a:t>
            </a:r>
            <a:endParaRPr kumimoji="1" lang="zh-CN" altLang="en-US" sz="2400" dirty="0">
              <a:solidFill>
                <a:schemeClr val="bg2"/>
              </a:solidFill>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周期长</a:t>
            </a:r>
            <a:endParaRPr kumimoji="1" lang="zh-CN" altLang="en-US" sz="2400" dirty="0">
              <a:solidFill>
                <a:schemeClr val="bg2"/>
              </a:solidFill>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间断多</a:t>
            </a:r>
            <a:endParaRPr kumimoji="1" lang="zh-CN" altLang="en-US" sz="2400" dirty="0">
              <a:solidFill>
                <a:schemeClr val="bg2"/>
              </a:solidFill>
            </a:endParaRPr>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solidFill>
                  <a:schemeClr val="bg2"/>
                </a:solidFill>
              </a:rPr>
              <a:t>信息负载重</a:t>
            </a:r>
            <a:endParaRPr kumimoji="1" lang="zh-CN" altLang="en-US" sz="2400" dirty="0">
              <a:solidFill>
                <a:schemeClr val="bg2"/>
              </a:solidFill>
            </a:endParaRPr>
          </a:p>
        </p:txBody>
      </p:sp>
    </p:spTree>
    <p:extLst>
      <p:ext uri="{BB962C8B-B14F-4D97-AF65-F5344CB8AC3E}">
        <p14:creationId xmlns:p14="http://schemas.microsoft.com/office/powerpoint/2010/main" val="50753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653796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研究背景 </a:t>
            </a:r>
            <a:r>
              <a:rPr kumimoji="1" lang="en-US" altLang="zh-CN" sz="2800" dirty="0" smtClean="0">
                <a:solidFill>
                  <a:schemeClr val="bg2"/>
                </a:solidFill>
              </a:rPr>
              <a:t>-</a:t>
            </a:r>
            <a:r>
              <a:rPr kumimoji="1" lang="zh-CN" altLang="en-US" sz="2800" dirty="0" smtClean="0">
                <a:solidFill>
                  <a:schemeClr val="bg2"/>
                </a:solidFill>
              </a:rPr>
              <a:t> 针对复杂搜索的查询推荐</a:t>
            </a:r>
            <a:endParaRPr kumimoji="1" lang="zh-CN" altLang="en-US" sz="2800" dirty="0">
              <a:solidFill>
                <a:schemeClr val="bg2"/>
              </a:solidFill>
            </a:endParaRPr>
          </a:p>
        </p:txBody>
      </p:sp>
      <p:sp>
        <p:nvSpPr>
          <p:cNvPr id="3" name="文本框 2"/>
          <p:cNvSpPr txBox="1"/>
          <p:nvPr/>
        </p:nvSpPr>
        <p:spPr>
          <a:xfrm>
            <a:off x="834390" y="2358390"/>
            <a:ext cx="7646670" cy="830997"/>
          </a:xfrm>
          <a:prstGeom prst="rect">
            <a:avLst/>
          </a:prstGeom>
          <a:noFill/>
        </p:spPr>
        <p:txBody>
          <a:bodyPr wrap="square" rtlCol="0">
            <a:spAutoFit/>
          </a:bodyPr>
          <a:lstStyle/>
          <a:p>
            <a:r>
              <a:rPr kumimoji="1" lang="zh-CN" altLang="en-US" sz="2400" dirty="0" smtClean="0">
                <a:solidFill>
                  <a:schemeClr val="bg2"/>
                </a:solidFill>
              </a:rPr>
              <a:t>传统的查询推荐方法不能很好地针对复杂搜索的特性进行</a:t>
            </a:r>
            <a:r>
              <a:rPr kumimoji="1" lang="zh-CN" altLang="en-US" sz="2400" smtClean="0">
                <a:solidFill>
                  <a:schemeClr val="bg2"/>
                </a:solidFill>
              </a:rPr>
              <a:t>查询推荐。</a:t>
            </a:r>
            <a:endParaRPr kumimoji="1" lang="zh-CN" altLang="en-US" sz="2400" dirty="0">
              <a:solidFill>
                <a:schemeClr val="bg2"/>
              </a:solidFill>
            </a:endParaRPr>
          </a:p>
        </p:txBody>
      </p:sp>
      <p:sp>
        <p:nvSpPr>
          <p:cNvPr id="5" name="文本框 4"/>
          <p:cNvSpPr txBox="1"/>
          <p:nvPr/>
        </p:nvSpPr>
        <p:spPr>
          <a:xfrm>
            <a:off x="834390" y="3573780"/>
            <a:ext cx="7646670" cy="830997"/>
          </a:xfrm>
          <a:prstGeom prst="rect">
            <a:avLst/>
          </a:prstGeom>
          <a:noFill/>
        </p:spPr>
        <p:txBody>
          <a:bodyPr wrap="square" rtlCol="0">
            <a:spAutoFit/>
          </a:bodyPr>
          <a:lstStyle/>
          <a:p>
            <a:r>
              <a:rPr kumimoji="1" lang="zh-CN" altLang="en-US" sz="2400" dirty="0" smtClean="0">
                <a:solidFill>
                  <a:schemeClr val="bg2"/>
                </a:solidFill>
              </a:rPr>
              <a:t>本研究希望提出一种针对复杂搜索的查询推荐方法，以帮助用户更高效地达成信息需求。</a:t>
            </a:r>
            <a:endParaRPr kumimoji="1" lang="zh-CN" altLang="en-US" sz="2400" dirty="0">
              <a:solidFill>
                <a:schemeClr val="bg2"/>
              </a:solidFill>
            </a:endParaRPr>
          </a:p>
        </p:txBody>
      </p:sp>
    </p:spTree>
    <p:extLst>
      <p:ext uri="{BB962C8B-B14F-4D97-AF65-F5344CB8AC3E}">
        <p14:creationId xmlns:p14="http://schemas.microsoft.com/office/powerpoint/2010/main" val="114409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研究背景 </a:t>
            </a:r>
            <a:r>
              <a:rPr kumimoji="1" lang="en-US" altLang="zh-CN" sz="2800" dirty="0">
                <a:solidFill>
                  <a:schemeClr val="bg2"/>
                </a:solidFill>
              </a:rPr>
              <a:t>-</a:t>
            </a:r>
            <a:r>
              <a:rPr kumimoji="1" lang="zh-CN" altLang="en-US" sz="2800" dirty="0" smtClean="0">
                <a:solidFill>
                  <a:schemeClr val="bg2"/>
                </a:solidFill>
              </a:rPr>
              <a:t> 时间树</a:t>
            </a:r>
            <a:endParaRPr kumimoji="1" lang="zh-CN" altLang="en-US" sz="2800" dirty="0">
              <a:solidFill>
                <a:schemeClr val="bg2"/>
              </a:solidFill>
            </a:endParaRPr>
          </a:p>
        </p:txBody>
      </p:sp>
      <p:sp>
        <p:nvSpPr>
          <p:cNvPr id="2" name="椭圆 1"/>
          <p:cNvSpPr/>
          <p:nvPr/>
        </p:nvSpPr>
        <p:spPr>
          <a:xfrm>
            <a:off x="1754372" y="2530549"/>
            <a:ext cx="478465" cy="446567"/>
          </a:xfrm>
          <a:prstGeom prst="ellipse">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12242" y="2565253"/>
            <a:ext cx="425303" cy="42530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381693" y="2565253"/>
            <a:ext cx="1212112" cy="369332"/>
          </a:xfrm>
          <a:prstGeom prst="rect">
            <a:avLst/>
          </a:prstGeom>
          <a:noFill/>
        </p:spPr>
        <p:txBody>
          <a:bodyPr wrap="square" rtlCol="0">
            <a:spAutoFit/>
          </a:bodyPr>
          <a:lstStyle/>
          <a:p>
            <a:r>
              <a:rPr kumimoji="1" lang="zh-CN" altLang="en-US" dirty="0" smtClean="0">
                <a:solidFill>
                  <a:schemeClr val="bg2"/>
                </a:solidFill>
              </a:rPr>
              <a:t>用户查询</a:t>
            </a:r>
            <a:endParaRPr kumimoji="1" lang="zh-CN" altLang="en-US" dirty="0">
              <a:solidFill>
                <a:schemeClr val="bg2"/>
              </a:solidFill>
            </a:endParaRPr>
          </a:p>
        </p:txBody>
      </p:sp>
      <p:sp>
        <p:nvSpPr>
          <p:cNvPr id="6" name="文本框 5"/>
          <p:cNvSpPr txBox="1"/>
          <p:nvPr/>
        </p:nvSpPr>
        <p:spPr>
          <a:xfrm>
            <a:off x="5443870" y="2593238"/>
            <a:ext cx="1212112" cy="369332"/>
          </a:xfrm>
          <a:prstGeom prst="rect">
            <a:avLst/>
          </a:prstGeom>
          <a:noFill/>
        </p:spPr>
        <p:txBody>
          <a:bodyPr wrap="square" rtlCol="0">
            <a:spAutoFit/>
          </a:bodyPr>
          <a:lstStyle/>
          <a:p>
            <a:r>
              <a:rPr kumimoji="1" lang="zh-CN" altLang="en-US" dirty="0" smtClean="0">
                <a:solidFill>
                  <a:schemeClr val="bg2"/>
                </a:solidFill>
              </a:rPr>
              <a:t>用户点击</a:t>
            </a:r>
            <a:endParaRPr kumimoji="1" lang="zh-CN" altLang="en-US" dirty="0">
              <a:solidFill>
                <a:schemeClr val="bg2"/>
              </a:solidFill>
            </a:endParaRPr>
          </a:p>
        </p:txBody>
      </p:sp>
    </p:spTree>
    <p:extLst>
      <p:ext uri="{BB962C8B-B14F-4D97-AF65-F5344CB8AC3E}">
        <p14:creationId xmlns:p14="http://schemas.microsoft.com/office/powerpoint/2010/main" val="61452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研究背景 </a:t>
            </a:r>
            <a:r>
              <a:rPr kumimoji="1" lang="en-US" altLang="zh-CN" sz="2800" dirty="0">
                <a:solidFill>
                  <a:schemeClr val="bg2"/>
                </a:solidFill>
              </a:rPr>
              <a:t>-</a:t>
            </a:r>
            <a:r>
              <a:rPr kumimoji="1" lang="zh-CN" altLang="en-US" sz="2800" dirty="0" smtClean="0">
                <a:solidFill>
                  <a:schemeClr val="bg2"/>
                </a:solidFill>
              </a:rPr>
              <a:t> 时间树</a:t>
            </a:r>
            <a:endParaRPr kumimoji="1" lang="zh-CN" altLang="en-US" sz="2800" dirty="0">
              <a:solidFill>
                <a:schemeClr val="bg2"/>
              </a:solidFill>
            </a:endParaRPr>
          </a:p>
        </p:txBody>
      </p:sp>
      <p:sp>
        <p:nvSpPr>
          <p:cNvPr id="2" name="椭圆 1"/>
          <p:cNvSpPr/>
          <p:nvPr/>
        </p:nvSpPr>
        <p:spPr>
          <a:xfrm>
            <a:off x="1754372" y="2530549"/>
            <a:ext cx="478465" cy="446567"/>
          </a:xfrm>
          <a:prstGeom prst="ellipse">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22874" y="2557129"/>
            <a:ext cx="425303" cy="42530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p:cNvCxnSpPr>
            <a:stCxn id="2" idx="6"/>
          </p:cNvCxnSpPr>
          <p:nvPr/>
        </p:nvCxnSpPr>
        <p:spPr>
          <a:xfrm flipV="1">
            <a:off x="2232837" y="1748790"/>
            <a:ext cx="887553" cy="100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p:cNvCxnSpPr>
          <p:nvPr/>
        </p:nvCxnSpPr>
        <p:spPr>
          <a:xfrm>
            <a:off x="2232837" y="2753833"/>
            <a:ext cx="887553" cy="107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601646" y="3829049"/>
            <a:ext cx="1140607"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0390" y="3605766"/>
            <a:ext cx="478465" cy="446567"/>
          </a:xfrm>
          <a:prstGeom prst="ellipse">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42253" y="3616397"/>
            <a:ext cx="425303" cy="42530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15" idx="3"/>
          </p:cNvCxnSpPr>
          <p:nvPr/>
        </p:nvCxnSpPr>
        <p:spPr>
          <a:xfrm flipV="1">
            <a:off x="5167556" y="3179799"/>
            <a:ext cx="936064" cy="6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5" idx="3"/>
          </p:cNvCxnSpPr>
          <p:nvPr/>
        </p:nvCxnSpPr>
        <p:spPr>
          <a:xfrm>
            <a:off x="5167556" y="3829049"/>
            <a:ext cx="936064" cy="7086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103620" y="2956515"/>
            <a:ext cx="478465" cy="446567"/>
          </a:xfrm>
          <a:prstGeom prst="ellipse">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03619" y="4314426"/>
            <a:ext cx="478465" cy="446567"/>
          </a:xfrm>
          <a:prstGeom prst="ellipse">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p:cNvCxnSpPr/>
          <p:nvPr/>
        </p:nvCxnSpPr>
        <p:spPr>
          <a:xfrm flipV="1">
            <a:off x="6469380" y="3179799"/>
            <a:ext cx="1140607"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09987" y="2967147"/>
            <a:ext cx="425303" cy="42530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p:cNvCxnSpPr/>
          <p:nvPr/>
        </p:nvCxnSpPr>
        <p:spPr>
          <a:xfrm flipV="1">
            <a:off x="6511911" y="4537710"/>
            <a:ext cx="1140607" cy="1"/>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609986" y="4337286"/>
            <a:ext cx="425303" cy="42530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3539579" y="1737360"/>
            <a:ext cx="1140607" cy="1"/>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686300" y="1514076"/>
            <a:ext cx="478465" cy="446567"/>
          </a:xfrm>
          <a:prstGeom prst="ellipse">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V="1">
            <a:off x="5167556" y="1737359"/>
            <a:ext cx="1140607" cy="1"/>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03619" y="1524707"/>
            <a:ext cx="425303" cy="42530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95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4.81481E-6 L -0.19896 -0.15348 " pathEditMode="relative" rAng="0" ptsTypes="AA">
                                      <p:cBhvr>
                                        <p:cTn id="6" dur="500" fill="hold"/>
                                        <p:tgtEl>
                                          <p:spTgt spid="3"/>
                                        </p:tgtEl>
                                        <p:attrNameLst>
                                          <p:attrName>ppt_x</p:attrName>
                                          <p:attrName>ppt_y</p:attrName>
                                        </p:attrNameLst>
                                      </p:cBhvr>
                                      <p:rCtr x="-9948" y="-7685"/>
                                    </p:animMotion>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0" grpId="0" animBg="1"/>
      <p:bldP spid="21" grpId="0" animBg="1"/>
      <p:bldP spid="23" grpId="0" animBg="1"/>
      <p:bldP spid="25"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研究背景 </a:t>
            </a:r>
            <a:r>
              <a:rPr kumimoji="1" lang="en-US" altLang="zh-CN" sz="2800" dirty="0">
                <a:solidFill>
                  <a:schemeClr val="bg2"/>
                </a:solidFill>
              </a:rPr>
              <a:t>-</a:t>
            </a:r>
            <a:r>
              <a:rPr kumimoji="1" lang="zh-CN" altLang="en-US" sz="2800" dirty="0" smtClean="0">
                <a:solidFill>
                  <a:schemeClr val="bg2"/>
                </a:solidFill>
              </a:rPr>
              <a:t> 时间树</a:t>
            </a:r>
            <a:endParaRPr kumimoji="1" lang="zh-CN" altLang="en-US" sz="2800" dirty="0">
              <a:solidFill>
                <a:schemeClr val="bg2"/>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7900"/>
            <a:ext cx="9144000" cy="2339035"/>
          </a:xfrm>
          <a:prstGeom prst="rect">
            <a:avLst/>
          </a:prstGeom>
        </p:spPr>
      </p:pic>
    </p:spTree>
    <p:extLst>
      <p:ext uri="{BB962C8B-B14F-4D97-AF65-F5344CB8AC3E}">
        <p14:creationId xmlns:p14="http://schemas.microsoft.com/office/powerpoint/2010/main" val="96728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solidFill>
                  <a:schemeClr val="bg2"/>
                </a:solidFill>
              </a:rPr>
              <a:t>研究思路</a:t>
            </a:r>
            <a:endParaRPr kumimoji="1" lang="zh-CN" altLang="en-US" sz="2800" dirty="0">
              <a:solidFill>
                <a:schemeClr val="bg2"/>
              </a:solidFill>
            </a:endParaRPr>
          </a:p>
        </p:txBody>
      </p:sp>
      <p:sp>
        <p:nvSpPr>
          <p:cNvPr id="2" name="圆角矩形 1"/>
          <p:cNvSpPr/>
          <p:nvPr/>
        </p:nvSpPr>
        <p:spPr>
          <a:xfrm>
            <a:off x="61912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证明时间树中蕴含高质量的搜索经验</a:t>
            </a:r>
            <a:endParaRPr kumimoji="1" lang="zh-CN" altLang="en-US" dirty="0"/>
          </a:p>
        </p:txBody>
      </p:sp>
      <p:sp>
        <p:nvSpPr>
          <p:cNvPr id="5" name="圆角矩形 4"/>
          <p:cNvSpPr/>
          <p:nvPr/>
        </p:nvSpPr>
        <p:spPr>
          <a:xfrm>
            <a:off x="353758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如何提取</a:t>
            </a:r>
            <a:endParaRPr kumimoji="1" lang="en-US" altLang="zh-CN" dirty="0" smtClean="0"/>
          </a:p>
          <a:p>
            <a:pPr algn="ctr"/>
            <a:r>
              <a:rPr kumimoji="1" lang="zh-CN" altLang="en-US" dirty="0" smtClean="0"/>
              <a:t>搜索经验</a:t>
            </a:r>
            <a:endParaRPr kumimoji="1" lang="zh-CN" altLang="en-US" dirty="0"/>
          </a:p>
        </p:txBody>
      </p:sp>
      <p:sp>
        <p:nvSpPr>
          <p:cNvPr id="6" name="圆角矩形 5"/>
          <p:cNvSpPr/>
          <p:nvPr/>
        </p:nvSpPr>
        <p:spPr>
          <a:xfrm>
            <a:off x="645604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如何利用提取的搜索经验进行查询推荐</a:t>
            </a:r>
            <a:endParaRPr kumimoji="1" lang="zh-CN" altLang="en-US" dirty="0"/>
          </a:p>
        </p:txBody>
      </p:sp>
      <p:cxnSp>
        <p:nvCxnSpPr>
          <p:cNvPr id="7" name="直线箭头连接符 6"/>
          <p:cNvCxnSpPr>
            <a:stCxn id="2" idx="3"/>
            <a:endCxn id="5" idx="1"/>
          </p:cNvCxnSpPr>
          <p:nvPr/>
        </p:nvCxnSpPr>
        <p:spPr>
          <a:xfrm>
            <a:off x="2413635" y="3154680"/>
            <a:ext cx="1123950"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8" idx="3"/>
          </p:cNvCxnSpPr>
          <p:nvPr/>
        </p:nvCxnSpPr>
        <p:spPr>
          <a:xfrm>
            <a:off x="5332095" y="3154680"/>
            <a:ext cx="1123950"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19125" y="4838700"/>
            <a:ext cx="763143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设计实现面向搜索经验的查询推荐系统</a:t>
            </a:r>
            <a:endParaRPr kumimoji="1" lang="zh-CN" altLang="en-US" dirty="0"/>
          </a:p>
        </p:txBody>
      </p:sp>
      <p:sp>
        <p:nvSpPr>
          <p:cNvPr id="10" name="下箭头 9"/>
          <p:cNvSpPr/>
          <p:nvPr/>
        </p:nvSpPr>
        <p:spPr>
          <a:xfrm>
            <a:off x="4171950" y="3882390"/>
            <a:ext cx="457200" cy="754380"/>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TotalTime>
  <Words>978</Words>
  <Application>Microsoft Macintosh PowerPoint</Application>
  <PresentationFormat>全屏显示(4:3)</PresentationFormat>
  <Paragraphs>95</Paragraphs>
  <Slides>15</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Calibri</vt:lpstr>
      <vt:lpstr>Calibri Light</vt:lpstr>
      <vt:lpstr>DengXian</vt:lpstr>
      <vt:lpstr>等线</vt:lpstr>
      <vt:lpstr>等线 Light</vt:lpstr>
      <vt:lpstr>黑体</vt:lpstr>
      <vt:lpstr>Arial</vt:lpstr>
      <vt:lpstr>Office 主题​​</vt:lpstr>
      <vt:lpstr>面向搜索经验的 查询推荐方法研究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面向搜索经验的 查询推荐方法研究</dc:title>
  <dc:creator>dl liu</dc:creator>
  <cp:lastModifiedBy>dl liu</cp:lastModifiedBy>
  <cp:revision>22</cp:revision>
  <dcterms:created xsi:type="dcterms:W3CDTF">2017-11-30T07:32:30Z</dcterms:created>
  <dcterms:modified xsi:type="dcterms:W3CDTF">2017-12-11T08:21:34Z</dcterms:modified>
</cp:coreProperties>
</file>