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60" r:id="rId5"/>
    <p:sldId id="261" r:id="rId6"/>
    <p:sldId id="259" r:id="rId7"/>
    <p:sldId id="268" r:id="rId8"/>
    <p:sldId id="267" r:id="rId9"/>
    <p:sldId id="262" r:id="rId10"/>
    <p:sldId id="263" r:id="rId11"/>
    <p:sldId id="269" r:id="rId12"/>
    <p:sldId id="270" r:id="rId13"/>
    <p:sldId id="264" r:id="rId14"/>
    <p:sldId id="271" r:id="rId15"/>
    <p:sldId id="277" r:id="rId16"/>
    <p:sldId id="272" r:id="rId17"/>
    <p:sldId id="278" r:id="rId18"/>
    <p:sldId id="265" r:id="rId19"/>
    <p:sldId id="279" r:id="rId20"/>
    <p:sldId id="273" r:id="rId21"/>
    <p:sldId id="274" r:id="rId22"/>
    <p:sldId id="275" r:id="rId23"/>
    <p:sldId id="266" r:id="rId24"/>
    <p:sldId id="276"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59" autoAdjust="0"/>
    <p:restoredTop sz="94643"/>
  </p:normalViewPr>
  <p:slideViewPr>
    <p:cSldViewPr snapToGrid="0">
      <p:cViewPr>
        <p:scale>
          <a:sx n="96" d="100"/>
          <a:sy n="96" d="100"/>
        </p:scale>
        <p:origin x="368"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1A040-9D4F-D541-A439-73F352E980A4}" type="datetimeFigureOut">
              <a:rPr kumimoji="1" lang="zh-CN" altLang="en-US" smtClean="0"/>
              <a:t>2017/12/13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928E-768F-664D-B9B7-8234C43BD995}" type="slidenum">
              <a:rPr kumimoji="1" lang="zh-CN" altLang="en-US" smtClean="0"/>
              <a:t>‹#›</a:t>
            </a:fld>
            <a:endParaRPr kumimoji="1" lang="zh-CN" altLang="en-US"/>
          </a:p>
        </p:txBody>
      </p:sp>
    </p:spTree>
    <p:extLst>
      <p:ext uri="{BB962C8B-B14F-4D97-AF65-F5344CB8AC3E}">
        <p14:creationId xmlns:p14="http://schemas.microsoft.com/office/powerpoint/2010/main" val="194691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在此前的研究中，我们实验室提出了时间树这一概念，以帮助用户管理复杂搜索过程。</a:t>
            </a:r>
            <a:endParaRPr kumimoji="1" lang="en-US" altLang="zh-CN" dirty="0" smtClean="0"/>
          </a:p>
          <a:p>
            <a:r>
              <a:rPr kumimoji="1" lang="zh-CN" altLang="en-US" dirty="0" smtClean="0"/>
              <a:t>时间树将用户在复杂搜索过程中进行的查询用圆圈表示，将用户进行的点击用方块表示。并将他们组织称一棵树的形式。</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6</a:t>
            </a:fld>
            <a:endParaRPr kumimoji="1" lang="zh-CN" altLang="en-US"/>
          </a:p>
        </p:txBody>
      </p:sp>
    </p:spTree>
    <p:extLst>
      <p:ext uri="{BB962C8B-B14F-4D97-AF65-F5344CB8AC3E}">
        <p14:creationId xmlns:p14="http://schemas.microsoft.com/office/powerpoint/2010/main" val="1648737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16</a:t>
            </a:fld>
            <a:endParaRPr kumimoji="1" lang="zh-CN" altLang="en-US"/>
          </a:p>
        </p:txBody>
      </p:sp>
    </p:spTree>
    <p:extLst>
      <p:ext uri="{BB962C8B-B14F-4D97-AF65-F5344CB8AC3E}">
        <p14:creationId xmlns:p14="http://schemas.microsoft.com/office/powerpoint/2010/main" val="209617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17</a:t>
            </a:fld>
            <a:endParaRPr kumimoji="1" lang="zh-CN" altLang="en-US"/>
          </a:p>
        </p:txBody>
      </p:sp>
    </p:spTree>
    <p:extLst>
      <p:ext uri="{BB962C8B-B14F-4D97-AF65-F5344CB8AC3E}">
        <p14:creationId xmlns:p14="http://schemas.microsoft.com/office/powerpoint/2010/main" val="98718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7</a:t>
            </a:fld>
            <a:endParaRPr kumimoji="1" lang="zh-CN" altLang="en-US"/>
          </a:p>
        </p:txBody>
      </p:sp>
    </p:spTree>
    <p:extLst>
      <p:ext uri="{BB962C8B-B14F-4D97-AF65-F5344CB8AC3E}">
        <p14:creationId xmlns:p14="http://schemas.microsoft.com/office/powerpoint/2010/main" val="15782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由于时间树的结构特性，用户从时间树中能够很容易地获取到以下信息：</a:t>
            </a:r>
            <a:endParaRPr kumimoji="1" lang="en-US" altLang="zh-CN" dirty="0" smtClean="0"/>
          </a:p>
          <a:p>
            <a:r>
              <a:rPr kumimoji="1" lang="zh-CN" altLang="en-US" dirty="0" smtClean="0"/>
              <a:t>节点产生的相对时间顺序。</a:t>
            </a:r>
            <a:endParaRPr kumimoji="1" lang="en-US" altLang="zh-CN" dirty="0" smtClean="0"/>
          </a:p>
          <a:p>
            <a:r>
              <a:rPr kumimoji="1" lang="zh-CN" altLang="en-US" dirty="0" smtClean="0"/>
              <a:t>查询的来源。</a:t>
            </a:r>
            <a:endParaRPr kumimoji="1" lang="en-US" altLang="zh-CN" dirty="0" smtClean="0"/>
          </a:p>
          <a:p>
            <a:r>
              <a:rPr kumimoji="1" lang="zh-CN" altLang="en-US" dirty="0" smtClean="0"/>
              <a:t>子任务的划分。</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8</a:t>
            </a:fld>
            <a:endParaRPr kumimoji="1" lang="zh-CN" altLang="en-US"/>
          </a:p>
        </p:txBody>
      </p:sp>
    </p:spTree>
    <p:extLst>
      <p:ext uri="{BB962C8B-B14F-4D97-AF65-F5344CB8AC3E}">
        <p14:creationId xmlns:p14="http://schemas.microsoft.com/office/powerpoint/2010/main" val="70109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在复杂搜索的背景下，以时间树为基础，我们研究面向搜索经验的查询推荐方法的研究思路是这样的：</a:t>
            </a:r>
            <a:endParaRPr kumimoji="1" lang="en-US" altLang="zh-CN" dirty="0" smtClean="0"/>
          </a:p>
          <a:p>
            <a:r>
              <a:rPr kumimoji="1" lang="zh-CN" altLang="en-US" dirty="0" smtClean="0"/>
              <a:t>首先，想要面向搜索经验做查询推荐，我们需要先证明时间树中蕴含有高质量的搜索经验，这是研究进行下去的前提。</a:t>
            </a:r>
            <a:endParaRPr kumimoji="1" lang="en-US" altLang="zh-CN" dirty="0" smtClean="0"/>
          </a:p>
          <a:p>
            <a:r>
              <a:rPr kumimoji="1" lang="zh-CN" altLang="en-US" dirty="0" smtClean="0"/>
              <a:t>在证明了搜索经验蕴含性的基础上，我们研究如何提取搜索经验。</a:t>
            </a:r>
            <a:endParaRPr kumimoji="1" lang="en-US" altLang="zh-CN" dirty="0" smtClean="0"/>
          </a:p>
          <a:p>
            <a:r>
              <a:rPr kumimoji="1" lang="zh-CN" altLang="en-US" dirty="0" smtClean="0"/>
              <a:t>在提取了搜索经验以后，我们研究如何利用提取的搜索经验进行查询推荐。</a:t>
            </a:r>
            <a:endParaRPr kumimoji="1" lang="en-US" altLang="zh-CN" dirty="0" smtClean="0"/>
          </a:p>
          <a:p>
            <a:r>
              <a:rPr kumimoji="1" lang="zh-CN" altLang="en-US" dirty="0" smtClean="0"/>
              <a:t>最后我们利用上述研究理论，设计并实现面向搜索经验的查询推荐系统，使本研究形成一套完整的解决方案。</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9</a:t>
            </a:fld>
            <a:endParaRPr kumimoji="1" lang="zh-CN" altLang="en-US"/>
          </a:p>
        </p:txBody>
      </p:sp>
    </p:spTree>
    <p:extLst>
      <p:ext uri="{BB962C8B-B14F-4D97-AF65-F5344CB8AC3E}">
        <p14:creationId xmlns:p14="http://schemas.microsoft.com/office/powerpoint/2010/main" val="135607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在搜索经验模型中，我们将搜索经验分为时间经验，因果经验以及主题经验。</a:t>
            </a:r>
            <a:endParaRPr kumimoji="1" lang="en-US" altLang="zh-CN" dirty="0" smtClean="0"/>
          </a:p>
          <a:p>
            <a:r>
              <a:rPr kumimoji="1" lang="zh-CN" altLang="en-US" dirty="0" smtClean="0"/>
              <a:t>其中时间经验为用户</a:t>
            </a:r>
            <a:r>
              <a:rPr lang="zh-CN" altLang="zh-CN" sz="1200" kern="1200" dirty="0" smtClean="0">
                <a:solidFill>
                  <a:schemeClr val="tx1"/>
                </a:solidFill>
                <a:effectLst/>
                <a:latin typeface="+mn-lt"/>
                <a:ea typeface="+mn-ea"/>
                <a:cs typeface="+mn-cs"/>
              </a:rPr>
              <a:t>在搜索过程中进行查询和点击的时间先后关系</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因果经验为</a:t>
            </a:r>
            <a:r>
              <a:rPr lang="zh-CN" altLang="zh-CN" sz="1200" kern="1200" dirty="0" smtClean="0">
                <a:solidFill>
                  <a:schemeClr val="tx1"/>
                </a:solidFill>
                <a:effectLst/>
                <a:latin typeface="+mn-lt"/>
                <a:ea typeface="+mn-ea"/>
                <a:cs typeface="+mn-cs"/>
              </a:rPr>
              <a:t>用户所进行查询的查询来源</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主题经验为用户对复杂搜索任务所进行的子任务划分</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与搜索经验模型对应地，我们提出搜索经验一致性模型作为搜索经验质量的评价模型。</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我们认为如果时间树中蕴含有高质量的搜索经验，那么在用户对复杂搜索过程进行回顾的过程中，应当保持搜索经验的一致性。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与搜索经验模型相对应的，搜索经验一致性包括时间一致性，因果一致性以及主题一致性。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其中</a:t>
            </a:r>
            <a:r>
              <a:rPr lang="zh-CN" altLang="zh-CN" sz="1200" kern="1200" dirty="0" smtClean="0">
                <a:solidFill>
                  <a:schemeClr val="tx1"/>
                </a:solidFill>
                <a:effectLst/>
                <a:latin typeface="+mn-lt"/>
                <a:ea typeface="+mn-ea"/>
                <a:cs typeface="+mn-cs"/>
              </a:rPr>
              <a:t>时间一致性指用户能够准确回忆起自己在搜索过程中查询与点击的先后顺序。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因果一致性指用户能够准确回忆起搜索中的某个查询的查询动机。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主题一致性指用户能够合理地对复杂搜索任务进行子任务划分，以及对搜索过程中的某一个阶段，能够判断其中的查询与点击分别属于哪些子任务。</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11</a:t>
            </a:fld>
            <a:endParaRPr kumimoji="1" lang="zh-CN" altLang="en-US"/>
          </a:p>
        </p:txBody>
      </p:sp>
    </p:spTree>
    <p:extLst>
      <p:ext uri="{BB962C8B-B14F-4D97-AF65-F5344CB8AC3E}">
        <p14:creationId xmlns:p14="http://schemas.microsoft.com/office/powerpoint/2010/main" val="22573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在提出了搜索经验模型以及搜索经验一致性模型的基础上，我们设计实验验证时间树中搜索经验的蕴含性。</a:t>
            </a:r>
            <a:endParaRPr kumimoji="1" lang="en-US" altLang="zh-CN" dirty="0" smtClean="0"/>
          </a:p>
          <a:p>
            <a:r>
              <a:rPr kumimoji="1" lang="zh-CN" altLang="en-US" dirty="0" smtClean="0"/>
              <a:t>实验过程在这里时间关系我就不详细叙述了。</a:t>
            </a:r>
            <a:endParaRPr kumimoji="1" lang="en-US" altLang="zh-CN" dirty="0" smtClean="0"/>
          </a:p>
          <a:p>
            <a:r>
              <a:rPr kumimoji="1" lang="zh-CN" altLang="en-US" dirty="0" smtClean="0"/>
              <a:t>我们使用用户学习中很典型的主观评估，专家评估以及客观评估三种评估方法对时间树上的搜索经验蕴含性进行了评估，证明了时间树中蕴含有高质量的搜索经验。</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12</a:t>
            </a:fld>
            <a:endParaRPr kumimoji="1" lang="zh-CN" altLang="en-US"/>
          </a:p>
        </p:txBody>
      </p:sp>
    </p:spTree>
    <p:extLst>
      <p:ext uri="{BB962C8B-B14F-4D97-AF65-F5344CB8AC3E}">
        <p14:creationId xmlns:p14="http://schemas.microsoft.com/office/powerpoint/2010/main" val="53308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在验证了时间树中搜索经验的蕴含性以后，我们提出搜索经验提取方法，针对因果经验以及主题经验分别提出了搜索经验提取算法。</a:t>
            </a:r>
            <a:endParaRPr kumimoji="1" lang="en-US" altLang="zh-CN" dirty="0" smtClean="0"/>
          </a:p>
          <a:p>
            <a:r>
              <a:rPr kumimoji="1" lang="zh-CN" altLang="en-US" dirty="0" smtClean="0"/>
              <a:t>这里没有针对时间经验的提取算法原因是因为在搜索经验蕴含性验证实验中，我们发现时间树与传统日志相比，在时间经验蕴含性上并没有明显的优势，因此我们没有针对时间经验进行研究。</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13</a:t>
            </a:fld>
            <a:endParaRPr kumimoji="1" lang="zh-CN" altLang="en-US"/>
          </a:p>
        </p:txBody>
      </p:sp>
    </p:spTree>
    <p:extLst>
      <p:ext uri="{BB962C8B-B14F-4D97-AF65-F5344CB8AC3E}">
        <p14:creationId xmlns:p14="http://schemas.microsoft.com/office/powerpoint/2010/main" val="187979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14</a:t>
            </a:fld>
            <a:endParaRPr kumimoji="1" lang="zh-CN" altLang="en-US"/>
          </a:p>
        </p:txBody>
      </p:sp>
    </p:spTree>
    <p:extLst>
      <p:ext uri="{BB962C8B-B14F-4D97-AF65-F5344CB8AC3E}">
        <p14:creationId xmlns:p14="http://schemas.microsoft.com/office/powerpoint/2010/main" val="181843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15</a:t>
            </a:fld>
            <a:endParaRPr kumimoji="1" lang="zh-CN" altLang="en-US"/>
          </a:p>
        </p:txBody>
      </p:sp>
    </p:spTree>
    <p:extLst>
      <p:ext uri="{BB962C8B-B14F-4D97-AF65-F5344CB8AC3E}">
        <p14:creationId xmlns:p14="http://schemas.microsoft.com/office/powerpoint/2010/main" val="48494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90B3-9772-44C6-B209-B94CDEDEB265}" type="datetimeFigureOut">
              <a:rPr lang="zh-CN" altLang="en-US" smtClean="0"/>
              <a:t>2017/12/13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5942D-6C7C-450C-BD25-695C0C5BEEBC}" type="slidenum">
              <a:rPr lang="zh-CN" altLang="en-US" smtClean="0"/>
              <a:t>‹#›</a:t>
            </a:fld>
            <a:endParaRPr lang="zh-CN" altLang="en-US"/>
          </a:p>
        </p:txBody>
      </p:sp>
    </p:spTree>
    <p:extLst>
      <p:ext uri="{BB962C8B-B14F-4D97-AF65-F5344CB8AC3E}">
        <p14:creationId xmlns:p14="http://schemas.microsoft.com/office/powerpoint/2010/main" val="814365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144" y="1877616"/>
            <a:ext cx="6858000" cy="1790700"/>
          </a:xfrm>
        </p:spPr>
        <p:txBody>
          <a:bodyPr/>
          <a:lstStyle/>
          <a:p>
            <a:r>
              <a:rPr lang="zh-CN" altLang="en-US" dirty="0">
                <a:latin typeface="黑体" panose="02010609060101010101" pitchFamily="49" charset="-122"/>
                <a:ea typeface="黑体" panose="02010609060101010101" pitchFamily="49" charset="-122"/>
              </a:rPr>
              <a:t>面向搜索经验的</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查询推荐方法研究</a:t>
            </a:r>
          </a:p>
        </p:txBody>
      </p:sp>
      <p:sp>
        <p:nvSpPr>
          <p:cNvPr id="3" name="副标题 2"/>
          <p:cNvSpPr>
            <a:spLocks noGrp="1"/>
          </p:cNvSpPr>
          <p:nvPr>
            <p:ph type="subTitle" idx="1"/>
          </p:nvPr>
        </p:nvSpPr>
        <p:spPr>
          <a:xfrm>
            <a:off x="6112192" y="4758928"/>
            <a:ext cx="2791778" cy="1241822"/>
          </a:xfrm>
        </p:spPr>
        <p:txBody>
          <a:bodyPr>
            <a:normAutofit fontScale="85000" lnSpcReduction="10000"/>
          </a:bodyPr>
          <a:lstStyle/>
          <a:p>
            <a:pPr algn="just"/>
            <a:r>
              <a:rPr lang="zh-CN" altLang="en-US" dirty="0"/>
              <a:t>答辩人：刘大力</a:t>
            </a:r>
            <a:endParaRPr lang="en-US" altLang="zh-CN" dirty="0"/>
          </a:p>
          <a:p>
            <a:pPr algn="just"/>
            <a:r>
              <a:rPr lang="zh-CN" altLang="en-US" dirty="0"/>
              <a:t>专业：计算机应用技术</a:t>
            </a:r>
            <a:endParaRPr lang="en-US" altLang="zh-CN" dirty="0"/>
          </a:p>
          <a:p>
            <a:pPr algn="just"/>
            <a:r>
              <a:rPr lang="zh-CN" altLang="en-US" dirty="0"/>
              <a:t>导师：张斌</a:t>
            </a:r>
          </a:p>
        </p:txBody>
      </p:sp>
    </p:spTree>
    <p:extLst>
      <p:ext uri="{BB962C8B-B14F-4D97-AF65-F5344CB8AC3E}">
        <p14:creationId xmlns:p14="http://schemas.microsoft.com/office/powerpoint/2010/main" val="268744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时间树中搜索经验蕴含性的证明</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搜索经验模型及搜索经验一致性模型</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搜索经验蕴含性验证实验</a:t>
            </a:r>
            <a:endParaRPr kumimoji="1" lang="zh-CN" altLang="en-US" sz="2400" dirty="0"/>
          </a:p>
        </p:txBody>
      </p:sp>
    </p:spTree>
    <p:extLst>
      <p:ext uri="{BB962C8B-B14F-4D97-AF65-F5344CB8AC3E}">
        <p14:creationId xmlns:p14="http://schemas.microsoft.com/office/powerpoint/2010/main" val="1061313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5153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搜索经验模型及搜索经验一致性模型</a:t>
            </a:r>
            <a:endParaRPr kumimoji="1" lang="en-US" altLang="zh-CN" sz="2800" dirty="0"/>
          </a:p>
        </p:txBody>
      </p:sp>
      <p:sp>
        <p:nvSpPr>
          <p:cNvPr id="9" name="文本框 8"/>
          <p:cNvSpPr txBox="1"/>
          <p:nvPr/>
        </p:nvSpPr>
        <p:spPr>
          <a:xfrm>
            <a:off x="800100" y="2115532"/>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a:t>
            </a:r>
            <a:endParaRPr kumimoji="1" lang="zh-CN" altLang="en-US" sz="2400" dirty="0"/>
          </a:p>
        </p:txBody>
      </p:sp>
      <p:sp>
        <p:nvSpPr>
          <p:cNvPr id="10" name="文本框 9"/>
          <p:cNvSpPr txBox="1"/>
          <p:nvPr/>
        </p:nvSpPr>
        <p:spPr>
          <a:xfrm>
            <a:off x="800100" y="4707256"/>
            <a:ext cx="272034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搜索经验一致性</a:t>
            </a:r>
            <a:endParaRPr kumimoji="1" lang="zh-CN" altLang="en-US" sz="2400" dirty="0"/>
          </a:p>
        </p:txBody>
      </p:sp>
      <p:cxnSp>
        <p:nvCxnSpPr>
          <p:cNvPr id="5" name="直线箭头连接符 4"/>
          <p:cNvCxnSpPr>
            <a:stCxn id="9" idx="3"/>
            <a:endCxn id="12" idx="1"/>
          </p:cNvCxnSpPr>
          <p:nvPr/>
        </p:nvCxnSpPr>
        <p:spPr>
          <a:xfrm flipV="1">
            <a:off x="2823210" y="1554480"/>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p:cNvCxnSpPr>
            <a:stCxn id="9" idx="3"/>
            <a:endCxn id="13" idx="1"/>
          </p:cNvCxnSpPr>
          <p:nvPr/>
        </p:nvCxnSpPr>
        <p:spPr>
          <a:xfrm>
            <a:off x="2823210" y="2346365"/>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9" idx="3"/>
            <a:endCxn id="14" idx="1"/>
          </p:cNvCxnSpPr>
          <p:nvPr/>
        </p:nvCxnSpPr>
        <p:spPr>
          <a:xfrm>
            <a:off x="2823210" y="2346365"/>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11880" y="1323647"/>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时间经验</a:t>
            </a:r>
            <a:endParaRPr kumimoji="1" lang="zh-CN" altLang="en-US" sz="2400" dirty="0"/>
          </a:p>
        </p:txBody>
      </p:sp>
      <p:sp>
        <p:nvSpPr>
          <p:cNvPr id="13" name="文本框 12"/>
          <p:cNvSpPr txBox="1"/>
          <p:nvPr/>
        </p:nvSpPr>
        <p:spPr>
          <a:xfrm>
            <a:off x="3611880" y="2117139"/>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因果经验</a:t>
            </a:r>
            <a:endParaRPr kumimoji="1" lang="zh-CN" altLang="en-US" sz="2400" dirty="0"/>
          </a:p>
        </p:txBody>
      </p:sp>
      <p:sp>
        <p:nvSpPr>
          <p:cNvPr id="14" name="文本框 13"/>
          <p:cNvSpPr txBox="1"/>
          <p:nvPr/>
        </p:nvSpPr>
        <p:spPr>
          <a:xfrm>
            <a:off x="3611880" y="2895093"/>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主题经验</a:t>
            </a:r>
            <a:endParaRPr kumimoji="1" lang="zh-CN" altLang="en-US" sz="2400" dirty="0"/>
          </a:p>
        </p:txBody>
      </p:sp>
      <p:cxnSp>
        <p:nvCxnSpPr>
          <p:cNvPr id="18" name="直线箭头连接符 17"/>
          <p:cNvCxnSpPr/>
          <p:nvPr/>
        </p:nvCxnSpPr>
        <p:spPr>
          <a:xfrm flipV="1">
            <a:off x="3520440" y="4148644"/>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3520440" y="4940529"/>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a:off x="3520440" y="4940529"/>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309110" y="3917811"/>
            <a:ext cx="2343150" cy="461665"/>
          </a:xfrm>
          <a:prstGeom prst="rect">
            <a:avLst/>
          </a:prstGeom>
          <a:noFill/>
        </p:spPr>
        <p:txBody>
          <a:bodyPr wrap="square" rtlCol="0">
            <a:spAutoFit/>
          </a:bodyPr>
          <a:lstStyle/>
          <a:p>
            <a:pPr marL="342900" indent="-342900">
              <a:buFont typeface="Arial" charset="0"/>
              <a:buChar char="•"/>
            </a:pPr>
            <a:r>
              <a:rPr kumimoji="1" lang="zh-CN" altLang="en-US" sz="2400" dirty="0" smtClean="0"/>
              <a:t>时间一致性</a:t>
            </a:r>
            <a:endParaRPr kumimoji="1" lang="zh-CN" altLang="en-US" sz="2400" dirty="0"/>
          </a:p>
        </p:txBody>
      </p:sp>
      <p:sp>
        <p:nvSpPr>
          <p:cNvPr id="22" name="文本框 21"/>
          <p:cNvSpPr txBox="1"/>
          <p:nvPr/>
        </p:nvSpPr>
        <p:spPr>
          <a:xfrm>
            <a:off x="4309110" y="4711303"/>
            <a:ext cx="2205990" cy="461665"/>
          </a:xfrm>
          <a:prstGeom prst="rect">
            <a:avLst/>
          </a:prstGeom>
          <a:noFill/>
        </p:spPr>
        <p:txBody>
          <a:bodyPr wrap="square" rtlCol="0">
            <a:spAutoFit/>
          </a:bodyPr>
          <a:lstStyle/>
          <a:p>
            <a:pPr marL="342900" indent="-342900">
              <a:buFont typeface="Arial" charset="0"/>
              <a:buChar char="•"/>
            </a:pPr>
            <a:r>
              <a:rPr kumimoji="1" lang="zh-CN" altLang="en-US" sz="2400" dirty="0" smtClean="0"/>
              <a:t>因果一致性</a:t>
            </a:r>
            <a:endParaRPr kumimoji="1" lang="zh-CN" altLang="en-US" sz="2400" dirty="0"/>
          </a:p>
        </p:txBody>
      </p:sp>
      <p:sp>
        <p:nvSpPr>
          <p:cNvPr id="23" name="文本框 22"/>
          <p:cNvSpPr txBox="1"/>
          <p:nvPr/>
        </p:nvSpPr>
        <p:spPr>
          <a:xfrm>
            <a:off x="4309110" y="5489257"/>
            <a:ext cx="2205990" cy="461665"/>
          </a:xfrm>
          <a:prstGeom prst="rect">
            <a:avLst/>
          </a:prstGeom>
          <a:noFill/>
        </p:spPr>
        <p:txBody>
          <a:bodyPr wrap="square" rtlCol="0">
            <a:spAutoFit/>
          </a:bodyPr>
          <a:lstStyle/>
          <a:p>
            <a:pPr marL="342900" indent="-342900">
              <a:buFont typeface="Arial" charset="0"/>
              <a:buChar char="•"/>
            </a:pPr>
            <a:r>
              <a:rPr kumimoji="1" lang="zh-CN" altLang="en-US" sz="2400" dirty="0" smtClean="0"/>
              <a:t>主题一致性</a:t>
            </a:r>
            <a:endParaRPr kumimoji="1" lang="zh-CN" altLang="en-US" sz="2400" dirty="0"/>
          </a:p>
        </p:txBody>
      </p:sp>
    </p:spTree>
    <p:extLst>
      <p:ext uri="{BB962C8B-B14F-4D97-AF65-F5344CB8AC3E}">
        <p14:creationId xmlns:p14="http://schemas.microsoft.com/office/powerpoint/2010/main" val="9246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par>
                          <p:cTn id="56" fill="hold">
                            <p:stCondLst>
                              <p:cond delay="30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搜索经验蕴含性验证实验</a:t>
            </a:r>
            <a:endParaRPr kumimoji="1" lang="zh-CN" altLang="en-US" sz="2800" dirty="0"/>
          </a:p>
        </p:txBody>
      </p:sp>
      <p:sp>
        <p:nvSpPr>
          <p:cNvPr id="5" name="文本框 4"/>
          <p:cNvSpPr txBox="1"/>
          <p:nvPr/>
        </p:nvSpPr>
        <p:spPr>
          <a:xfrm>
            <a:off x="777240" y="2290464"/>
            <a:ext cx="1943100" cy="1938992"/>
          </a:xfrm>
          <a:prstGeom prst="rect">
            <a:avLst/>
          </a:prstGeom>
          <a:noFill/>
        </p:spPr>
        <p:txBody>
          <a:bodyPr wrap="square" rtlCol="0">
            <a:spAutoFit/>
          </a:bodyPr>
          <a:lstStyle/>
          <a:p>
            <a:pPr marL="342900" indent="-342900">
              <a:buFont typeface="Arial" charset="0"/>
              <a:buChar char="•"/>
            </a:pPr>
            <a:r>
              <a:rPr kumimoji="1" lang="zh-CN" altLang="en-US" sz="2400" dirty="0" smtClean="0"/>
              <a:t>主观评估</a:t>
            </a:r>
            <a:endParaRPr kumimoji="1" lang="en-US" altLang="zh-CN" sz="2400" dirty="0" smtClean="0"/>
          </a:p>
          <a:p>
            <a:pPr marL="342900" indent="-342900">
              <a:buFont typeface="Arial" charset="0"/>
              <a:buChar char="•"/>
            </a:pPr>
            <a:endParaRPr kumimoji="1" lang="en-US" altLang="zh-CN" sz="2400" dirty="0" smtClean="0"/>
          </a:p>
          <a:p>
            <a:pPr marL="342900" indent="-342900">
              <a:buFont typeface="Arial" charset="0"/>
              <a:buChar char="•"/>
            </a:pPr>
            <a:r>
              <a:rPr kumimoji="1" lang="zh-CN" altLang="en-US" sz="2400" dirty="0" smtClean="0"/>
              <a:t>专家评估</a:t>
            </a:r>
            <a:endParaRPr kumimoji="1" lang="en-US" altLang="zh-CN" sz="2400" dirty="0" smtClean="0"/>
          </a:p>
          <a:p>
            <a:pPr marL="342900" indent="-342900">
              <a:buFont typeface="Arial" charset="0"/>
              <a:buChar char="•"/>
            </a:pPr>
            <a:endParaRPr kumimoji="1" lang="en-US" altLang="zh-CN" sz="2400" dirty="0" smtClean="0"/>
          </a:p>
          <a:p>
            <a:pPr marL="342900" indent="-342900">
              <a:buFont typeface="Arial" charset="0"/>
              <a:buChar char="•"/>
            </a:pPr>
            <a:r>
              <a:rPr kumimoji="1" lang="zh-CN" altLang="en-US" sz="2400" dirty="0" smtClean="0"/>
              <a:t>客观评估</a:t>
            </a:r>
            <a:endParaRPr kumimoji="1" lang="zh-CN" altLang="en-US" sz="2400" dirty="0"/>
          </a:p>
        </p:txBody>
      </p:sp>
      <p:sp>
        <p:nvSpPr>
          <p:cNvPr id="2" name="右箭头 1"/>
          <p:cNvSpPr/>
          <p:nvPr/>
        </p:nvSpPr>
        <p:spPr>
          <a:xfrm>
            <a:off x="2933700" y="3058863"/>
            <a:ext cx="925830" cy="445770"/>
          </a:xfrm>
          <a:prstGeom prst="right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301490" y="3042968"/>
            <a:ext cx="4636770" cy="461665"/>
          </a:xfrm>
          <a:prstGeom prst="rect">
            <a:avLst/>
          </a:prstGeom>
          <a:noFill/>
        </p:spPr>
        <p:txBody>
          <a:bodyPr wrap="square" rtlCol="0">
            <a:spAutoFit/>
          </a:bodyPr>
          <a:lstStyle/>
          <a:p>
            <a:r>
              <a:rPr kumimoji="1" lang="zh-CN" altLang="en-US" sz="2400" dirty="0" smtClean="0"/>
              <a:t>时间树中蕴含高质量的搜索经验</a:t>
            </a:r>
          </a:p>
        </p:txBody>
      </p:sp>
    </p:spTree>
    <p:extLst>
      <p:ext uri="{BB962C8B-B14F-4D97-AF65-F5344CB8AC3E}">
        <p14:creationId xmlns:p14="http://schemas.microsoft.com/office/powerpoint/2010/main" val="170058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搜索经验提取方法的提出</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基于查询</a:t>
            </a:r>
            <a:r>
              <a:rPr kumimoji="1" lang="en-US" altLang="zh-CN" sz="2400" dirty="0" smtClean="0"/>
              <a:t>-</a:t>
            </a:r>
            <a:r>
              <a:rPr kumimoji="1" lang="zh-CN" altLang="en-US" sz="2400" dirty="0" smtClean="0"/>
              <a:t>点击</a:t>
            </a:r>
            <a:r>
              <a:rPr kumimoji="1" lang="en-US" altLang="zh-CN" sz="2400" dirty="0" smtClean="0"/>
              <a:t>-</a:t>
            </a:r>
            <a:r>
              <a:rPr kumimoji="1" lang="zh-CN" altLang="en-US" sz="2400" dirty="0" smtClean="0"/>
              <a:t>查询序列识别的因果经验提取算法</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基于子任务划分的主题经验提取算法</a:t>
            </a:r>
            <a:endParaRPr kumimoji="1" lang="zh-CN" altLang="en-US" sz="2400" dirty="0"/>
          </a:p>
        </p:txBody>
      </p:sp>
    </p:spTree>
    <p:extLst>
      <p:ext uri="{BB962C8B-B14F-4D97-AF65-F5344CB8AC3E}">
        <p14:creationId xmlns:p14="http://schemas.microsoft.com/office/powerpoint/2010/main" val="1007069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查询</a:t>
            </a:r>
            <a:r>
              <a:rPr kumimoji="1" lang="en-US" altLang="zh-CN" sz="2800" dirty="0"/>
              <a:t>-</a:t>
            </a:r>
            <a:r>
              <a:rPr kumimoji="1" lang="zh-CN" altLang="en-US" sz="2800" dirty="0"/>
              <a:t>点击</a:t>
            </a:r>
            <a:r>
              <a:rPr kumimoji="1" lang="en-US" altLang="zh-CN" sz="2800" dirty="0"/>
              <a:t>-</a:t>
            </a:r>
            <a:r>
              <a:rPr kumimoji="1" lang="zh-CN" altLang="en-US" sz="2800" dirty="0"/>
              <a:t>查询序列识别的</a:t>
            </a:r>
            <a:r>
              <a:rPr kumimoji="1" lang="zh-CN" altLang="en-US" sz="2800" dirty="0" smtClean="0"/>
              <a:t>因</a:t>
            </a:r>
            <a:r>
              <a:rPr kumimoji="1" lang="zh-CN" altLang="en-US" sz="2800" dirty="0"/>
              <a:t> </a:t>
            </a:r>
            <a:r>
              <a:rPr kumimoji="1" lang="zh-CN" altLang="en-US" sz="2800" dirty="0" smtClean="0"/>
              <a:t> </a:t>
            </a:r>
            <a:endParaRPr kumimoji="1" lang="en-US" altLang="zh-CN" sz="2800" dirty="0" smtClean="0"/>
          </a:p>
          <a:p>
            <a:r>
              <a:rPr kumimoji="1" lang="zh-CN" altLang="en-US" sz="2800" dirty="0"/>
              <a:t> </a:t>
            </a:r>
            <a:r>
              <a:rPr kumimoji="1" lang="zh-CN" altLang="en-US" sz="2800" dirty="0" smtClean="0"/>
              <a:t>                        果</a:t>
            </a:r>
            <a:r>
              <a:rPr kumimoji="1" lang="zh-CN" altLang="en-US" sz="2800" dirty="0"/>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6471683"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线连接符 128"/>
          <p:cNvCxnSpPr>
            <a:stCxn id="81" idx="3"/>
            <a:endCxn id="82" idx="2"/>
          </p:cNvCxnSpPr>
          <p:nvPr/>
        </p:nvCxnSpPr>
        <p:spPr>
          <a:xfrm flipV="1">
            <a:off x="5936512" y="486606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67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par>
                                <p:cTn id="95" presetID="10"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nodeType="with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par>
                                <p:cTn id="113" presetID="10" presetClass="entr" presetSubtype="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500"/>
                                        <p:tgtEl>
                                          <p:spTgt spid="6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500"/>
                                        <p:tgtEl>
                                          <p:spTgt spid="6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par>
                                <p:cTn id="134" presetID="10" presetClass="entr" presetSubtype="0" fill="hold"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nodeType="with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animEffect transition="in" filter="fade">
                                      <p:cBhvr>
                                        <p:cTn id="142" dur="500"/>
                                        <p:tgtEl>
                                          <p:spTgt spid="74"/>
                                        </p:tgtEl>
                                      </p:cBhvr>
                                    </p:animEffect>
                                  </p:childTnLst>
                                </p:cTn>
                              </p:par>
                              <p:par>
                                <p:cTn id="143" presetID="10" presetClass="entr" presetSubtype="0" fill="hold"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fade">
                                      <p:cBhvr>
                                        <p:cTn id="145" dur="500"/>
                                        <p:tgtEl>
                                          <p:spTgt spid="76"/>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fade">
                                      <p:cBhvr>
                                        <p:cTn id="148" dur="500"/>
                                        <p:tgtEl>
                                          <p:spTgt spid="77"/>
                                        </p:tgtEl>
                                      </p:cBhvr>
                                    </p:animEffect>
                                  </p:childTnLst>
                                </p:cTn>
                              </p:par>
                              <p:par>
                                <p:cTn id="149" presetID="10" presetClass="entr" presetSubtype="0" fill="hold" nodeType="with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fade">
                                      <p:cBhvr>
                                        <p:cTn id="151" dur="500"/>
                                        <p:tgtEl>
                                          <p:spTgt spid="7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500"/>
                                        <p:tgtEl>
                                          <p:spTgt spid="8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81"/>
                                        </p:tgtEl>
                                        <p:attrNameLst>
                                          <p:attrName>style.visibility</p:attrName>
                                        </p:attrNameLst>
                                      </p:cBhvr>
                                      <p:to>
                                        <p:strVal val="visible"/>
                                      </p:to>
                                    </p:set>
                                    <p:animEffect transition="in" filter="fade">
                                      <p:cBhvr>
                                        <p:cTn id="157" dur="500"/>
                                        <p:tgtEl>
                                          <p:spTgt spid="81"/>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fade">
                                      <p:cBhvr>
                                        <p:cTn id="160" dur="500"/>
                                        <p:tgtEl>
                                          <p:spTgt spid="8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fade">
                                      <p:cBhvr>
                                        <p:cTn id="163" dur="500"/>
                                        <p:tgtEl>
                                          <p:spTgt spid="8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4"/>
                                        </p:tgtEl>
                                        <p:attrNameLst>
                                          <p:attrName>style.visibility</p:attrName>
                                        </p:attrNameLst>
                                      </p:cBhvr>
                                      <p:to>
                                        <p:strVal val="visible"/>
                                      </p:to>
                                    </p:set>
                                    <p:animEffect transition="in" filter="fade">
                                      <p:cBhvr>
                                        <p:cTn id="166" dur="500"/>
                                        <p:tgtEl>
                                          <p:spTgt spid="8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fade">
                                      <p:cBhvr>
                                        <p:cTn id="169" dur="500"/>
                                        <p:tgtEl>
                                          <p:spTgt spid="8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fade">
                                      <p:cBhvr>
                                        <p:cTn id="172" dur="500"/>
                                        <p:tgtEl>
                                          <p:spTgt spid="8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7"/>
                                        </p:tgtEl>
                                        <p:attrNameLst>
                                          <p:attrName>style.visibility</p:attrName>
                                        </p:attrNameLst>
                                      </p:cBhvr>
                                      <p:to>
                                        <p:strVal val="visible"/>
                                      </p:to>
                                    </p:set>
                                    <p:animEffect transition="in" filter="fade">
                                      <p:cBhvr>
                                        <p:cTn id="175" dur="500"/>
                                        <p:tgtEl>
                                          <p:spTgt spid="8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8"/>
                                        </p:tgtEl>
                                        <p:attrNameLst>
                                          <p:attrName>style.visibility</p:attrName>
                                        </p:attrNameLst>
                                      </p:cBhvr>
                                      <p:to>
                                        <p:strVal val="visible"/>
                                      </p:to>
                                    </p:set>
                                    <p:animEffect transition="in" filter="fade">
                                      <p:cBhvr>
                                        <p:cTn id="178" dur="500"/>
                                        <p:tgtEl>
                                          <p:spTgt spid="88"/>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fade">
                                      <p:cBhvr>
                                        <p:cTn id="184" dur="500"/>
                                        <p:tgtEl>
                                          <p:spTgt spid="9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animEffect transition="in" filter="fade">
                                      <p:cBhvr>
                                        <p:cTn id="187" dur="500"/>
                                        <p:tgtEl>
                                          <p:spTgt spid="9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animEffect transition="in" filter="fade">
                                      <p:cBhvr>
                                        <p:cTn id="193" dur="500"/>
                                        <p:tgtEl>
                                          <p:spTgt spid="9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7"/>
                                        </p:tgtEl>
                                        <p:attrNameLst>
                                          <p:attrName>style.visibility</p:attrName>
                                        </p:attrNameLst>
                                      </p:cBhvr>
                                      <p:to>
                                        <p:strVal val="visible"/>
                                      </p:to>
                                    </p:set>
                                    <p:animEffect transition="in" filter="fade">
                                      <p:cBhvr>
                                        <p:cTn id="196" dur="500"/>
                                        <p:tgtEl>
                                          <p:spTgt spid="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9"/>
                                        </p:tgtEl>
                                        <p:attrNameLst>
                                          <p:attrName>style.visibility</p:attrName>
                                        </p:attrNameLst>
                                      </p:cBhvr>
                                      <p:to>
                                        <p:strVal val="visible"/>
                                      </p:to>
                                    </p:set>
                                    <p:animEffect transition="in" filter="fade">
                                      <p:cBhvr>
                                        <p:cTn id="199" dur="500"/>
                                        <p:tgtEl>
                                          <p:spTgt spid="9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0"/>
                                        </p:tgtEl>
                                        <p:attrNameLst>
                                          <p:attrName>style.visibility</p:attrName>
                                        </p:attrNameLst>
                                      </p:cBhvr>
                                      <p:to>
                                        <p:strVal val="visible"/>
                                      </p:to>
                                    </p:set>
                                    <p:animEffect transition="in" filter="fade">
                                      <p:cBhvr>
                                        <p:cTn id="202" dur="500"/>
                                        <p:tgtEl>
                                          <p:spTgt spid="100"/>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7"/>
                                        </p:tgtEl>
                                        <p:attrNameLst>
                                          <p:attrName>style.visibility</p:attrName>
                                        </p:attrNameLst>
                                      </p:cBhvr>
                                      <p:to>
                                        <p:strVal val="visible"/>
                                      </p:to>
                                    </p:set>
                                    <p:animEffect transition="in" filter="fade">
                                      <p:cBhvr>
                                        <p:cTn id="205" dur="500"/>
                                        <p:tgtEl>
                                          <p:spTgt spid="107"/>
                                        </p:tgtEl>
                                      </p:cBhvr>
                                    </p:animEffect>
                                  </p:childTnLst>
                                </p:cTn>
                              </p:par>
                              <p:par>
                                <p:cTn id="206" presetID="10" presetClass="entr" presetSubtype="0" fill="hold" nodeType="withEffect">
                                  <p:stCondLst>
                                    <p:cond delay="0"/>
                                  </p:stCondLst>
                                  <p:childTnLst>
                                    <p:set>
                                      <p:cBhvr>
                                        <p:cTn id="207" dur="1" fill="hold">
                                          <p:stCondLst>
                                            <p:cond delay="0"/>
                                          </p:stCondLst>
                                        </p:cTn>
                                        <p:tgtEl>
                                          <p:spTgt spid="109"/>
                                        </p:tgtEl>
                                        <p:attrNameLst>
                                          <p:attrName>style.visibility</p:attrName>
                                        </p:attrNameLst>
                                      </p:cBhvr>
                                      <p:to>
                                        <p:strVal val="visible"/>
                                      </p:to>
                                    </p:set>
                                    <p:animEffect transition="in" filter="fade">
                                      <p:cBhvr>
                                        <p:cTn id="208" dur="500"/>
                                        <p:tgtEl>
                                          <p:spTgt spid="109"/>
                                        </p:tgtEl>
                                      </p:cBhvr>
                                    </p:animEffect>
                                  </p:childTnLst>
                                </p:cTn>
                              </p:par>
                              <p:par>
                                <p:cTn id="209" presetID="10" presetClass="entr" presetSubtype="0" fill="hold" nodeType="withEffect">
                                  <p:stCondLst>
                                    <p:cond delay="0"/>
                                  </p:stCondLst>
                                  <p:childTnLst>
                                    <p:set>
                                      <p:cBhvr>
                                        <p:cTn id="210" dur="1" fill="hold">
                                          <p:stCondLst>
                                            <p:cond delay="0"/>
                                          </p:stCondLst>
                                        </p:cTn>
                                        <p:tgtEl>
                                          <p:spTgt spid="111"/>
                                        </p:tgtEl>
                                        <p:attrNameLst>
                                          <p:attrName>style.visibility</p:attrName>
                                        </p:attrNameLst>
                                      </p:cBhvr>
                                      <p:to>
                                        <p:strVal val="visible"/>
                                      </p:to>
                                    </p:set>
                                    <p:animEffect transition="in" filter="fade">
                                      <p:cBhvr>
                                        <p:cTn id="211" dur="500"/>
                                        <p:tgtEl>
                                          <p:spTgt spid="111"/>
                                        </p:tgtEl>
                                      </p:cBhvr>
                                    </p:animEffect>
                                  </p:childTnLst>
                                </p:cTn>
                              </p:par>
                              <p:par>
                                <p:cTn id="212" presetID="10" presetClass="entr" presetSubtype="0" fill="hold" nodeType="withEffect">
                                  <p:stCondLst>
                                    <p:cond delay="0"/>
                                  </p:stCondLst>
                                  <p:childTnLst>
                                    <p:set>
                                      <p:cBhvr>
                                        <p:cTn id="213" dur="1" fill="hold">
                                          <p:stCondLst>
                                            <p:cond delay="0"/>
                                          </p:stCondLst>
                                        </p:cTn>
                                        <p:tgtEl>
                                          <p:spTgt spid="113"/>
                                        </p:tgtEl>
                                        <p:attrNameLst>
                                          <p:attrName>style.visibility</p:attrName>
                                        </p:attrNameLst>
                                      </p:cBhvr>
                                      <p:to>
                                        <p:strVal val="visible"/>
                                      </p:to>
                                    </p:set>
                                    <p:animEffect transition="in" filter="fade">
                                      <p:cBhvr>
                                        <p:cTn id="214" dur="500"/>
                                        <p:tgtEl>
                                          <p:spTgt spid="113"/>
                                        </p:tgtEl>
                                      </p:cBhvr>
                                    </p:animEffect>
                                  </p:childTnLst>
                                </p:cTn>
                              </p:par>
                              <p:par>
                                <p:cTn id="215" presetID="10" presetClass="entr" presetSubtype="0" fill="hold" nodeType="withEffect">
                                  <p:stCondLst>
                                    <p:cond delay="0"/>
                                  </p:stCondLst>
                                  <p:childTnLst>
                                    <p:set>
                                      <p:cBhvr>
                                        <p:cTn id="216" dur="1" fill="hold">
                                          <p:stCondLst>
                                            <p:cond delay="0"/>
                                          </p:stCondLst>
                                        </p:cTn>
                                        <p:tgtEl>
                                          <p:spTgt spid="115"/>
                                        </p:tgtEl>
                                        <p:attrNameLst>
                                          <p:attrName>style.visibility</p:attrName>
                                        </p:attrNameLst>
                                      </p:cBhvr>
                                      <p:to>
                                        <p:strVal val="visible"/>
                                      </p:to>
                                    </p:set>
                                    <p:animEffect transition="in" filter="fade">
                                      <p:cBhvr>
                                        <p:cTn id="217" dur="500"/>
                                        <p:tgtEl>
                                          <p:spTgt spid="115"/>
                                        </p:tgtEl>
                                      </p:cBhvr>
                                    </p:animEffect>
                                  </p:childTnLst>
                                </p:cTn>
                              </p:par>
                              <p:par>
                                <p:cTn id="218" presetID="10" presetClass="entr" presetSubtype="0" fill="hold" nodeType="withEffect">
                                  <p:stCondLst>
                                    <p:cond delay="0"/>
                                  </p:stCondLst>
                                  <p:childTnLst>
                                    <p:set>
                                      <p:cBhvr>
                                        <p:cTn id="219" dur="1" fill="hold">
                                          <p:stCondLst>
                                            <p:cond delay="0"/>
                                          </p:stCondLst>
                                        </p:cTn>
                                        <p:tgtEl>
                                          <p:spTgt spid="117"/>
                                        </p:tgtEl>
                                        <p:attrNameLst>
                                          <p:attrName>style.visibility</p:attrName>
                                        </p:attrNameLst>
                                      </p:cBhvr>
                                      <p:to>
                                        <p:strVal val="visible"/>
                                      </p:to>
                                    </p:set>
                                    <p:animEffect transition="in" filter="fade">
                                      <p:cBhvr>
                                        <p:cTn id="220" dur="500"/>
                                        <p:tgtEl>
                                          <p:spTgt spid="117"/>
                                        </p:tgtEl>
                                      </p:cBhvr>
                                    </p:animEffect>
                                  </p:childTnLst>
                                </p:cTn>
                              </p:par>
                              <p:par>
                                <p:cTn id="221" presetID="10" presetClass="entr" presetSubtype="0" fill="hold" nodeType="withEffect">
                                  <p:stCondLst>
                                    <p:cond delay="0"/>
                                  </p:stCondLst>
                                  <p:childTnLst>
                                    <p:set>
                                      <p:cBhvr>
                                        <p:cTn id="222" dur="1" fill="hold">
                                          <p:stCondLst>
                                            <p:cond delay="0"/>
                                          </p:stCondLst>
                                        </p:cTn>
                                        <p:tgtEl>
                                          <p:spTgt spid="119"/>
                                        </p:tgtEl>
                                        <p:attrNameLst>
                                          <p:attrName>style.visibility</p:attrName>
                                        </p:attrNameLst>
                                      </p:cBhvr>
                                      <p:to>
                                        <p:strVal val="visible"/>
                                      </p:to>
                                    </p:set>
                                    <p:animEffect transition="in" filter="fade">
                                      <p:cBhvr>
                                        <p:cTn id="223" dur="500"/>
                                        <p:tgtEl>
                                          <p:spTgt spid="119"/>
                                        </p:tgtEl>
                                      </p:cBhvr>
                                    </p:animEffect>
                                  </p:childTnLst>
                                </p:cTn>
                              </p:par>
                              <p:par>
                                <p:cTn id="224" presetID="10" presetClass="entr" presetSubtype="0" fill="hold" nodeType="withEffect">
                                  <p:stCondLst>
                                    <p:cond delay="0"/>
                                  </p:stCondLst>
                                  <p:childTnLst>
                                    <p:set>
                                      <p:cBhvr>
                                        <p:cTn id="225" dur="1" fill="hold">
                                          <p:stCondLst>
                                            <p:cond delay="0"/>
                                          </p:stCondLst>
                                        </p:cTn>
                                        <p:tgtEl>
                                          <p:spTgt spid="121"/>
                                        </p:tgtEl>
                                        <p:attrNameLst>
                                          <p:attrName>style.visibility</p:attrName>
                                        </p:attrNameLst>
                                      </p:cBhvr>
                                      <p:to>
                                        <p:strVal val="visible"/>
                                      </p:to>
                                    </p:set>
                                    <p:animEffect transition="in" filter="fade">
                                      <p:cBhvr>
                                        <p:cTn id="226" dur="500"/>
                                        <p:tgtEl>
                                          <p:spTgt spid="121"/>
                                        </p:tgtEl>
                                      </p:cBhvr>
                                    </p:animEffect>
                                  </p:childTnLst>
                                </p:cTn>
                              </p:par>
                              <p:par>
                                <p:cTn id="227" presetID="10" presetClass="entr" presetSubtype="0" fill="hold" nodeType="withEffect">
                                  <p:stCondLst>
                                    <p:cond delay="0"/>
                                  </p:stCondLst>
                                  <p:childTnLst>
                                    <p:set>
                                      <p:cBhvr>
                                        <p:cTn id="228" dur="1" fill="hold">
                                          <p:stCondLst>
                                            <p:cond delay="0"/>
                                          </p:stCondLst>
                                        </p:cTn>
                                        <p:tgtEl>
                                          <p:spTgt spid="123"/>
                                        </p:tgtEl>
                                        <p:attrNameLst>
                                          <p:attrName>style.visibility</p:attrName>
                                        </p:attrNameLst>
                                      </p:cBhvr>
                                      <p:to>
                                        <p:strVal val="visible"/>
                                      </p:to>
                                    </p:set>
                                    <p:animEffect transition="in" filter="fade">
                                      <p:cBhvr>
                                        <p:cTn id="229" dur="500"/>
                                        <p:tgtEl>
                                          <p:spTgt spid="123"/>
                                        </p:tgtEl>
                                      </p:cBhvr>
                                    </p:animEffect>
                                  </p:childTnLst>
                                </p:cTn>
                              </p:par>
                              <p:par>
                                <p:cTn id="230" presetID="10" presetClass="entr" presetSubtype="0" fill="hold" nodeType="withEffect">
                                  <p:stCondLst>
                                    <p:cond delay="0"/>
                                  </p:stCondLst>
                                  <p:childTnLst>
                                    <p:set>
                                      <p:cBhvr>
                                        <p:cTn id="231" dur="1" fill="hold">
                                          <p:stCondLst>
                                            <p:cond delay="0"/>
                                          </p:stCondLst>
                                        </p:cTn>
                                        <p:tgtEl>
                                          <p:spTgt spid="125"/>
                                        </p:tgtEl>
                                        <p:attrNameLst>
                                          <p:attrName>style.visibility</p:attrName>
                                        </p:attrNameLst>
                                      </p:cBhvr>
                                      <p:to>
                                        <p:strVal val="visible"/>
                                      </p:to>
                                    </p:set>
                                    <p:animEffect transition="in" filter="fade">
                                      <p:cBhvr>
                                        <p:cTn id="232" dur="500"/>
                                        <p:tgtEl>
                                          <p:spTgt spid="125"/>
                                        </p:tgtEl>
                                      </p:cBhvr>
                                    </p:animEffect>
                                  </p:childTnLst>
                                </p:cTn>
                              </p:par>
                              <p:par>
                                <p:cTn id="233" presetID="10" presetClass="entr" presetSubtype="0" fill="hold" nodeType="withEffect">
                                  <p:stCondLst>
                                    <p:cond delay="0"/>
                                  </p:stCondLst>
                                  <p:childTnLst>
                                    <p:set>
                                      <p:cBhvr>
                                        <p:cTn id="234" dur="1" fill="hold">
                                          <p:stCondLst>
                                            <p:cond delay="0"/>
                                          </p:stCondLst>
                                        </p:cTn>
                                        <p:tgtEl>
                                          <p:spTgt spid="129"/>
                                        </p:tgtEl>
                                        <p:attrNameLst>
                                          <p:attrName>style.visibility</p:attrName>
                                        </p:attrNameLst>
                                      </p:cBhvr>
                                      <p:to>
                                        <p:strVal val="visible"/>
                                      </p:to>
                                    </p:set>
                                    <p:animEffect transition="in" filter="fade">
                                      <p:cBhvr>
                                        <p:cTn id="235" dur="500"/>
                                        <p:tgtEl>
                                          <p:spTgt spid="129"/>
                                        </p:tgtEl>
                                      </p:cBhvr>
                                    </p:animEffect>
                                  </p:childTnLst>
                                </p:cTn>
                              </p:par>
                              <p:par>
                                <p:cTn id="236" presetID="10" presetClass="entr" presetSubtype="0" fill="hold" nodeType="withEffect">
                                  <p:stCondLst>
                                    <p:cond delay="0"/>
                                  </p:stCondLst>
                                  <p:childTnLst>
                                    <p:set>
                                      <p:cBhvr>
                                        <p:cTn id="237" dur="1" fill="hold">
                                          <p:stCondLst>
                                            <p:cond delay="0"/>
                                          </p:stCondLst>
                                        </p:cTn>
                                        <p:tgtEl>
                                          <p:spTgt spid="131"/>
                                        </p:tgtEl>
                                        <p:attrNameLst>
                                          <p:attrName>style.visibility</p:attrName>
                                        </p:attrNameLst>
                                      </p:cBhvr>
                                      <p:to>
                                        <p:strVal val="visible"/>
                                      </p:to>
                                    </p:set>
                                    <p:animEffect transition="in" filter="fade">
                                      <p:cBhvr>
                                        <p:cTn id="238" dur="500"/>
                                        <p:tgtEl>
                                          <p:spTgt spid="131"/>
                                        </p:tgtEl>
                                      </p:cBhvr>
                                    </p:animEffect>
                                  </p:childTnLst>
                                </p:cTn>
                              </p:par>
                              <p:par>
                                <p:cTn id="239" presetID="10" presetClass="entr" presetSubtype="0" fill="hold" nodeType="withEffect">
                                  <p:stCondLst>
                                    <p:cond delay="0"/>
                                  </p:stCondLst>
                                  <p:childTnLst>
                                    <p:set>
                                      <p:cBhvr>
                                        <p:cTn id="240" dur="1" fill="hold">
                                          <p:stCondLst>
                                            <p:cond delay="0"/>
                                          </p:stCondLst>
                                        </p:cTn>
                                        <p:tgtEl>
                                          <p:spTgt spid="133"/>
                                        </p:tgtEl>
                                        <p:attrNameLst>
                                          <p:attrName>style.visibility</p:attrName>
                                        </p:attrNameLst>
                                      </p:cBhvr>
                                      <p:to>
                                        <p:strVal val="visible"/>
                                      </p:to>
                                    </p:set>
                                    <p:animEffect transition="in" filter="fade">
                                      <p:cBhvr>
                                        <p:cTn id="241" dur="500"/>
                                        <p:tgtEl>
                                          <p:spTgt spid="133"/>
                                        </p:tgtEl>
                                      </p:cBhvr>
                                    </p:animEffect>
                                  </p:childTnLst>
                                </p:cTn>
                              </p:par>
                              <p:par>
                                <p:cTn id="242" presetID="10" presetClass="entr" presetSubtype="0" fill="hold" nodeType="withEffect">
                                  <p:stCondLst>
                                    <p:cond delay="0"/>
                                  </p:stCondLst>
                                  <p:childTnLst>
                                    <p:set>
                                      <p:cBhvr>
                                        <p:cTn id="243" dur="1" fill="hold">
                                          <p:stCondLst>
                                            <p:cond delay="0"/>
                                          </p:stCondLst>
                                        </p:cTn>
                                        <p:tgtEl>
                                          <p:spTgt spid="135"/>
                                        </p:tgtEl>
                                        <p:attrNameLst>
                                          <p:attrName>style.visibility</p:attrName>
                                        </p:attrNameLst>
                                      </p:cBhvr>
                                      <p:to>
                                        <p:strVal val="visible"/>
                                      </p:to>
                                    </p:set>
                                    <p:animEffect transition="in" filter="fade">
                                      <p:cBhvr>
                                        <p:cTn id="244" dur="500"/>
                                        <p:tgtEl>
                                          <p:spTgt spid="135"/>
                                        </p:tgtEl>
                                      </p:cBhvr>
                                    </p:animEffect>
                                  </p:childTnLst>
                                </p:cTn>
                              </p:par>
                              <p:par>
                                <p:cTn id="245" presetID="10" presetClass="entr" presetSubtype="0" fill="hold" nodeType="withEffect">
                                  <p:stCondLst>
                                    <p:cond delay="0"/>
                                  </p:stCondLst>
                                  <p:childTnLst>
                                    <p:set>
                                      <p:cBhvr>
                                        <p:cTn id="246" dur="1" fill="hold">
                                          <p:stCondLst>
                                            <p:cond delay="0"/>
                                          </p:stCondLst>
                                        </p:cTn>
                                        <p:tgtEl>
                                          <p:spTgt spid="137"/>
                                        </p:tgtEl>
                                        <p:attrNameLst>
                                          <p:attrName>style.visibility</p:attrName>
                                        </p:attrNameLst>
                                      </p:cBhvr>
                                      <p:to>
                                        <p:strVal val="visible"/>
                                      </p:to>
                                    </p:set>
                                    <p:animEffect transition="in" filter="fade">
                                      <p:cBhvr>
                                        <p:cTn id="247" dur="500"/>
                                        <p:tgtEl>
                                          <p:spTgt spid="137"/>
                                        </p:tgtEl>
                                      </p:cBhvr>
                                    </p:animEffect>
                                  </p:childTnLst>
                                </p:cTn>
                              </p:par>
                              <p:par>
                                <p:cTn id="248" presetID="10" presetClass="entr" presetSubtype="0" fill="hold" nodeType="withEffect">
                                  <p:stCondLst>
                                    <p:cond delay="0"/>
                                  </p:stCondLst>
                                  <p:childTnLst>
                                    <p:set>
                                      <p:cBhvr>
                                        <p:cTn id="249" dur="1" fill="hold">
                                          <p:stCondLst>
                                            <p:cond delay="0"/>
                                          </p:stCondLst>
                                        </p:cTn>
                                        <p:tgtEl>
                                          <p:spTgt spid="139"/>
                                        </p:tgtEl>
                                        <p:attrNameLst>
                                          <p:attrName>style.visibility</p:attrName>
                                        </p:attrNameLst>
                                      </p:cBhvr>
                                      <p:to>
                                        <p:strVal val="visible"/>
                                      </p:to>
                                    </p:set>
                                    <p:animEffect transition="in" filter="fade">
                                      <p:cBhvr>
                                        <p:cTn id="250" dur="500"/>
                                        <p:tgtEl>
                                          <p:spTgt spid="139"/>
                                        </p:tgtEl>
                                      </p:cBhvr>
                                    </p:animEffect>
                                  </p:childTnLst>
                                </p:cTn>
                              </p:par>
                              <p:par>
                                <p:cTn id="251" presetID="10" presetClass="entr" presetSubtype="0" fill="hold" nodeType="withEffect">
                                  <p:stCondLst>
                                    <p:cond delay="0"/>
                                  </p:stCondLst>
                                  <p:childTnLst>
                                    <p:set>
                                      <p:cBhvr>
                                        <p:cTn id="252" dur="1" fill="hold">
                                          <p:stCondLst>
                                            <p:cond delay="0"/>
                                          </p:stCondLst>
                                        </p:cTn>
                                        <p:tgtEl>
                                          <p:spTgt spid="141"/>
                                        </p:tgtEl>
                                        <p:attrNameLst>
                                          <p:attrName>style.visibility</p:attrName>
                                        </p:attrNameLst>
                                      </p:cBhvr>
                                      <p:to>
                                        <p:strVal val="visible"/>
                                      </p:to>
                                    </p:set>
                                    <p:animEffect transition="in" filter="fade">
                                      <p:cBhvr>
                                        <p:cTn id="253" dur="500"/>
                                        <p:tgtEl>
                                          <p:spTgt spid="141"/>
                                        </p:tgtEl>
                                      </p:cBhvr>
                                    </p:animEffect>
                                  </p:childTnLst>
                                </p:cTn>
                              </p:par>
                              <p:par>
                                <p:cTn id="254" presetID="10" presetClass="entr" presetSubtype="0" fill="hold" nodeType="withEffect">
                                  <p:stCondLst>
                                    <p:cond delay="0"/>
                                  </p:stCondLst>
                                  <p:childTnLst>
                                    <p:set>
                                      <p:cBhvr>
                                        <p:cTn id="255" dur="1" fill="hold">
                                          <p:stCondLst>
                                            <p:cond delay="0"/>
                                          </p:stCondLst>
                                        </p:cTn>
                                        <p:tgtEl>
                                          <p:spTgt spid="143"/>
                                        </p:tgtEl>
                                        <p:attrNameLst>
                                          <p:attrName>style.visibility</p:attrName>
                                        </p:attrNameLst>
                                      </p:cBhvr>
                                      <p:to>
                                        <p:strVal val="visible"/>
                                      </p:to>
                                    </p:set>
                                    <p:animEffect transition="in" filter="fade">
                                      <p:cBhvr>
                                        <p:cTn id="256" dur="500"/>
                                        <p:tgtEl>
                                          <p:spTgt spid="143"/>
                                        </p:tgtEl>
                                      </p:cBhvr>
                                    </p:animEffect>
                                  </p:childTnLst>
                                </p:cTn>
                              </p:par>
                              <p:par>
                                <p:cTn id="257" presetID="10" presetClass="entr" presetSubtype="0" fill="hold" nodeType="withEffect">
                                  <p:stCondLst>
                                    <p:cond delay="0"/>
                                  </p:stCondLst>
                                  <p:childTnLst>
                                    <p:set>
                                      <p:cBhvr>
                                        <p:cTn id="258" dur="1" fill="hold">
                                          <p:stCondLst>
                                            <p:cond delay="0"/>
                                          </p:stCondLst>
                                        </p:cTn>
                                        <p:tgtEl>
                                          <p:spTgt spid="145"/>
                                        </p:tgtEl>
                                        <p:attrNameLst>
                                          <p:attrName>style.visibility</p:attrName>
                                        </p:attrNameLst>
                                      </p:cBhvr>
                                      <p:to>
                                        <p:strVal val="visible"/>
                                      </p:to>
                                    </p:set>
                                    <p:animEffect transition="in" filter="fade">
                                      <p:cBhvr>
                                        <p:cTn id="259"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66" grpId="0" animBg="1"/>
      <p:bldP spid="67" grpId="0" animBg="1"/>
      <p:bldP spid="68" grpId="0" animBg="1"/>
      <p:bldP spid="74" grpId="0" animBg="1"/>
      <p:bldP spid="77" grpId="0" animBg="1"/>
      <p:bldP spid="80" grpId="0" animBg="1"/>
      <p:bldP spid="81" grpId="0" animBg="1"/>
      <p:bldP spid="82" grpId="0" animBg="1"/>
      <p:bldP spid="83" grpId="0" animBg="1"/>
      <p:bldP spid="84" grpId="0" animBg="1"/>
      <p:bldP spid="85" grpId="0" animBg="1"/>
      <p:bldP spid="86" grpId="0" animBg="1"/>
      <p:bldP spid="87" grpId="0" animBg="1"/>
      <p:bldP spid="88" grpId="0" animBg="1"/>
      <p:bldP spid="90" grpId="0" animBg="1"/>
      <p:bldP spid="91" grpId="0" animBg="1"/>
      <p:bldP spid="92" grpId="0" animBg="1"/>
      <p:bldP spid="93" grpId="0" animBg="1"/>
      <p:bldP spid="94" grpId="0" animBg="1"/>
      <p:bldP spid="97" grpId="0" animBg="1"/>
      <p:bldP spid="99" grpId="0" animBg="1"/>
      <p:bldP spid="100" grpId="0" animBg="1"/>
      <p:bldP spid="1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椭圆 176"/>
          <p:cNvSpPr/>
          <p:nvPr/>
        </p:nvSpPr>
        <p:spPr>
          <a:xfrm>
            <a:off x="6477023" y="4788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6" name="直线连接符 175"/>
          <p:cNvCxnSpPr>
            <a:stCxn id="171" idx="3"/>
            <a:endCxn id="82" idx="2"/>
          </p:cNvCxnSpPr>
          <p:nvPr/>
        </p:nvCxnSpPr>
        <p:spPr>
          <a:xfrm flipV="1">
            <a:off x="5936512" y="4866061"/>
            <a:ext cx="535171" cy="370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查询</a:t>
            </a:r>
            <a:r>
              <a:rPr kumimoji="1" lang="en-US" altLang="zh-CN" sz="2800" dirty="0"/>
              <a:t>-</a:t>
            </a:r>
            <a:r>
              <a:rPr kumimoji="1" lang="zh-CN" altLang="en-US" sz="2800" dirty="0"/>
              <a:t>点击</a:t>
            </a:r>
            <a:r>
              <a:rPr kumimoji="1" lang="en-US" altLang="zh-CN" sz="2800" dirty="0"/>
              <a:t>-</a:t>
            </a:r>
            <a:r>
              <a:rPr kumimoji="1" lang="zh-CN" altLang="en-US" sz="2800" dirty="0"/>
              <a:t>查询序列识别的</a:t>
            </a:r>
            <a:r>
              <a:rPr kumimoji="1" lang="zh-CN" altLang="en-US" sz="2800" dirty="0" smtClean="0"/>
              <a:t>因</a:t>
            </a:r>
            <a:r>
              <a:rPr kumimoji="1" lang="zh-CN" altLang="en-US" sz="2800" dirty="0"/>
              <a:t> </a:t>
            </a:r>
            <a:r>
              <a:rPr kumimoji="1" lang="zh-CN" altLang="en-US" sz="2800" dirty="0" smtClean="0"/>
              <a:t> </a:t>
            </a:r>
            <a:endParaRPr kumimoji="1" lang="en-US" altLang="zh-CN" sz="2800" dirty="0" smtClean="0"/>
          </a:p>
          <a:p>
            <a:r>
              <a:rPr kumimoji="1" lang="zh-CN" altLang="en-US" sz="2800" dirty="0"/>
              <a:t> </a:t>
            </a:r>
            <a:r>
              <a:rPr kumimoji="1" lang="zh-CN" altLang="en-US" sz="2800" dirty="0" smtClean="0"/>
              <a:t>                        果</a:t>
            </a:r>
            <a:r>
              <a:rPr kumimoji="1" lang="zh-CN" altLang="en-US" sz="2800" dirty="0"/>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3" name="组 202"/>
          <p:cNvGrpSpPr/>
          <p:nvPr/>
        </p:nvGrpSpPr>
        <p:grpSpPr>
          <a:xfrm>
            <a:off x="1808421" y="2099066"/>
            <a:ext cx="1564757" cy="1265224"/>
            <a:chOff x="1808421" y="2099066"/>
            <a:chExt cx="1564757" cy="1265224"/>
          </a:xfrm>
        </p:grpSpPr>
        <p:sp>
          <p:nvSpPr>
            <p:cNvPr id="101" name="椭圆 100"/>
            <p:cNvSpPr/>
            <p:nvPr/>
          </p:nvSpPr>
          <p:spPr>
            <a:xfrm>
              <a:off x="1808421" y="320480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a:off x="2504851" y="2439308"/>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p:cNvSpPr/>
            <p:nvPr/>
          </p:nvSpPr>
          <p:spPr>
            <a:xfrm>
              <a:off x="3213690" y="209906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p:cNvCxnSpPr>
              <a:stCxn id="101" idx="6"/>
            </p:cNvCxnSpPr>
            <p:nvPr/>
          </p:nvCxnSpPr>
          <p:spPr>
            <a:xfrm flipV="1">
              <a:off x="1967909" y="2508420"/>
              <a:ext cx="536942" cy="776126"/>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符 104"/>
            <p:cNvCxnSpPr>
              <a:stCxn id="102" idx="3"/>
            </p:cNvCxnSpPr>
            <p:nvPr/>
          </p:nvCxnSpPr>
          <p:spPr>
            <a:xfrm flipV="1">
              <a:off x="2643075" y="2178810"/>
              <a:ext cx="570615" cy="32961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197829" y="287843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a:stCxn id="108" idx="3"/>
            </p:cNvCxnSpPr>
            <p:nvPr/>
          </p:nvCxnSpPr>
          <p:spPr>
            <a:xfrm>
              <a:off x="2636074" y="2497488"/>
              <a:ext cx="561755" cy="460693"/>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4" name="组 203"/>
          <p:cNvGrpSpPr/>
          <p:nvPr/>
        </p:nvGrpSpPr>
        <p:grpSpPr>
          <a:xfrm>
            <a:off x="3187993" y="2890284"/>
            <a:ext cx="1683578" cy="687654"/>
            <a:chOff x="3187993" y="2890284"/>
            <a:chExt cx="1683578" cy="687654"/>
          </a:xfrm>
        </p:grpSpPr>
        <p:sp>
          <p:nvSpPr>
            <p:cNvPr id="116" name="椭圆 115"/>
            <p:cNvSpPr/>
            <p:nvPr/>
          </p:nvSpPr>
          <p:spPr>
            <a:xfrm>
              <a:off x="3187993" y="322875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4710222" y="2890284"/>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3877337" y="32128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p:nvPr/>
          </p:nvCxnSpPr>
          <p:spPr>
            <a:xfrm flipV="1">
              <a:off x="3347481" y="3281915"/>
              <a:ext cx="529856" cy="2658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p:nvPr/>
          </p:nvCxnSpPr>
          <p:spPr>
            <a:xfrm flipV="1">
              <a:off x="4015561" y="2970028"/>
              <a:ext cx="694661" cy="31188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4712083" y="3418450"/>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7" name="直线连接符 126"/>
            <p:cNvCxnSpPr/>
            <p:nvPr/>
          </p:nvCxnSpPr>
          <p:spPr>
            <a:xfrm>
              <a:off x="4017422" y="3280227"/>
              <a:ext cx="694661" cy="21796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5" name="组 204"/>
          <p:cNvGrpSpPr/>
          <p:nvPr/>
        </p:nvGrpSpPr>
        <p:grpSpPr>
          <a:xfrm>
            <a:off x="5295014" y="2838885"/>
            <a:ext cx="1256413" cy="540487"/>
            <a:chOff x="5291469" y="2825809"/>
            <a:chExt cx="1256413" cy="540487"/>
          </a:xfrm>
        </p:grpSpPr>
        <p:sp>
          <p:nvSpPr>
            <p:cNvPr id="134" name="椭圆 133"/>
            <p:cNvSpPr/>
            <p:nvPr/>
          </p:nvSpPr>
          <p:spPr>
            <a:xfrm>
              <a:off x="5291469" y="3206808"/>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5819552" y="282580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p:cNvSpPr/>
            <p:nvPr/>
          </p:nvSpPr>
          <p:spPr>
            <a:xfrm>
              <a:off x="6388394" y="282580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0" name="直线连接符 139"/>
            <p:cNvCxnSpPr/>
            <p:nvPr/>
          </p:nvCxnSpPr>
          <p:spPr>
            <a:xfrm flipV="1">
              <a:off x="5450957" y="2894921"/>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p:nvPr/>
          </p:nvCxnSpPr>
          <p:spPr>
            <a:xfrm>
              <a:off x="5957776" y="2894921"/>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6" name="组 205"/>
          <p:cNvGrpSpPr/>
          <p:nvPr/>
        </p:nvGrpSpPr>
        <p:grpSpPr>
          <a:xfrm>
            <a:off x="5805378" y="3578739"/>
            <a:ext cx="1352108" cy="159488"/>
            <a:chOff x="5805378" y="3578739"/>
            <a:chExt cx="1352108" cy="159488"/>
          </a:xfrm>
        </p:grpSpPr>
        <p:sp>
          <p:nvSpPr>
            <p:cNvPr id="144" name="椭圆 143"/>
            <p:cNvSpPr/>
            <p:nvPr/>
          </p:nvSpPr>
          <p:spPr>
            <a:xfrm>
              <a:off x="580537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矩形 145"/>
            <p:cNvSpPr/>
            <p:nvPr/>
          </p:nvSpPr>
          <p:spPr>
            <a:xfrm>
              <a:off x="6393713" y="3598232"/>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699799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8" name="直线连接符 147"/>
            <p:cNvCxnSpPr/>
            <p:nvPr/>
          </p:nvCxnSpPr>
          <p:spPr>
            <a:xfrm>
              <a:off x="5964866" y="3658483"/>
              <a:ext cx="428847"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flipV="1">
              <a:off x="6531937" y="3658483"/>
              <a:ext cx="466061"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7" name="组 206"/>
          <p:cNvGrpSpPr/>
          <p:nvPr/>
        </p:nvGrpSpPr>
        <p:grpSpPr>
          <a:xfrm>
            <a:off x="2504939" y="4425675"/>
            <a:ext cx="1534455" cy="748730"/>
            <a:chOff x="2504939" y="4425675"/>
            <a:chExt cx="1534455" cy="748730"/>
          </a:xfrm>
        </p:grpSpPr>
        <p:sp>
          <p:nvSpPr>
            <p:cNvPr id="155" name="椭圆 154"/>
            <p:cNvSpPr/>
            <p:nvPr/>
          </p:nvSpPr>
          <p:spPr>
            <a:xfrm>
              <a:off x="2504939" y="50149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a:off x="3208461" y="44371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3879906" y="4425675"/>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8" name="直线连接符 157"/>
            <p:cNvCxnSpPr/>
            <p:nvPr/>
          </p:nvCxnSpPr>
          <p:spPr>
            <a:xfrm flipV="1">
              <a:off x="2664427" y="4520500"/>
              <a:ext cx="551120" cy="5741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直线连接符 158"/>
            <p:cNvCxnSpPr/>
            <p:nvPr/>
          </p:nvCxnSpPr>
          <p:spPr>
            <a:xfrm>
              <a:off x="3353771" y="4520500"/>
              <a:ext cx="520997"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8" name="组 207"/>
          <p:cNvGrpSpPr/>
          <p:nvPr/>
        </p:nvGrpSpPr>
        <p:grpSpPr>
          <a:xfrm>
            <a:off x="3197829" y="5535707"/>
            <a:ext cx="1625010" cy="175528"/>
            <a:chOff x="3202172" y="5515501"/>
            <a:chExt cx="1625010" cy="175528"/>
          </a:xfrm>
        </p:grpSpPr>
        <p:sp>
          <p:nvSpPr>
            <p:cNvPr id="160" name="椭圆 159"/>
            <p:cNvSpPr/>
            <p:nvPr/>
          </p:nvSpPr>
          <p:spPr>
            <a:xfrm>
              <a:off x="3202172" y="55315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矩形 160"/>
            <p:cNvSpPr/>
            <p:nvPr/>
          </p:nvSpPr>
          <p:spPr>
            <a:xfrm>
              <a:off x="3850758" y="554217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67694" y="551550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连接符 162"/>
            <p:cNvCxnSpPr/>
            <p:nvPr/>
          </p:nvCxnSpPr>
          <p:spPr>
            <a:xfrm>
              <a:off x="3361660" y="5611285"/>
              <a:ext cx="48909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符 163"/>
            <p:cNvCxnSpPr/>
            <p:nvPr/>
          </p:nvCxnSpPr>
          <p:spPr>
            <a:xfrm flipV="1">
              <a:off x="3988982" y="5595245"/>
              <a:ext cx="678712" cy="1604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9" name="组 208"/>
          <p:cNvGrpSpPr/>
          <p:nvPr/>
        </p:nvGrpSpPr>
        <p:grpSpPr>
          <a:xfrm>
            <a:off x="4706768" y="4423227"/>
            <a:ext cx="1256413" cy="540487"/>
            <a:chOff x="4706768" y="4423227"/>
            <a:chExt cx="1256413" cy="540487"/>
          </a:xfrm>
        </p:grpSpPr>
        <p:sp>
          <p:nvSpPr>
            <p:cNvPr id="165" name="椭圆 164"/>
            <p:cNvSpPr/>
            <p:nvPr/>
          </p:nvSpPr>
          <p:spPr>
            <a:xfrm>
              <a:off x="4706768" y="480422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5234851" y="4423227"/>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5803693" y="44232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8" name="直线连接符 167"/>
            <p:cNvCxnSpPr/>
            <p:nvPr/>
          </p:nvCxnSpPr>
          <p:spPr>
            <a:xfrm flipV="1">
              <a:off x="4866256" y="4492339"/>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符 168"/>
            <p:cNvCxnSpPr/>
            <p:nvPr/>
          </p:nvCxnSpPr>
          <p:spPr>
            <a:xfrm>
              <a:off x="5373075" y="4492339"/>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 name="组 209"/>
          <p:cNvGrpSpPr/>
          <p:nvPr/>
        </p:nvGrpSpPr>
        <p:grpSpPr>
          <a:xfrm>
            <a:off x="5208182" y="4786317"/>
            <a:ext cx="1422989" cy="916612"/>
            <a:chOff x="5208182" y="4786317"/>
            <a:chExt cx="1422989" cy="916612"/>
          </a:xfrm>
        </p:grpSpPr>
        <p:sp>
          <p:nvSpPr>
            <p:cNvPr id="82" name="椭圆 81"/>
            <p:cNvSpPr/>
            <p:nvPr/>
          </p:nvSpPr>
          <p:spPr>
            <a:xfrm>
              <a:off x="6471683" y="47863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9" name="直线连接符 128"/>
            <p:cNvCxnSpPr>
              <a:stCxn id="81" idx="3"/>
              <a:endCxn id="82" idx="2"/>
            </p:cNvCxnSpPr>
            <p:nvPr/>
          </p:nvCxnSpPr>
          <p:spPr>
            <a:xfrm flipV="1">
              <a:off x="5936512" y="4866061"/>
              <a:ext cx="535171" cy="36693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5208182" y="51571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5798288" y="516775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椭圆 171"/>
            <p:cNvSpPr/>
            <p:nvPr/>
          </p:nvSpPr>
          <p:spPr>
            <a:xfrm>
              <a:off x="6471683" y="55434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3" name="直线连接符 172"/>
            <p:cNvCxnSpPr/>
            <p:nvPr/>
          </p:nvCxnSpPr>
          <p:spPr>
            <a:xfrm>
              <a:off x="5367670" y="5236871"/>
              <a:ext cx="43061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a:off x="5936512" y="5236871"/>
              <a:ext cx="535171" cy="386314"/>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7" name="罐形 36"/>
          <p:cNvSpPr/>
          <p:nvPr/>
        </p:nvSpPr>
        <p:spPr>
          <a:xfrm>
            <a:off x="274321" y="4807581"/>
            <a:ext cx="874968" cy="1093866"/>
          </a:xfrm>
          <a:prstGeom prst="can">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文本框 210"/>
          <p:cNvSpPr txBox="1"/>
          <p:nvPr/>
        </p:nvSpPr>
        <p:spPr>
          <a:xfrm>
            <a:off x="162560" y="5994400"/>
            <a:ext cx="1097280" cy="369332"/>
          </a:xfrm>
          <a:prstGeom prst="rect">
            <a:avLst/>
          </a:prstGeom>
          <a:noFill/>
        </p:spPr>
        <p:txBody>
          <a:bodyPr wrap="square" rtlCol="0">
            <a:spAutoFit/>
          </a:bodyPr>
          <a:lstStyle/>
          <a:p>
            <a:r>
              <a:rPr kumimoji="1" lang="zh-CN" altLang="en-US" dirty="0" smtClean="0"/>
              <a:t>因果经验</a:t>
            </a:r>
            <a:endParaRPr kumimoji="1" lang="zh-CN" altLang="en-US" dirty="0"/>
          </a:p>
        </p:txBody>
      </p:sp>
    </p:spTree>
    <p:extLst>
      <p:ext uri="{BB962C8B-B14F-4D97-AF65-F5344CB8AC3E}">
        <p14:creationId xmlns:p14="http://schemas.microsoft.com/office/powerpoint/2010/main" val="97174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
                                        <p:tgtEl>
                                          <p:spTgt spid="203"/>
                                        </p:tgtEl>
                                      </p:cBhvr>
                                    </p:animEffect>
                                  </p:childTnLst>
                                </p:cTn>
                              </p:par>
                            </p:childTnLst>
                          </p:cTn>
                        </p:par>
                        <p:par>
                          <p:cTn id="8" fill="hold">
                            <p:stCondLst>
                              <p:cond delay="100"/>
                            </p:stCondLst>
                            <p:childTnLst>
                              <p:par>
                                <p:cTn id="9" presetID="32" presetClass="emph" presetSubtype="0" fill="hold" nodeType="afterEffect">
                                  <p:stCondLst>
                                    <p:cond delay="0"/>
                                  </p:stCondLst>
                                  <p:childTnLst>
                                    <p:animRot by="120000">
                                      <p:cBhvr>
                                        <p:cTn id="10" dur="10" fill="hold">
                                          <p:stCondLst>
                                            <p:cond delay="0"/>
                                          </p:stCondLst>
                                        </p:cTn>
                                        <p:tgtEl>
                                          <p:spTgt spid="203"/>
                                        </p:tgtEl>
                                        <p:attrNameLst>
                                          <p:attrName>r</p:attrName>
                                        </p:attrNameLst>
                                      </p:cBhvr>
                                    </p:animRot>
                                    <p:animRot by="-240000">
                                      <p:cBhvr>
                                        <p:cTn id="11" dur="20" fill="hold">
                                          <p:stCondLst>
                                            <p:cond delay="20"/>
                                          </p:stCondLst>
                                        </p:cTn>
                                        <p:tgtEl>
                                          <p:spTgt spid="203"/>
                                        </p:tgtEl>
                                        <p:attrNameLst>
                                          <p:attrName>r</p:attrName>
                                        </p:attrNameLst>
                                      </p:cBhvr>
                                    </p:animRot>
                                    <p:animRot by="240000">
                                      <p:cBhvr>
                                        <p:cTn id="12" dur="20" fill="hold">
                                          <p:stCondLst>
                                            <p:cond delay="40"/>
                                          </p:stCondLst>
                                        </p:cTn>
                                        <p:tgtEl>
                                          <p:spTgt spid="203"/>
                                        </p:tgtEl>
                                        <p:attrNameLst>
                                          <p:attrName>r</p:attrName>
                                        </p:attrNameLst>
                                      </p:cBhvr>
                                    </p:animRot>
                                    <p:animRot by="-240000">
                                      <p:cBhvr>
                                        <p:cTn id="13" dur="20" fill="hold">
                                          <p:stCondLst>
                                            <p:cond delay="60"/>
                                          </p:stCondLst>
                                        </p:cTn>
                                        <p:tgtEl>
                                          <p:spTgt spid="203"/>
                                        </p:tgtEl>
                                        <p:attrNameLst>
                                          <p:attrName>r</p:attrName>
                                        </p:attrNameLst>
                                      </p:cBhvr>
                                    </p:animRot>
                                    <p:animRot by="120000">
                                      <p:cBhvr>
                                        <p:cTn id="14" dur="20" fill="hold">
                                          <p:stCondLst>
                                            <p:cond delay="80"/>
                                          </p:stCondLst>
                                        </p:cTn>
                                        <p:tgtEl>
                                          <p:spTgt spid="203"/>
                                        </p:tgtEl>
                                        <p:attrNameLst>
                                          <p:attrName>r</p:attrName>
                                        </p:attrNameLst>
                                      </p:cBhvr>
                                    </p:animRot>
                                  </p:childTnLst>
                                </p:cTn>
                              </p:par>
                            </p:childTnLst>
                          </p:cTn>
                        </p:par>
                        <p:par>
                          <p:cTn id="15" fill="hold">
                            <p:stCondLst>
                              <p:cond delay="200"/>
                            </p:stCondLst>
                            <p:childTnLst>
                              <p:par>
                                <p:cTn id="16" presetID="10" presetClass="entr" presetSubtype="0" fill="hold" nodeType="afterEffect">
                                  <p:stCondLst>
                                    <p:cond delay="0"/>
                                  </p:stCondLst>
                                  <p:childTnLst>
                                    <p:set>
                                      <p:cBhvr>
                                        <p:cTn id="17" dur="1" fill="hold">
                                          <p:stCondLst>
                                            <p:cond delay="0"/>
                                          </p:stCondLst>
                                        </p:cTn>
                                        <p:tgtEl>
                                          <p:spTgt spid="204"/>
                                        </p:tgtEl>
                                        <p:attrNameLst>
                                          <p:attrName>style.visibility</p:attrName>
                                        </p:attrNameLst>
                                      </p:cBhvr>
                                      <p:to>
                                        <p:strVal val="visible"/>
                                      </p:to>
                                    </p:set>
                                    <p:animEffect transition="in" filter="fade">
                                      <p:cBhvr>
                                        <p:cTn id="18" dur="100"/>
                                        <p:tgtEl>
                                          <p:spTgt spid="204"/>
                                        </p:tgtEl>
                                      </p:cBhvr>
                                    </p:animEffect>
                                  </p:childTnLst>
                                </p:cTn>
                              </p:par>
                            </p:childTnLst>
                          </p:cTn>
                        </p:par>
                        <p:par>
                          <p:cTn id="19" fill="hold">
                            <p:stCondLst>
                              <p:cond delay="300"/>
                            </p:stCondLst>
                            <p:childTnLst>
                              <p:par>
                                <p:cTn id="20" presetID="32" presetClass="emph" presetSubtype="0" fill="hold" nodeType="afterEffect">
                                  <p:stCondLst>
                                    <p:cond delay="0"/>
                                  </p:stCondLst>
                                  <p:childTnLst>
                                    <p:animRot by="120000">
                                      <p:cBhvr>
                                        <p:cTn id="21" dur="10" fill="hold">
                                          <p:stCondLst>
                                            <p:cond delay="0"/>
                                          </p:stCondLst>
                                        </p:cTn>
                                        <p:tgtEl>
                                          <p:spTgt spid="204"/>
                                        </p:tgtEl>
                                        <p:attrNameLst>
                                          <p:attrName>r</p:attrName>
                                        </p:attrNameLst>
                                      </p:cBhvr>
                                    </p:animRot>
                                    <p:animRot by="-240000">
                                      <p:cBhvr>
                                        <p:cTn id="22" dur="20" fill="hold">
                                          <p:stCondLst>
                                            <p:cond delay="20"/>
                                          </p:stCondLst>
                                        </p:cTn>
                                        <p:tgtEl>
                                          <p:spTgt spid="204"/>
                                        </p:tgtEl>
                                        <p:attrNameLst>
                                          <p:attrName>r</p:attrName>
                                        </p:attrNameLst>
                                      </p:cBhvr>
                                    </p:animRot>
                                    <p:animRot by="240000">
                                      <p:cBhvr>
                                        <p:cTn id="23" dur="20" fill="hold">
                                          <p:stCondLst>
                                            <p:cond delay="40"/>
                                          </p:stCondLst>
                                        </p:cTn>
                                        <p:tgtEl>
                                          <p:spTgt spid="204"/>
                                        </p:tgtEl>
                                        <p:attrNameLst>
                                          <p:attrName>r</p:attrName>
                                        </p:attrNameLst>
                                      </p:cBhvr>
                                    </p:animRot>
                                    <p:animRot by="-240000">
                                      <p:cBhvr>
                                        <p:cTn id="24" dur="20" fill="hold">
                                          <p:stCondLst>
                                            <p:cond delay="60"/>
                                          </p:stCondLst>
                                        </p:cTn>
                                        <p:tgtEl>
                                          <p:spTgt spid="204"/>
                                        </p:tgtEl>
                                        <p:attrNameLst>
                                          <p:attrName>r</p:attrName>
                                        </p:attrNameLst>
                                      </p:cBhvr>
                                    </p:animRot>
                                    <p:animRot by="120000">
                                      <p:cBhvr>
                                        <p:cTn id="25" dur="20" fill="hold">
                                          <p:stCondLst>
                                            <p:cond delay="80"/>
                                          </p:stCondLst>
                                        </p:cTn>
                                        <p:tgtEl>
                                          <p:spTgt spid="204"/>
                                        </p:tgtEl>
                                        <p:attrNameLst>
                                          <p:attrName>r</p:attrName>
                                        </p:attrNameLst>
                                      </p:cBhvr>
                                    </p:animRot>
                                  </p:childTnLst>
                                </p:cTn>
                              </p:par>
                            </p:childTnLst>
                          </p:cTn>
                        </p:par>
                        <p:par>
                          <p:cTn id="26" fill="hold">
                            <p:stCondLst>
                              <p:cond delay="400"/>
                            </p:stCondLst>
                            <p:childTnLst>
                              <p:par>
                                <p:cTn id="27" presetID="10" presetClass="entr" presetSubtype="0" fill="hold" nodeType="afterEffect">
                                  <p:stCondLst>
                                    <p:cond delay="0"/>
                                  </p:stCondLst>
                                  <p:childTnLst>
                                    <p:set>
                                      <p:cBhvr>
                                        <p:cTn id="28" dur="1" fill="hold">
                                          <p:stCondLst>
                                            <p:cond delay="0"/>
                                          </p:stCondLst>
                                        </p:cTn>
                                        <p:tgtEl>
                                          <p:spTgt spid="205"/>
                                        </p:tgtEl>
                                        <p:attrNameLst>
                                          <p:attrName>style.visibility</p:attrName>
                                        </p:attrNameLst>
                                      </p:cBhvr>
                                      <p:to>
                                        <p:strVal val="visible"/>
                                      </p:to>
                                    </p:set>
                                    <p:animEffect transition="in" filter="fade">
                                      <p:cBhvr>
                                        <p:cTn id="29" dur="100"/>
                                        <p:tgtEl>
                                          <p:spTgt spid="205"/>
                                        </p:tgtEl>
                                      </p:cBhvr>
                                    </p:animEffect>
                                  </p:childTnLst>
                                </p:cTn>
                              </p:par>
                            </p:childTnLst>
                          </p:cTn>
                        </p:par>
                        <p:par>
                          <p:cTn id="30" fill="hold">
                            <p:stCondLst>
                              <p:cond delay="500"/>
                            </p:stCondLst>
                            <p:childTnLst>
                              <p:par>
                                <p:cTn id="31" presetID="32" presetClass="emph" presetSubtype="0" fill="hold" nodeType="afterEffect">
                                  <p:stCondLst>
                                    <p:cond delay="0"/>
                                  </p:stCondLst>
                                  <p:childTnLst>
                                    <p:animRot by="120000">
                                      <p:cBhvr>
                                        <p:cTn id="32" dur="10" fill="hold">
                                          <p:stCondLst>
                                            <p:cond delay="0"/>
                                          </p:stCondLst>
                                        </p:cTn>
                                        <p:tgtEl>
                                          <p:spTgt spid="205"/>
                                        </p:tgtEl>
                                        <p:attrNameLst>
                                          <p:attrName>r</p:attrName>
                                        </p:attrNameLst>
                                      </p:cBhvr>
                                    </p:animRot>
                                    <p:animRot by="-240000">
                                      <p:cBhvr>
                                        <p:cTn id="33" dur="20" fill="hold">
                                          <p:stCondLst>
                                            <p:cond delay="20"/>
                                          </p:stCondLst>
                                        </p:cTn>
                                        <p:tgtEl>
                                          <p:spTgt spid="205"/>
                                        </p:tgtEl>
                                        <p:attrNameLst>
                                          <p:attrName>r</p:attrName>
                                        </p:attrNameLst>
                                      </p:cBhvr>
                                    </p:animRot>
                                    <p:animRot by="240000">
                                      <p:cBhvr>
                                        <p:cTn id="34" dur="20" fill="hold">
                                          <p:stCondLst>
                                            <p:cond delay="40"/>
                                          </p:stCondLst>
                                        </p:cTn>
                                        <p:tgtEl>
                                          <p:spTgt spid="205"/>
                                        </p:tgtEl>
                                        <p:attrNameLst>
                                          <p:attrName>r</p:attrName>
                                        </p:attrNameLst>
                                      </p:cBhvr>
                                    </p:animRot>
                                    <p:animRot by="-240000">
                                      <p:cBhvr>
                                        <p:cTn id="35" dur="20" fill="hold">
                                          <p:stCondLst>
                                            <p:cond delay="60"/>
                                          </p:stCondLst>
                                        </p:cTn>
                                        <p:tgtEl>
                                          <p:spTgt spid="205"/>
                                        </p:tgtEl>
                                        <p:attrNameLst>
                                          <p:attrName>r</p:attrName>
                                        </p:attrNameLst>
                                      </p:cBhvr>
                                    </p:animRot>
                                    <p:animRot by="120000">
                                      <p:cBhvr>
                                        <p:cTn id="36" dur="20" fill="hold">
                                          <p:stCondLst>
                                            <p:cond delay="80"/>
                                          </p:stCondLst>
                                        </p:cTn>
                                        <p:tgtEl>
                                          <p:spTgt spid="205"/>
                                        </p:tgtEl>
                                        <p:attrNameLst>
                                          <p:attrName>r</p:attrName>
                                        </p:attrNameLst>
                                      </p:cBhvr>
                                    </p:animRot>
                                  </p:childTnLst>
                                </p:cTn>
                              </p:par>
                            </p:childTnLst>
                          </p:cTn>
                        </p:par>
                        <p:par>
                          <p:cTn id="37" fill="hold">
                            <p:stCondLst>
                              <p:cond delay="600"/>
                            </p:stCondLst>
                            <p:childTnLst>
                              <p:par>
                                <p:cTn id="38" presetID="10" presetClass="entr" presetSubtype="0" fill="hold" nodeType="after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
                                        <p:tgtEl>
                                          <p:spTgt spid="207"/>
                                        </p:tgtEl>
                                      </p:cBhvr>
                                    </p:animEffect>
                                  </p:childTnLst>
                                </p:cTn>
                              </p:par>
                            </p:childTnLst>
                          </p:cTn>
                        </p:par>
                        <p:par>
                          <p:cTn id="41" fill="hold">
                            <p:stCondLst>
                              <p:cond delay="700"/>
                            </p:stCondLst>
                            <p:childTnLst>
                              <p:par>
                                <p:cTn id="42" presetID="32" presetClass="emph" presetSubtype="0" fill="hold" nodeType="afterEffect">
                                  <p:stCondLst>
                                    <p:cond delay="0"/>
                                  </p:stCondLst>
                                  <p:childTnLst>
                                    <p:animRot by="120000">
                                      <p:cBhvr>
                                        <p:cTn id="43" dur="10" fill="hold">
                                          <p:stCondLst>
                                            <p:cond delay="0"/>
                                          </p:stCondLst>
                                        </p:cTn>
                                        <p:tgtEl>
                                          <p:spTgt spid="207"/>
                                        </p:tgtEl>
                                        <p:attrNameLst>
                                          <p:attrName>r</p:attrName>
                                        </p:attrNameLst>
                                      </p:cBhvr>
                                    </p:animRot>
                                    <p:animRot by="-240000">
                                      <p:cBhvr>
                                        <p:cTn id="44" dur="20" fill="hold">
                                          <p:stCondLst>
                                            <p:cond delay="20"/>
                                          </p:stCondLst>
                                        </p:cTn>
                                        <p:tgtEl>
                                          <p:spTgt spid="207"/>
                                        </p:tgtEl>
                                        <p:attrNameLst>
                                          <p:attrName>r</p:attrName>
                                        </p:attrNameLst>
                                      </p:cBhvr>
                                    </p:animRot>
                                    <p:animRot by="240000">
                                      <p:cBhvr>
                                        <p:cTn id="45" dur="20" fill="hold">
                                          <p:stCondLst>
                                            <p:cond delay="40"/>
                                          </p:stCondLst>
                                        </p:cTn>
                                        <p:tgtEl>
                                          <p:spTgt spid="207"/>
                                        </p:tgtEl>
                                        <p:attrNameLst>
                                          <p:attrName>r</p:attrName>
                                        </p:attrNameLst>
                                      </p:cBhvr>
                                    </p:animRot>
                                    <p:animRot by="-240000">
                                      <p:cBhvr>
                                        <p:cTn id="46" dur="20" fill="hold">
                                          <p:stCondLst>
                                            <p:cond delay="60"/>
                                          </p:stCondLst>
                                        </p:cTn>
                                        <p:tgtEl>
                                          <p:spTgt spid="207"/>
                                        </p:tgtEl>
                                        <p:attrNameLst>
                                          <p:attrName>r</p:attrName>
                                        </p:attrNameLst>
                                      </p:cBhvr>
                                    </p:animRot>
                                    <p:animRot by="120000">
                                      <p:cBhvr>
                                        <p:cTn id="47" dur="20" fill="hold">
                                          <p:stCondLst>
                                            <p:cond delay="80"/>
                                          </p:stCondLst>
                                        </p:cTn>
                                        <p:tgtEl>
                                          <p:spTgt spid="207"/>
                                        </p:tgtEl>
                                        <p:attrNameLst>
                                          <p:attrName>r</p:attrName>
                                        </p:attrNameLst>
                                      </p:cBhvr>
                                    </p:animRot>
                                  </p:childTnLst>
                                </p:cTn>
                              </p:par>
                            </p:childTnLst>
                          </p:cTn>
                        </p:par>
                        <p:par>
                          <p:cTn id="48" fill="hold">
                            <p:stCondLst>
                              <p:cond delay="800"/>
                            </p:stCondLst>
                            <p:childTnLst>
                              <p:par>
                                <p:cTn id="49" presetID="10" presetClass="entr" presetSubtype="0" fill="hold" nodeType="after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
                                        <p:tgtEl>
                                          <p:spTgt spid="208"/>
                                        </p:tgtEl>
                                      </p:cBhvr>
                                    </p:animEffect>
                                  </p:childTnLst>
                                </p:cTn>
                              </p:par>
                            </p:childTnLst>
                          </p:cTn>
                        </p:par>
                        <p:par>
                          <p:cTn id="52" fill="hold">
                            <p:stCondLst>
                              <p:cond delay="900"/>
                            </p:stCondLst>
                            <p:childTnLst>
                              <p:par>
                                <p:cTn id="53" presetID="32" presetClass="emph" presetSubtype="0" fill="hold" nodeType="afterEffect">
                                  <p:stCondLst>
                                    <p:cond delay="0"/>
                                  </p:stCondLst>
                                  <p:childTnLst>
                                    <p:animRot by="120000">
                                      <p:cBhvr>
                                        <p:cTn id="54" dur="10" fill="hold">
                                          <p:stCondLst>
                                            <p:cond delay="0"/>
                                          </p:stCondLst>
                                        </p:cTn>
                                        <p:tgtEl>
                                          <p:spTgt spid="208"/>
                                        </p:tgtEl>
                                        <p:attrNameLst>
                                          <p:attrName>r</p:attrName>
                                        </p:attrNameLst>
                                      </p:cBhvr>
                                    </p:animRot>
                                    <p:animRot by="-240000">
                                      <p:cBhvr>
                                        <p:cTn id="55" dur="20" fill="hold">
                                          <p:stCondLst>
                                            <p:cond delay="20"/>
                                          </p:stCondLst>
                                        </p:cTn>
                                        <p:tgtEl>
                                          <p:spTgt spid="208"/>
                                        </p:tgtEl>
                                        <p:attrNameLst>
                                          <p:attrName>r</p:attrName>
                                        </p:attrNameLst>
                                      </p:cBhvr>
                                    </p:animRot>
                                    <p:animRot by="240000">
                                      <p:cBhvr>
                                        <p:cTn id="56" dur="20" fill="hold">
                                          <p:stCondLst>
                                            <p:cond delay="40"/>
                                          </p:stCondLst>
                                        </p:cTn>
                                        <p:tgtEl>
                                          <p:spTgt spid="208"/>
                                        </p:tgtEl>
                                        <p:attrNameLst>
                                          <p:attrName>r</p:attrName>
                                        </p:attrNameLst>
                                      </p:cBhvr>
                                    </p:animRot>
                                    <p:animRot by="-240000">
                                      <p:cBhvr>
                                        <p:cTn id="57" dur="20" fill="hold">
                                          <p:stCondLst>
                                            <p:cond delay="60"/>
                                          </p:stCondLst>
                                        </p:cTn>
                                        <p:tgtEl>
                                          <p:spTgt spid="208"/>
                                        </p:tgtEl>
                                        <p:attrNameLst>
                                          <p:attrName>r</p:attrName>
                                        </p:attrNameLst>
                                      </p:cBhvr>
                                    </p:animRot>
                                    <p:animRot by="120000">
                                      <p:cBhvr>
                                        <p:cTn id="58" dur="20" fill="hold">
                                          <p:stCondLst>
                                            <p:cond delay="80"/>
                                          </p:stCondLst>
                                        </p:cTn>
                                        <p:tgtEl>
                                          <p:spTgt spid="208"/>
                                        </p:tgtEl>
                                        <p:attrNameLst>
                                          <p:attrName>r</p:attrName>
                                        </p:attrNameLst>
                                      </p:cBhvr>
                                    </p:animRo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209"/>
                                        </p:tgtEl>
                                        <p:attrNameLst>
                                          <p:attrName>style.visibility</p:attrName>
                                        </p:attrNameLst>
                                      </p:cBhvr>
                                      <p:to>
                                        <p:strVal val="visible"/>
                                      </p:to>
                                    </p:set>
                                    <p:animEffect transition="in" filter="fade">
                                      <p:cBhvr>
                                        <p:cTn id="62" dur="100"/>
                                        <p:tgtEl>
                                          <p:spTgt spid="209"/>
                                        </p:tgtEl>
                                      </p:cBhvr>
                                    </p:animEffect>
                                  </p:childTnLst>
                                </p:cTn>
                              </p:par>
                            </p:childTnLst>
                          </p:cTn>
                        </p:par>
                        <p:par>
                          <p:cTn id="63" fill="hold">
                            <p:stCondLst>
                              <p:cond delay="1100"/>
                            </p:stCondLst>
                            <p:childTnLst>
                              <p:par>
                                <p:cTn id="64" presetID="32" presetClass="emph" presetSubtype="0" fill="hold" nodeType="afterEffect">
                                  <p:stCondLst>
                                    <p:cond delay="0"/>
                                  </p:stCondLst>
                                  <p:childTnLst>
                                    <p:animRot by="120000">
                                      <p:cBhvr>
                                        <p:cTn id="65" dur="10" fill="hold">
                                          <p:stCondLst>
                                            <p:cond delay="0"/>
                                          </p:stCondLst>
                                        </p:cTn>
                                        <p:tgtEl>
                                          <p:spTgt spid="209"/>
                                        </p:tgtEl>
                                        <p:attrNameLst>
                                          <p:attrName>r</p:attrName>
                                        </p:attrNameLst>
                                      </p:cBhvr>
                                    </p:animRot>
                                    <p:animRot by="-240000">
                                      <p:cBhvr>
                                        <p:cTn id="66" dur="20" fill="hold">
                                          <p:stCondLst>
                                            <p:cond delay="20"/>
                                          </p:stCondLst>
                                        </p:cTn>
                                        <p:tgtEl>
                                          <p:spTgt spid="209"/>
                                        </p:tgtEl>
                                        <p:attrNameLst>
                                          <p:attrName>r</p:attrName>
                                        </p:attrNameLst>
                                      </p:cBhvr>
                                    </p:animRot>
                                    <p:animRot by="240000">
                                      <p:cBhvr>
                                        <p:cTn id="67" dur="20" fill="hold">
                                          <p:stCondLst>
                                            <p:cond delay="40"/>
                                          </p:stCondLst>
                                        </p:cTn>
                                        <p:tgtEl>
                                          <p:spTgt spid="209"/>
                                        </p:tgtEl>
                                        <p:attrNameLst>
                                          <p:attrName>r</p:attrName>
                                        </p:attrNameLst>
                                      </p:cBhvr>
                                    </p:animRot>
                                    <p:animRot by="-240000">
                                      <p:cBhvr>
                                        <p:cTn id="68" dur="20" fill="hold">
                                          <p:stCondLst>
                                            <p:cond delay="60"/>
                                          </p:stCondLst>
                                        </p:cTn>
                                        <p:tgtEl>
                                          <p:spTgt spid="209"/>
                                        </p:tgtEl>
                                        <p:attrNameLst>
                                          <p:attrName>r</p:attrName>
                                        </p:attrNameLst>
                                      </p:cBhvr>
                                    </p:animRot>
                                    <p:animRot by="120000">
                                      <p:cBhvr>
                                        <p:cTn id="69" dur="20" fill="hold">
                                          <p:stCondLst>
                                            <p:cond delay="80"/>
                                          </p:stCondLst>
                                        </p:cTn>
                                        <p:tgtEl>
                                          <p:spTgt spid="209"/>
                                        </p:tgtEl>
                                        <p:attrNameLst>
                                          <p:attrName>r</p:attrName>
                                        </p:attrNameLst>
                                      </p:cBhvr>
                                    </p:animRot>
                                  </p:childTnLst>
                                </p:cTn>
                              </p:par>
                            </p:childTnLst>
                          </p:cTn>
                        </p:par>
                        <p:par>
                          <p:cTn id="70" fill="hold">
                            <p:stCondLst>
                              <p:cond delay="1200"/>
                            </p:stCondLst>
                            <p:childTnLst>
                              <p:par>
                                <p:cTn id="71" presetID="10" presetClass="entr" presetSubtype="0" fill="hold" nodeType="afterEffect">
                                  <p:stCondLst>
                                    <p:cond delay="0"/>
                                  </p:stCondLst>
                                  <p:childTnLst>
                                    <p:set>
                                      <p:cBhvr>
                                        <p:cTn id="72" dur="1" fill="hold">
                                          <p:stCondLst>
                                            <p:cond delay="0"/>
                                          </p:stCondLst>
                                        </p:cTn>
                                        <p:tgtEl>
                                          <p:spTgt spid="210"/>
                                        </p:tgtEl>
                                        <p:attrNameLst>
                                          <p:attrName>style.visibility</p:attrName>
                                        </p:attrNameLst>
                                      </p:cBhvr>
                                      <p:to>
                                        <p:strVal val="visible"/>
                                      </p:to>
                                    </p:set>
                                    <p:animEffect transition="in" filter="fade">
                                      <p:cBhvr>
                                        <p:cTn id="73" dur="100"/>
                                        <p:tgtEl>
                                          <p:spTgt spid="210"/>
                                        </p:tgtEl>
                                      </p:cBhvr>
                                    </p:animEffect>
                                  </p:childTnLst>
                                </p:cTn>
                              </p:par>
                            </p:childTnLst>
                          </p:cTn>
                        </p:par>
                        <p:par>
                          <p:cTn id="74" fill="hold">
                            <p:stCondLst>
                              <p:cond delay="1300"/>
                            </p:stCondLst>
                            <p:childTnLst>
                              <p:par>
                                <p:cTn id="75" presetID="32" presetClass="emph" presetSubtype="0" fill="hold" nodeType="afterEffect">
                                  <p:stCondLst>
                                    <p:cond delay="0"/>
                                  </p:stCondLst>
                                  <p:childTnLst>
                                    <p:animRot by="120000">
                                      <p:cBhvr>
                                        <p:cTn id="76" dur="10" fill="hold">
                                          <p:stCondLst>
                                            <p:cond delay="0"/>
                                          </p:stCondLst>
                                        </p:cTn>
                                        <p:tgtEl>
                                          <p:spTgt spid="210"/>
                                        </p:tgtEl>
                                        <p:attrNameLst>
                                          <p:attrName>r</p:attrName>
                                        </p:attrNameLst>
                                      </p:cBhvr>
                                    </p:animRot>
                                    <p:animRot by="-240000">
                                      <p:cBhvr>
                                        <p:cTn id="77" dur="20" fill="hold">
                                          <p:stCondLst>
                                            <p:cond delay="20"/>
                                          </p:stCondLst>
                                        </p:cTn>
                                        <p:tgtEl>
                                          <p:spTgt spid="210"/>
                                        </p:tgtEl>
                                        <p:attrNameLst>
                                          <p:attrName>r</p:attrName>
                                        </p:attrNameLst>
                                      </p:cBhvr>
                                    </p:animRot>
                                    <p:animRot by="240000">
                                      <p:cBhvr>
                                        <p:cTn id="78" dur="20" fill="hold">
                                          <p:stCondLst>
                                            <p:cond delay="40"/>
                                          </p:stCondLst>
                                        </p:cTn>
                                        <p:tgtEl>
                                          <p:spTgt spid="210"/>
                                        </p:tgtEl>
                                        <p:attrNameLst>
                                          <p:attrName>r</p:attrName>
                                        </p:attrNameLst>
                                      </p:cBhvr>
                                    </p:animRot>
                                    <p:animRot by="-240000">
                                      <p:cBhvr>
                                        <p:cTn id="79" dur="20" fill="hold">
                                          <p:stCondLst>
                                            <p:cond delay="60"/>
                                          </p:stCondLst>
                                        </p:cTn>
                                        <p:tgtEl>
                                          <p:spTgt spid="210"/>
                                        </p:tgtEl>
                                        <p:attrNameLst>
                                          <p:attrName>r</p:attrName>
                                        </p:attrNameLst>
                                      </p:cBhvr>
                                    </p:animRot>
                                    <p:animRot by="120000">
                                      <p:cBhvr>
                                        <p:cTn id="80" dur="20" fill="hold">
                                          <p:stCondLst>
                                            <p:cond delay="80"/>
                                          </p:stCondLst>
                                        </p:cTn>
                                        <p:tgtEl>
                                          <p:spTgt spid="210"/>
                                        </p:tgtEl>
                                        <p:attrNameLst>
                                          <p:attrName>r</p:attrName>
                                        </p:attrNameLst>
                                      </p:cBhvr>
                                    </p:animRot>
                                  </p:childTnLst>
                                </p:cTn>
                              </p:par>
                            </p:childTnLst>
                          </p:cTn>
                        </p:par>
                        <p:par>
                          <p:cTn id="81" fill="hold">
                            <p:stCondLst>
                              <p:cond delay="1400"/>
                            </p:stCondLst>
                            <p:childTnLst>
                              <p:par>
                                <p:cTn id="82" presetID="10" presetClass="entr" presetSubtype="0" fill="hold" nodeType="afterEffect">
                                  <p:stCondLst>
                                    <p:cond delay="0"/>
                                  </p:stCondLst>
                                  <p:childTnLst>
                                    <p:set>
                                      <p:cBhvr>
                                        <p:cTn id="83" dur="1" fill="hold">
                                          <p:stCondLst>
                                            <p:cond delay="0"/>
                                          </p:stCondLst>
                                        </p:cTn>
                                        <p:tgtEl>
                                          <p:spTgt spid="206"/>
                                        </p:tgtEl>
                                        <p:attrNameLst>
                                          <p:attrName>style.visibility</p:attrName>
                                        </p:attrNameLst>
                                      </p:cBhvr>
                                      <p:to>
                                        <p:strVal val="visible"/>
                                      </p:to>
                                    </p:set>
                                    <p:animEffect transition="in" filter="fade">
                                      <p:cBhvr>
                                        <p:cTn id="84" dur="100"/>
                                        <p:tgtEl>
                                          <p:spTgt spid="206"/>
                                        </p:tgtEl>
                                      </p:cBhvr>
                                    </p:animEffect>
                                  </p:childTnLst>
                                </p:cTn>
                              </p:par>
                            </p:childTnLst>
                          </p:cTn>
                        </p:par>
                        <p:par>
                          <p:cTn id="85" fill="hold">
                            <p:stCondLst>
                              <p:cond delay="1500"/>
                            </p:stCondLst>
                            <p:childTnLst>
                              <p:par>
                                <p:cTn id="86" presetID="32" presetClass="emph" presetSubtype="0" fill="hold" nodeType="afterEffect">
                                  <p:stCondLst>
                                    <p:cond delay="0"/>
                                  </p:stCondLst>
                                  <p:childTnLst>
                                    <p:animRot by="120000">
                                      <p:cBhvr>
                                        <p:cTn id="87" dur="10" fill="hold">
                                          <p:stCondLst>
                                            <p:cond delay="0"/>
                                          </p:stCondLst>
                                        </p:cTn>
                                        <p:tgtEl>
                                          <p:spTgt spid="206"/>
                                        </p:tgtEl>
                                        <p:attrNameLst>
                                          <p:attrName>r</p:attrName>
                                        </p:attrNameLst>
                                      </p:cBhvr>
                                    </p:animRot>
                                    <p:animRot by="-240000">
                                      <p:cBhvr>
                                        <p:cTn id="88" dur="20" fill="hold">
                                          <p:stCondLst>
                                            <p:cond delay="20"/>
                                          </p:stCondLst>
                                        </p:cTn>
                                        <p:tgtEl>
                                          <p:spTgt spid="206"/>
                                        </p:tgtEl>
                                        <p:attrNameLst>
                                          <p:attrName>r</p:attrName>
                                        </p:attrNameLst>
                                      </p:cBhvr>
                                    </p:animRot>
                                    <p:animRot by="240000">
                                      <p:cBhvr>
                                        <p:cTn id="89" dur="20" fill="hold">
                                          <p:stCondLst>
                                            <p:cond delay="40"/>
                                          </p:stCondLst>
                                        </p:cTn>
                                        <p:tgtEl>
                                          <p:spTgt spid="206"/>
                                        </p:tgtEl>
                                        <p:attrNameLst>
                                          <p:attrName>r</p:attrName>
                                        </p:attrNameLst>
                                      </p:cBhvr>
                                    </p:animRot>
                                    <p:animRot by="-240000">
                                      <p:cBhvr>
                                        <p:cTn id="90" dur="20" fill="hold">
                                          <p:stCondLst>
                                            <p:cond delay="60"/>
                                          </p:stCondLst>
                                        </p:cTn>
                                        <p:tgtEl>
                                          <p:spTgt spid="206"/>
                                        </p:tgtEl>
                                        <p:attrNameLst>
                                          <p:attrName>r</p:attrName>
                                        </p:attrNameLst>
                                      </p:cBhvr>
                                    </p:animRot>
                                    <p:animRot by="120000">
                                      <p:cBhvr>
                                        <p:cTn id="91" dur="20" fill="hold">
                                          <p:stCondLst>
                                            <p:cond delay="80"/>
                                          </p:stCondLst>
                                        </p:cTn>
                                        <p:tgtEl>
                                          <p:spTgt spid="206"/>
                                        </p:tgtEl>
                                        <p:attrNameLst>
                                          <p:attrName>r</p:attrName>
                                        </p:attrNameLst>
                                      </p:cBhvr>
                                    </p:animRo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1000"/>
                                        <p:tgtEl>
                                          <p:spTgt spid="37"/>
                                        </p:tgtEl>
                                      </p:cBhvr>
                                    </p:animEffect>
                                  </p:childTnLst>
                                </p:cTn>
                              </p:par>
                            </p:childTnLst>
                          </p:cTn>
                        </p:par>
                        <p:par>
                          <p:cTn id="97" fill="hold">
                            <p:stCondLst>
                              <p:cond delay="1000"/>
                            </p:stCondLst>
                            <p:childTnLst>
                              <p:par>
                                <p:cTn id="98" presetID="6" presetClass="emph" presetSubtype="0" fill="hold" nodeType="afterEffect">
                                  <p:stCondLst>
                                    <p:cond delay="0"/>
                                  </p:stCondLst>
                                  <p:childTnLst>
                                    <p:animScale>
                                      <p:cBhvr>
                                        <p:cTn id="99" dur="1000" fill="hold"/>
                                        <p:tgtEl>
                                          <p:spTgt spid="203"/>
                                        </p:tgtEl>
                                      </p:cBhvr>
                                      <p:by x="25000" y="25000"/>
                                    </p:animScale>
                                  </p:childTnLst>
                                </p:cTn>
                              </p:par>
                              <p:par>
                                <p:cTn id="100" presetID="0" presetClass="path" presetSubtype="0" accel="50000" decel="50000" fill="hold" nodeType="withEffect">
                                  <p:stCondLst>
                                    <p:cond delay="0"/>
                                  </p:stCondLst>
                                  <p:childTnLst>
                                    <p:animMotion origin="layout" path="M -0.00017 0.00254 C -0.06059 -0.01412 -0.121 -0.03102 -0.1552 0.03125 C -0.18958 0.09352 -0.19635 0.31134 -0.20555 0.37662 " pathEditMode="relative" rAng="0" ptsTypes="AAA">
                                      <p:cBhvr>
                                        <p:cTn id="101" dur="1000" fill="hold"/>
                                        <p:tgtEl>
                                          <p:spTgt spid="203"/>
                                        </p:tgtEl>
                                        <p:attrNameLst>
                                          <p:attrName>ppt_x</p:attrName>
                                          <p:attrName>ppt_y</p:attrName>
                                        </p:attrNameLst>
                                      </p:cBhvr>
                                      <p:rCtr x="-10260" y="17917"/>
                                    </p:animMotion>
                                  </p:childTnLst>
                                </p:cTn>
                              </p:par>
                              <p:par>
                                <p:cTn id="102" presetID="6" presetClass="emph" presetSubtype="0" fill="hold" nodeType="withEffect">
                                  <p:stCondLst>
                                    <p:cond delay="200"/>
                                  </p:stCondLst>
                                  <p:childTnLst>
                                    <p:animScale>
                                      <p:cBhvr>
                                        <p:cTn id="103" dur="1000" fill="hold"/>
                                        <p:tgtEl>
                                          <p:spTgt spid="204"/>
                                        </p:tgtEl>
                                      </p:cBhvr>
                                      <p:by x="25000" y="25000"/>
                                    </p:animScale>
                                  </p:childTnLst>
                                </p:cTn>
                              </p:par>
                              <p:par>
                                <p:cTn id="104" presetID="0" presetClass="path" presetSubtype="0" accel="50000" decel="50000" fill="hold" nodeType="withEffect">
                                  <p:stCondLst>
                                    <p:cond delay="200"/>
                                  </p:stCondLst>
                                  <p:childTnLst>
                                    <p:animMotion origin="layout" path="M -6.38889E-6 2.22222E-6 C 0.00885 -0.00348 0.01771 -0.00695 -0.02482 2.22222E-6 C -0.06754 0.00717 -0.20279 -0.00764 -0.25591 0.04236 C -0.30904 0.09259 -0.32831 0.25763 -0.34341 0.30092 " pathEditMode="relative" ptsTypes="AAAA">
                                      <p:cBhvr>
                                        <p:cTn id="105" dur="1000" fill="hold"/>
                                        <p:tgtEl>
                                          <p:spTgt spid="204"/>
                                        </p:tgtEl>
                                        <p:attrNameLst>
                                          <p:attrName>ppt_x</p:attrName>
                                          <p:attrName>ppt_y</p:attrName>
                                        </p:attrNameLst>
                                      </p:cBhvr>
                                    </p:animMotion>
                                  </p:childTnLst>
                                </p:cTn>
                              </p:par>
                              <p:par>
                                <p:cTn id="106" presetID="6" presetClass="emph" presetSubtype="0" fill="hold" nodeType="withEffect">
                                  <p:stCondLst>
                                    <p:cond delay="400"/>
                                  </p:stCondLst>
                                  <p:childTnLst>
                                    <p:animScale>
                                      <p:cBhvr>
                                        <p:cTn id="107" dur="1000" fill="hold"/>
                                        <p:tgtEl>
                                          <p:spTgt spid="205"/>
                                        </p:tgtEl>
                                      </p:cBhvr>
                                      <p:by x="25000" y="25000"/>
                                    </p:animScale>
                                  </p:childTnLst>
                                </p:cTn>
                              </p:par>
                              <p:par>
                                <p:cTn id="108" presetID="0" presetClass="path" presetSubtype="0" accel="50000" decel="50000" fill="hold" nodeType="withEffect">
                                  <p:stCondLst>
                                    <p:cond delay="400"/>
                                  </p:stCondLst>
                                  <p:childTnLst>
                                    <p:animMotion origin="layout" path="M 6.38889E-6 -3.33333E-6 C 0.03351 -0.01226 -0.0144 -3.33333E-6 -0.0144 -3.33333E-6 C -0.09583 0.025 -0.39774 0.09352 -0.48888 0.14977 C -0.57985 0.20602 -0.54791 0.30324 -0.56093 0.33797 " pathEditMode="relative" ptsTypes="AAAA">
                                      <p:cBhvr>
                                        <p:cTn id="109" dur="1000" fill="hold"/>
                                        <p:tgtEl>
                                          <p:spTgt spid="205"/>
                                        </p:tgtEl>
                                        <p:attrNameLst>
                                          <p:attrName>ppt_x</p:attrName>
                                          <p:attrName>ppt_y</p:attrName>
                                        </p:attrNameLst>
                                      </p:cBhvr>
                                    </p:animMotion>
                                  </p:childTnLst>
                                </p:cTn>
                              </p:par>
                              <p:par>
                                <p:cTn id="110" presetID="6" presetClass="emph" presetSubtype="0" fill="hold" nodeType="withEffect">
                                  <p:stCondLst>
                                    <p:cond delay="600"/>
                                  </p:stCondLst>
                                  <p:childTnLst>
                                    <p:animScale>
                                      <p:cBhvr>
                                        <p:cTn id="111" dur="1000" fill="hold"/>
                                        <p:tgtEl>
                                          <p:spTgt spid="207"/>
                                        </p:tgtEl>
                                      </p:cBhvr>
                                      <p:by x="25000" y="25000"/>
                                    </p:animScale>
                                  </p:childTnLst>
                                </p:cTn>
                              </p:par>
                              <p:par>
                                <p:cTn id="112" presetID="0" presetClass="path" presetSubtype="0" accel="50000" decel="50000" fill="hold" nodeType="withEffect">
                                  <p:stCondLst>
                                    <p:cond delay="600"/>
                                  </p:stCondLst>
                                  <p:childTnLst>
                                    <p:animMotion origin="layout" path="M 2.22222E-6 -3.7037E-7 C 0.00278 0.00255 0.00556 0.00509 -0.02118 -3.7037E-7 C -0.04792 -0.00533 -0.11858 -0.04722 -0.16007 -0.03125 C -0.20156 -0.01505 -0.25746 0.07292 -0.26996 0.0963 " pathEditMode="relative" ptsTypes="AAAA">
                                      <p:cBhvr>
                                        <p:cTn id="113" dur="1000" fill="hold"/>
                                        <p:tgtEl>
                                          <p:spTgt spid="207"/>
                                        </p:tgtEl>
                                        <p:attrNameLst>
                                          <p:attrName>ppt_x</p:attrName>
                                          <p:attrName>ppt_y</p:attrName>
                                        </p:attrNameLst>
                                      </p:cBhvr>
                                    </p:animMotion>
                                  </p:childTnLst>
                                </p:cTn>
                              </p:par>
                              <p:par>
                                <p:cTn id="114" presetID="6" presetClass="emph" presetSubtype="0" fill="hold" nodeType="withEffect">
                                  <p:stCondLst>
                                    <p:cond delay="800"/>
                                  </p:stCondLst>
                                  <p:childTnLst>
                                    <p:animScale>
                                      <p:cBhvr>
                                        <p:cTn id="115" dur="1000" fill="hold"/>
                                        <p:tgtEl>
                                          <p:spTgt spid="206"/>
                                        </p:tgtEl>
                                      </p:cBhvr>
                                      <p:by x="25000" y="25000"/>
                                    </p:animScale>
                                  </p:childTnLst>
                                </p:cTn>
                              </p:par>
                              <p:par>
                                <p:cTn id="116" presetID="0" presetClass="path" presetSubtype="0" accel="50000" decel="50000" fill="hold" nodeType="withEffect">
                                  <p:stCondLst>
                                    <p:cond delay="800"/>
                                  </p:stCondLst>
                                  <p:childTnLst>
                                    <p:animMotion origin="layout" path="M -4.16667E-6 -3.33333E-6 L -0.01892 0.00278 C -0.0677 0.00949 -0.19132 -0.00439 -0.29218 0.03959 C -0.39322 0.08311 -0.57569 0.22824 -0.62447 0.26482 " pathEditMode="relative" rAng="0" ptsTypes="AAAA">
                                      <p:cBhvr>
                                        <p:cTn id="117" dur="1000" fill="hold"/>
                                        <p:tgtEl>
                                          <p:spTgt spid="206"/>
                                        </p:tgtEl>
                                        <p:attrNameLst>
                                          <p:attrName>ppt_x</p:attrName>
                                          <p:attrName>ppt_y</p:attrName>
                                        </p:attrNameLst>
                                      </p:cBhvr>
                                      <p:rCtr x="-31233" y="13241"/>
                                    </p:animMotion>
                                  </p:childTnLst>
                                </p:cTn>
                              </p:par>
                              <p:par>
                                <p:cTn id="118" presetID="6" presetClass="emph" presetSubtype="0" fill="hold" nodeType="withEffect">
                                  <p:stCondLst>
                                    <p:cond delay="1000"/>
                                  </p:stCondLst>
                                  <p:childTnLst>
                                    <p:animScale>
                                      <p:cBhvr>
                                        <p:cTn id="119" dur="1000" fill="hold"/>
                                        <p:tgtEl>
                                          <p:spTgt spid="209"/>
                                        </p:tgtEl>
                                      </p:cBhvr>
                                      <p:by x="25000" y="25000"/>
                                    </p:animScale>
                                  </p:childTnLst>
                                </p:cTn>
                              </p:par>
                              <p:par>
                                <p:cTn id="120" presetID="0" presetClass="path" presetSubtype="0" accel="50000" decel="50000" fill="hold" nodeType="withEffect">
                                  <p:stCondLst>
                                    <p:cond delay="1000"/>
                                  </p:stCondLst>
                                  <p:childTnLst>
                                    <p:animMotion origin="layout" path="M 3.61111E-6 -2.22222E-6 C 0.0026 0.00741 0.00521 0.01505 -0.03663 -2.22222E-6 C -0.07847 -0.01504 -0.17344 -0.10833 -0.25104 -0.09051 C -0.32865 -0.07245 -0.46181 0.07616 -0.50208 0.1081 " pathEditMode="relative" ptsTypes="AAAA">
                                      <p:cBhvr>
                                        <p:cTn id="121" dur="1000" fill="hold"/>
                                        <p:tgtEl>
                                          <p:spTgt spid="209"/>
                                        </p:tgtEl>
                                        <p:attrNameLst>
                                          <p:attrName>ppt_x</p:attrName>
                                          <p:attrName>ppt_y</p:attrName>
                                        </p:attrNameLst>
                                      </p:cBhvr>
                                    </p:animMotion>
                                  </p:childTnLst>
                                </p:cTn>
                              </p:par>
                              <p:par>
                                <p:cTn id="122" presetID="6" presetClass="emph" presetSubtype="0" fill="hold" nodeType="withEffect">
                                  <p:stCondLst>
                                    <p:cond delay="1200"/>
                                  </p:stCondLst>
                                  <p:childTnLst>
                                    <p:animScale>
                                      <p:cBhvr>
                                        <p:cTn id="123" dur="1000" fill="hold"/>
                                        <p:tgtEl>
                                          <p:spTgt spid="210"/>
                                        </p:tgtEl>
                                      </p:cBhvr>
                                      <p:by x="25000" y="25000"/>
                                    </p:animScale>
                                  </p:childTnLst>
                                </p:cTn>
                              </p:par>
                              <p:par>
                                <p:cTn id="124" presetID="0" presetClass="path" presetSubtype="0" accel="50000" decel="50000" fill="hold" nodeType="withEffect">
                                  <p:stCondLst>
                                    <p:cond delay="1200"/>
                                  </p:stCondLst>
                                  <p:childTnLst>
                                    <p:animMotion origin="layout" path="M -4.72222E-6 3.7037E-7 C 0.03125 -0.0037 0.06233 -0.00764 -0.03108 -0.00717 C -0.12448 -0.00694 -0.47101 3.7037E-7 -0.5599 0.00162 " pathEditMode="relative" ptsTypes="AAA">
                                      <p:cBhvr>
                                        <p:cTn id="125" dur="1000" fill="hold"/>
                                        <p:tgtEl>
                                          <p:spTgt spid="210"/>
                                        </p:tgtEl>
                                        <p:attrNameLst>
                                          <p:attrName>ppt_x</p:attrName>
                                          <p:attrName>ppt_y</p:attrName>
                                        </p:attrNameLst>
                                      </p:cBhvr>
                                    </p:animMotion>
                                  </p:childTnLst>
                                </p:cTn>
                              </p:par>
                              <p:par>
                                <p:cTn id="126" presetID="6" presetClass="emph" presetSubtype="0" fill="hold" nodeType="withEffect">
                                  <p:stCondLst>
                                    <p:cond delay="1400"/>
                                  </p:stCondLst>
                                  <p:childTnLst>
                                    <p:animScale>
                                      <p:cBhvr>
                                        <p:cTn id="127" dur="1000" fill="hold"/>
                                        <p:tgtEl>
                                          <p:spTgt spid="208"/>
                                        </p:tgtEl>
                                      </p:cBhvr>
                                      <p:by x="25000" y="25000"/>
                                    </p:animScale>
                                  </p:childTnLst>
                                </p:cTn>
                              </p:par>
                              <p:par>
                                <p:cTn id="128" presetID="0" presetClass="path" presetSubtype="0" accel="50000" decel="50000" fill="hold" nodeType="withEffect">
                                  <p:stCondLst>
                                    <p:cond delay="1400"/>
                                  </p:stCondLst>
                                  <p:childTnLst>
                                    <p:animMotion origin="layout" path="M -0.00035 2.59259E-6 C 0.00434 -0.00371 0.00903 -0.00741 -0.05278 -0.01065 C -0.11458 -0.01389 -0.31875 -0.01852 -0.37083 -0.01945 " pathEditMode="relative" rAng="0" ptsTypes="AAA">
                                      <p:cBhvr>
                                        <p:cTn id="129" dur="1000" fill="hold"/>
                                        <p:tgtEl>
                                          <p:spTgt spid="208"/>
                                        </p:tgtEl>
                                        <p:attrNameLst>
                                          <p:attrName>ppt_x</p:attrName>
                                          <p:attrName>ppt_y</p:attrName>
                                        </p:attrNameLst>
                                      </p:cBhvr>
                                      <p:rCtr x="-18403" y="-972"/>
                                    </p:animMotion>
                                  </p:childTnLst>
                                </p:cTn>
                              </p:par>
                            </p:childTnLst>
                          </p:cTn>
                        </p:par>
                        <p:par>
                          <p:cTn id="130" fill="hold">
                            <p:stCondLst>
                              <p:cond delay="3400"/>
                            </p:stCondLst>
                            <p:childTnLst>
                              <p:par>
                                <p:cTn id="131" presetID="10" presetClass="entr" presetSubtype="0" fill="hold" grpId="0" nodeType="afterEffect">
                                  <p:stCondLst>
                                    <p:cond delay="0"/>
                                  </p:stCondLst>
                                  <p:childTnLst>
                                    <p:set>
                                      <p:cBhvr>
                                        <p:cTn id="132" dur="1" fill="hold">
                                          <p:stCondLst>
                                            <p:cond delay="0"/>
                                          </p:stCondLst>
                                        </p:cTn>
                                        <p:tgtEl>
                                          <p:spTgt spid="211"/>
                                        </p:tgtEl>
                                        <p:attrNameLst>
                                          <p:attrName>style.visibility</p:attrName>
                                        </p:attrNameLst>
                                      </p:cBhvr>
                                      <p:to>
                                        <p:strVal val="visible"/>
                                      </p:to>
                                    </p:set>
                                    <p:animEffect transition="in" filter="fade">
                                      <p:cBhvr>
                                        <p:cTn id="133" dur="500"/>
                                        <p:tgtEl>
                                          <p:spTgt spid="21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1" nodeType="clickEffect">
                                  <p:stCondLst>
                                    <p:cond delay="0"/>
                                  </p:stCondLst>
                                  <p:childTnLst>
                                    <p:set>
                                      <p:cBhvr>
                                        <p:cTn id="137" dur="1" fill="hold">
                                          <p:stCondLst>
                                            <p:cond delay="0"/>
                                          </p:stCondLst>
                                        </p:cTn>
                                        <p:tgtEl>
                                          <p:spTgt spid="211"/>
                                        </p:tgtEl>
                                        <p:attrNameLst>
                                          <p:attrName>style.visibility</p:attrName>
                                        </p:attrNameLst>
                                      </p:cBhvr>
                                      <p:to>
                                        <p:strVal val="visible"/>
                                      </p:to>
                                    </p:set>
                                    <p:animEffect transition="in" filter="fade">
                                      <p:cBhvr>
                                        <p:cTn id="138"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11" grpId="0"/>
      <p:bldP spid="21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子任务划分的主题经验提取算法</a:t>
            </a:r>
          </a:p>
        </p:txBody>
      </p:sp>
      <p:sp>
        <p:nvSpPr>
          <p:cNvPr id="5" name="椭圆 4"/>
          <p:cNvSpPr/>
          <p:nvPr/>
        </p:nvSpPr>
        <p:spPr>
          <a:xfrm>
            <a:off x="163608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332515" y="24234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30593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332515" y="49929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41354" y="208323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32494"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02344" y="228525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702344" y="289480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702344" y="180855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043123" y="442943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13000" y="32120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702344" y="44188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535229"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702344" y="31960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535229" y="3403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123564" y="25617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123564" y="31960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651647" y="28150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63038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220489" y="281505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连接符 26"/>
          <p:cNvCxnSpPr>
            <a:stCxn id="5" idx="6"/>
            <a:endCxn id="6" idx="1"/>
          </p:cNvCxnSpPr>
          <p:nvPr/>
        </p:nvCxnSpPr>
        <p:spPr>
          <a:xfrm flipV="1">
            <a:off x="1795573" y="249258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6" idx="3"/>
            <a:endCxn id="16" idx="2"/>
          </p:cNvCxnSpPr>
          <p:nvPr/>
        </p:nvCxnSpPr>
        <p:spPr>
          <a:xfrm flipV="1">
            <a:off x="2470739" y="216297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6" idx="6"/>
            <a:endCxn id="20" idx="1"/>
          </p:cNvCxnSpPr>
          <p:nvPr/>
        </p:nvCxnSpPr>
        <p:spPr>
          <a:xfrm flipV="1">
            <a:off x="3200842" y="187767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6" idx="6"/>
            <a:endCxn id="18" idx="1"/>
          </p:cNvCxnSpPr>
          <p:nvPr/>
        </p:nvCxnSpPr>
        <p:spPr>
          <a:xfrm>
            <a:off x="3200842" y="216297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6" idx="3"/>
            <a:endCxn id="17" idx="2"/>
          </p:cNvCxnSpPr>
          <p:nvPr/>
        </p:nvCxnSpPr>
        <p:spPr>
          <a:xfrm>
            <a:off x="2470739" y="249258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7" idx="6"/>
            <a:endCxn id="19" idx="1"/>
          </p:cNvCxnSpPr>
          <p:nvPr/>
        </p:nvCxnSpPr>
        <p:spPr>
          <a:xfrm>
            <a:off x="3191982" y="295328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5" idx="6"/>
            <a:endCxn id="12" idx="2"/>
          </p:cNvCxnSpPr>
          <p:nvPr/>
        </p:nvCxnSpPr>
        <p:spPr>
          <a:xfrm>
            <a:off x="1795573" y="326871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5" idx="6"/>
            <a:endCxn id="13" idx="2"/>
          </p:cNvCxnSpPr>
          <p:nvPr/>
        </p:nvCxnSpPr>
        <p:spPr>
          <a:xfrm>
            <a:off x="1795573" y="326871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12" idx="6"/>
            <a:endCxn id="22" idx="2"/>
          </p:cNvCxnSpPr>
          <p:nvPr/>
        </p:nvCxnSpPr>
        <p:spPr>
          <a:xfrm>
            <a:off x="2465423" y="326871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22" idx="6"/>
            <a:endCxn id="25" idx="1"/>
          </p:cNvCxnSpPr>
          <p:nvPr/>
        </p:nvCxnSpPr>
        <p:spPr>
          <a:xfrm flipV="1">
            <a:off x="3172488" y="326516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13" idx="6"/>
            <a:endCxn id="21" idx="1"/>
          </p:cNvCxnSpPr>
          <p:nvPr/>
        </p:nvCxnSpPr>
        <p:spPr>
          <a:xfrm flipV="1">
            <a:off x="2492003" y="449854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1" idx="3"/>
            <a:endCxn id="23" idx="2"/>
          </p:cNvCxnSpPr>
          <p:nvPr/>
        </p:nvCxnSpPr>
        <p:spPr>
          <a:xfrm>
            <a:off x="3181347" y="449854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25" idx="3"/>
            <a:endCxn id="24" idx="2"/>
          </p:cNvCxnSpPr>
          <p:nvPr/>
        </p:nvCxnSpPr>
        <p:spPr>
          <a:xfrm flipV="1">
            <a:off x="3840568" y="295328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5" idx="3"/>
            <a:endCxn id="26" idx="2"/>
          </p:cNvCxnSpPr>
          <p:nvPr/>
        </p:nvCxnSpPr>
        <p:spPr>
          <a:xfrm>
            <a:off x="3840568" y="326516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线连接符 40"/>
          <p:cNvCxnSpPr>
            <a:stCxn id="24" idx="6"/>
            <a:endCxn id="27" idx="2"/>
          </p:cNvCxnSpPr>
          <p:nvPr/>
        </p:nvCxnSpPr>
        <p:spPr>
          <a:xfrm flipV="1">
            <a:off x="4694717" y="264144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24" idx="6"/>
            <a:endCxn id="28" idx="2"/>
          </p:cNvCxnSpPr>
          <p:nvPr/>
        </p:nvCxnSpPr>
        <p:spPr>
          <a:xfrm>
            <a:off x="4694717" y="295328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28" idx="6"/>
            <a:endCxn id="29" idx="1"/>
          </p:cNvCxnSpPr>
          <p:nvPr/>
        </p:nvCxnSpPr>
        <p:spPr>
          <a:xfrm flipV="1">
            <a:off x="5283052" y="288416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28" idx="6"/>
            <a:endCxn id="30" idx="2"/>
          </p:cNvCxnSpPr>
          <p:nvPr/>
        </p:nvCxnSpPr>
        <p:spPr>
          <a:xfrm>
            <a:off x="5283052" y="327580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线连接符 44"/>
          <p:cNvCxnSpPr>
            <a:stCxn id="29" idx="3"/>
            <a:endCxn id="31" idx="2"/>
          </p:cNvCxnSpPr>
          <p:nvPr/>
        </p:nvCxnSpPr>
        <p:spPr>
          <a:xfrm>
            <a:off x="5789871" y="288416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529913" y="47891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5057996" y="440816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5626838" y="440816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48"/>
          <p:cNvCxnSpPr/>
          <p:nvPr/>
        </p:nvCxnSpPr>
        <p:spPr>
          <a:xfrm flipV="1">
            <a:off x="4689401" y="447728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p:nvPr/>
        </p:nvCxnSpPr>
        <p:spPr>
          <a:xfrm>
            <a:off x="5196220" y="447728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23" idx="6"/>
            <a:endCxn id="71" idx="2"/>
          </p:cNvCxnSpPr>
          <p:nvPr/>
        </p:nvCxnSpPr>
        <p:spPr>
          <a:xfrm>
            <a:off x="3861832" y="449854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496244" y="403780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连接符 52"/>
          <p:cNvCxnSpPr>
            <a:stCxn id="23" idx="6"/>
            <a:endCxn id="79" idx="2"/>
          </p:cNvCxnSpPr>
          <p:nvPr/>
        </p:nvCxnSpPr>
        <p:spPr>
          <a:xfrm flipV="1">
            <a:off x="3861832" y="411754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061544" y="405020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5" name="直线连接符 54"/>
          <p:cNvCxnSpPr>
            <a:stCxn id="79" idx="6"/>
            <a:endCxn id="82" idx="1"/>
          </p:cNvCxnSpPr>
          <p:nvPr/>
        </p:nvCxnSpPr>
        <p:spPr>
          <a:xfrm>
            <a:off x="4655732" y="411754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036732" y="51418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5626838" y="515244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6300233"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6300233"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6938187"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7576141" y="479615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6948819" y="554939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6218718" y="35823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68230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7507029" y="259002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7500118" y="30108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7507029" y="344414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7507029" y="38774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7489485" y="43367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3041354" y="49823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3030722"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3679308" y="553876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4496244" y="55120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4" name="直线连接符 73"/>
          <p:cNvCxnSpPr>
            <a:stCxn id="71" idx="6"/>
            <a:endCxn id="85" idx="2"/>
          </p:cNvCxnSpPr>
          <p:nvPr/>
        </p:nvCxnSpPr>
        <p:spPr>
          <a:xfrm>
            <a:off x="4689401" y="486891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线连接符 74"/>
          <p:cNvCxnSpPr>
            <a:stCxn id="85" idx="6"/>
            <a:endCxn id="86" idx="1"/>
          </p:cNvCxnSpPr>
          <p:nvPr/>
        </p:nvCxnSpPr>
        <p:spPr>
          <a:xfrm>
            <a:off x="5196220" y="522156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30" idx="6"/>
          </p:cNvCxnSpPr>
          <p:nvPr/>
        </p:nvCxnSpPr>
        <p:spPr>
          <a:xfrm>
            <a:off x="5789871" y="364262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flipV="1">
            <a:off x="6356942" y="364262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线连接符 77"/>
          <p:cNvCxnSpPr/>
          <p:nvPr/>
        </p:nvCxnSpPr>
        <p:spPr>
          <a:xfrm flipV="1">
            <a:off x="6982491" y="265913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6982491" y="307998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线连接符 79"/>
          <p:cNvCxnSpPr/>
          <p:nvPr/>
        </p:nvCxnSpPr>
        <p:spPr>
          <a:xfrm flipV="1">
            <a:off x="6982491" y="351326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6982491" y="364262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线连接符 81"/>
          <p:cNvCxnSpPr/>
          <p:nvPr/>
        </p:nvCxnSpPr>
        <p:spPr>
          <a:xfrm>
            <a:off x="6982491" y="364262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线连接符 82"/>
          <p:cNvCxnSpPr>
            <a:stCxn id="86" idx="3"/>
            <a:endCxn id="87" idx="2"/>
          </p:cNvCxnSpPr>
          <p:nvPr/>
        </p:nvCxnSpPr>
        <p:spPr>
          <a:xfrm flipV="1">
            <a:off x="5765062" y="485463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a:stCxn id="87" idx="6"/>
            <a:endCxn id="89" idx="2"/>
          </p:cNvCxnSpPr>
          <p:nvPr/>
        </p:nvCxnSpPr>
        <p:spPr>
          <a:xfrm>
            <a:off x="6459721" y="485463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89" idx="6"/>
            <a:endCxn id="90" idx="1"/>
          </p:cNvCxnSpPr>
          <p:nvPr/>
        </p:nvCxnSpPr>
        <p:spPr>
          <a:xfrm>
            <a:off x="7097675" y="485463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线连接符 85"/>
          <p:cNvCxnSpPr>
            <a:stCxn id="86" idx="3"/>
            <a:endCxn id="88" idx="2"/>
          </p:cNvCxnSpPr>
          <p:nvPr/>
        </p:nvCxnSpPr>
        <p:spPr>
          <a:xfrm>
            <a:off x="5765062" y="522156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线连接符 86"/>
          <p:cNvCxnSpPr>
            <a:stCxn id="88" idx="6"/>
            <a:endCxn id="91" idx="1"/>
          </p:cNvCxnSpPr>
          <p:nvPr/>
        </p:nvCxnSpPr>
        <p:spPr>
          <a:xfrm>
            <a:off x="6459721" y="560787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线连接符 87"/>
          <p:cNvCxnSpPr>
            <a:stCxn id="13" idx="6"/>
          </p:cNvCxnSpPr>
          <p:nvPr/>
        </p:nvCxnSpPr>
        <p:spPr>
          <a:xfrm flipV="1">
            <a:off x="2492003" y="505143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线连接符 88"/>
          <p:cNvCxnSpPr>
            <a:stCxn id="13" idx="6"/>
          </p:cNvCxnSpPr>
          <p:nvPr/>
        </p:nvCxnSpPr>
        <p:spPr>
          <a:xfrm>
            <a:off x="2492003" y="507270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3190210" y="560787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3817532" y="5591835"/>
            <a:ext cx="678712" cy="16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7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4319" y="328084"/>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子任务划分的主题经验提取算法</a:t>
            </a:r>
          </a:p>
        </p:txBody>
      </p:sp>
      <p:sp>
        <p:nvSpPr>
          <p:cNvPr id="5" name="椭圆 4"/>
          <p:cNvSpPr/>
          <p:nvPr/>
        </p:nvSpPr>
        <p:spPr>
          <a:xfrm>
            <a:off x="1209225"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607258" y="290184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5973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597303" y="49322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988253" y="25550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964336" y="322285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361668" y="289183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2361668" y="324154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2351036" y="22238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976587" y="457755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1975468" y="356731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2351036" y="45775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2713962" y="322036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2346206" y="35822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713962" y="38907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080786" y="290184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3069044" y="355449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3463588" y="32416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3442324" y="390220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3831621" y="323099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2704334" y="490973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3090308"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3442324" y="45785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2713962" y="424641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3090308" y="424641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3079676" y="52536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3452956" y="52633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3831621"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3820428" y="559239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4198654"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4565687" y="49286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4198654" y="560302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3831060" y="390820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4198654" y="389957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4581456" y="323751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4581456" y="357159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4570805" y="390620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4562468" y="424134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4570805"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1974968" y="49295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964336" y="525434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2351036" y="52642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2704334" y="52527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02" name="直线连接符 1301"/>
          <p:cNvCxnSpPr>
            <a:stCxn id="5" idx="6"/>
            <a:endCxn id="6" idx="1"/>
          </p:cNvCxnSpPr>
          <p:nvPr/>
        </p:nvCxnSpPr>
        <p:spPr>
          <a:xfrm flipV="1">
            <a:off x="1368713" y="2970954"/>
            <a:ext cx="238545" cy="67166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4" name="直线连接符 1303"/>
          <p:cNvCxnSpPr>
            <a:stCxn id="6" idx="3"/>
            <a:endCxn id="11" idx="2"/>
          </p:cNvCxnSpPr>
          <p:nvPr/>
        </p:nvCxnSpPr>
        <p:spPr>
          <a:xfrm flipV="1">
            <a:off x="1745482" y="2634765"/>
            <a:ext cx="242771" cy="33618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6" name="直线连接符 1305"/>
          <p:cNvCxnSpPr>
            <a:stCxn id="11" idx="6"/>
            <a:endCxn id="15" idx="1"/>
          </p:cNvCxnSpPr>
          <p:nvPr/>
        </p:nvCxnSpPr>
        <p:spPr>
          <a:xfrm flipV="1">
            <a:off x="2147741" y="2292938"/>
            <a:ext cx="203295" cy="34182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8" name="直线连接符 1307"/>
          <p:cNvCxnSpPr>
            <a:stCxn id="11" idx="6"/>
            <a:endCxn id="13" idx="1"/>
          </p:cNvCxnSpPr>
          <p:nvPr/>
        </p:nvCxnSpPr>
        <p:spPr>
          <a:xfrm>
            <a:off x="2147741" y="2634765"/>
            <a:ext cx="213927" cy="32618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0" name="直线连接符 1309"/>
          <p:cNvCxnSpPr>
            <a:stCxn id="6" idx="3"/>
            <a:endCxn id="12" idx="2"/>
          </p:cNvCxnSpPr>
          <p:nvPr/>
        </p:nvCxnSpPr>
        <p:spPr>
          <a:xfrm>
            <a:off x="1745482" y="2970954"/>
            <a:ext cx="218854" cy="33164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2" name="直线连接符 1311"/>
          <p:cNvCxnSpPr>
            <a:stCxn id="12" idx="6"/>
            <a:endCxn id="14" idx="1"/>
          </p:cNvCxnSpPr>
          <p:nvPr/>
        </p:nvCxnSpPr>
        <p:spPr>
          <a:xfrm>
            <a:off x="2123824" y="3302594"/>
            <a:ext cx="237844" cy="806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4" name="直线连接符 1313"/>
          <p:cNvCxnSpPr>
            <a:stCxn id="5" idx="6"/>
            <a:endCxn id="7" idx="2"/>
          </p:cNvCxnSpPr>
          <p:nvPr/>
        </p:nvCxnSpPr>
        <p:spPr>
          <a:xfrm>
            <a:off x="1368713" y="3642623"/>
            <a:ext cx="228590"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6" name="直线连接符 1315"/>
          <p:cNvCxnSpPr>
            <a:stCxn id="7" idx="6"/>
            <a:endCxn id="17" idx="2"/>
          </p:cNvCxnSpPr>
          <p:nvPr/>
        </p:nvCxnSpPr>
        <p:spPr>
          <a:xfrm>
            <a:off x="1756791" y="3642623"/>
            <a:ext cx="218677" cy="443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8" name="直线连接符 1317"/>
          <p:cNvCxnSpPr>
            <a:stCxn id="17" idx="6"/>
            <a:endCxn id="20" idx="1"/>
          </p:cNvCxnSpPr>
          <p:nvPr/>
        </p:nvCxnSpPr>
        <p:spPr>
          <a:xfrm>
            <a:off x="2134956" y="3647056"/>
            <a:ext cx="211250" cy="431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0" name="直线连接符 1319"/>
          <p:cNvCxnSpPr>
            <a:stCxn id="20" idx="3"/>
            <a:endCxn id="19" idx="2"/>
          </p:cNvCxnSpPr>
          <p:nvPr/>
        </p:nvCxnSpPr>
        <p:spPr>
          <a:xfrm flipV="1">
            <a:off x="2484430" y="3300104"/>
            <a:ext cx="229532" cy="35126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2" name="直线连接符 1321"/>
          <p:cNvCxnSpPr>
            <a:stCxn id="20" idx="3"/>
            <a:endCxn id="21" idx="2"/>
          </p:cNvCxnSpPr>
          <p:nvPr/>
        </p:nvCxnSpPr>
        <p:spPr>
          <a:xfrm>
            <a:off x="2484430" y="3651368"/>
            <a:ext cx="229532" cy="3190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4" name="直线连接符 1323"/>
          <p:cNvCxnSpPr>
            <a:stCxn id="19" idx="6"/>
            <a:endCxn id="22" idx="2"/>
          </p:cNvCxnSpPr>
          <p:nvPr/>
        </p:nvCxnSpPr>
        <p:spPr>
          <a:xfrm flipV="1">
            <a:off x="2873450" y="2981586"/>
            <a:ext cx="207336" cy="31851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6" name="直线连接符 1325"/>
          <p:cNvCxnSpPr>
            <a:stCxn id="19" idx="6"/>
            <a:endCxn id="23" idx="2"/>
          </p:cNvCxnSpPr>
          <p:nvPr/>
        </p:nvCxnSpPr>
        <p:spPr>
          <a:xfrm>
            <a:off x="2873450" y="3300104"/>
            <a:ext cx="195594" cy="3341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9" name="直线连接符 1328"/>
          <p:cNvCxnSpPr>
            <a:stCxn id="23" idx="6"/>
            <a:endCxn id="24" idx="1"/>
          </p:cNvCxnSpPr>
          <p:nvPr/>
        </p:nvCxnSpPr>
        <p:spPr>
          <a:xfrm flipV="1">
            <a:off x="3228532" y="3310736"/>
            <a:ext cx="235056" cy="32349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1" name="直线连接符 1330"/>
          <p:cNvCxnSpPr>
            <a:stCxn id="23" idx="6"/>
            <a:endCxn id="25" idx="2"/>
          </p:cNvCxnSpPr>
          <p:nvPr/>
        </p:nvCxnSpPr>
        <p:spPr>
          <a:xfrm>
            <a:off x="3228532" y="3634234"/>
            <a:ext cx="213792" cy="3477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3" name="直线连接符 1332"/>
          <p:cNvCxnSpPr>
            <a:stCxn id="24" idx="3"/>
            <a:endCxn id="26" idx="2"/>
          </p:cNvCxnSpPr>
          <p:nvPr/>
        </p:nvCxnSpPr>
        <p:spPr>
          <a:xfrm>
            <a:off x="3601812" y="3310736"/>
            <a:ext cx="229809"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5" name="直线连接符 1334"/>
          <p:cNvCxnSpPr>
            <a:stCxn id="25" idx="6"/>
            <a:endCxn id="63" idx="1"/>
          </p:cNvCxnSpPr>
          <p:nvPr/>
        </p:nvCxnSpPr>
        <p:spPr>
          <a:xfrm flipV="1">
            <a:off x="3601812" y="3977321"/>
            <a:ext cx="229248" cy="46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7" name="直线连接符 1336"/>
          <p:cNvCxnSpPr>
            <a:stCxn id="63" idx="3"/>
            <a:endCxn id="64" idx="2"/>
          </p:cNvCxnSpPr>
          <p:nvPr/>
        </p:nvCxnSpPr>
        <p:spPr>
          <a:xfrm>
            <a:off x="3969284" y="3977321"/>
            <a:ext cx="229370" cy="200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9" name="直线连接符 1338"/>
          <p:cNvCxnSpPr>
            <a:stCxn id="64" idx="6"/>
            <a:endCxn id="65" idx="1"/>
          </p:cNvCxnSpPr>
          <p:nvPr/>
        </p:nvCxnSpPr>
        <p:spPr>
          <a:xfrm flipV="1">
            <a:off x="4358142" y="3306625"/>
            <a:ext cx="223314" cy="67269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2" name="直线连接符 1341"/>
          <p:cNvCxnSpPr>
            <a:stCxn id="64" idx="6"/>
            <a:endCxn id="66" idx="1"/>
          </p:cNvCxnSpPr>
          <p:nvPr/>
        </p:nvCxnSpPr>
        <p:spPr>
          <a:xfrm flipV="1">
            <a:off x="4358142" y="3640706"/>
            <a:ext cx="223314" cy="338616"/>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4" name="直线连接符 1343"/>
          <p:cNvCxnSpPr>
            <a:stCxn id="64" idx="6"/>
            <a:endCxn id="67" idx="1"/>
          </p:cNvCxnSpPr>
          <p:nvPr/>
        </p:nvCxnSpPr>
        <p:spPr>
          <a:xfrm flipV="1">
            <a:off x="4358142" y="3975320"/>
            <a:ext cx="212663" cy="400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6" name="直线连接符 1345"/>
          <p:cNvCxnSpPr>
            <a:stCxn id="64" idx="6"/>
            <a:endCxn id="68" idx="1"/>
          </p:cNvCxnSpPr>
          <p:nvPr/>
        </p:nvCxnSpPr>
        <p:spPr>
          <a:xfrm>
            <a:off x="4358142" y="3979322"/>
            <a:ext cx="204326" cy="33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8" name="直线连接符 1347"/>
          <p:cNvCxnSpPr>
            <a:stCxn id="64" idx="6"/>
            <a:endCxn id="69" idx="1"/>
          </p:cNvCxnSpPr>
          <p:nvPr/>
        </p:nvCxnSpPr>
        <p:spPr>
          <a:xfrm>
            <a:off x="4358142" y="3979322"/>
            <a:ext cx="212663" cy="68212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0" name="直线连接符 1349"/>
          <p:cNvCxnSpPr>
            <a:stCxn id="5" idx="6"/>
            <a:endCxn id="8" idx="2"/>
          </p:cNvCxnSpPr>
          <p:nvPr/>
        </p:nvCxnSpPr>
        <p:spPr>
          <a:xfrm>
            <a:off x="1368713" y="3642623"/>
            <a:ext cx="228590" cy="136938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2" name="直线连接符 1351"/>
          <p:cNvCxnSpPr>
            <a:stCxn id="8" idx="6"/>
            <a:endCxn id="16" idx="1"/>
          </p:cNvCxnSpPr>
          <p:nvPr/>
        </p:nvCxnSpPr>
        <p:spPr>
          <a:xfrm flipV="1">
            <a:off x="1756791" y="4646671"/>
            <a:ext cx="219796" cy="36533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4" name="直线连接符 1353"/>
          <p:cNvCxnSpPr>
            <a:stCxn id="8" idx="6"/>
            <a:endCxn id="70" idx="1"/>
          </p:cNvCxnSpPr>
          <p:nvPr/>
        </p:nvCxnSpPr>
        <p:spPr>
          <a:xfrm flipV="1">
            <a:off x="1756791" y="4998705"/>
            <a:ext cx="218177" cy="133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6" name="直线连接符 1355"/>
          <p:cNvCxnSpPr>
            <a:stCxn id="8" idx="6"/>
            <a:endCxn id="71" idx="2"/>
          </p:cNvCxnSpPr>
          <p:nvPr/>
        </p:nvCxnSpPr>
        <p:spPr>
          <a:xfrm>
            <a:off x="1756791" y="5012005"/>
            <a:ext cx="207545" cy="3220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8" name="直线连接符 1357"/>
          <p:cNvCxnSpPr>
            <a:stCxn id="16" idx="3"/>
            <a:endCxn id="18" idx="2"/>
          </p:cNvCxnSpPr>
          <p:nvPr/>
        </p:nvCxnSpPr>
        <p:spPr>
          <a:xfrm>
            <a:off x="2114811" y="4646671"/>
            <a:ext cx="236225"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0" name="直线连接符 1359"/>
          <p:cNvCxnSpPr>
            <a:stCxn id="71" idx="6"/>
            <a:endCxn id="72" idx="1"/>
          </p:cNvCxnSpPr>
          <p:nvPr/>
        </p:nvCxnSpPr>
        <p:spPr>
          <a:xfrm flipV="1">
            <a:off x="2123824" y="5333405"/>
            <a:ext cx="227212" cy="6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4" name="直线连接符 1363"/>
          <p:cNvCxnSpPr>
            <a:stCxn id="72" idx="3"/>
            <a:endCxn id="73" idx="2"/>
          </p:cNvCxnSpPr>
          <p:nvPr/>
        </p:nvCxnSpPr>
        <p:spPr>
          <a:xfrm flipV="1">
            <a:off x="2489260" y="5332488"/>
            <a:ext cx="215074"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6" name="直线连接符 1365"/>
          <p:cNvCxnSpPr>
            <a:stCxn id="18" idx="6"/>
            <a:endCxn id="52" idx="2"/>
          </p:cNvCxnSpPr>
          <p:nvPr/>
        </p:nvCxnSpPr>
        <p:spPr>
          <a:xfrm flipV="1">
            <a:off x="2510524" y="4326155"/>
            <a:ext cx="203438" cy="33114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8" name="直线连接符 1367"/>
          <p:cNvCxnSpPr>
            <a:stCxn id="18" idx="6"/>
            <a:endCxn id="46" idx="2"/>
          </p:cNvCxnSpPr>
          <p:nvPr/>
        </p:nvCxnSpPr>
        <p:spPr>
          <a:xfrm>
            <a:off x="2510524" y="4657303"/>
            <a:ext cx="193810" cy="33217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0" name="直线连接符 1369"/>
          <p:cNvCxnSpPr>
            <a:stCxn id="52" idx="6"/>
            <a:endCxn id="54" idx="1"/>
          </p:cNvCxnSpPr>
          <p:nvPr/>
        </p:nvCxnSpPr>
        <p:spPr>
          <a:xfrm flipV="1">
            <a:off x="2873450" y="4315523"/>
            <a:ext cx="216858"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2" name="直线连接符 1371"/>
          <p:cNvCxnSpPr>
            <a:stCxn id="46" idx="6"/>
            <a:endCxn id="47" idx="1"/>
          </p:cNvCxnSpPr>
          <p:nvPr/>
        </p:nvCxnSpPr>
        <p:spPr>
          <a:xfrm flipV="1">
            <a:off x="2863822" y="4661442"/>
            <a:ext cx="226486" cy="328035"/>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4" name="直线连接符 1373"/>
          <p:cNvCxnSpPr>
            <a:stCxn id="46" idx="6"/>
            <a:endCxn id="56" idx="2"/>
          </p:cNvCxnSpPr>
          <p:nvPr/>
        </p:nvCxnSpPr>
        <p:spPr>
          <a:xfrm>
            <a:off x="2863822" y="4989477"/>
            <a:ext cx="215854" cy="3439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6" name="直线连接符 1375"/>
          <p:cNvCxnSpPr>
            <a:stCxn id="47" idx="3"/>
            <a:endCxn id="48" idx="2"/>
          </p:cNvCxnSpPr>
          <p:nvPr/>
        </p:nvCxnSpPr>
        <p:spPr>
          <a:xfrm flipV="1">
            <a:off x="3228532" y="4658249"/>
            <a:ext cx="213792" cy="31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8" name="直线连接符 1377"/>
          <p:cNvCxnSpPr>
            <a:stCxn id="56" idx="6"/>
            <a:endCxn id="57" idx="1"/>
          </p:cNvCxnSpPr>
          <p:nvPr/>
        </p:nvCxnSpPr>
        <p:spPr>
          <a:xfrm flipV="1">
            <a:off x="3239164" y="5332488"/>
            <a:ext cx="213792"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0" name="直线连接符 1379"/>
          <p:cNvCxnSpPr>
            <a:stCxn id="57" idx="3"/>
            <a:endCxn id="58" idx="2"/>
          </p:cNvCxnSpPr>
          <p:nvPr/>
        </p:nvCxnSpPr>
        <p:spPr>
          <a:xfrm flipV="1">
            <a:off x="3591180" y="4997788"/>
            <a:ext cx="240441" cy="3347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2" name="直线连接符 1381"/>
          <p:cNvCxnSpPr>
            <a:stCxn id="57" idx="3"/>
            <a:endCxn id="59" idx="2"/>
          </p:cNvCxnSpPr>
          <p:nvPr/>
        </p:nvCxnSpPr>
        <p:spPr>
          <a:xfrm>
            <a:off x="3591180" y="5332488"/>
            <a:ext cx="229248" cy="33965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4" name="直线连接符 1383"/>
          <p:cNvCxnSpPr>
            <a:stCxn id="58" idx="6"/>
            <a:endCxn id="60" idx="2"/>
          </p:cNvCxnSpPr>
          <p:nvPr/>
        </p:nvCxnSpPr>
        <p:spPr>
          <a:xfrm>
            <a:off x="3991109"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6" name="直线连接符 1385"/>
          <p:cNvCxnSpPr>
            <a:stCxn id="59" idx="6"/>
            <a:endCxn id="62" idx="1"/>
          </p:cNvCxnSpPr>
          <p:nvPr/>
        </p:nvCxnSpPr>
        <p:spPr>
          <a:xfrm>
            <a:off x="3979916" y="5672139"/>
            <a:ext cx="218738"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8" name="直线连接符 1387"/>
          <p:cNvCxnSpPr>
            <a:stCxn id="60" idx="6"/>
            <a:endCxn id="61" idx="1"/>
          </p:cNvCxnSpPr>
          <p:nvPr/>
        </p:nvCxnSpPr>
        <p:spPr>
          <a:xfrm>
            <a:off x="4358142"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479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面向搜索经验的查询推荐方法的提出</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面向因果经验的查询推荐方法</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子任务内部的查询推荐方法</a:t>
            </a:r>
            <a:endParaRPr kumimoji="1" lang="zh-CN" altLang="en-US" sz="2400" dirty="0"/>
          </a:p>
        </p:txBody>
      </p:sp>
      <p:sp>
        <p:nvSpPr>
          <p:cNvPr id="5" name="文本框 4"/>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跨子任务的查询推荐方法</a:t>
            </a:r>
            <a:endParaRPr kumimoji="1" lang="zh-CN" altLang="en-US" sz="2400" dirty="0"/>
          </a:p>
        </p:txBody>
      </p:sp>
    </p:spTree>
    <p:extLst>
      <p:ext uri="{BB962C8B-B14F-4D97-AF65-F5344CB8AC3E}">
        <p14:creationId xmlns:p14="http://schemas.microsoft.com/office/powerpoint/2010/main" val="252578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对应关系</a:t>
            </a:r>
            <a:endParaRPr kumimoji="1" lang="zh-CN" altLang="en-US" sz="2800" dirty="0"/>
          </a:p>
        </p:txBody>
      </p:sp>
      <p:grpSp>
        <p:nvGrpSpPr>
          <p:cNvPr id="25" name="组 24"/>
          <p:cNvGrpSpPr/>
          <p:nvPr/>
        </p:nvGrpSpPr>
        <p:grpSpPr>
          <a:xfrm>
            <a:off x="1524000" y="980662"/>
            <a:ext cx="6771861" cy="1974574"/>
            <a:chOff x="1524000" y="980662"/>
            <a:chExt cx="6771861" cy="1974574"/>
          </a:xfrm>
        </p:grpSpPr>
        <p:sp>
          <p:nvSpPr>
            <p:cNvPr id="2" name="矩形 1"/>
            <p:cNvSpPr/>
            <p:nvPr/>
          </p:nvSpPr>
          <p:spPr>
            <a:xfrm>
              <a:off x="1524000" y="980662"/>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矩形 5"/>
            <p:cNvSpPr/>
            <p:nvPr/>
          </p:nvSpPr>
          <p:spPr>
            <a:xfrm>
              <a:off x="1802295" y="1603513"/>
              <a:ext cx="2835965"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矩形 10"/>
            <p:cNvSpPr/>
            <p:nvPr/>
          </p:nvSpPr>
          <p:spPr>
            <a:xfrm>
              <a:off x="5148469" y="1618238"/>
              <a:ext cx="288234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文本框 6"/>
            <p:cNvSpPr txBox="1"/>
            <p:nvPr/>
          </p:nvSpPr>
          <p:spPr>
            <a:xfrm>
              <a:off x="1865242" y="1823685"/>
              <a:ext cx="2710070" cy="646331"/>
            </a:xfrm>
            <a:prstGeom prst="rect">
              <a:avLst/>
            </a:prstGeom>
            <a:noFill/>
          </p:spPr>
          <p:txBody>
            <a:bodyPr wrap="square" rtlCol="0">
              <a:spAutoFit/>
            </a:bodyPr>
            <a:lstStyle/>
            <a:p>
              <a:pPr algn="ctr"/>
              <a:r>
                <a:rPr kumimoji="1" lang="zh-CN" altLang="en-US" dirty="0" smtClean="0"/>
                <a:t>基于查询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查询序列识别的</a:t>
              </a:r>
              <a:r>
                <a:rPr kumimoji="1" lang="zh-CN" altLang="en-US" b="1" dirty="0" smtClean="0"/>
                <a:t>因果经验</a:t>
              </a:r>
              <a:r>
                <a:rPr kumimoji="1" lang="zh-CN" altLang="en-US" dirty="0" smtClean="0"/>
                <a:t>提取算法</a:t>
              </a:r>
              <a:endParaRPr kumimoji="1" lang="zh-CN" altLang="en-US" dirty="0"/>
            </a:p>
          </p:txBody>
        </p:sp>
        <p:sp>
          <p:nvSpPr>
            <p:cNvPr id="8" name="文本框 7"/>
            <p:cNvSpPr txBox="1"/>
            <p:nvPr/>
          </p:nvSpPr>
          <p:spPr>
            <a:xfrm>
              <a:off x="3233528" y="980662"/>
              <a:ext cx="3551582" cy="369332"/>
            </a:xfrm>
            <a:prstGeom prst="rect">
              <a:avLst/>
            </a:prstGeom>
            <a:noFill/>
          </p:spPr>
          <p:txBody>
            <a:bodyPr wrap="square" rtlCol="0">
              <a:spAutoFit/>
            </a:bodyPr>
            <a:lstStyle/>
            <a:p>
              <a:r>
                <a:rPr kumimoji="1" lang="zh-CN" altLang="en-US" dirty="0" smtClean="0"/>
                <a:t>基于时间树的搜索</a:t>
              </a:r>
              <a:r>
                <a:rPr kumimoji="1" lang="zh-CN" altLang="en-US" smtClean="0"/>
                <a:t>经验提取方法</a:t>
              </a:r>
              <a:endParaRPr kumimoji="1" lang="zh-CN" altLang="en-US"/>
            </a:p>
          </p:txBody>
        </p:sp>
        <p:sp>
          <p:nvSpPr>
            <p:cNvPr id="12" name="文本框 11"/>
            <p:cNvSpPr txBox="1"/>
            <p:nvPr/>
          </p:nvSpPr>
          <p:spPr>
            <a:xfrm>
              <a:off x="5234607" y="1838411"/>
              <a:ext cx="2710070" cy="646331"/>
            </a:xfrm>
            <a:prstGeom prst="rect">
              <a:avLst/>
            </a:prstGeom>
            <a:noFill/>
          </p:spPr>
          <p:txBody>
            <a:bodyPr wrap="square" rtlCol="0">
              <a:spAutoFit/>
            </a:bodyPr>
            <a:lstStyle/>
            <a:p>
              <a:pPr algn="ctr"/>
              <a:r>
                <a:rPr kumimoji="1" lang="zh-CN" altLang="en-US" dirty="0" smtClean="0"/>
                <a:t>基于子任务划分的</a:t>
              </a:r>
              <a:endParaRPr kumimoji="1" lang="en-US" altLang="zh-CN" dirty="0" smtClean="0"/>
            </a:p>
            <a:p>
              <a:pPr algn="ctr"/>
              <a:r>
                <a:rPr kumimoji="1" lang="zh-CN" altLang="en-US" b="1" dirty="0" smtClean="0"/>
                <a:t>主题经验</a:t>
              </a:r>
              <a:r>
                <a:rPr kumimoji="1" lang="zh-CN" altLang="en-US" dirty="0" smtClean="0"/>
                <a:t>提取算法</a:t>
              </a:r>
              <a:endParaRPr kumimoji="1" lang="zh-CN" altLang="en-US" dirty="0"/>
            </a:p>
          </p:txBody>
        </p:sp>
      </p:grpSp>
      <p:grpSp>
        <p:nvGrpSpPr>
          <p:cNvPr id="34" name="组 33"/>
          <p:cNvGrpSpPr/>
          <p:nvPr/>
        </p:nvGrpSpPr>
        <p:grpSpPr>
          <a:xfrm>
            <a:off x="1524000" y="4101549"/>
            <a:ext cx="6771861" cy="2025888"/>
            <a:chOff x="1524000" y="4101549"/>
            <a:chExt cx="6771861" cy="2025888"/>
          </a:xfrm>
        </p:grpSpPr>
        <p:sp>
          <p:nvSpPr>
            <p:cNvPr id="13" name="矩形 12"/>
            <p:cNvSpPr/>
            <p:nvPr/>
          </p:nvSpPr>
          <p:spPr>
            <a:xfrm>
              <a:off x="1524000" y="4101549"/>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 name="矩形 13"/>
            <p:cNvSpPr/>
            <p:nvPr/>
          </p:nvSpPr>
          <p:spPr>
            <a:xfrm>
              <a:off x="1729407"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文本框 14"/>
            <p:cNvSpPr txBox="1"/>
            <p:nvPr/>
          </p:nvSpPr>
          <p:spPr>
            <a:xfrm>
              <a:off x="3233528" y="5758105"/>
              <a:ext cx="3551582" cy="369332"/>
            </a:xfrm>
            <a:prstGeom prst="rect">
              <a:avLst/>
            </a:prstGeom>
            <a:noFill/>
          </p:spPr>
          <p:txBody>
            <a:bodyPr wrap="square" rtlCol="0">
              <a:spAutoFit/>
            </a:bodyPr>
            <a:lstStyle/>
            <a:p>
              <a:r>
                <a:rPr kumimoji="1" lang="zh-CN" altLang="en-US" dirty="0" smtClean="0"/>
                <a:t>面向搜索经验的查询推荐方法</a:t>
              </a:r>
              <a:endParaRPr kumimoji="1" lang="zh-CN" altLang="en-US" dirty="0"/>
            </a:p>
          </p:txBody>
        </p:sp>
        <p:sp>
          <p:nvSpPr>
            <p:cNvPr id="16" name="文本框 15"/>
            <p:cNvSpPr txBox="1"/>
            <p:nvPr/>
          </p:nvSpPr>
          <p:spPr>
            <a:xfrm>
              <a:off x="1729406" y="4606661"/>
              <a:ext cx="1934818" cy="646331"/>
            </a:xfrm>
            <a:prstGeom prst="rect">
              <a:avLst/>
            </a:prstGeom>
            <a:noFill/>
          </p:spPr>
          <p:txBody>
            <a:bodyPr wrap="square" rtlCol="0">
              <a:spAutoFit/>
            </a:bodyPr>
            <a:lstStyle/>
            <a:p>
              <a:pPr algn="ctr"/>
              <a:r>
                <a:rPr kumimoji="1" lang="zh-CN" altLang="en-US" dirty="0" smtClean="0"/>
                <a:t>面向</a:t>
              </a:r>
              <a:r>
                <a:rPr kumimoji="1" lang="zh-CN" altLang="en-US" b="1" dirty="0" smtClean="0"/>
                <a:t>因果经验</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sp>
          <p:nvSpPr>
            <p:cNvPr id="17" name="矩形 16"/>
            <p:cNvSpPr/>
            <p:nvPr/>
          </p:nvSpPr>
          <p:spPr>
            <a:xfrm>
              <a:off x="394252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文本框 17"/>
            <p:cNvSpPr txBox="1"/>
            <p:nvPr/>
          </p:nvSpPr>
          <p:spPr>
            <a:xfrm>
              <a:off x="3942520" y="4606661"/>
              <a:ext cx="1934818" cy="646331"/>
            </a:xfrm>
            <a:prstGeom prst="rect">
              <a:avLst/>
            </a:prstGeom>
            <a:noFill/>
          </p:spPr>
          <p:txBody>
            <a:bodyPr wrap="square" rtlCol="0">
              <a:spAutoFit/>
            </a:bodyPr>
            <a:lstStyle/>
            <a:p>
              <a:pPr algn="ctr"/>
              <a:r>
                <a:rPr kumimoji="1" lang="zh-CN" altLang="en-US" b="1" dirty="0" smtClean="0"/>
                <a:t>子任务内部</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sp>
          <p:nvSpPr>
            <p:cNvPr id="19" name="矩形 18"/>
            <p:cNvSpPr/>
            <p:nvPr/>
          </p:nvSpPr>
          <p:spPr>
            <a:xfrm>
              <a:off x="616557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文本框 19"/>
            <p:cNvSpPr txBox="1"/>
            <p:nvPr/>
          </p:nvSpPr>
          <p:spPr>
            <a:xfrm>
              <a:off x="6165570" y="4606661"/>
              <a:ext cx="1934818" cy="646331"/>
            </a:xfrm>
            <a:prstGeom prst="rect">
              <a:avLst/>
            </a:prstGeom>
            <a:noFill/>
          </p:spPr>
          <p:txBody>
            <a:bodyPr wrap="square" rtlCol="0">
              <a:spAutoFit/>
            </a:bodyPr>
            <a:lstStyle/>
            <a:p>
              <a:pPr algn="ctr"/>
              <a:r>
                <a:rPr kumimoji="1" lang="zh-CN" altLang="en-US" b="1" dirty="0" smtClean="0"/>
                <a:t>跨子任务</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grpSp>
      <p:cxnSp>
        <p:nvCxnSpPr>
          <p:cNvPr id="36" name="直线箭头连接符 35"/>
          <p:cNvCxnSpPr>
            <a:stCxn id="6" idx="2"/>
            <a:endCxn id="14" idx="0"/>
          </p:cNvCxnSpPr>
          <p:nvPr/>
        </p:nvCxnSpPr>
        <p:spPr>
          <a:xfrm flipH="1">
            <a:off x="2696816" y="2690191"/>
            <a:ext cx="523462" cy="169629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1" idx="2"/>
            <a:endCxn id="17" idx="0"/>
          </p:cNvCxnSpPr>
          <p:nvPr/>
        </p:nvCxnSpPr>
        <p:spPr>
          <a:xfrm flipH="1">
            <a:off x="4909930" y="2704916"/>
            <a:ext cx="1679713"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2"/>
            <a:endCxn id="19" idx="0"/>
          </p:cNvCxnSpPr>
          <p:nvPr/>
        </p:nvCxnSpPr>
        <p:spPr>
          <a:xfrm>
            <a:off x="6589643" y="2704916"/>
            <a:ext cx="543337"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906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7380" y="1908810"/>
            <a:ext cx="4229100" cy="2862322"/>
          </a:xfrm>
          <a:prstGeom prst="rect">
            <a:avLst/>
          </a:prstGeom>
          <a:noFill/>
        </p:spPr>
        <p:txBody>
          <a:bodyPr wrap="square" rtlCol="0">
            <a:spAutoFit/>
          </a:bodyPr>
          <a:lstStyle/>
          <a:p>
            <a:pPr marL="285750" indent="-285750">
              <a:buFont typeface="Arial" charset="0"/>
              <a:buChar char="•"/>
            </a:pPr>
            <a:r>
              <a:rPr kumimoji="1" lang="zh-CN" altLang="en-US" sz="3600" dirty="0" smtClean="0"/>
              <a:t>研究背景</a:t>
            </a:r>
            <a:endParaRPr kumimoji="1" lang="en-US" altLang="zh-CN" sz="3600" dirty="0" smtClean="0"/>
          </a:p>
          <a:p>
            <a:pPr marL="285750" indent="-285750">
              <a:buFont typeface="Arial" charset="0"/>
              <a:buChar char="•"/>
            </a:pPr>
            <a:endParaRPr kumimoji="1" lang="en-US" altLang="zh-CN" sz="3600" dirty="0" smtClean="0"/>
          </a:p>
          <a:p>
            <a:pPr marL="285750" indent="-285750">
              <a:buFont typeface="Arial" charset="0"/>
              <a:buChar char="•"/>
            </a:pPr>
            <a:r>
              <a:rPr kumimoji="1" lang="zh-CN" altLang="en-US" sz="3600" dirty="0" smtClean="0"/>
              <a:t>研究思路</a:t>
            </a:r>
            <a:endParaRPr kumimoji="1" lang="en-US" altLang="zh-CN" sz="3600" dirty="0" smtClean="0"/>
          </a:p>
          <a:p>
            <a:pPr marL="285750" indent="-285750">
              <a:buFont typeface="Arial" charset="0"/>
              <a:buChar char="•"/>
            </a:pPr>
            <a:endParaRPr kumimoji="1" lang="en-US" altLang="zh-CN" sz="3600" dirty="0" smtClean="0"/>
          </a:p>
          <a:p>
            <a:pPr marL="285750" indent="-285750">
              <a:buFont typeface="Arial" charset="0"/>
              <a:buChar char="•"/>
            </a:pPr>
            <a:r>
              <a:rPr kumimoji="1" lang="zh-CN" altLang="en-US" sz="3600" dirty="0" smtClean="0"/>
              <a:t>研究方法</a:t>
            </a:r>
            <a:endParaRPr kumimoji="1" lang="zh-CN" altLang="en-US" sz="3600" dirty="0"/>
          </a:p>
        </p:txBody>
      </p:sp>
    </p:spTree>
    <p:extLst>
      <p:ext uri="{BB962C8B-B14F-4D97-AF65-F5344CB8AC3E}">
        <p14:creationId xmlns:p14="http://schemas.microsoft.com/office/powerpoint/2010/main" val="4237718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面向</a:t>
            </a:r>
            <a:r>
              <a:rPr kumimoji="1" lang="zh-CN" altLang="en-US" sz="2800" dirty="0"/>
              <a:t>因果经验的查询推荐方法</a:t>
            </a:r>
          </a:p>
        </p:txBody>
      </p:sp>
    </p:spTree>
    <p:extLst>
      <p:ext uri="{BB962C8B-B14F-4D97-AF65-F5344CB8AC3E}">
        <p14:creationId xmlns:p14="http://schemas.microsoft.com/office/powerpoint/2010/main" val="1183724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子</a:t>
            </a:r>
            <a:r>
              <a:rPr kumimoji="1" lang="zh-CN" altLang="en-US" sz="2800" dirty="0"/>
              <a:t>任务内部的查询推荐</a:t>
            </a:r>
            <a:r>
              <a:rPr kumimoji="1" lang="zh-CN" altLang="en-US" sz="2800" dirty="0" smtClean="0"/>
              <a:t>方法</a:t>
            </a:r>
            <a:endParaRPr kumimoji="1" lang="zh-CN" altLang="en-US" sz="2800" dirty="0"/>
          </a:p>
        </p:txBody>
      </p:sp>
    </p:spTree>
    <p:extLst>
      <p:ext uri="{BB962C8B-B14F-4D97-AF65-F5344CB8AC3E}">
        <p14:creationId xmlns:p14="http://schemas.microsoft.com/office/powerpoint/2010/main" val="895109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跨</a:t>
            </a:r>
            <a:r>
              <a:rPr kumimoji="1" lang="zh-CN" altLang="en-US" sz="2800" dirty="0"/>
              <a:t>子任务的查询推荐</a:t>
            </a:r>
            <a:r>
              <a:rPr kumimoji="1" lang="zh-CN" altLang="en-US" sz="2800" dirty="0" smtClean="0"/>
              <a:t>方法</a:t>
            </a:r>
            <a:endParaRPr kumimoji="1" lang="zh-CN" altLang="en-US" sz="2800" dirty="0"/>
          </a:p>
        </p:txBody>
      </p:sp>
    </p:spTree>
    <p:extLst>
      <p:ext uri="{BB962C8B-B14F-4D97-AF65-F5344CB8AC3E}">
        <p14:creationId xmlns:p14="http://schemas.microsoft.com/office/powerpoint/2010/main" val="987763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面向搜索经验的查询推荐系统的设计实现</a:t>
            </a:r>
            <a:endParaRPr kumimoji="1" lang="zh-CN" altLang="en-US" sz="2800" dirty="0"/>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9646" b="6102"/>
          <a:stretch/>
        </p:blipFill>
        <p:spPr>
          <a:xfrm>
            <a:off x="2434590" y="1485900"/>
            <a:ext cx="5806440" cy="4892040"/>
          </a:xfrm>
          <a:prstGeom prst="rect">
            <a:avLst/>
          </a:prstGeom>
        </p:spPr>
      </p:pic>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t>系统架构</a:t>
            </a:r>
            <a:endParaRPr kumimoji="1" lang="zh-CN" altLang="en-US" sz="2400" dirty="0"/>
          </a:p>
        </p:txBody>
      </p:sp>
    </p:spTree>
    <p:extLst>
      <p:ext uri="{BB962C8B-B14F-4D97-AF65-F5344CB8AC3E}">
        <p14:creationId xmlns:p14="http://schemas.microsoft.com/office/powerpoint/2010/main" val="1584667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面向搜索经验的查询推荐系统的设计实现</a:t>
            </a:r>
            <a:endParaRPr kumimoji="1" lang="zh-CN" altLang="en-US" sz="2800" dirty="0"/>
          </a:p>
        </p:txBody>
      </p:sp>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t>系统实例</a:t>
            </a:r>
            <a:endParaRPr kumimoji="1"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576" y="1703070"/>
            <a:ext cx="6867207" cy="4274885"/>
          </a:xfrm>
          <a:prstGeom prst="rect">
            <a:avLst/>
          </a:prstGeom>
        </p:spPr>
      </p:pic>
    </p:spTree>
    <p:extLst>
      <p:ext uri="{BB962C8B-B14F-4D97-AF65-F5344CB8AC3E}">
        <p14:creationId xmlns:p14="http://schemas.microsoft.com/office/powerpoint/2010/main" val="57545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复杂</a:t>
            </a:r>
            <a:r>
              <a:rPr kumimoji="1" lang="zh-CN" altLang="en-US" sz="2800" dirty="0"/>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t>复杂搜索描述了用户在进行搜索过程中的</a:t>
            </a:r>
            <a:r>
              <a:rPr kumimoji="1" lang="en-US" altLang="zh-CN" sz="2400" dirty="0" smtClean="0"/>
              <a:t>3</a:t>
            </a:r>
            <a:r>
              <a:rPr kumimoji="1" lang="zh-CN" altLang="en-US" sz="2400" dirty="0" smtClean="0"/>
              <a:t>种典型场景：</a:t>
            </a:r>
            <a:endParaRPr kumimoji="1" lang="zh-CN" altLang="en-US" sz="24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系统对信息的索引不够充分</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搜索任务本身需要浏览及探索</a:t>
            </a:r>
            <a:endParaRPr kumimoji="1" lang="zh-CN" altLang="en-US" sz="2400" dirty="0"/>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用户难以对查询进行组织或定位信息领域</a:t>
            </a:r>
            <a:endParaRPr kumimoji="1" lang="zh-CN" altLang="en-US" sz="2400" dirty="0"/>
          </a:p>
        </p:txBody>
      </p:sp>
    </p:spTree>
    <p:extLst>
      <p:ext uri="{BB962C8B-B14F-4D97-AF65-F5344CB8AC3E}">
        <p14:creationId xmlns:p14="http://schemas.microsoft.com/office/powerpoint/2010/main" val="127128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复杂</a:t>
            </a:r>
            <a:r>
              <a:rPr kumimoji="1" lang="zh-CN" altLang="en-US" sz="2800" dirty="0"/>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t>用户的复杂搜索过程：</a:t>
            </a:r>
            <a:endParaRPr kumimoji="1" lang="zh-CN" altLang="en-US" sz="24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周期长</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间断多</a:t>
            </a:r>
            <a:endParaRPr kumimoji="1" lang="zh-CN" altLang="en-US" sz="2400" dirty="0"/>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信息负载重</a:t>
            </a:r>
            <a:endParaRPr kumimoji="1" lang="zh-CN" altLang="en-US" sz="2400" dirty="0"/>
          </a:p>
        </p:txBody>
      </p:sp>
    </p:spTree>
    <p:extLst>
      <p:ext uri="{BB962C8B-B14F-4D97-AF65-F5344CB8AC3E}">
        <p14:creationId xmlns:p14="http://schemas.microsoft.com/office/powerpoint/2010/main" val="50753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653796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针对复杂搜索的查询推荐</a:t>
            </a:r>
            <a:endParaRPr kumimoji="1" lang="zh-CN" altLang="en-US" sz="2800" dirty="0"/>
          </a:p>
        </p:txBody>
      </p:sp>
      <p:sp>
        <p:nvSpPr>
          <p:cNvPr id="3" name="文本框 2"/>
          <p:cNvSpPr txBox="1"/>
          <p:nvPr/>
        </p:nvSpPr>
        <p:spPr>
          <a:xfrm>
            <a:off x="834390" y="2358390"/>
            <a:ext cx="7646670" cy="830997"/>
          </a:xfrm>
          <a:prstGeom prst="rect">
            <a:avLst/>
          </a:prstGeom>
          <a:noFill/>
        </p:spPr>
        <p:txBody>
          <a:bodyPr wrap="square" rtlCol="0">
            <a:spAutoFit/>
          </a:bodyPr>
          <a:lstStyle/>
          <a:p>
            <a:r>
              <a:rPr kumimoji="1" lang="zh-CN" altLang="en-US" sz="2400" dirty="0" smtClean="0"/>
              <a:t>传统的查询推荐方法不能很好地针对复杂搜索的特性进行查询推荐。</a:t>
            </a:r>
            <a:endParaRPr kumimoji="1" lang="zh-CN" altLang="en-US" sz="2400" dirty="0"/>
          </a:p>
        </p:txBody>
      </p:sp>
      <p:sp>
        <p:nvSpPr>
          <p:cNvPr id="5" name="文本框 4"/>
          <p:cNvSpPr txBox="1"/>
          <p:nvPr/>
        </p:nvSpPr>
        <p:spPr>
          <a:xfrm>
            <a:off x="834390" y="3573780"/>
            <a:ext cx="7646670" cy="830997"/>
          </a:xfrm>
          <a:prstGeom prst="rect">
            <a:avLst/>
          </a:prstGeom>
          <a:noFill/>
        </p:spPr>
        <p:txBody>
          <a:bodyPr wrap="square" rtlCol="0">
            <a:spAutoFit/>
          </a:bodyPr>
          <a:lstStyle/>
          <a:p>
            <a:r>
              <a:rPr kumimoji="1" lang="zh-CN" altLang="en-US" sz="2400" dirty="0" smtClean="0"/>
              <a:t>本研究希望提出一种针对复杂搜索的查询推荐方法，以帮助用户更高效地达成信息需求。</a:t>
            </a:r>
            <a:endParaRPr kumimoji="1" lang="zh-CN" altLang="en-US" sz="2400" dirty="0"/>
          </a:p>
        </p:txBody>
      </p:sp>
    </p:spTree>
    <p:extLst>
      <p:ext uri="{BB962C8B-B14F-4D97-AF65-F5344CB8AC3E}">
        <p14:creationId xmlns:p14="http://schemas.microsoft.com/office/powerpoint/2010/main" val="114409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sp>
        <p:nvSpPr>
          <p:cNvPr id="2" name="椭圆 1"/>
          <p:cNvSpPr/>
          <p:nvPr/>
        </p:nvSpPr>
        <p:spPr>
          <a:xfrm>
            <a:off x="1754372" y="2530549"/>
            <a:ext cx="478465" cy="44656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12242" y="2565253"/>
            <a:ext cx="425303" cy="42530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381693" y="2565253"/>
            <a:ext cx="1212112" cy="369332"/>
          </a:xfrm>
          <a:prstGeom prst="rect">
            <a:avLst/>
          </a:prstGeom>
          <a:noFill/>
        </p:spPr>
        <p:txBody>
          <a:bodyPr wrap="square" rtlCol="0">
            <a:spAutoFit/>
          </a:bodyPr>
          <a:lstStyle/>
          <a:p>
            <a:r>
              <a:rPr kumimoji="1" lang="zh-CN" altLang="en-US" dirty="0" smtClean="0"/>
              <a:t>用户查询</a:t>
            </a:r>
            <a:endParaRPr kumimoji="1" lang="zh-CN" altLang="en-US" dirty="0"/>
          </a:p>
        </p:txBody>
      </p:sp>
      <p:sp>
        <p:nvSpPr>
          <p:cNvPr id="6" name="文本框 5"/>
          <p:cNvSpPr txBox="1"/>
          <p:nvPr/>
        </p:nvSpPr>
        <p:spPr>
          <a:xfrm>
            <a:off x="5443870" y="2593238"/>
            <a:ext cx="1212112" cy="369332"/>
          </a:xfrm>
          <a:prstGeom prst="rect">
            <a:avLst/>
          </a:prstGeom>
          <a:noFill/>
        </p:spPr>
        <p:txBody>
          <a:bodyPr wrap="square" rtlCol="0">
            <a:spAutoFit/>
          </a:bodyPr>
          <a:lstStyle/>
          <a:p>
            <a:r>
              <a:rPr kumimoji="1" lang="zh-CN" altLang="en-US" dirty="0" smtClean="0"/>
              <a:t>用户点击</a:t>
            </a:r>
            <a:endParaRPr kumimoji="1" lang="zh-CN" altLang="en-US" dirty="0"/>
          </a:p>
        </p:txBody>
      </p:sp>
    </p:spTree>
    <p:extLst>
      <p:ext uri="{BB962C8B-B14F-4D97-AF65-F5344CB8AC3E}">
        <p14:creationId xmlns:p14="http://schemas.microsoft.com/office/powerpoint/2010/main" val="61452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sp>
        <p:nvSpPr>
          <p:cNvPr id="2" name="椭圆 1"/>
          <p:cNvSpPr/>
          <p:nvPr/>
        </p:nvSpPr>
        <p:spPr>
          <a:xfrm>
            <a:off x="1754372" y="2530549"/>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22874" y="2557129"/>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连接符 7"/>
          <p:cNvCxnSpPr>
            <a:stCxn id="2" idx="6"/>
          </p:cNvCxnSpPr>
          <p:nvPr/>
        </p:nvCxnSpPr>
        <p:spPr>
          <a:xfrm flipV="1">
            <a:off x="2232837" y="1748790"/>
            <a:ext cx="887553" cy="100504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2" idx="6"/>
          </p:cNvCxnSpPr>
          <p:nvPr/>
        </p:nvCxnSpPr>
        <p:spPr>
          <a:xfrm>
            <a:off x="2232837" y="2753833"/>
            <a:ext cx="887553" cy="10752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601646" y="382904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20390" y="360576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42253" y="361639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15" idx="3"/>
          </p:cNvCxnSpPr>
          <p:nvPr/>
        </p:nvCxnSpPr>
        <p:spPr>
          <a:xfrm flipV="1">
            <a:off x="5167556" y="3179799"/>
            <a:ext cx="936064" cy="64925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5" idx="3"/>
          </p:cNvCxnSpPr>
          <p:nvPr/>
        </p:nvCxnSpPr>
        <p:spPr>
          <a:xfrm>
            <a:off x="5167556" y="3829049"/>
            <a:ext cx="936064" cy="70866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103620" y="2956515"/>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103619" y="431442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连接符 21"/>
          <p:cNvCxnSpPr/>
          <p:nvPr/>
        </p:nvCxnSpPr>
        <p:spPr>
          <a:xfrm flipV="1">
            <a:off x="6469380" y="317979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09987" y="296714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p:cNvCxnSpPr/>
          <p:nvPr/>
        </p:nvCxnSpPr>
        <p:spPr>
          <a:xfrm flipV="1">
            <a:off x="6511911" y="453771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609986" y="4337286"/>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p:nvPr/>
        </p:nvCxnSpPr>
        <p:spPr>
          <a:xfrm flipV="1">
            <a:off x="3539579" y="173736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686300" y="151407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flipV="1">
            <a:off x="5167556" y="173735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103619" y="152470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9547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94444E-6 4.81481E-6 L -0.19896 -0.15348 " pathEditMode="relative" rAng="0" ptsTypes="AA">
                                      <p:cBhvr>
                                        <p:cTn id="6" dur="500" fill="hold"/>
                                        <p:tgtEl>
                                          <p:spTgt spid="3"/>
                                        </p:tgtEl>
                                        <p:attrNameLst>
                                          <p:attrName>ppt_x</p:attrName>
                                          <p:attrName>ppt_y</p:attrName>
                                        </p:attrNameLst>
                                      </p:cBhvr>
                                      <p:rCtr x="-9948" y="-7685"/>
                                    </p:animMotion>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childTnLst>
                          </p:cTn>
                        </p:par>
                        <p:par>
                          <p:cTn id="59" fill="hold">
                            <p:stCondLst>
                              <p:cond delay="40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0" grpId="0" animBg="1"/>
      <p:bldP spid="21" grpId="0" animBg="1"/>
      <p:bldP spid="23" grpId="0" animBg="1"/>
      <p:bldP spid="25" grpId="0" animBg="1"/>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7900"/>
            <a:ext cx="9144000" cy="2339035"/>
          </a:xfrm>
          <a:prstGeom prst="rect">
            <a:avLst/>
          </a:prstGeom>
        </p:spPr>
      </p:pic>
    </p:spTree>
    <p:extLst>
      <p:ext uri="{BB962C8B-B14F-4D97-AF65-F5344CB8AC3E}">
        <p14:creationId xmlns:p14="http://schemas.microsoft.com/office/powerpoint/2010/main" val="96728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研究思路</a:t>
            </a:r>
            <a:endParaRPr kumimoji="1" lang="zh-CN" altLang="en-US" sz="2800" dirty="0"/>
          </a:p>
        </p:txBody>
      </p:sp>
      <p:sp>
        <p:nvSpPr>
          <p:cNvPr id="2" name="圆角矩形 1"/>
          <p:cNvSpPr/>
          <p:nvPr/>
        </p:nvSpPr>
        <p:spPr>
          <a:xfrm>
            <a:off x="61912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证明时间树中蕴含高质量的搜索经验</a:t>
            </a:r>
            <a:endParaRPr kumimoji="1" lang="zh-CN" altLang="en-US" dirty="0"/>
          </a:p>
        </p:txBody>
      </p:sp>
      <p:sp>
        <p:nvSpPr>
          <p:cNvPr id="5" name="圆角矩形 4"/>
          <p:cNvSpPr/>
          <p:nvPr/>
        </p:nvSpPr>
        <p:spPr>
          <a:xfrm>
            <a:off x="353758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如何提取</a:t>
            </a:r>
            <a:endParaRPr kumimoji="1" lang="en-US" altLang="zh-CN" dirty="0" smtClean="0"/>
          </a:p>
          <a:p>
            <a:pPr algn="ctr"/>
            <a:r>
              <a:rPr kumimoji="1" lang="zh-CN" altLang="en-US" dirty="0" smtClean="0"/>
              <a:t>搜索经验</a:t>
            </a:r>
            <a:endParaRPr kumimoji="1" lang="zh-CN" altLang="en-US" dirty="0"/>
          </a:p>
        </p:txBody>
      </p:sp>
      <p:sp>
        <p:nvSpPr>
          <p:cNvPr id="6" name="圆角矩形 5"/>
          <p:cNvSpPr/>
          <p:nvPr/>
        </p:nvSpPr>
        <p:spPr>
          <a:xfrm>
            <a:off x="645604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如何利用提取的搜索经验进行查询推荐</a:t>
            </a:r>
            <a:endParaRPr kumimoji="1" lang="zh-CN" altLang="en-US" dirty="0"/>
          </a:p>
        </p:txBody>
      </p:sp>
      <p:cxnSp>
        <p:nvCxnSpPr>
          <p:cNvPr id="7" name="直线箭头连接符 6"/>
          <p:cNvCxnSpPr>
            <a:stCxn id="2" idx="3"/>
            <a:endCxn id="5" idx="1"/>
          </p:cNvCxnSpPr>
          <p:nvPr/>
        </p:nvCxnSpPr>
        <p:spPr>
          <a:xfrm>
            <a:off x="241363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8" idx="3"/>
          </p:cNvCxnSpPr>
          <p:nvPr/>
        </p:nvCxnSpPr>
        <p:spPr>
          <a:xfrm>
            <a:off x="533209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19125" y="4838700"/>
            <a:ext cx="763143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设计实现面向搜索经验的查询推荐系统</a:t>
            </a:r>
            <a:endParaRPr kumimoji="1" lang="zh-CN" altLang="en-US" dirty="0"/>
          </a:p>
        </p:txBody>
      </p:sp>
      <p:sp>
        <p:nvSpPr>
          <p:cNvPr id="10" name="下箭头 9"/>
          <p:cNvSpPr/>
          <p:nvPr/>
        </p:nvSpPr>
        <p:spPr>
          <a:xfrm>
            <a:off x="4171950" y="3882390"/>
            <a:ext cx="457200" cy="754380"/>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614</TotalTime>
  <Words>1152</Words>
  <Application>Microsoft Macintosh PowerPoint</Application>
  <PresentationFormat>全屏显示(4:3)</PresentationFormat>
  <Paragraphs>123</Paragraphs>
  <Slides>24</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Calibri</vt:lpstr>
      <vt:lpstr>Calibri Light</vt:lpstr>
      <vt:lpstr>DengXian</vt:lpstr>
      <vt:lpstr>等线</vt:lpstr>
      <vt:lpstr>等线 Light</vt:lpstr>
      <vt:lpstr>黑体</vt:lpstr>
      <vt:lpstr>Arial</vt:lpstr>
      <vt:lpstr>Office 主题​​</vt:lpstr>
      <vt:lpstr>面向搜索经验的 查询推荐方法研究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面向搜索经验的 查询推荐方法研究</dc:title>
  <dc:creator>dl liu</dc:creator>
  <cp:lastModifiedBy>dl liu</cp:lastModifiedBy>
  <cp:revision>46</cp:revision>
  <dcterms:created xsi:type="dcterms:W3CDTF">2017-11-30T07:32:30Z</dcterms:created>
  <dcterms:modified xsi:type="dcterms:W3CDTF">2017-12-13T04:47:12Z</dcterms:modified>
</cp:coreProperties>
</file>