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82650" y="529590"/>
            <a:ext cx="67481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b="1"/>
              <a:t>插入排序：</a:t>
            </a:r>
            <a:endParaRPr lang="zh-CN" altLang="en-US" b="1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待排元素序列：              [</a:t>
            </a:r>
            <a:r>
              <a:rPr lang="zh-CN" altLang="en-US">
                <a:solidFill>
                  <a:schemeClr val="accent3"/>
                </a:solidFill>
              </a:rPr>
              <a:t>36</a:t>
            </a:r>
            <a:r>
              <a:rPr lang="zh-CN" altLang="en-US"/>
              <a:t>]   27   15   20   45   10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第一次排序：（27）     [</a:t>
            </a:r>
            <a:r>
              <a:rPr lang="zh-CN" altLang="en-US">
                <a:solidFill>
                  <a:schemeClr val="accent3"/>
                </a:solidFill>
              </a:rPr>
              <a:t>27   36</a:t>
            </a:r>
            <a:r>
              <a:rPr lang="zh-CN" altLang="en-US"/>
              <a:t>]   15   20   45   10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第二次排序：（15）     [</a:t>
            </a:r>
            <a:r>
              <a:rPr lang="zh-CN" altLang="en-US">
                <a:solidFill>
                  <a:schemeClr val="accent3"/>
                </a:solidFill>
              </a:rPr>
              <a:t>15   27   36</a:t>
            </a:r>
            <a:r>
              <a:rPr lang="zh-CN" altLang="en-US"/>
              <a:t>]   20   45   10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第三次排序：（20）     [</a:t>
            </a:r>
            <a:r>
              <a:rPr lang="zh-CN" altLang="en-US">
                <a:solidFill>
                  <a:schemeClr val="accent3"/>
                </a:solidFill>
              </a:rPr>
              <a:t>15   20   27   36</a:t>
            </a:r>
            <a:r>
              <a:rPr lang="zh-CN" altLang="en-US"/>
              <a:t>]   45   10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第四次排序：（45）     [</a:t>
            </a:r>
            <a:r>
              <a:rPr lang="zh-CN" altLang="en-US">
                <a:solidFill>
                  <a:schemeClr val="accent3"/>
                </a:solidFill>
              </a:rPr>
              <a:t>15   20   27   36   45</a:t>
            </a:r>
            <a:r>
              <a:rPr lang="zh-CN" altLang="en-US"/>
              <a:t>]   10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第五次排序：（10）     [</a:t>
            </a:r>
            <a:r>
              <a:rPr lang="zh-CN" altLang="en-US">
                <a:solidFill>
                  <a:schemeClr val="accent3"/>
                </a:solidFill>
              </a:rPr>
              <a:t>10   15   20   27   36   45</a:t>
            </a:r>
            <a:r>
              <a:rPr lang="zh-CN" altLang="en-US"/>
              <a:t>]</a:t>
            </a:r>
            <a:endParaRPr lang="zh-CN" altLang="en-US"/>
          </a:p>
        </p:txBody>
      </p:sp>
      <p:cxnSp>
        <p:nvCxnSpPr>
          <p:cNvPr id="15" name="曲线连接符 14"/>
          <p:cNvCxnSpPr/>
          <p:nvPr/>
        </p:nvCxnSpPr>
        <p:spPr>
          <a:xfrm rot="10800000" flipV="1">
            <a:off x="3498850" y="854710"/>
            <a:ext cx="427355" cy="266700"/>
          </a:xfrm>
          <a:prstGeom prst="curvedConnector3">
            <a:avLst>
              <a:gd name="adj1" fmla="val 49926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10800000" flipV="1">
            <a:off x="3517265" y="1397000"/>
            <a:ext cx="792480" cy="285115"/>
          </a:xfrm>
          <a:prstGeom prst="curvedConnector3">
            <a:avLst>
              <a:gd name="adj1" fmla="val 4992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10800000" flipV="1">
            <a:off x="3926840" y="1931670"/>
            <a:ext cx="765810" cy="338455"/>
          </a:xfrm>
          <a:prstGeom prst="curvedConnector3">
            <a:avLst>
              <a:gd name="adj1" fmla="val 49917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5400000">
            <a:off x="4928870" y="2630805"/>
            <a:ext cx="285115" cy="889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rot="10800000" flipV="1">
            <a:off x="3543300" y="3036570"/>
            <a:ext cx="1887855" cy="293370"/>
          </a:xfrm>
          <a:prstGeom prst="curvedConnector3">
            <a:avLst>
              <a:gd name="adj1" fmla="val 49983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82650" y="556895"/>
            <a:ext cx="6748145" cy="5990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b="1"/>
              <a:t>二分插入排序：</a:t>
            </a:r>
            <a:endParaRPr lang="zh-CN" altLang="en-US" b="1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待排元素序列：                        </a:t>
            </a:r>
            <a:r>
              <a:rPr lang="en-US" altLang="zh-CN">
                <a:solidFill>
                  <a:schemeClr val="tx1"/>
                </a:solidFill>
              </a:rPr>
              <a:t>53</a:t>
            </a:r>
            <a:r>
              <a:rPr lang="zh-CN" altLang="en-US"/>
              <a:t>     27     </a:t>
            </a:r>
            <a:r>
              <a:rPr lang="en-US" altLang="zh-CN"/>
              <a:t>36</a:t>
            </a:r>
            <a:r>
              <a:rPr lang="zh-CN" altLang="en-US"/>
              <a:t>     </a:t>
            </a:r>
            <a:r>
              <a:rPr lang="en-US" altLang="zh-CN"/>
              <a:t>15 </a:t>
            </a:r>
            <a:r>
              <a:rPr lang="zh-CN" altLang="en-US"/>
              <a:t>    </a:t>
            </a:r>
            <a:r>
              <a:rPr lang="en-US" altLang="zh-CN"/>
              <a:t>69</a:t>
            </a:r>
            <a:r>
              <a:rPr lang="zh-CN" altLang="en-US"/>
              <a:t>     </a:t>
            </a:r>
            <a:r>
              <a:rPr lang="en-US" altLang="zh-CN">
                <a:solidFill>
                  <a:schemeClr val="accent3"/>
                </a:solidFill>
              </a:rPr>
              <a:t>42</a:t>
            </a:r>
            <a:endParaRPr lang="en-US" altLang="zh-CN">
              <a:solidFill>
                <a:schemeClr val="accent3"/>
              </a:solidFill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chemeClr val="accent3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/>
              <a:t>假设排好了前</a:t>
            </a:r>
            <a:r>
              <a:rPr lang="en-US" altLang="zh-CN"/>
              <a:t>i</a:t>
            </a:r>
            <a:r>
              <a:rPr lang="zh-CN" altLang="en-US"/>
              <a:t>个数据：          </a:t>
            </a:r>
            <a:r>
              <a:rPr lang="en-US" altLang="zh-CN"/>
              <a:t>15     27     36     53     69     </a:t>
            </a:r>
            <a:r>
              <a:rPr lang="en-US" altLang="zh-CN">
                <a:solidFill>
                  <a:schemeClr val="accent3"/>
                </a:solidFill>
              </a:rPr>
              <a:t>42</a:t>
            </a:r>
            <a:r>
              <a:rPr lang="zh-CN" altLang="en-US"/>
              <a:t>     </a:t>
            </a:r>
            <a:endParaRPr lang="zh-CN" altLang="en-US"/>
          </a:p>
          <a:p>
            <a:pPr>
              <a:lnSpc>
                <a:spcPct val="370000"/>
              </a:lnSpc>
            </a:pPr>
            <a:r>
              <a:rPr lang="zh-CN" altLang="en-US"/>
              <a:t>                                                       </a:t>
            </a:r>
            <a:r>
              <a:rPr lang="en-US" altLang="zh-CN">
                <a:sym typeface="+mn-ea"/>
              </a:rPr>
              <a:t>15     27     36     53      69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42</a:t>
            </a:r>
            <a:r>
              <a:rPr lang="zh-CN" altLang="en-US">
                <a:sym typeface="+mn-ea"/>
              </a:rPr>
              <a:t>  </a:t>
            </a:r>
            <a:r>
              <a:rPr lang="zh-CN" altLang="en-US"/>
              <a:t>        </a:t>
            </a:r>
            <a:endParaRPr lang="zh-CN" altLang="en-US"/>
          </a:p>
          <a:p>
            <a:pPr>
              <a:lnSpc>
                <a:spcPct val="370000"/>
              </a:lnSpc>
            </a:pPr>
            <a:r>
              <a:rPr lang="en-US" altLang="zh-CN"/>
              <a:t>			  </a:t>
            </a:r>
            <a:r>
              <a:rPr lang="en-US" altLang="zh-CN">
                <a:sym typeface="+mn-ea"/>
              </a:rPr>
              <a:t>15     27     36     53      69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42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>
              <a:lnSpc>
                <a:spcPct val="370000"/>
              </a:lnSpc>
            </a:pPr>
            <a:r>
              <a:rPr lang="en-US" altLang="zh-CN">
                <a:sym typeface="+mn-ea"/>
              </a:rPr>
              <a:t>			  15     27     36     </a:t>
            </a:r>
            <a:r>
              <a:rPr lang="en-US" altLang="zh-CN">
                <a:solidFill>
                  <a:schemeClr val="accent3"/>
                </a:solidFill>
                <a:sym typeface="+mn-ea"/>
              </a:rPr>
              <a:t>42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    53      69     </a:t>
            </a:r>
            <a:r>
              <a:rPr lang="zh-CN" altLang="en-US">
                <a:sym typeface="+mn-ea"/>
              </a:rPr>
              <a:t>     </a:t>
            </a:r>
            <a:r>
              <a:rPr lang="en-US" altLang="zh-CN"/>
              <a:t>	</a:t>
            </a:r>
            <a:endParaRPr lang="en-US" altLang="zh-CN"/>
          </a:p>
          <a:p>
            <a:pPr>
              <a:lnSpc>
                <a:spcPct val="370000"/>
              </a:lnSpc>
            </a:pPr>
            <a:r>
              <a:rPr lang="zh-CN" altLang="en-US"/>
              <a:t>          </a:t>
            </a:r>
            <a:endParaRPr lang="zh-CN" altLang="en-US"/>
          </a:p>
        </p:txBody>
      </p:sp>
      <p:sp>
        <p:nvSpPr>
          <p:cNvPr id="141" name=" 141"/>
          <p:cNvSpPr/>
          <p:nvPr/>
        </p:nvSpPr>
        <p:spPr>
          <a:xfrm rot="5400000">
            <a:off x="3797300" y="1819910"/>
            <a:ext cx="269240" cy="17843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3470" y="1495425"/>
            <a:ext cx="59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low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 141"/>
          <p:cNvSpPr/>
          <p:nvPr/>
        </p:nvSpPr>
        <p:spPr>
          <a:xfrm rot="5400000">
            <a:off x="5769610" y="1819910"/>
            <a:ext cx="269240" cy="17843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41"/>
          <p:cNvSpPr/>
          <p:nvPr/>
        </p:nvSpPr>
        <p:spPr>
          <a:xfrm rot="5400000">
            <a:off x="4801235" y="1819910"/>
            <a:ext cx="269240" cy="17843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8340" y="149542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middle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6410" y="1495425"/>
            <a:ext cx="676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high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3" name=" 141"/>
          <p:cNvSpPr/>
          <p:nvPr/>
        </p:nvSpPr>
        <p:spPr>
          <a:xfrm rot="5400000">
            <a:off x="5149215" y="2766060"/>
            <a:ext cx="269240" cy="17843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79060" y="2352675"/>
            <a:ext cx="21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l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5" name=" 141"/>
          <p:cNvSpPr/>
          <p:nvPr/>
        </p:nvSpPr>
        <p:spPr>
          <a:xfrm rot="5400000">
            <a:off x="5374640" y="2766060"/>
            <a:ext cx="269240" cy="17843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141"/>
          <p:cNvSpPr/>
          <p:nvPr/>
        </p:nvSpPr>
        <p:spPr>
          <a:xfrm rot="5400000">
            <a:off x="5769610" y="2766060"/>
            <a:ext cx="269240" cy="17843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88915" y="2352675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m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8" name=" 141"/>
          <p:cNvSpPr/>
          <p:nvPr/>
        </p:nvSpPr>
        <p:spPr>
          <a:xfrm rot="5400000">
            <a:off x="6230620" y="2766060"/>
            <a:ext cx="269240" cy="17843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141"/>
          <p:cNvSpPr/>
          <p:nvPr/>
        </p:nvSpPr>
        <p:spPr>
          <a:xfrm rot="5400000">
            <a:off x="5243830" y="3837940"/>
            <a:ext cx="269240" cy="17843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41"/>
          <p:cNvSpPr/>
          <p:nvPr/>
        </p:nvSpPr>
        <p:spPr>
          <a:xfrm rot="5400000">
            <a:off x="4800600" y="3837940"/>
            <a:ext cx="269240" cy="17843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98795" y="235267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high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64455" y="3424555"/>
            <a:ext cx="59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low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76775" y="3424555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high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82650" y="556895"/>
            <a:ext cx="10428605" cy="6433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b="1"/>
              <a:t>冒泡排序：</a:t>
            </a:r>
            <a:endParaRPr lang="zh-CN" altLang="en-US" b="1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待排元素序列：          </a:t>
            </a:r>
            <a:r>
              <a:rPr lang="en-US" altLang="zh-CN">
                <a:solidFill>
                  <a:schemeClr val="tx1"/>
                </a:solidFill>
              </a:rPr>
              <a:t>53</a:t>
            </a:r>
            <a:r>
              <a:rPr lang="zh-CN" altLang="en-US"/>
              <a:t>     27     </a:t>
            </a:r>
            <a:r>
              <a:rPr lang="en-US" altLang="zh-CN"/>
              <a:t>36</a:t>
            </a:r>
            <a:r>
              <a:rPr lang="zh-CN" altLang="en-US"/>
              <a:t>     </a:t>
            </a:r>
            <a:r>
              <a:rPr lang="en-US" altLang="zh-CN"/>
              <a:t>15 </a:t>
            </a:r>
            <a:r>
              <a:rPr lang="zh-CN" altLang="en-US"/>
              <a:t>    </a:t>
            </a:r>
            <a:r>
              <a:rPr lang="en-US" altLang="zh-CN"/>
              <a:t>69</a:t>
            </a:r>
            <a:r>
              <a:rPr lang="zh-CN" altLang="en-US"/>
              <a:t>     </a:t>
            </a:r>
            <a:r>
              <a:rPr lang="en-US" altLang="zh-CN">
                <a:solidFill>
                  <a:schemeClr val="tx1"/>
                </a:solidFill>
              </a:rPr>
              <a:t>42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</a:rPr>
              <a:t>                                 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①  27     53     36     15     69     42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                                  ②  27    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36     53     15     69     42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                                  ③  27     36     15     53     69     42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                                  ④  27     36     15     53     69     42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</a:rPr>
              <a:t>	               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⑤</a:t>
            </a:r>
            <a:r>
              <a:rPr lang="en-US" altLang="zh-CN">
                <a:sym typeface="+mn-ea"/>
              </a:rPr>
              <a:t>   27     36    15     53     42     69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zh-CN" altLang="en-US" sz="1200">
                <a:sym typeface="+mn-ea"/>
              </a:rPr>
              <a:t>两两作比较后得出第一次的顺序</a:t>
            </a:r>
            <a:endParaRPr lang="zh-CN" altLang="en-US" sz="1200"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	     	       27     15    36     42     53     69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	        </a:t>
            </a:r>
            <a:endParaRPr lang="en-US" altLang="zh-CN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                                           15     27    36     42     53     69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chemeClr val="accent3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>
                <a:sym typeface="+mn-ea"/>
              </a:rPr>
              <a:t>  </a:t>
            </a:r>
            <a:r>
              <a:rPr lang="zh-CN" altLang="en-US"/>
              <a:t>        </a:t>
            </a:r>
            <a:endParaRPr lang="zh-CN" altLang="en-US"/>
          </a:p>
          <a:p>
            <a:pPr>
              <a:lnSpc>
                <a:spcPct val="370000"/>
              </a:lnSpc>
            </a:pPr>
            <a:r>
              <a:rPr lang="en-US" altLang="zh-CN"/>
              <a:t>			 </a:t>
            </a:r>
            <a:r>
              <a:rPr lang="en-US" altLang="zh-CN">
                <a:sym typeface="+mn-ea"/>
              </a:rPr>
              <a:t>			</a:t>
            </a:r>
            <a:r>
              <a:rPr lang="en-US" altLang="zh-CN"/>
              <a:t>	</a:t>
            </a:r>
            <a:endParaRPr lang="en-US" altLang="zh-CN"/>
          </a:p>
          <a:p>
            <a:pPr>
              <a:lnSpc>
                <a:spcPct val="370000"/>
              </a:lnSpc>
            </a:pPr>
            <a:r>
              <a:rPr lang="zh-CN" altLang="en-US"/>
              <a:t>         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82650" y="556895"/>
            <a:ext cx="10428605" cy="7265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b="1"/>
              <a:t>快速排序</a:t>
            </a:r>
            <a:endParaRPr lang="zh-CN" altLang="en-US" b="1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待排元素序列：          </a:t>
            </a:r>
            <a:r>
              <a:rPr lang="en-US" altLang="zh-CN">
                <a:solidFill>
                  <a:srgbClr val="C00000"/>
                </a:solidFill>
              </a:rPr>
              <a:t>36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     </a:t>
            </a:r>
            <a:r>
              <a:rPr lang="en-US" altLang="zh-CN">
                <a:solidFill>
                  <a:schemeClr val="tx1"/>
                </a:solidFill>
              </a:rPr>
              <a:t>53</a:t>
            </a:r>
            <a:r>
              <a:rPr lang="zh-CN" altLang="en-US"/>
              <a:t>     27     </a:t>
            </a:r>
            <a:r>
              <a:rPr lang="en-US" altLang="zh-CN"/>
              <a:t>20</a:t>
            </a:r>
            <a:r>
              <a:rPr lang="zh-CN" altLang="en-US"/>
              <a:t>     </a:t>
            </a:r>
            <a:r>
              <a:rPr lang="en-US" altLang="zh-CN"/>
              <a:t>15 </a:t>
            </a:r>
            <a:r>
              <a:rPr lang="zh-CN" altLang="en-US"/>
              <a:t>    </a:t>
            </a:r>
            <a:r>
              <a:rPr lang="en-US" altLang="zh-CN"/>
              <a:t>69</a:t>
            </a:r>
            <a:r>
              <a:rPr lang="zh-CN" altLang="en-US"/>
              <a:t>     </a:t>
            </a:r>
            <a:r>
              <a:rPr lang="en-US" altLang="zh-CN">
                <a:solidFill>
                  <a:schemeClr val="tx1"/>
                </a:solidFill>
              </a:rPr>
              <a:t>42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一次划分之后：          </a:t>
            </a:r>
            <a:r>
              <a:rPr lang="en-US" altLang="zh-CN">
                <a:solidFill>
                  <a:schemeClr val="tx1"/>
                </a:solidFill>
              </a:rPr>
              <a:t>{27     20    15}    </a:t>
            </a:r>
            <a:r>
              <a:rPr lang="en-US" altLang="zh-CN">
                <a:solidFill>
                  <a:srgbClr val="C00000"/>
                </a:solidFill>
              </a:rPr>
              <a:t>36</a:t>
            </a:r>
            <a:r>
              <a:rPr lang="en-US" altLang="zh-CN">
                <a:solidFill>
                  <a:schemeClr val="tx1"/>
                </a:solidFill>
              </a:rPr>
              <a:t>     {53    69     42}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序列左继续排序：      </a:t>
            </a:r>
            <a:r>
              <a:rPr lang="en-US" altLang="zh-CN">
                <a:solidFill>
                  <a:schemeClr val="tx1"/>
                </a:solidFill>
              </a:rPr>
              <a:t>{20     15}    </a:t>
            </a:r>
            <a:r>
              <a:rPr lang="en-US" altLang="zh-CN">
                <a:solidFill>
                  <a:srgbClr val="C00000"/>
                </a:solidFill>
              </a:rPr>
              <a:t>27</a:t>
            </a:r>
            <a:r>
              <a:rPr lang="en-US" altLang="zh-CN">
                <a:solidFill>
                  <a:schemeClr val="tx1"/>
                </a:solidFill>
              </a:rPr>
              <a:t>    36     </a:t>
            </a:r>
            <a:r>
              <a:rPr lang="en-US" altLang="zh-CN">
                <a:sym typeface="+mn-ea"/>
              </a:rPr>
              <a:t>{53    69     42}</a:t>
            </a:r>
            <a:endParaRPr lang="en-US" altLang="zh-CN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                                        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{15      20}    27</a:t>
            </a:r>
            <a:r>
              <a:rPr lang="en-US" altLang="zh-CN">
                <a:sym typeface="+mn-ea"/>
              </a:rPr>
              <a:t>    36     </a:t>
            </a:r>
            <a:r>
              <a:rPr lang="en-US" altLang="zh-CN">
                <a:sym typeface="+mn-ea"/>
              </a:rPr>
              <a:t>{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53</a:t>
            </a:r>
            <a:r>
              <a:rPr lang="en-US" altLang="zh-CN">
                <a:sym typeface="+mn-ea"/>
              </a:rPr>
              <a:t>    69     42}</a:t>
            </a:r>
            <a:endParaRPr lang="en-US" altLang="zh-CN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		   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（结束）   </a:t>
            </a:r>
            <a:r>
              <a:rPr lang="zh-CN" altLang="en-US" sz="1000">
                <a:sym typeface="+mn-ea"/>
              </a:rPr>
              <a:t>（结束）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序列右继续排序：                                    </a:t>
            </a:r>
            <a:r>
              <a:rPr lang="en-US" altLang="zh-CN">
                <a:sym typeface="+mn-ea"/>
              </a:rPr>
              <a:t>{36     42}   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53</a:t>
            </a:r>
            <a:r>
              <a:rPr lang="en-US" altLang="zh-CN">
                <a:sym typeface="+mn-ea"/>
              </a:rPr>
              <a:t>    {69}</a:t>
            </a:r>
            <a:r>
              <a:rPr lang="zh-CN" altLang="en-US">
                <a:sym typeface="+mn-ea"/>
              </a:rPr>
              <a:t>   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                                                                                                  </a:t>
            </a:r>
            <a:r>
              <a:rPr lang="zh-CN" altLang="en-US" sz="1000">
                <a:sym typeface="+mn-ea"/>
              </a:rPr>
              <a:t>（结束）</a:t>
            </a:r>
            <a:endParaRPr lang="zh-CN" altLang="en-US" sz="1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                                                                         </a:t>
            </a:r>
            <a:r>
              <a:rPr lang="en-US" altLang="zh-CN">
                <a:sym typeface="+mn-ea"/>
              </a:rPr>
              <a:t>36    {42}          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</a:rPr>
              <a:t>                                                                                </a:t>
            </a:r>
            <a:r>
              <a:rPr lang="zh-CN" altLang="en-US" sz="1000">
                <a:sym typeface="+mn-ea"/>
              </a:rPr>
              <a:t>（结束）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有序序列：        </a:t>
            </a:r>
            <a:r>
              <a:rPr lang="en-US" altLang="zh-CN">
                <a:solidFill>
                  <a:schemeClr val="tx1"/>
                </a:solidFill>
              </a:rPr>
              <a:t>{15    20    27    36    42    53    69}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</a:rPr>
              <a:t>                                 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altLang="zh-CN">
              <a:solidFill>
                <a:schemeClr val="accent3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>
                <a:sym typeface="+mn-ea"/>
              </a:rPr>
              <a:t>  </a:t>
            </a:r>
            <a:r>
              <a:rPr lang="zh-CN" altLang="en-US"/>
              <a:t>        </a:t>
            </a:r>
            <a:endParaRPr lang="zh-CN" altLang="en-US"/>
          </a:p>
          <a:p>
            <a:pPr>
              <a:lnSpc>
                <a:spcPct val="370000"/>
              </a:lnSpc>
            </a:pPr>
            <a:r>
              <a:rPr lang="en-US" altLang="zh-CN"/>
              <a:t>			 </a:t>
            </a:r>
            <a:r>
              <a:rPr lang="en-US" altLang="zh-CN">
                <a:sym typeface="+mn-ea"/>
              </a:rPr>
              <a:t>			</a:t>
            </a:r>
            <a:r>
              <a:rPr lang="en-US" altLang="zh-CN"/>
              <a:t>	</a:t>
            </a:r>
            <a:endParaRPr lang="en-US" altLang="zh-CN"/>
          </a:p>
          <a:p>
            <a:pPr>
              <a:lnSpc>
                <a:spcPct val="370000"/>
              </a:lnSpc>
            </a:pPr>
            <a:r>
              <a:rPr lang="zh-CN" altLang="en-US"/>
              <a:t>         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880745" y="552450"/>
            <a:ext cx="8583930" cy="5626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b="1"/>
              <a:t>选择排序</a:t>
            </a:r>
            <a:endParaRPr lang="zh-CN" altLang="en-US" b="1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待排元素序列：  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   </a:t>
            </a:r>
            <a:r>
              <a:rPr lang="en-US" altLang="zh-CN">
                <a:solidFill>
                  <a:schemeClr val="tx1"/>
                </a:solidFill>
              </a:rPr>
              <a:t>53</a:t>
            </a:r>
            <a:r>
              <a:rPr lang="zh-CN" altLang="en-US"/>
              <a:t>     27     </a:t>
            </a:r>
            <a:r>
              <a:rPr lang="en-US" altLang="zh-CN"/>
              <a:t>20</a:t>
            </a:r>
            <a:r>
              <a:rPr lang="zh-CN" altLang="en-US"/>
              <a:t>     </a:t>
            </a:r>
            <a:r>
              <a:rPr lang="en-US" altLang="zh-CN"/>
              <a:t>15 </a:t>
            </a:r>
            <a:r>
              <a:rPr lang="zh-CN" altLang="en-US"/>
              <a:t>    </a:t>
            </a:r>
            <a:r>
              <a:rPr lang="en-US" altLang="zh-CN"/>
              <a:t>69</a:t>
            </a:r>
            <a:r>
              <a:rPr lang="zh-CN" altLang="en-US"/>
              <a:t>     </a:t>
            </a:r>
            <a:r>
              <a:rPr lang="en-US" altLang="zh-CN">
                <a:solidFill>
                  <a:schemeClr val="tx1"/>
                </a:solidFill>
              </a:rPr>
              <a:t>42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第一趟：                       </a:t>
            </a:r>
            <a:r>
              <a:rPr lang="en-US" altLang="zh-CN">
                <a:sym typeface="+mn-ea"/>
              </a:rPr>
              <a:t>53</a:t>
            </a:r>
            <a:r>
              <a:rPr lang="zh-CN" altLang="en-US">
                <a:sym typeface="+mn-ea"/>
              </a:rPr>
              <a:t>     27     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15 </a:t>
            </a: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69</a:t>
            </a: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42</a:t>
            </a:r>
            <a:endParaRPr lang="en-US" altLang="zh-CN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ym typeface="+mn-ea"/>
              </a:rPr>
              <a:t>第二趟：                      </a:t>
            </a:r>
            <a:r>
              <a:rPr lang="en-US" altLang="zh-CN">
                <a:sym typeface="+mn-ea"/>
              </a:rPr>
              <a:t>{</a:t>
            </a:r>
            <a:r>
              <a:rPr lang="en-US" altLang="zh-CN">
                <a:sym typeface="+mn-ea"/>
              </a:rPr>
              <a:t>15}    27     20     53     69     42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ym typeface="+mn-ea"/>
              </a:rPr>
              <a:t>第三趟：                      </a:t>
            </a:r>
            <a:r>
              <a:rPr lang="en-US" altLang="zh-CN">
                <a:sym typeface="+mn-ea"/>
              </a:rPr>
              <a:t>{15     20}    27     53     69     42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ym typeface="+mn-ea"/>
              </a:rPr>
              <a:t>第四趟：                      </a:t>
            </a:r>
            <a:r>
              <a:rPr lang="en-US" altLang="zh-CN">
                <a:sym typeface="+mn-ea"/>
              </a:rPr>
              <a:t>{15     20     27}    53     69     42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ym typeface="+mn-ea"/>
              </a:rPr>
              <a:t>第五趟：                      </a:t>
            </a:r>
            <a:r>
              <a:rPr lang="en-US" altLang="zh-CN">
                <a:sym typeface="+mn-ea"/>
              </a:rPr>
              <a:t>{15     20     27     42}    69     53</a:t>
            </a: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ym typeface="+mn-ea"/>
              </a:rPr>
              <a:t>结果：                          </a:t>
            </a:r>
            <a:r>
              <a:rPr lang="en-US" altLang="zh-CN">
                <a:sym typeface="+mn-ea"/>
              </a:rPr>
              <a:t>{15     20      27      42     53     69}</a:t>
            </a:r>
            <a:r>
              <a:rPr lang="en-US" altLang="zh-CN"/>
              <a:t>		 </a:t>
            </a:r>
            <a:r>
              <a:rPr lang="en-US" altLang="zh-CN">
                <a:sym typeface="+mn-ea"/>
              </a:rPr>
              <a:t>			</a:t>
            </a:r>
            <a:r>
              <a:rPr lang="en-US" altLang="zh-CN"/>
              <a:t>	</a:t>
            </a:r>
            <a:r>
              <a:rPr lang="zh-CN" altLang="en-US"/>
              <a:t>    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177540" y="1539875"/>
            <a:ext cx="0" cy="25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662295" y="3662045"/>
            <a:ext cx="0" cy="25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683760" y="3662045"/>
            <a:ext cx="0" cy="25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164330" y="2239010"/>
            <a:ext cx="0" cy="25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712210" y="2239010"/>
            <a:ext cx="0" cy="25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623435" y="1540510"/>
            <a:ext cx="0" cy="25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177540" y="1540510"/>
            <a:ext cx="1445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05860" y="2242185"/>
            <a:ext cx="458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83760" y="3662045"/>
            <a:ext cx="978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631180" y="4409440"/>
            <a:ext cx="0" cy="25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172710" y="4409440"/>
            <a:ext cx="0" cy="25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72710" y="4409440"/>
            <a:ext cx="458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2473</Words>
  <Application>WPS 演示</Application>
  <PresentationFormat>宽屏</PresentationFormat>
  <Paragraphs>93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潇湘剑客</dc:creator>
  <cp:lastModifiedBy>潇湘剑客</cp:lastModifiedBy>
  <cp:revision>5</cp:revision>
  <dcterms:created xsi:type="dcterms:W3CDTF">2017-08-09T12:20:00Z</dcterms:created>
  <dcterms:modified xsi:type="dcterms:W3CDTF">2017-08-10T07:37:49Z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