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24dc99c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24dc99c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2e96569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2e96569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24dc99c8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24dc99c8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24dc99c8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24dc99c8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2a8461c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2a8461c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92050" y="109775"/>
            <a:ext cx="9584100" cy="8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Two-Level Translation Lookaside Buffers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Current Implementation</a:t>
            </a:r>
            <a:endParaRPr sz="2000"/>
          </a:p>
        </p:txBody>
      </p:sp>
      <p:sp>
        <p:nvSpPr>
          <p:cNvPr id="55" name="Google Shape;55;p13"/>
          <p:cNvSpPr/>
          <p:nvPr/>
        </p:nvSpPr>
        <p:spPr>
          <a:xfrm>
            <a:off x="4155538" y="1157035"/>
            <a:ext cx="1269900" cy="1083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64 entries</a:t>
            </a:r>
            <a:endParaRPr>
              <a:solidFill>
                <a:srgbClr val="EAD1DC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1040600" y="3008825"/>
            <a:ext cx="1577400" cy="1518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618000" y="3008825"/>
            <a:ext cx="1577400" cy="1518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4195400" y="3008825"/>
            <a:ext cx="1577400" cy="1518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5772800" y="3008825"/>
            <a:ext cx="1577400" cy="1518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676600" y="1184450"/>
            <a:ext cx="3193500" cy="11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L1  Private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flush all upon process switching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40600" y="3602950"/>
            <a:ext cx="19239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For 1 process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256 entries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853000" y="2276600"/>
            <a:ext cx="78750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L2  Shared for multiple processes  </a:t>
            </a:r>
            <a:r>
              <a:rPr b="1" lang="en">
                <a:solidFill>
                  <a:schemeClr val="dk2"/>
                </a:solidFill>
              </a:rPr>
              <a:t> 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selective flushing 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618000" y="3372975"/>
            <a:ext cx="19239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For 1 process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256 entries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4180100" y="3372975"/>
            <a:ext cx="19239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For 1 process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256 entries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5772800" y="3372975"/>
            <a:ext cx="19239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For 1 process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256 entries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66" name="Google Shape;66;p13"/>
          <p:cNvCxnSpPr/>
          <p:nvPr/>
        </p:nvCxnSpPr>
        <p:spPr>
          <a:xfrm>
            <a:off x="4785550" y="2276563"/>
            <a:ext cx="9900" cy="6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3"/>
          <p:cNvSpPr txBox="1"/>
          <p:nvPr>
            <p:ph type="title"/>
          </p:nvPr>
        </p:nvSpPr>
        <p:spPr>
          <a:xfrm>
            <a:off x="5481750" y="2198000"/>
            <a:ext cx="7875000" cy="6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L1 miss, look up in L2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If found, insert the entry into L1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68" name="Google Shape;68;p13"/>
          <p:cNvCxnSpPr/>
          <p:nvPr/>
        </p:nvCxnSpPr>
        <p:spPr>
          <a:xfrm>
            <a:off x="7743325" y="3377338"/>
            <a:ext cx="9900" cy="6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3"/>
          <p:cNvSpPr txBox="1"/>
          <p:nvPr>
            <p:ph type="title"/>
          </p:nvPr>
        </p:nvSpPr>
        <p:spPr>
          <a:xfrm>
            <a:off x="7799850" y="3313275"/>
            <a:ext cx="7875000" cy="6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L2 miss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OS goes to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page table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157850" y="153075"/>
            <a:ext cx="5116500" cy="45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Future design: Considering shared TLB entries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Shared TLB entries can be designed for shared physical pages among different processes (e.g. shared libraries), so that the same address mapping does not appear multiple times in TLB.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When designing the corresponding flushing policies, try to avoid flushing these shared entries.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5" name="Google Shape;75;p14"/>
          <p:cNvSpPr txBox="1"/>
          <p:nvPr/>
        </p:nvSpPr>
        <p:spPr>
          <a:xfrm>
            <a:off x="157850" y="4594200"/>
            <a:ext cx="78750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3849" y="1075575"/>
            <a:ext cx="3429476" cy="358243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152400" y="152400"/>
            <a:ext cx="699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Two-Level Translation Lookaside Buffers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82250" y="80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TLB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50" y="653175"/>
            <a:ext cx="6098698" cy="444894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7448350" y="3690025"/>
            <a:ext cx="9617700" cy="14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6261350" y="1565925"/>
            <a:ext cx="42384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Main functionalities for TLB</a:t>
            </a:r>
            <a:br>
              <a:rPr lang="en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Look up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Insert (FIFO and Random)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Flush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Invalidate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Assemble physical address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5286950" y="4035300"/>
            <a:ext cx="3615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Users can modify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L1 and L2 sizes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Number of processes allowed in L2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TLB Replacement Policies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142600"/>
            <a:ext cx="52713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Current replacement policies: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Random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FIFO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4952988" y="1488760"/>
            <a:ext cx="1269900" cy="1083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64 entries</a:t>
            </a:r>
            <a:endParaRPr>
              <a:solidFill>
                <a:srgbClr val="EAD1DC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2368300" y="3239725"/>
            <a:ext cx="1577400" cy="1518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3945700" y="3239725"/>
            <a:ext cx="1577400" cy="1518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5523100" y="3239725"/>
            <a:ext cx="1577400" cy="1518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7100500" y="3239725"/>
            <a:ext cx="1577400" cy="1518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3945700" y="3603875"/>
            <a:ext cx="19239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For 1 process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256 entries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5507800" y="3603875"/>
            <a:ext cx="19239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For 1 process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256 entries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100500" y="3603875"/>
            <a:ext cx="19239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For 1 process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256 entries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2368300" y="3603875"/>
            <a:ext cx="19239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For 1 process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256 entries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>
            <a:off x="5583000" y="2544013"/>
            <a:ext cx="9900" cy="6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– random vs FIFO policy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(under 2 level TLB + variable page sizes)</a:t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900" y="1481725"/>
            <a:ext cx="5289100" cy="349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148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TLB hit rate</a:t>
            </a:r>
            <a:endParaRPr sz="1500"/>
          </a:p>
        </p:txBody>
      </p:sp>
      <p:sp>
        <p:nvSpPr>
          <p:cNvPr id="110" name="Google Shape;110;p17"/>
          <p:cNvSpPr txBox="1"/>
          <p:nvPr>
            <p:ph type="title"/>
          </p:nvPr>
        </p:nvSpPr>
        <p:spPr>
          <a:xfrm>
            <a:off x="1795125" y="447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Locality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