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290" r:id="rId2"/>
    <p:sldId id="294" r:id="rId3"/>
    <p:sldId id="295" r:id="rId4"/>
    <p:sldId id="293" r:id="rId5"/>
    <p:sldId id="292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82" autoAdjust="0"/>
  </p:normalViewPr>
  <p:slideViewPr>
    <p:cSldViewPr snapToGrid="0" snapToObjects="1">
      <p:cViewPr>
        <p:scale>
          <a:sx n="125" d="100"/>
          <a:sy n="125" d="100"/>
        </p:scale>
        <p:origin x="96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2023/11/9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2023/11/9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2023/11/9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2023/11/9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2023/11/9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3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2023/11/9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2023/11/9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2023/11/9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2023/11/9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2023/11/9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2023/11/9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>
            <a:normAutofit/>
          </a:bodyPr>
          <a:lstStyle/>
          <a:p>
            <a:pPr rtl="0"/>
            <a:r>
              <a:rPr lang="en-CA" altLang="ja-JP" dirty="0"/>
              <a:t>Abstraction</a:t>
            </a:r>
          </a:p>
          <a:p>
            <a:pPr marL="0" indent="0" rtl="0">
              <a:buNone/>
            </a:pPr>
            <a:r>
              <a:rPr lang="en-CA" altLang="ja-JP" dirty="0"/>
              <a:t>     E.g. transistors   </a:t>
            </a:r>
            <a:r>
              <a:rPr lang="en-CA" altLang="ja-JP" dirty="0">
                <a:sym typeface="Wingdings" panose="05000000000000000000" pitchFamily="2" charset="2"/>
              </a:rPr>
              <a:t>  logic gates    Assembly -&gt; C</a:t>
            </a:r>
          </a:p>
          <a:p>
            <a:pPr marL="0" indent="0" rtl="0">
              <a:buNone/>
            </a:pPr>
            <a:endParaRPr lang="en-CA" altLang="ja-JP" dirty="0">
              <a:sym typeface="Wingdings" panose="05000000000000000000" pitchFamily="2" charset="2"/>
            </a:endParaRPr>
          </a:p>
          <a:p>
            <a:r>
              <a:rPr lang="en-CA" altLang="ja-JP" dirty="0"/>
              <a:t>Performance</a:t>
            </a:r>
          </a:p>
          <a:p>
            <a:pPr lvl="1"/>
            <a:r>
              <a:rPr lang="en-CA" altLang="ja-JP" dirty="0"/>
              <a:t>Efficiency in terms of time and space</a:t>
            </a:r>
          </a:p>
          <a:p>
            <a:pPr marL="457200" lvl="1" indent="0">
              <a:buNone/>
            </a:pPr>
            <a:endParaRPr lang="en-CA" altLang="ja-JP" dirty="0"/>
          </a:p>
          <a:p>
            <a:pPr rtl="0"/>
            <a:r>
              <a:rPr lang="en-CA" altLang="ja-JP" dirty="0"/>
              <a:t>Protection</a:t>
            </a:r>
          </a:p>
          <a:p>
            <a:pPr lvl="1"/>
            <a:r>
              <a:rPr lang="en-CA" altLang="ja-JP" dirty="0"/>
              <a:t>Isolation (processes don’t interfere with one another)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/>
              <a:t>System design goals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3793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>
            <a:normAutofit/>
          </a:bodyPr>
          <a:lstStyle/>
          <a:p>
            <a:pPr rtl="0"/>
            <a:r>
              <a:rPr lang="en-CA" altLang="ja-JP" dirty="0"/>
              <a:t>Lower level: Mechanisms</a:t>
            </a:r>
          </a:p>
          <a:p>
            <a:pPr marL="0" indent="0" rtl="0">
              <a:buNone/>
            </a:pPr>
            <a:r>
              <a:rPr lang="en-CA" altLang="ja-JP" dirty="0"/>
              <a:t>	</a:t>
            </a:r>
            <a:r>
              <a:rPr lang="en-CA" altLang="ja-JP" sz="1200" dirty="0"/>
              <a:t>Limited direct execution: interruption mechanism enable the OS to gain back control </a:t>
            </a:r>
            <a:endParaRPr lang="en-CA" altLang="ja-JP" dirty="0"/>
          </a:p>
          <a:p>
            <a:pPr rtl="0"/>
            <a:r>
              <a:rPr lang="en-CA" altLang="ja-JP" dirty="0"/>
              <a:t>Higher level: Policies (metrics: turnaround time, response time, wait time, </a:t>
            </a:r>
            <a:r>
              <a:rPr lang="en-CA" altLang="ja-JP" dirty="0" err="1"/>
              <a:t>etc</a:t>
            </a:r>
            <a:r>
              <a:rPr lang="en-CA" altLang="ja-JP" dirty="0"/>
              <a:t>)</a:t>
            </a:r>
          </a:p>
          <a:p>
            <a:pPr marL="914400" lvl="2" indent="0">
              <a:buNone/>
            </a:pPr>
            <a:r>
              <a:rPr lang="en-CA" altLang="ja-JP" dirty="0"/>
              <a:t>- </a:t>
            </a:r>
            <a:r>
              <a:rPr lang="en-CA" altLang="ja-JP" sz="1200" dirty="0"/>
              <a:t>Simple but not realistic: SJF, RR</a:t>
            </a:r>
          </a:p>
          <a:p>
            <a:pPr marL="914400" lvl="2" indent="0">
              <a:buNone/>
            </a:pPr>
            <a:r>
              <a:rPr lang="en-CA" altLang="ja-JP" sz="1200" dirty="0"/>
              <a:t>- Complex but efficient and flexible: Multi-level feedback queues</a:t>
            </a:r>
          </a:p>
          <a:p>
            <a:pPr marL="914400" lvl="2" indent="0">
              <a:buNone/>
            </a:pPr>
            <a:r>
              <a:rPr lang="en-CA" altLang="ja-JP" sz="1200" dirty="0"/>
              <a:t>In real systems, math formulas may apply to dynamically determine in which level of queues that a process should be at a given time</a:t>
            </a:r>
          </a:p>
          <a:p>
            <a:pPr marL="914400" lvl="2" indent="0">
              <a:buNone/>
            </a:pPr>
            <a:r>
              <a:rPr lang="en-CA" altLang="ja-JP" sz="1200" dirty="0"/>
              <a:t>- proportional share (fair share) scheduler</a:t>
            </a:r>
          </a:p>
          <a:p>
            <a:pPr marL="914400" lvl="2" indent="0">
              <a:buNone/>
            </a:pPr>
            <a:r>
              <a:rPr lang="en-CA" altLang="ja-JP" sz="1200" i="1" dirty="0"/>
              <a:t>Policy design can vary depending on different purposes of systems  </a:t>
            </a:r>
          </a:p>
          <a:p>
            <a:pPr marL="914400" lvl="2" indent="0">
              <a:buNone/>
            </a:pPr>
            <a:endParaRPr lang="en-CA" altLang="ja-JP" sz="1200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/>
              <a:t>H</a:t>
            </a:r>
            <a:r>
              <a:rPr lang="en-US" altLang="zh-CN" dirty="0"/>
              <a:t>ow CPU is virtualized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45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CA" altLang="ja-JP" dirty="0"/>
              <a:t>    Context switching</a:t>
            </a:r>
          </a:p>
          <a:p>
            <a:pPr marL="0" indent="0" rtl="0">
              <a:buNone/>
            </a:pPr>
            <a:r>
              <a:rPr lang="en-CA" altLang="ja-JP" sz="1200" dirty="0"/>
              <a:t>        1. among different processes or threads, because it needs to store and restore the process states</a:t>
            </a:r>
          </a:p>
          <a:p>
            <a:pPr marL="0" indent="0" rtl="0">
              <a:buNone/>
            </a:pPr>
            <a:r>
              <a:rPr lang="en-CA" altLang="ja-JP" sz="1200" dirty="0"/>
              <a:t>        2. mode switching, when enter the privileged kernel mode, some authentications are needed</a:t>
            </a:r>
          </a:p>
          <a:p>
            <a:pPr marL="0" indent="0" rtl="0">
              <a:buNone/>
            </a:pPr>
            <a:r>
              <a:rPr lang="en-CA" altLang="ja-JP" sz="1000" dirty="0"/>
              <a:t>         User mode application              --------sys call-----------</a:t>
            </a:r>
            <a:r>
              <a:rPr lang="en-CA" altLang="ja-JP" sz="1000" dirty="0">
                <a:sym typeface="Wingdings" panose="05000000000000000000" pitchFamily="2" charset="2"/>
              </a:rPr>
              <a:t>     Kernel mode </a:t>
            </a:r>
          </a:p>
          <a:p>
            <a:pPr marL="457200" lvl="1" indent="0">
              <a:buNone/>
            </a:pPr>
            <a:r>
              <a:rPr lang="en-CA" altLang="ja-JP" sz="1000" dirty="0">
                <a:sym typeface="Wingdings" panose="05000000000000000000" pitchFamily="2" charset="2"/>
              </a:rPr>
              <a:t>(limited control over hardware      ---back to user mode----    (full control over hardware)</a:t>
            </a:r>
          </a:p>
          <a:p>
            <a:pPr marL="457200" lvl="1" indent="0">
              <a:buNone/>
            </a:pPr>
            <a:endParaRPr lang="en-CA" altLang="ja-JP" sz="1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CA" altLang="ja-JP" dirty="0">
                <a:sym typeface="Wingdings" panose="05000000000000000000" pitchFamily="2" charset="2"/>
              </a:rPr>
              <a:t>I/O</a:t>
            </a:r>
          </a:p>
          <a:p>
            <a:pPr marL="457200" lvl="1" indent="0">
              <a:buNone/>
            </a:pPr>
            <a:r>
              <a:rPr lang="en-CA" altLang="ja-JP" sz="1200" dirty="0">
                <a:sym typeface="Wingdings" panose="05000000000000000000" pitchFamily="2" charset="2"/>
              </a:rPr>
              <a:t>Issuing I/O needs mode switching and also takes a long time. But thankfully the </a:t>
            </a:r>
            <a:r>
              <a:rPr lang="en-CA" altLang="ja-JP" sz="1200" dirty="0" err="1">
                <a:sym typeface="Wingdings" panose="05000000000000000000" pitchFamily="2" charset="2"/>
              </a:rPr>
              <a:t>cpu</a:t>
            </a:r>
            <a:r>
              <a:rPr lang="en-CA" altLang="ja-JP" sz="1200" dirty="0">
                <a:sym typeface="Wingdings" panose="05000000000000000000" pitchFamily="2" charset="2"/>
              </a:rPr>
              <a:t> doesn’t need to wait during this time.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/>
              <a:t>Things that can cause expensive overheads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2092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>
            <a:normAutofit/>
          </a:bodyPr>
          <a:lstStyle/>
          <a:p>
            <a:pPr rtl="0"/>
            <a:r>
              <a:rPr lang="en-CA" altLang="ja-JP" dirty="0"/>
              <a:t>Flowchart</a:t>
            </a:r>
          </a:p>
          <a:p>
            <a:r>
              <a:rPr lang="en-CA" altLang="ja-JP" dirty="0"/>
              <a:t>Multi-level page table (paging of page table itself)</a:t>
            </a:r>
          </a:p>
          <a:p>
            <a:pPr marL="457200" lvl="1" indent="0">
              <a:buNone/>
            </a:pPr>
            <a:r>
              <a:rPr lang="en-CA" altLang="ja-JP" dirty="0"/>
              <a:t>Allows to save RAM space and page out some pages to disk</a:t>
            </a:r>
          </a:p>
          <a:p>
            <a:pPr rtl="0"/>
            <a:r>
              <a:rPr lang="en-CA" altLang="ja-JP" dirty="0"/>
              <a:t>Multi-level TLBs</a:t>
            </a:r>
          </a:p>
          <a:p>
            <a:pPr marL="457200" lvl="1" indent="0">
              <a:buNone/>
            </a:pPr>
            <a:r>
              <a:rPr lang="en-CA" altLang="ja-JP" dirty="0"/>
              <a:t>Private and shared TLBs (selective flushing)</a:t>
            </a:r>
          </a:p>
          <a:p>
            <a:pPr marL="228600" lvl="1"/>
            <a:r>
              <a:rPr lang="en-CA" altLang="ja-JP" dirty="0"/>
              <a:t>Swapping policies: TLBs, RAM &amp; DISK</a:t>
            </a:r>
          </a:p>
          <a:p>
            <a:pPr marL="457200" lvl="2" indent="0">
              <a:buNone/>
            </a:pPr>
            <a:r>
              <a:rPr lang="en-CA" altLang="ja-JP" dirty="0"/>
              <a:t>Random, FIFO</a:t>
            </a:r>
          </a:p>
          <a:p>
            <a:pPr marL="457200" lvl="2" indent="0">
              <a:buNone/>
            </a:pPr>
            <a:r>
              <a:rPr lang="en-CA" altLang="ja-JP" dirty="0"/>
              <a:t>LRU</a:t>
            </a:r>
          </a:p>
          <a:p>
            <a:pPr marL="457200" lvl="1" indent="0">
              <a:buNone/>
            </a:pPr>
            <a:endParaRPr lang="en-CA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/>
              <a:t>Virtual memory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849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ja-JP" dirty="0"/>
              <a:t>1. time-space trade-off </a:t>
            </a:r>
          </a:p>
          <a:p>
            <a:pPr marL="0" indent="0" rtl="0">
              <a:buNone/>
            </a:pPr>
            <a:r>
              <a:rPr lang="en-US" altLang="ja-JP" dirty="0"/>
              <a:t>	In system design, many decisions are made based on this concept.</a:t>
            </a:r>
          </a:p>
          <a:p>
            <a:pPr rtl="0"/>
            <a:r>
              <a:rPr lang="en-US" altLang="ja-JP" dirty="0"/>
              <a:t>2. add levels of indirections to solve space problems (also a time-space trade-off)</a:t>
            </a:r>
          </a:p>
          <a:p>
            <a:pPr marL="0" indent="0" rtl="0">
              <a:buNone/>
            </a:pPr>
            <a:r>
              <a:rPr lang="en-US" altLang="ja-JP" dirty="0"/>
              <a:t>	E.g. virtual memory itself is an example of adding a level of indirection to minimize 	memory fragmentation</a:t>
            </a:r>
          </a:p>
          <a:p>
            <a:pPr marL="0" indent="0" rtl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E.g</a:t>
            </a:r>
            <a:r>
              <a:rPr lang="en-US" altLang="ja-JP" dirty="0"/>
              <a:t> multi-level page table allows to page out (to disk) some pages</a:t>
            </a:r>
          </a:p>
          <a:p>
            <a:pPr rtl="0"/>
            <a:r>
              <a:rPr lang="en-US" altLang="ja-JP" dirty="0"/>
              <a:t>3. approximation </a:t>
            </a:r>
          </a:p>
          <a:p>
            <a:pPr marL="457200" lvl="1" indent="0">
              <a:buNone/>
            </a:pPr>
            <a:r>
              <a:rPr lang="en-US" altLang="ja-JP" dirty="0"/>
              <a:t>E.g. approximation of LRU: instead of finding</a:t>
            </a:r>
            <a:r>
              <a:rPr lang="en-US" altLang="zh-CN" dirty="0"/>
              <a:t> the absolute least-recently-used page (which requires scanning all the pages), use clock algorithm and reference bit to find an approximate one.</a:t>
            </a:r>
            <a:endParaRPr lang="en-US" altLang="ja-JP" dirty="0"/>
          </a:p>
          <a:p>
            <a:pPr rtl="0"/>
            <a:r>
              <a:rPr lang="en-US" altLang="ja-JP" dirty="0"/>
              <a:t>4. randomness to avoid corner cases</a:t>
            </a:r>
          </a:p>
          <a:p>
            <a:pPr marL="0" indent="0" rtl="0">
              <a:buNone/>
            </a:pPr>
            <a:r>
              <a:rPr lang="en-US" altLang="ja-JP" dirty="0"/>
              <a:t>	E.g. randomness VS LRU in repeated sequential accesses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Problem Solving Inspirations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00645144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{91D67B1A-D780-4B24-90C7-BACF87B83636}tf78318446_win32</Template>
  <TotalTime>340</TotalTime>
  <Words>431</Words>
  <Application>Microsoft Office PowerPoint</Application>
  <PresentationFormat>宽屏</PresentationFormat>
  <Paragraphs>56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Meiryo UI</vt:lpstr>
      <vt:lpstr>Microsoft YaHei UI</vt:lpstr>
      <vt:lpstr>SimSun</vt:lpstr>
      <vt:lpstr>Arial</vt:lpstr>
      <vt:lpstr>Calibri</vt:lpstr>
      <vt:lpstr>Bold Tech</vt:lpstr>
      <vt:lpstr>System design goals</vt:lpstr>
      <vt:lpstr>How CPU is virtualized</vt:lpstr>
      <vt:lpstr>Things that can cause expensive overheads</vt:lpstr>
      <vt:lpstr>Virtual memory</vt:lpstr>
      <vt:lpstr>Problem Solving Inspirations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Lu Yan</dc:creator>
  <cp:lastModifiedBy>Lu Yan</cp:lastModifiedBy>
  <cp:revision>14</cp:revision>
  <dcterms:created xsi:type="dcterms:W3CDTF">2023-11-07T00:18:52Z</dcterms:created>
  <dcterms:modified xsi:type="dcterms:W3CDTF">2023-11-10T02:26:37Z</dcterms:modified>
</cp:coreProperties>
</file>