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15f6510b6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15f6510b6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e943884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e943884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2e943884f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2e943884f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e943884f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2e943884f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e943884f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e943884f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5f6510b6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15f6510b6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2e943884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2e943884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16220f78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16220f78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e94388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e94388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16220f78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16220f78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5f6510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15f6510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16220f781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16220f781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16220f781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16220f781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2e943884f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2e943884f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16220f781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16220f781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16220f78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16220f78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15f651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15f651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15f6510b6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15f6510b6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15f6510b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15f6510b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management, process management, instruction process (access memory/calculate hit times)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15f6510b6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15f6510b6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15f6510b6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15f6510b6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15f6510b6_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15f6510b6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simulator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 sz="1800"/>
              <a:t>Yufei Zhang, Lu Yan, Zhuojin Liu, Liting Zhou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 out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11700" y="1347250"/>
            <a:ext cx="365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Swap out page from physical memory to disk if there is not enough space in physical memory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025" y="86175"/>
            <a:ext cx="3328751" cy="505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11700" y="3159800"/>
            <a:ext cx="365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Invalidate corresponding TLB entry &amp; Update present bit of the page table of current running process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92050" y="109775"/>
            <a:ext cx="95841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Two-Level Translation Lookaside Buffers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Current Implementation</a:t>
            </a:r>
            <a:endParaRPr sz="2000"/>
          </a:p>
        </p:txBody>
      </p:sp>
      <p:sp>
        <p:nvSpPr>
          <p:cNvPr id="130" name="Google Shape;130;p23"/>
          <p:cNvSpPr/>
          <p:nvPr/>
        </p:nvSpPr>
        <p:spPr>
          <a:xfrm>
            <a:off x="4155538" y="1157035"/>
            <a:ext cx="1269900" cy="1083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64 entries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1040600" y="3008825"/>
            <a:ext cx="1577400" cy="1518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618000" y="3008825"/>
            <a:ext cx="1577400" cy="1518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4195400" y="3008825"/>
            <a:ext cx="1577400" cy="1518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5772800" y="3008825"/>
            <a:ext cx="1577400" cy="1518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76600" y="1184450"/>
            <a:ext cx="31935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L1  Private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flush all upon process switch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1040600" y="3602950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853000" y="2276600"/>
            <a:ext cx="7875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L2  Shared for multiple processes  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selective flushing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618000" y="33729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180100" y="33729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772800" y="3372975"/>
            <a:ext cx="19239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1 process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256 entries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1" name="Google Shape;141;p23"/>
          <p:cNvCxnSpPr/>
          <p:nvPr/>
        </p:nvCxnSpPr>
        <p:spPr>
          <a:xfrm>
            <a:off x="4785550" y="2276563"/>
            <a:ext cx="99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3"/>
          <p:cNvSpPr txBox="1"/>
          <p:nvPr>
            <p:ph type="title"/>
          </p:nvPr>
        </p:nvSpPr>
        <p:spPr>
          <a:xfrm>
            <a:off x="5481750" y="2198000"/>
            <a:ext cx="78750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L1 miss, look up in L2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found, insert the entry into L1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43" name="Google Shape;143;p23"/>
          <p:cNvCxnSpPr/>
          <p:nvPr/>
        </p:nvCxnSpPr>
        <p:spPr>
          <a:xfrm>
            <a:off x="7743325" y="3377338"/>
            <a:ext cx="9900" cy="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3"/>
          <p:cNvSpPr txBox="1"/>
          <p:nvPr>
            <p:ph type="title"/>
          </p:nvPr>
        </p:nvSpPr>
        <p:spPr>
          <a:xfrm>
            <a:off x="7799850" y="3313275"/>
            <a:ext cx="78750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L2 miss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OS goes 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page table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52400" y="290850"/>
            <a:ext cx="5557200" cy="4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Shared TLB entries can be designed for shared physical pages among different processes (e.g. shared libraries), so that the same address mapping does not appear multiple times in TLB.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designing the corresponding flushing policies, avoid flushing these shared entries to increase TLB hit rate.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1" name="Google Shape;151;p24"/>
          <p:cNvSpPr txBox="1"/>
          <p:nvPr/>
        </p:nvSpPr>
        <p:spPr>
          <a:xfrm>
            <a:off x="152400" y="4950075"/>
            <a:ext cx="7875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324" y="1481525"/>
            <a:ext cx="3429476" cy="3582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52400" y="293525"/>
            <a:ext cx="69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Two-Level Translation Lookaside Buffers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223725" y="838550"/>
            <a:ext cx="70674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Future implementation: Considering shared TLB entries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42600"/>
            <a:ext cx="52713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00" y="527800"/>
            <a:ext cx="6098698" cy="444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type="title"/>
          </p:nvPr>
        </p:nvSpPr>
        <p:spPr>
          <a:xfrm>
            <a:off x="7609525" y="31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TLB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6144000" y="3388800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</a:t>
            </a:r>
            <a:r>
              <a:rPr b="1" lang="en">
                <a:solidFill>
                  <a:schemeClr val="dk2"/>
                </a:solidFill>
              </a:rPr>
              <a:t>  </a:t>
            </a:r>
            <a:r>
              <a:rPr b="1" lang="en">
                <a:solidFill>
                  <a:schemeClr val="dk2"/>
                </a:solidFill>
              </a:rPr>
              <a:t>Main functionalities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Look up (vpn-pfn)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Assemble physical address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Insert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Flush (FIFO and Random)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Invalidate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82250" y="18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TLB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7448350" y="3690025"/>
            <a:ext cx="96177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82250" y="938550"/>
            <a:ext cx="4238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Current improvements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Use process ID (ASID) instead of an additional data structure to identify a process in TLB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Add FIFO policy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074200" y="1021550"/>
            <a:ext cx="3615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Users can modify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L1 and L2 sizes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Number of processes allowed in L2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One level or two levels of TLBs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Two-level page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0" y="1319600"/>
            <a:ext cx="8966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" sz="1800">
                <a:solidFill>
                  <a:schemeClr val="dk2"/>
                </a:solidFill>
              </a:rPr>
              <a:t>Main functionalities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800">
                <a:solidFill>
                  <a:schemeClr val="dk2"/>
                </a:solidFill>
              </a:rPr>
              <a:t>Map vpn to pfn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800">
                <a:solidFill>
                  <a:schemeClr val="dk2"/>
                </a:solidFill>
              </a:rPr>
              <a:t>Translate virtual address</a:t>
            </a:r>
            <a:endParaRPr sz="1800"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sz="1800">
                <a:solidFill>
                  <a:schemeClr val="dk2"/>
                </a:solidFill>
              </a:rPr>
              <a:t>If not present, inform os to swap in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800">
                <a:solidFill>
                  <a:schemeClr val="dk2"/>
                </a:solidFill>
              </a:rPr>
              <a:t>Remove mapping when memory is freed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lang="en" sz="1800">
                <a:solidFill>
                  <a:schemeClr val="dk2"/>
                </a:solidFill>
              </a:rPr>
              <a:t>Update present bit when swap out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Two-level page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8725"/>
            <a:ext cx="507682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50" y="1398713"/>
            <a:ext cx="424815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generator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26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each time step:</a:t>
            </a:r>
            <a:br>
              <a:rPr lang="en"/>
            </a:br>
            <a:r>
              <a:rPr lang="en"/>
              <a:t>1. Access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Access 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Access heap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Allocate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Free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 Switch process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529650" y="1152475"/>
            <a:ext cx="53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Parameters: locality and max memory usage.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 behavior simulation: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Serial, loop, function call</a:t>
            </a:r>
            <a:r>
              <a:rPr lang="en"/>
              <a:t>.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0F1"/>
                </a:highlight>
                <a:latin typeface="Courier New"/>
                <a:ea typeface="Courier New"/>
                <a:cs typeface="Courier New"/>
                <a:sym typeface="Courier New"/>
              </a:rPr>
              <a:t>0   alloc     0x8000</a:t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0F1"/>
                </a:highlight>
                <a:latin typeface="Courier New"/>
                <a:ea typeface="Courier New"/>
                <a:cs typeface="Courier New"/>
                <a:sym typeface="Courier New"/>
              </a:rPr>
              <a:t>0   access_stak    0xffffffff</a:t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0F1"/>
                </a:highlight>
                <a:latin typeface="Courier New"/>
                <a:ea typeface="Courier New"/>
                <a:cs typeface="Courier New"/>
                <a:sym typeface="Courier New"/>
              </a:rPr>
              <a:t>0   access_heap    0x40ffff</a:t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0F1"/>
                </a:highlight>
                <a:latin typeface="Courier New"/>
                <a:ea typeface="Courier New"/>
                <a:cs typeface="Courier New"/>
                <a:sym typeface="Courier New"/>
              </a:rPr>
              <a:t>0   access_heap    0x407331</a:t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0F1"/>
                </a:highlight>
                <a:latin typeface="Courier New"/>
                <a:ea typeface="Courier New"/>
                <a:cs typeface="Courier New"/>
                <a:sym typeface="Courier New"/>
              </a:rPr>
              <a:t>0   free      0x408000</a:t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0F1"/>
                </a:highlight>
                <a:latin typeface="Courier New"/>
                <a:ea typeface="Courier New"/>
                <a:cs typeface="Courier New"/>
                <a:sym typeface="Courier New"/>
              </a:rPr>
              <a:t>0   access_heap    0x407fff</a:t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0F1"/>
                </a:highlight>
                <a:latin typeface="Courier New"/>
                <a:ea typeface="Courier New"/>
                <a:cs typeface="Courier New"/>
                <a:sym typeface="Courier New"/>
              </a:rPr>
              <a:t>0   access_stak    0xffffffff</a:t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0F1"/>
                </a:highlight>
                <a:latin typeface="Courier New"/>
                <a:ea typeface="Courier New"/>
                <a:cs typeface="Courier New"/>
                <a:sym typeface="Courier New"/>
              </a:rPr>
              <a:t>0   access_heap    0x407fff</a:t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0F1"/>
                </a:highlight>
                <a:latin typeface="Courier New"/>
                <a:ea typeface="Courier New"/>
                <a:cs typeface="Courier New"/>
                <a:sym typeface="Courier New"/>
              </a:rPr>
              <a:t>0   alloc     0x1000</a:t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3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two-level TLB increases hit rate, compared to one-level TLB?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supporting different page sizes increase hit rate, compared to only supporting a fixed page size (4KB)?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does TLB </a:t>
            </a:r>
            <a:r>
              <a:rPr lang="en"/>
              <a:t>replacement</a:t>
            </a:r>
            <a:r>
              <a:rPr lang="en"/>
              <a:t> policy impact performance?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Content 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37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 sz="2400">
                <a:solidFill>
                  <a:srgbClr val="595959"/>
                </a:solidFill>
              </a:rPr>
              <a:t>Design</a:t>
            </a:r>
            <a:endParaRPr sz="2400">
              <a:solidFill>
                <a:srgbClr val="595959"/>
              </a:solidFill>
            </a:endParaRPr>
          </a:p>
          <a:p>
            <a:pPr indent="-34655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2008">
                <a:solidFill>
                  <a:srgbClr val="595959"/>
                </a:solidFill>
              </a:rPr>
              <a:t>TLB</a:t>
            </a:r>
            <a:endParaRPr sz="2008">
              <a:solidFill>
                <a:srgbClr val="595959"/>
              </a:solidFill>
            </a:endParaRPr>
          </a:p>
          <a:p>
            <a:pPr indent="-34655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2008">
                <a:solidFill>
                  <a:srgbClr val="595959"/>
                </a:solidFill>
              </a:rPr>
              <a:t>OS</a:t>
            </a:r>
            <a:endParaRPr sz="2008">
              <a:solidFill>
                <a:srgbClr val="595959"/>
              </a:solidFill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9596"/>
              <a:buChar char="○"/>
            </a:pPr>
            <a:r>
              <a:rPr lang="en" sz="2008">
                <a:solidFill>
                  <a:srgbClr val="595959"/>
                </a:solidFill>
              </a:rPr>
              <a:t>Page Table</a:t>
            </a:r>
            <a:br>
              <a:rPr lang="en" sz="2000">
                <a:solidFill>
                  <a:srgbClr val="595959"/>
                </a:solidFill>
              </a:rPr>
            </a:br>
            <a:endParaRPr sz="2000">
              <a:solidFill>
                <a:srgbClr val="595959"/>
              </a:solidFill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 sz="2400">
                <a:solidFill>
                  <a:srgbClr val="595959"/>
                </a:solidFill>
              </a:rPr>
              <a:t>Evaluation</a:t>
            </a:r>
            <a:endParaRPr sz="2400">
              <a:solidFill>
                <a:srgbClr val="595959"/>
              </a:solidFill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2000">
                <a:solidFill>
                  <a:srgbClr val="595959"/>
                </a:solidFill>
              </a:rPr>
              <a:t>Hypothesis</a:t>
            </a:r>
            <a:endParaRPr sz="2000">
              <a:solidFill>
                <a:srgbClr val="595959"/>
              </a:solidFill>
            </a:endParaRPr>
          </a:p>
          <a:p>
            <a:pPr indent="-3460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 sz="2000">
                <a:solidFill>
                  <a:srgbClr val="595959"/>
                </a:solidFill>
              </a:rPr>
              <a:t>Test Result</a:t>
            </a:r>
            <a:endParaRPr sz="20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– two level TLB vs one level TLB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875"/>
            <a:ext cx="9186176" cy="30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– variable vs fixed </a:t>
            </a:r>
            <a:r>
              <a:rPr lang="en"/>
              <a:t>page sizes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6075"/>
            <a:ext cx="9208125" cy="3070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– random vs FIFO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(Single process under 2 level TLB + </a:t>
            </a:r>
            <a:r>
              <a:rPr lang="en"/>
              <a:t>variable page sizes)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00" y="1481725"/>
            <a:ext cx="5289100" cy="34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14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TLB hit rate</a:t>
            </a:r>
            <a:endParaRPr sz="1500"/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1795125" y="447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Locality</a:t>
            </a:r>
            <a:endParaRPr sz="1500"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Include LRU policy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bug free disk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Considering dirty bit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Huge page support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commercial CPUs, such as Intel and AMD ones, only support a few page sizes, typically 4KB, 2MB and 1GB.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nothing to worry about, so why not make it more interesting?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design: support all page sizes from 4KB to 1GB (by a factor of 2)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00" y="335475"/>
            <a:ext cx="7893898" cy="45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22200" y="34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9401"/>
            <a:ext cx="4225826" cy="364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00" y="978650"/>
            <a:ext cx="3154156" cy="39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607" y="0"/>
            <a:ext cx="339859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60450" y="1268950"/>
            <a:ext cx="501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21200" y="1373375"/>
            <a:ext cx="4238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Main functions of OS: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Allocate memory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Free memory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Create/Destroy/Switch process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Swap out page to meet Watermark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Swap in page when TLB miss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memory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125" y="258850"/>
            <a:ext cx="3288775" cy="501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11700" y="1381850"/>
            <a:ext cx="3642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Allocating the input amount of memory to current running process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Handles </a:t>
            </a:r>
            <a:r>
              <a:rPr lang="en" sz="1800">
                <a:solidFill>
                  <a:schemeClr val="dk2"/>
                </a:solidFill>
              </a:rPr>
              <a:t>variable</a:t>
            </a:r>
            <a:r>
              <a:rPr lang="en" sz="1800">
                <a:solidFill>
                  <a:schemeClr val="dk2"/>
                </a:solidFill>
              </a:rPr>
              <a:t> page size. If not able to find large enough contiguous block -&gt; halving the size to perform recursion -&gt; find </a:t>
            </a:r>
            <a:r>
              <a:rPr lang="en" sz="1800">
                <a:solidFill>
                  <a:schemeClr val="dk2"/>
                </a:solidFill>
              </a:rPr>
              <a:t>non-contiguous</a:t>
            </a:r>
            <a:r>
              <a:rPr lang="en" sz="1800">
                <a:solidFill>
                  <a:schemeClr val="dk2"/>
                </a:solidFill>
              </a:rPr>
              <a:t> memory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Free </a:t>
            </a:r>
            <a:r>
              <a:rPr lang="en"/>
              <a:t>memory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200" y="250700"/>
            <a:ext cx="2701726" cy="4962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311700" y="1183188"/>
            <a:ext cx="328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Free the </a:t>
            </a:r>
            <a:r>
              <a:rPr lang="en" sz="1800">
                <a:solidFill>
                  <a:schemeClr val="dk2"/>
                </a:solidFill>
              </a:rPr>
              <a:t>amount</a:t>
            </a:r>
            <a:r>
              <a:rPr lang="en" sz="1800">
                <a:solidFill>
                  <a:schemeClr val="dk2"/>
                </a:solidFill>
              </a:rPr>
              <a:t> of memory starting from base address to heap top.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 removes the vpn to pfn mapping in page table and update the free frames in physical memory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</a:t>
            </a:r>
            <a:r>
              <a:rPr lang="en"/>
              <a:t>Switch process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924" y="1329875"/>
            <a:ext cx="5676227" cy="360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