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568" autoAdjust="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FE6F3-317E-448B-9597-7159C00BEF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06D15-B7EB-431C-BFD1-DE85114D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2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25%</a:t>
            </a:r>
            <a:r>
              <a:rPr lang="en-US" baseline="0" dirty="0" smtClean="0"/>
              <a:t> cue target: there was 25% of chances that the targeted part was cued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75%</a:t>
            </a:r>
            <a:r>
              <a:rPr lang="en-US" baseline="0" dirty="0" smtClean="0"/>
              <a:t> cue target: there was 75% of chances that the targeted part was cued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Cued half (bottom, top) was mixed within a block, Probability was blocked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variables were within-subject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06D15-B7EB-431C-BFD1-DE85114D0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difference between aligned and misaligned</a:t>
            </a:r>
            <a:r>
              <a:rPr lang="en-US" baseline="0" dirty="0" smtClean="0"/>
              <a:t> in the same incongruent condition for the bottom halves, regardless of the cue probability.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06D15-B7EB-431C-BFD1-DE85114D0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incongruent:</a:t>
            </a:r>
          </a:p>
          <a:p>
            <a:r>
              <a:rPr lang="en-US" dirty="0" smtClean="0"/>
              <a:t>One participant had zero correct responses</a:t>
            </a:r>
            <a:r>
              <a:rPr lang="en-US" baseline="0" dirty="0" smtClean="0"/>
              <a:t> in the incongruent aligned condition for the top part when the cue was 25% valid.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06D15-B7EB-431C-BFD1-DE85114D0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2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8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0A38-6A4D-41A4-9AFA-E8B05F69E24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E130-AA9E-459B-950A-CD5C0A4B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4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" y="199203"/>
            <a:ext cx="5329883" cy="4163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23" y="199203"/>
            <a:ext cx="5329883" cy="4163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988" y="4555077"/>
            <a:ext cx="12008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Probability x </a:t>
            </a:r>
            <a:r>
              <a:rPr lang="en-US" dirty="0" err="1" smtClean="0"/>
              <a:t>Cuedhalf</a:t>
            </a:r>
            <a:r>
              <a:rPr lang="en-US" dirty="0"/>
              <a:t> </a:t>
            </a:r>
            <a:r>
              <a:rPr lang="en-US" dirty="0" smtClean="0"/>
              <a:t>x Congruency x Alignment</a:t>
            </a:r>
          </a:p>
          <a:p>
            <a:r>
              <a:rPr lang="en-US" dirty="0" smtClean="0"/>
              <a:t>There were </a:t>
            </a:r>
            <a:r>
              <a:rPr lang="en-US" b="1" dirty="0" smtClean="0"/>
              <a:t>main effects of probability, congruency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was a significant </a:t>
            </a:r>
            <a:r>
              <a:rPr lang="en-US" b="1" dirty="0" smtClean="0"/>
              <a:t>three-way interaction between </a:t>
            </a:r>
            <a:r>
              <a:rPr lang="en-US" b="1" dirty="0" err="1" smtClean="0"/>
              <a:t>cuedhalf</a:t>
            </a:r>
            <a:r>
              <a:rPr lang="en-US" b="1" dirty="0" smtClean="0"/>
              <a:t>, congruency and alignment</a:t>
            </a:r>
            <a:r>
              <a:rPr lang="en-US" dirty="0" smtClean="0"/>
              <a:t>, and a significant two-way interaction between congruency and alignment. The four-way interaction and the other interactions did not reach significance.</a:t>
            </a:r>
          </a:p>
          <a:p>
            <a:endParaRPr lang="en-US" dirty="0" smtClean="0"/>
          </a:p>
          <a:p>
            <a:r>
              <a:rPr lang="en-US" b="1" dirty="0" smtClean="0"/>
              <a:t>When the top was the target, there was a interaction between congruency and alignment. </a:t>
            </a:r>
          </a:p>
          <a:p>
            <a:r>
              <a:rPr lang="en-US" b="1" dirty="0" smtClean="0"/>
              <a:t>When the bottom was the target, the interaction between congruency and alignment was not significant (no composite effect).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080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" y="178641"/>
            <a:ext cx="5362448" cy="4160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291" y="178641"/>
            <a:ext cx="5362448" cy="4160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88" y="4555077"/>
            <a:ext cx="11037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RT: Probability x </a:t>
            </a:r>
            <a:r>
              <a:rPr lang="en-US" dirty="0" err="1" smtClean="0"/>
              <a:t>Cuedhalf</a:t>
            </a:r>
            <a:r>
              <a:rPr lang="en-US" dirty="0"/>
              <a:t> </a:t>
            </a:r>
            <a:r>
              <a:rPr lang="en-US" dirty="0" smtClean="0"/>
              <a:t>x Congruency x Alignment</a:t>
            </a:r>
          </a:p>
          <a:p>
            <a:r>
              <a:rPr lang="en-US" dirty="0" smtClean="0"/>
              <a:t>There were </a:t>
            </a:r>
            <a:r>
              <a:rPr lang="en-US" b="1" dirty="0" smtClean="0"/>
              <a:t>main effects of probability, congruency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was </a:t>
            </a:r>
            <a:r>
              <a:rPr lang="en-US" b="1" dirty="0" smtClean="0"/>
              <a:t>a significant two-way interaction between congruency and alignment</a:t>
            </a:r>
            <a:r>
              <a:rPr lang="en-US" dirty="0" smtClean="0"/>
              <a:t>. The three-way interaction between </a:t>
            </a:r>
            <a:r>
              <a:rPr lang="en-US" dirty="0" err="1" smtClean="0"/>
              <a:t>cuedhalf</a:t>
            </a:r>
            <a:r>
              <a:rPr lang="en-US" dirty="0" smtClean="0"/>
              <a:t>, congruency and </a:t>
            </a:r>
            <a:r>
              <a:rPr lang="en-US" dirty="0" err="1" smtClean="0"/>
              <a:t>alignement</a:t>
            </a:r>
            <a:r>
              <a:rPr lang="en-US" dirty="0" smtClean="0"/>
              <a:t> and the other interactions did not reach significance.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3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24" y="274886"/>
            <a:ext cx="5547360" cy="4160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7" y="274886"/>
            <a:ext cx="5547360" cy="416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988" y="4555077"/>
            <a:ext cx="11667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prime: Probability x </a:t>
            </a:r>
            <a:r>
              <a:rPr lang="en-US" dirty="0" err="1" smtClean="0"/>
              <a:t>Cuedhalf</a:t>
            </a:r>
            <a:r>
              <a:rPr lang="en-US" dirty="0"/>
              <a:t> </a:t>
            </a:r>
            <a:r>
              <a:rPr lang="en-US" dirty="0" smtClean="0"/>
              <a:t>x Congruency x Alignment</a:t>
            </a:r>
          </a:p>
          <a:p>
            <a:r>
              <a:rPr lang="en-US" dirty="0" smtClean="0"/>
              <a:t>There were </a:t>
            </a:r>
            <a:r>
              <a:rPr lang="en-US" b="1" dirty="0" smtClean="0"/>
              <a:t>main effects of probability, congruency</a:t>
            </a:r>
            <a:r>
              <a:rPr lang="en-US" dirty="0" smtClean="0"/>
              <a:t>.</a:t>
            </a:r>
          </a:p>
          <a:p>
            <a:r>
              <a:rPr lang="en-US" dirty="0"/>
              <a:t>There was a significant </a:t>
            </a:r>
            <a:r>
              <a:rPr lang="en-US" b="1" dirty="0"/>
              <a:t>three-way interaction between </a:t>
            </a:r>
            <a:r>
              <a:rPr lang="en-US" b="1" dirty="0" err="1"/>
              <a:t>between</a:t>
            </a:r>
            <a:r>
              <a:rPr lang="en-US" b="1" dirty="0"/>
              <a:t> </a:t>
            </a:r>
            <a:r>
              <a:rPr lang="en-US" b="1" dirty="0" err="1"/>
              <a:t>cuedhalf</a:t>
            </a:r>
            <a:r>
              <a:rPr lang="en-US" b="1" dirty="0"/>
              <a:t>, congruency and alignment</a:t>
            </a:r>
            <a:r>
              <a:rPr lang="en-US" dirty="0"/>
              <a:t>, and a significant two-way interaction between congruency and alignment. The four-way interaction and the other interactions did not reach significance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When there were 25% chances that the to-be-compared part was cued, d prime for the bottom part in the incongruent conditions, and that</a:t>
            </a:r>
            <a:r>
              <a:rPr lang="en-US" dirty="0"/>
              <a:t> </a:t>
            </a:r>
            <a:r>
              <a:rPr lang="en-US" dirty="0" smtClean="0"/>
              <a:t>for the top part in </a:t>
            </a:r>
            <a:r>
              <a:rPr lang="en-US" dirty="0"/>
              <a:t>the aligned-incongruent condition</a:t>
            </a:r>
            <a:r>
              <a:rPr lang="en-US" dirty="0" smtClean="0"/>
              <a:t>  was not significant different from zero.</a:t>
            </a:r>
          </a:p>
        </p:txBody>
      </p:sp>
      <p:sp>
        <p:nvSpPr>
          <p:cNvPr id="7" name="Oval 6"/>
          <p:cNvSpPr/>
          <p:nvPr/>
        </p:nvSpPr>
        <p:spPr>
          <a:xfrm>
            <a:off x="1761067" y="3437467"/>
            <a:ext cx="423334" cy="6773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06797" y="3437466"/>
            <a:ext cx="423334" cy="6773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0492" y="3479242"/>
            <a:ext cx="423334" cy="6773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69" y="0"/>
            <a:ext cx="5151121" cy="4160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9" y="0"/>
            <a:ext cx="5151121" cy="4160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988" y="4555077"/>
            <a:ext cx="11037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</a:t>
            </a:r>
            <a:r>
              <a:rPr lang="en-US" dirty="0" smtClean="0"/>
              <a:t>: </a:t>
            </a:r>
            <a:r>
              <a:rPr lang="en-US" dirty="0"/>
              <a:t>Probability x </a:t>
            </a:r>
            <a:r>
              <a:rPr lang="en-US" dirty="0" err="1"/>
              <a:t>Cuedhalf</a:t>
            </a:r>
            <a:r>
              <a:rPr lang="en-US" dirty="0"/>
              <a:t> </a:t>
            </a:r>
            <a:r>
              <a:rPr lang="en-US" dirty="0" smtClean="0"/>
              <a:t>x Alignment in the same congruent and same incongruent conditions, separately</a:t>
            </a:r>
          </a:p>
          <a:p>
            <a:endParaRPr lang="en-US" dirty="0" smtClean="0"/>
          </a:p>
          <a:p>
            <a:r>
              <a:rPr lang="en-US" dirty="0" smtClean="0"/>
              <a:t>Same congruent: main effect of probability (F(1,19) = 12.59, p=.002, </a:t>
            </a:r>
            <a:r>
              <a:rPr lang="en-US" dirty="0" err="1" smtClean="0"/>
              <a:t>ges</a:t>
            </a:r>
            <a:r>
              <a:rPr lang="en-US" dirty="0" smtClean="0"/>
              <a:t>=.06), </a:t>
            </a:r>
            <a:r>
              <a:rPr lang="en-US" b="1" dirty="0" smtClean="0"/>
              <a:t>main effect of alignment (</a:t>
            </a:r>
            <a:r>
              <a:rPr lang="en-US" b="1" dirty="0"/>
              <a:t>F(1,19) = </a:t>
            </a:r>
            <a:r>
              <a:rPr lang="en-US" b="1" dirty="0" smtClean="0"/>
              <a:t>3.45, </a:t>
            </a:r>
            <a:r>
              <a:rPr lang="en-US" b="1" dirty="0">
                <a:solidFill>
                  <a:srgbClr val="FF0000"/>
                </a:solidFill>
              </a:rPr>
              <a:t>p=.</a:t>
            </a:r>
            <a:r>
              <a:rPr lang="en-US" b="1" dirty="0" smtClean="0">
                <a:solidFill>
                  <a:srgbClr val="FF0000"/>
                </a:solidFill>
              </a:rPr>
              <a:t>08</a:t>
            </a:r>
            <a:r>
              <a:rPr lang="en-US" b="1" dirty="0" smtClean="0"/>
              <a:t>, </a:t>
            </a:r>
            <a:r>
              <a:rPr lang="en-US" b="1" dirty="0" err="1"/>
              <a:t>ges</a:t>
            </a:r>
            <a:r>
              <a:rPr lang="en-US" b="1" dirty="0"/>
              <a:t>=.</a:t>
            </a:r>
            <a:r>
              <a:rPr lang="en-US" b="1" dirty="0" smtClean="0"/>
              <a:t>01)</a:t>
            </a:r>
            <a:r>
              <a:rPr lang="en-US" dirty="0" smtClean="0"/>
              <a:t>, no interactions</a:t>
            </a:r>
          </a:p>
          <a:p>
            <a:endParaRPr lang="en-US" b="1" dirty="0"/>
          </a:p>
          <a:p>
            <a:r>
              <a:rPr lang="en-US" dirty="0"/>
              <a:t>Same </a:t>
            </a:r>
            <a:r>
              <a:rPr lang="en-US" dirty="0" smtClean="0"/>
              <a:t>incongruent</a:t>
            </a:r>
            <a:r>
              <a:rPr lang="en-US" dirty="0"/>
              <a:t>: main effect of probability (F(1,19) = </a:t>
            </a:r>
            <a:r>
              <a:rPr lang="en-US" dirty="0" smtClean="0"/>
              <a:t>21.72, </a:t>
            </a:r>
            <a:r>
              <a:rPr lang="en-US" dirty="0"/>
              <a:t>p=.</a:t>
            </a:r>
            <a:r>
              <a:rPr lang="en-US" dirty="0" smtClean="0"/>
              <a:t>0002</a:t>
            </a:r>
            <a:r>
              <a:rPr lang="en-US" dirty="0"/>
              <a:t>, </a:t>
            </a:r>
            <a:r>
              <a:rPr lang="en-US" dirty="0" err="1"/>
              <a:t>ges</a:t>
            </a:r>
            <a:r>
              <a:rPr lang="en-US" dirty="0" smtClean="0"/>
              <a:t>=.16</a:t>
            </a:r>
            <a:r>
              <a:rPr lang="en-US" dirty="0"/>
              <a:t>), </a:t>
            </a:r>
            <a:r>
              <a:rPr lang="en-US" b="1" dirty="0"/>
              <a:t>main effect of alignment (F(1,19) = </a:t>
            </a:r>
            <a:r>
              <a:rPr lang="en-US" b="1" dirty="0" smtClean="0"/>
              <a:t>8.51, </a:t>
            </a:r>
            <a:r>
              <a:rPr lang="en-US" b="1" dirty="0"/>
              <a:t>p=.</a:t>
            </a:r>
            <a:r>
              <a:rPr lang="en-US" b="1" dirty="0" smtClean="0"/>
              <a:t>009, </a:t>
            </a:r>
            <a:r>
              <a:rPr lang="en-US" b="1" dirty="0" err="1"/>
              <a:t>ges</a:t>
            </a:r>
            <a:r>
              <a:rPr lang="en-US" b="1" dirty="0"/>
              <a:t>=.01)</a:t>
            </a:r>
            <a:r>
              <a:rPr lang="en-US" dirty="0"/>
              <a:t>, </a:t>
            </a:r>
            <a:r>
              <a:rPr lang="en-US" b="1" dirty="0" smtClean="0"/>
              <a:t>interaction between cued half and alignment </a:t>
            </a:r>
            <a:r>
              <a:rPr lang="en-US" dirty="0" smtClean="0"/>
              <a:t>(</a:t>
            </a:r>
            <a:r>
              <a:rPr lang="en-US" dirty="0"/>
              <a:t>F(1,19) = </a:t>
            </a:r>
            <a:r>
              <a:rPr lang="en-US" dirty="0" smtClean="0"/>
              <a:t>14.95, </a:t>
            </a:r>
            <a:r>
              <a:rPr lang="en-US" dirty="0"/>
              <a:t>p=.</a:t>
            </a:r>
            <a:r>
              <a:rPr lang="en-US" dirty="0" smtClean="0"/>
              <a:t>001, </a:t>
            </a:r>
            <a:r>
              <a:rPr lang="en-US" dirty="0" err="1"/>
              <a:t>ges</a:t>
            </a:r>
            <a:r>
              <a:rPr lang="en-US" dirty="0" smtClean="0"/>
              <a:t>=.008), no other interactions.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5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0988" y="4555077"/>
            <a:ext cx="11037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RT : </a:t>
            </a:r>
            <a:r>
              <a:rPr lang="en-US" dirty="0"/>
              <a:t>Probability x </a:t>
            </a:r>
            <a:r>
              <a:rPr lang="en-US" dirty="0" err="1"/>
              <a:t>Cuedhalf</a:t>
            </a:r>
            <a:r>
              <a:rPr lang="en-US" dirty="0"/>
              <a:t> </a:t>
            </a:r>
            <a:r>
              <a:rPr lang="en-US" dirty="0" smtClean="0"/>
              <a:t>x Alignment in the same congruent and same incongruent conditions, separately</a:t>
            </a:r>
          </a:p>
          <a:p>
            <a:endParaRPr lang="en-US" dirty="0" smtClean="0"/>
          </a:p>
          <a:p>
            <a:r>
              <a:rPr lang="en-US" dirty="0" smtClean="0"/>
              <a:t>Same congruent: main effect of probability (F(1,19) = 8.11, p=.01, </a:t>
            </a:r>
            <a:r>
              <a:rPr lang="en-US" dirty="0" err="1" smtClean="0"/>
              <a:t>ges</a:t>
            </a:r>
            <a:r>
              <a:rPr lang="en-US" dirty="0" smtClean="0"/>
              <a:t>=.08), </a:t>
            </a:r>
            <a:r>
              <a:rPr lang="en-US" b="1" dirty="0" smtClean="0">
                <a:solidFill>
                  <a:srgbClr val="FF0000"/>
                </a:solidFill>
              </a:rPr>
              <a:t>main effect of alignment (F(1,19)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8.40, </a:t>
            </a:r>
            <a:r>
              <a:rPr lang="en-US" b="1" dirty="0">
                <a:solidFill>
                  <a:srgbClr val="FF0000"/>
                </a:solidFill>
              </a:rPr>
              <a:t>p=.</a:t>
            </a:r>
            <a:r>
              <a:rPr lang="en-US" b="1" dirty="0" smtClean="0">
                <a:solidFill>
                  <a:srgbClr val="FF0000"/>
                </a:solidFill>
              </a:rPr>
              <a:t>009, </a:t>
            </a:r>
            <a:r>
              <a:rPr lang="en-US" b="1" dirty="0" err="1">
                <a:solidFill>
                  <a:srgbClr val="FF0000"/>
                </a:solidFill>
              </a:rPr>
              <a:t>ges</a:t>
            </a:r>
            <a:r>
              <a:rPr lang="en-US" b="1" dirty="0">
                <a:solidFill>
                  <a:srgbClr val="FF0000"/>
                </a:solidFill>
              </a:rPr>
              <a:t>=.</a:t>
            </a:r>
            <a:r>
              <a:rPr lang="en-US" b="1" dirty="0" smtClean="0">
                <a:solidFill>
                  <a:srgbClr val="FF0000"/>
                </a:solidFill>
              </a:rPr>
              <a:t>006)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no interactions</a:t>
            </a:r>
            <a:r>
              <a:rPr lang="en-US" dirty="0"/>
              <a:t>9</a:t>
            </a:r>
            <a:endParaRPr lang="en-US" dirty="0" smtClean="0"/>
          </a:p>
          <a:p>
            <a:endParaRPr lang="en-US" b="1" dirty="0"/>
          </a:p>
          <a:p>
            <a:r>
              <a:rPr lang="en-US" dirty="0"/>
              <a:t>Same </a:t>
            </a:r>
            <a:r>
              <a:rPr lang="en-US" dirty="0" smtClean="0"/>
              <a:t>incongruent</a:t>
            </a:r>
            <a:r>
              <a:rPr lang="en-US" dirty="0"/>
              <a:t>: main effect of probability (</a:t>
            </a:r>
            <a:r>
              <a:rPr lang="en-US" dirty="0" smtClean="0"/>
              <a:t>F(1,18) </a:t>
            </a:r>
            <a:r>
              <a:rPr lang="en-US" dirty="0"/>
              <a:t>= </a:t>
            </a:r>
            <a:r>
              <a:rPr lang="en-US" dirty="0" smtClean="0"/>
              <a:t>11.31, </a:t>
            </a:r>
            <a:r>
              <a:rPr lang="en-US" dirty="0"/>
              <a:t>p=.</a:t>
            </a:r>
            <a:r>
              <a:rPr lang="en-US" dirty="0" smtClean="0"/>
              <a:t>003, </a:t>
            </a:r>
            <a:r>
              <a:rPr lang="en-US" dirty="0" err="1"/>
              <a:t>ges</a:t>
            </a:r>
            <a:r>
              <a:rPr lang="en-US" dirty="0" smtClean="0"/>
              <a:t>=.08). The main </a:t>
            </a:r>
            <a:r>
              <a:rPr lang="en-US" dirty="0"/>
              <a:t>effect of alignment (</a:t>
            </a:r>
            <a:r>
              <a:rPr lang="en-US" dirty="0" smtClean="0"/>
              <a:t>F(1,18) &lt;1, </a:t>
            </a:r>
            <a:r>
              <a:rPr lang="en-US" dirty="0"/>
              <a:t>p</a:t>
            </a:r>
            <a:r>
              <a:rPr lang="en-US" dirty="0" smtClean="0"/>
              <a:t>=.39, </a:t>
            </a:r>
            <a:r>
              <a:rPr lang="en-US" dirty="0" err="1"/>
              <a:t>ges</a:t>
            </a:r>
            <a:r>
              <a:rPr lang="en-US" dirty="0"/>
              <a:t>=.</a:t>
            </a:r>
            <a:r>
              <a:rPr lang="en-US" dirty="0" smtClean="0"/>
              <a:t>003) was not significant, nor did any interactions.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70" y="13888"/>
            <a:ext cx="5151120" cy="4160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9" y="12735"/>
            <a:ext cx="5185177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570</Words>
  <Application>Microsoft Office PowerPoint</Application>
  <PresentationFormat>Widescreen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luyan</dc:creator>
  <cp:lastModifiedBy>ji luyan</cp:lastModifiedBy>
  <cp:revision>36</cp:revision>
  <dcterms:created xsi:type="dcterms:W3CDTF">2020-02-26T13:42:03Z</dcterms:created>
  <dcterms:modified xsi:type="dcterms:W3CDTF">2020-04-08T12:19:59Z</dcterms:modified>
</cp:coreProperties>
</file>