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09" r:id="rId3"/>
    <p:sldId id="411" r:id="rId4"/>
    <p:sldId id="410" r:id="rId5"/>
    <p:sldId id="413" r:id="rId6"/>
    <p:sldId id="414" r:id="rId7"/>
    <p:sldId id="415" r:id="rId8"/>
    <p:sldId id="417" r:id="rId9"/>
    <p:sldId id="418" r:id="rId10"/>
    <p:sldId id="420" r:id="rId11"/>
    <p:sldId id="422" r:id="rId12"/>
    <p:sldId id="425" r:id="rId13"/>
    <p:sldId id="423" r:id="rId14"/>
    <p:sldId id="427" r:id="rId15"/>
    <p:sldId id="429" r:id="rId16"/>
    <p:sldId id="428" r:id="rId17"/>
    <p:sldId id="431" r:id="rId18"/>
    <p:sldId id="424" r:id="rId19"/>
    <p:sldId id="432" r:id="rId20"/>
    <p:sldId id="43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jpeg"/><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1.jpeg"/><Relationship Id="rId2" Type="http://schemas.openxmlformats.org/officeDocument/2006/relationships/tags" Target="../tags/tag16.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2.jpe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a:srcRect/>
          <a:stretch>
            <a:fillRect/>
          </a:stretch>
        </p:blipFill>
        <p:spPr>
          <a:xfrm flipH="1">
            <a:off x="0" y="0"/>
            <a:ext cx="12192000" cy="6858000"/>
          </a:xfrm>
          <a:prstGeom prst="rect">
            <a:avLst/>
          </a:prstGeom>
        </p:spPr>
      </p:pic>
      <p:sp>
        <p:nvSpPr>
          <p:cNvPr id="2" name="标题 1"/>
          <p:cNvSpPr>
            <a:spLocks noGrp="1"/>
          </p:cNvSpPr>
          <p:nvPr>
            <p:ph type="ctrTitle" hasCustomPrompt="1"/>
            <p:custDataLst>
              <p:tags r:id="rId4"/>
            </p:custDataLst>
          </p:nvPr>
        </p:nvSpPr>
        <p:spPr>
          <a:xfrm>
            <a:off x="1240038" y="1386555"/>
            <a:ext cx="6978649" cy="1277606"/>
          </a:xfrm>
        </p:spPr>
        <p:txBody>
          <a:bodyPr lIns="36000" tIns="46800" rIns="90000" bIns="46800" anchor="b" anchorCtr="0">
            <a:normAutofit/>
          </a:bodyPr>
          <a:lstStyle>
            <a:lvl1pPr algn="l">
              <a:defRPr sz="60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240038" y="2877671"/>
            <a:ext cx="6978649" cy="426720"/>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cxnSp>
        <p:nvCxnSpPr>
          <p:cNvPr id="11" name="直接连接符 10"/>
          <p:cNvCxnSpPr/>
          <p:nvPr>
            <p:custDataLst>
              <p:tags r:id="rId9"/>
            </p:custDataLst>
          </p:nvPr>
        </p:nvCxnSpPr>
        <p:spPr>
          <a:xfrm flipV="1">
            <a:off x="1346082" y="2725727"/>
            <a:ext cx="424800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10"/>
            </p:custDataLst>
          </p:nvPr>
        </p:nvSpPr>
        <p:spPr>
          <a:xfrm>
            <a:off x="1240082" y="3392450"/>
            <a:ext cx="1620514" cy="395287"/>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汇报人姓名</a:t>
            </a:r>
            <a:endParaRPr lang="zh-CN" altLang="en-US" dirty="0"/>
          </a:p>
        </p:txBody>
      </p:sp>
      <p:sp>
        <p:nvSpPr>
          <p:cNvPr id="6" name="文本占位符 5"/>
          <p:cNvSpPr>
            <a:spLocks noGrp="1"/>
          </p:cNvSpPr>
          <p:nvPr>
            <p:ph type="body" sz="quarter" idx="14" hasCustomPrompt="1"/>
            <p:custDataLst>
              <p:tags r:id="rId11"/>
            </p:custDataLst>
          </p:nvPr>
        </p:nvSpPr>
        <p:spPr>
          <a:xfrm>
            <a:off x="2904986" y="3390888"/>
            <a:ext cx="1620000" cy="396000"/>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汇报日期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p:custDataLst>
              <p:tags r:id="rId2"/>
            </p:custDataLst>
          </p:nvPr>
        </p:nvGrpSpPr>
        <p:grpSpPr>
          <a:xfrm>
            <a:off x="143698" y="0"/>
            <a:ext cx="11904604" cy="6852125"/>
            <a:chOff x="143698" y="0"/>
            <a:chExt cx="11904604" cy="6852125"/>
          </a:xfrm>
        </p:grpSpPr>
        <p:sp>
          <p:nvSpPr>
            <p:cNvPr id="21" name="矩形 20"/>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形状 22"/>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583403" y="2237173"/>
            <a:ext cx="7025196" cy="1250275"/>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lang="zh-CN" altLang="en-US" dirty="0">
                <a:sym typeface="+mn-ea"/>
              </a:rPr>
              <a:t>谢谢观赏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文本占位符 7"/>
          <p:cNvSpPr>
            <a:spLocks noGrp="1"/>
          </p:cNvSpPr>
          <p:nvPr>
            <p:ph type="body" sz="quarter" idx="13"/>
            <p:custDataLst>
              <p:tags r:id="rId8"/>
            </p:custDataLst>
          </p:nvPr>
        </p:nvSpPr>
        <p:spPr>
          <a:xfrm>
            <a:off x="2583430" y="3487738"/>
            <a:ext cx="7025140" cy="622623"/>
          </a:xfrm>
        </p:spPr>
        <p:txBody>
          <a:bodyPr lIns="90000" tIns="46800" rIns="90000" bIns="46800">
            <a:normAutofit/>
          </a:bodyPr>
          <a:lstStyle>
            <a:lvl1pPr marL="0" indent="0" algn="ctr">
              <a:buNone/>
              <a:defRPr sz="2800" baseline="0">
                <a:solidFill>
                  <a:schemeClr val="tx1">
                    <a:lumMod val="85000"/>
                    <a:lumOff val="15000"/>
                  </a:schemeClr>
                </a:solidFill>
                <a:latin typeface="Arial" panose="020B0604020202020204" pitchFamily="34" charset="0"/>
              </a:defRPr>
            </a:lvl1pPr>
          </a:lstStyle>
          <a:p>
            <a:pPr lvl="0"/>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p:custDataLst>
              <p:tags r:id="rId3"/>
            </p:custDataLst>
          </p:nvPr>
        </p:nvSpPr>
        <p:spPr>
          <a:xfrm>
            <a:off x="11171555" y="0"/>
            <a:ext cx="876300" cy="502285"/>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4" name="任意多边形: 形状 23"/>
          <p:cNvSpPr/>
          <p:nvPr>
            <p:custDataLst>
              <p:tags r:id="rId4"/>
            </p:custDataLst>
          </p:nvPr>
        </p:nvSpPr>
        <p:spPr>
          <a:xfrm>
            <a:off x="143510" y="6350000"/>
            <a:ext cx="876300" cy="502285"/>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5" name="任意多边形: 形状 14"/>
          <p:cNvSpPr/>
          <p:nvPr>
            <p:custDataLst>
              <p:tags r:id="rId3"/>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9" name="平行四边形 18"/>
          <p:cNvSpPr/>
          <p:nvPr>
            <p:custDataLst>
              <p:tags r:id="rId2"/>
            </p:custDataLst>
          </p:nvPr>
        </p:nvSpPr>
        <p:spPr>
          <a:xfrm>
            <a:off x="2458244" y="0"/>
            <a:ext cx="7275513" cy="6858000"/>
          </a:xfrm>
          <a:prstGeom prst="parallelogram">
            <a:avLst>
              <a:gd name="adj" fmla="val 56845"/>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a:srcRect/>
          <a:stretch>
            <a:fillRect/>
          </a:stretch>
        </p:blipFill>
        <p:spPr>
          <a:xfrm>
            <a:off x="0" y="0"/>
            <a:ext cx="12192000"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矩形 12"/>
          <p:cNvSpPr/>
          <p:nvPr>
            <p:custDataLst>
              <p:tags r:id="rId7"/>
            </p:custDataLst>
          </p:nvPr>
        </p:nvSpPr>
        <p:spPr>
          <a:xfrm>
            <a:off x="3373120" y="2503805"/>
            <a:ext cx="8654415" cy="189166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8"/>
            </p:custDataLst>
          </p:nvPr>
        </p:nvSpPr>
        <p:spPr>
          <a:xfrm>
            <a:off x="3194367" y="2503805"/>
            <a:ext cx="9011920" cy="2143760"/>
          </a:xfrm>
          <a:prstGeom prst="rect">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9"/>
            </p:custDataLst>
          </p:nvPr>
        </p:nvSpPr>
        <p:spPr>
          <a:xfrm>
            <a:off x="6767868" y="2829264"/>
            <a:ext cx="5130000" cy="696239"/>
          </a:xfrm>
        </p:spPr>
        <p:txBody>
          <a:bodyPr lIns="90000" tIns="46800" rIns="90000" bIns="46800" anchor="t" anchorCtr="0">
            <a:normAutofit/>
          </a:bodyPr>
          <a:lstStyle>
            <a:lvl1pPr>
              <a:defRPr sz="3600" u="none" strike="noStrike" kern="1200" cap="none" spc="300" normalizeH="0" baseline="0">
                <a:solidFill>
                  <a:schemeClr val="bg1"/>
                </a:solidFill>
                <a:uFillTx/>
                <a:latin typeface="微软雅黑" panose="020B0503020204020204" pitchFamily="34" charset="-122"/>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6767863" y="3559142"/>
            <a:ext cx="5130000" cy="594000"/>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bg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ppt_w*1.125000"/>
                                          </p:val>
                                        </p:tav>
                                        <p:tav tm="100000">
                                          <p:val>
                                            <p:strVal val="#ppt_x"/>
                                          </p:val>
                                        </p:tav>
                                      </p:tavLst>
                                    </p:anim>
                                    <p:animEffect transition="in" filter="wipe(right)">
                                      <p:cBhvr>
                                        <p:cTn id="8" dur="1000"/>
                                        <p:tgtEl>
                                          <p:spTgt spid="12"/>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animBg="1"/>
      <p:bldP spid="12" grpId="1"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vl2pPr>
              <a:defRPr sz="1400">
                <a:solidFill>
                  <a:schemeClr val="tx1">
                    <a:lumMod val="85000"/>
                    <a:lumOff val="15000"/>
                  </a:schemeClr>
                </a:solidFill>
                <a:latin typeface="微软雅黑" panose="020B0503020204020204" pitchFamily="34" charset="-122"/>
                <a:ea typeface="微软雅黑" panose="020B0503020204020204" pitchFamily="34" charset="-122"/>
              </a:defRPr>
            </a:lvl2pPr>
            <a:lvl3pPr>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a:defRPr sz="14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4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srcRect/>
          <a:stretch>
            <a:fillRect/>
          </a:stretch>
        </p:blipFill>
        <p:spPr>
          <a:xfrm>
            <a:off x="0" y="0"/>
            <a:ext cx="4610100" cy="6858000"/>
          </a:xfrm>
          <a:prstGeom prst="rect">
            <a:avLst/>
          </a:prstGeom>
        </p:spPr>
      </p:pic>
      <p:sp>
        <p:nvSpPr>
          <p:cNvPr id="2" name="标题 1"/>
          <p:cNvSpPr>
            <a:spLocks noGrp="1"/>
          </p:cNvSpPr>
          <p:nvPr>
            <p:ph type="title"/>
            <p:custDataLst>
              <p:tags r:id="rId4"/>
            </p:custDataLst>
          </p:nvPr>
        </p:nvSpPr>
        <p:spPr>
          <a:xfrm>
            <a:off x="4724400" y="443230"/>
            <a:ext cx="67977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p:custDataLst>
              <p:tags r:id="rId2"/>
            </p:custDataLst>
          </p:nvPr>
        </p:nvGrpSpPr>
        <p:grpSpPr>
          <a:xfrm>
            <a:off x="143698" y="0"/>
            <a:ext cx="11904604" cy="6852125"/>
            <a:chOff x="143698" y="0"/>
            <a:chExt cx="11904604" cy="6852125"/>
          </a:xfrm>
        </p:grpSpPr>
        <p:sp>
          <p:nvSpPr>
            <p:cNvPr id="14" name="矩形 13"/>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16" name="任意多边形: 形状 15"/>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竖排标题 1"/>
          <p:cNvSpPr>
            <a:spLocks noGrp="1"/>
          </p:cNvSpPr>
          <p:nvPr>
            <p:ph type="title" orient="vert"/>
            <p:custDataLst>
              <p:tags r:id="rId6"/>
            </p:custDataLst>
          </p:nvPr>
        </p:nvSpPr>
        <p:spPr>
          <a:xfrm>
            <a:off x="10571135" y="952508"/>
            <a:ext cx="950984" cy="5388907"/>
          </a:xfrm>
          <a:noFill/>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a:noFill/>
        </p:spPr>
        <p:txBody>
          <a:bodyPr vert="eaVert"/>
          <a:lstStyle>
            <a:lvl1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1pPr>
            <a:lvl2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2pPr>
            <a:lvl3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3pPr>
            <a:lvl4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4pPr>
            <a:lvl5pPr indent="0" eaLnBrk="1" fontAlgn="auto" latinLnBrk="0" hangingPunct="1">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37.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9.xml"/><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hemeOverride" Target="../theme/themeOverride4.xml"/><Relationship Id="rId5" Type="http://schemas.openxmlformats.org/officeDocument/2006/relationships/tags" Target="../tags/tag165.xml"/><Relationship Id="rId4" Type="http://schemas.openxmlformats.org/officeDocument/2006/relationships/image" Target="../media/image7.jpeg"/><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hemeOverride" Target="../theme/themeOverride5.xml"/><Relationship Id="rId5" Type="http://schemas.openxmlformats.org/officeDocument/2006/relationships/tags" Target="../tags/tag170.xml"/><Relationship Id="rId4" Type="http://schemas.openxmlformats.org/officeDocument/2006/relationships/image" Target="../media/image9.jpeg"/><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hemeOverride" Target="../theme/themeOverride6.xml"/><Relationship Id="rId5" Type="http://schemas.openxmlformats.org/officeDocument/2006/relationships/tags" Target="../tags/tag175.xml"/><Relationship Id="rId4" Type="http://schemas.openxmlformats.org/officeDocument/2006/relationships/image" Target="../media/image7.jpeg"/><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7.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8.xml"/><Relationship Id="rId2" Type="http://schemas.openxmlformats.org/officeDocument/2006/relationships/tags" Target="../tags/tag180.xml"/><Relationship Id="rId1" Type="http://schemas.openxmlformats.org/officeDocument/2006/relationships/tags" Target="../tags/tag17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themeOverride" Target="../theme/themeOverride9.xml"/><Relationship Id="rId4" Type="http://schemas.openxmlformats.org/officeDocument/2006/relationships/tags" Target="../tags/tag183.xml"/><Relationship Id="rId3" Type="http://schemas.openxmlformats.org/officeDocument/2006/relationships/image" Target="../media/image11.jpeg"/><Relationship Id="rId2" Type="http://schemas.openxmlformats.org/officeDocument/2006/relationships/tags" Target="../tags/tag182.xml"/><Relationship Id="rId1" Type="http://schemas.openxmlformats.org/officeDocument/2006/relationships/tags" Target="../tags/tag18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hemeOverride" Target="../theme/themeOverride10.xml"/><Relationship Id="rId2" Type="http://schemas.openxmlformats.org/officeDocument/2006/relationships/tags" Target="../tags/tag185.xml"/><Relationship Id="rId1" Type="http://schemas.openxmlformats.org/officeDocument/2006/relationships/tags" Target="../tags/tag18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11.xml"/><Relationship Id="rId2" Type="http://schemas.openxmlformats.org/officeDocument/2006/relationships/tags" Target="../tags/tag187.xml"/><Relationship Id="rId1" Type="http://schemas.openxmlformats.org/officeDocument/2006/relationships/tags" Target="../tags/tag186.xml"/></Relationships>
</file>

<file path=ppt/slides/_rels/slide2.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2" Type="http://schemas.openxmlformats.org/officeDocument/2006/relationships/slideLayout" Target="../slideLayouts/slideLayout6.xml"/><Relationship Id="rId11" Type="http://schemas.openxmlformats.org/officeDocument/2006/relationships/themeOverride" Target="../theme/themeOverride1.xml"/><Relationship Id="rId10" Type="http://schemas.openxmlformats.org/officeDocument/2006/relationships/tags" Target="../tags/tag149.xml"/><Relationship Id="rId1" Type="http://schemas.openxmlformats.org/officeDocument/2006/relationships/tags" Target="../tags/tag14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2.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6.xml"/><Relationship Id="rId1" Type="http://schemas.openxmlformats.org/officeDocument/2006/relationships/tags" Target="../tags/tag15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7.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40155" y="1386840"/>
            <a:ext cx="8818245" cy="1277620"/>
          </a:xfrm>
        </p:spPr>
        <p:txBody>
          <a:bodyPr>
            <a:normAutofit fontScale="90000"/>
          </a:bodyPr>
          <a:p>
            <a:r>
              <a:rPr lang="zh-CN" altLang="zh-CN">
                <a:solidFill>
                  <a:schemeClr val="accent1"/>
                </a:solidFill>
                <a:effectLst>
                  <a:outerShdw blurRad="38100" dist="25400" dir="5400000" algn="ctr" rotWithShape="0">
                    <a:srgbClr val="6E747A">
                      <a:alpha val="43000"/>
                    </a:srgbClr>
                  </a:outerShdw>
                </a:effectLst>
              </a:rPr>
              <a:t>基于人工智能的</a:t>
            </a:r>
            <a:r>
              <a:rPr lang="zh-CN" altLang="zh-CN">
                <a:solidFill>
                  <a:schemeClr val="accent1"/>
                </a:solidFill>
                <a:effectLst>
                  <a:outerShdw blurRad="38100" dist="25400" dir="5400000" algn="ctr" rotWithShape="0">
                    <a:srgbClr val="6E747A">
                      <a:alpha val="43000"/>
                    </a:srgbClr>
                  </a:outerShdw>
                </a:effectLst>
              </a:rPr>
              <a:t>广告推送</a:t>
            </a:r>
            <a:endParaRPr lang="zh-CN" altLang="zh-CN">
              <a:solidFill>
                <a:schemeClr val="accent1"/>
              </a:solidFill>
              <a:effectLst>
                <a:outerShdw blurRad="38100" dist="25400" dir="5400000" algn="ctr" rotWithShape="0">
                  <a:srgbClr val="6E747A">
                    <a:alpha val="43000"/>
                  </a:srgbClr>
                </a:outerShdw>
              </a:effectLst>
            </a:endParaRPr>
          </a:p>
        </p:txBody>
      </p:sp>
      <p:sp>
        <p:nvSpPr>
          <p:cNvPr id="4" name="文本占位符 3"/>
          <p:cNvSpPr>
            <a:spLocks noGrp="1"/>
          </p:cNvSpPr>
          <p:nvPr>
            <p:ph type="body" sz="quarter" idx="13"/>
          </p:nvPr>
        </p:nvSpPr>
        <p:spPr>
          <a:xfrm>
            <a:off x="1240155" y="3237865"/>
            <a:ext cx="1713865" cy="626745"/>
          </a:xfrm>
        </p:spPr>
        <p:txBody>
          <a:bodyPr>
            <a:normAutofit fontScale="60000"/>
          </a:bodyPr>
          <a:p>
            <a:r>
              <a:rPr lang="zh-CN" altLang="en-US"/>
              <a:t>李腾瑞</a:t>
            </a:r>
            <a:r>
              <a:rPr lang="en-US" altLang="zh-CN"/>
              <a:t>2007010112   </a:t>
            </a:r>
            <a:r>
              <a:rPr lang="zh-CN" altLang="en-US"/>
              <a:t>柳昂</a:t>
            </a:r>
            <a:r>
              <a:rPr lang="en-US" altLang="zh-CN"/>
              <a:t>2007010114</a:t>
            </a:r>
            <a:endParaRPr lang="en-US" altLang="zh-CN"/>
          </a:p>
        </p:txBody>
      </p:sp>
      <p:sp>
        <p:nvSpPr>
          <p:cNvPr id="5" name="文本占位符 4"/>
          <p:cNvSpPr>
            <a:spLocks noGrp="1"/>
          </p:cNvSpPr>
          <p:nvPr>
            <p:ph type="body" sz="quarter" idx="14"/>
          </p:nvPr>
        </p:nvSpPr>
        <p:spPr/>
        <p:txBody>
          <a:bodyPr>
            <a:normAutofit lnSpcReduction="20000"/>
          </a:bodyPr>
          <a:p>
            <a:r>
              <a:rPr lang="en-US" altLang="zh-CN"/>
              <a:t>2020.12.18</a:t>
            </a:r>
            <a:endParaRPr lang="en-US" altLang="zh-CN"/>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userDrawn="1">
            <p:custDataLst>
              <p:tags r:id="rId1"/>
            </p:custDataLst>
          </p:nvPr>
        </p:nvSpPr>
        <p:spPr>
          <a:xfrm>
            <a:off x="608664" y="5202434"/>
            <a:ext cx="10973399" cy="10439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插屏，是移动广告的一种常见形式，具有强烈的视觉冲击效果，是目前移动广告平台主流的广告形式之一。 在应用开启、暂停、退出时以半屏或全屏的形式弹出，展示时机巧妙避开用户对应用的正常体验。</a:t>
            </a:r>
            <a:endParaRPr lang="zh-CN" altLang="en-US" sz="1800"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7" name="Title 6"/>
          <p:cNvSpPr txBox="1"/>
          <p:nvPr userDrawn="1">
            <p:custDataLst>
              <p:tags r:id="rId2"/>
            </p:custDataLst>
          </p:nvPr>
        </p:nvSpPr>
        <p:spPr>
          <a:xfrm>
            <a:off x="609600" y="4084320"/>
            <a:ext cx="10973435" cy="77343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l">
              <a:lnSpc>
                <a:spcPct val="100000"/>
              </a:lnSpc>
              <a:spcAft>
                <a:spcPts val="800"/>
              </a:spcAft>
            </a:pPr>
            <a:r>
              <a:rPr altLang="zh-CN" sz="3200" b="1"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                                         </a:t>
            </a:r>
            <a:r>
              <a:rPr lang="zh-CN" altLang="en-US" sz="3200" b="1"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插屏广告</a:t>
            </a:r>
            <a:endParaRPr lang="zh-CN" altLang="en-US" sz="3200" b="1"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descr="D:\Users\Desktop\高清模板图\商务图\25.jpg25"/>
          <p:cNvPicPr>
            <a:picLocks noChangeAspect="1"/>
          </p:cNvPicPr>
          <p:nvPr>
            <p:custDataLst>
              <p:tags r:id="rId3"/>
            </p:custDataLst>
          </p:nvPr>
        </p:nvPicPr>
        <p:blipFill>
          <a:blip r:embed="rId4"/>
          <a:srcRect r="-98"/>
          <a:stretch>
            <a:fillRect/>
          </a:stretch>
        </p:blipFill>
        <p:spPr>
          <a:xfrm>
            <a:off x="608330" y="443230"/>
            <a:ext cx="10974070" cy="3296285"/>
          </a:xfrm>
          <a:prstGeom prst="rect">
            <a:avLst/>
          </a:prstGeom>
        </p:spPr>
      </p:pic>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5fdf8db1cb134954714ffb9d544e9258d0094af1"/>
          <p:cNvPicPr>
            <a:picLocks noChangeAspect="1"/>
          </p:cNvPicPr>
          <p:nvPr/>
        </p:nvPicPr>
        <p:blipFill>
          <a:blip r:embed="rId1"/>
          <a:stretch>
            <a:fillRect/>
          </a:stretch>
        </p:blipFill>
        <p:spPr>
          <a:xfrm>
            <a:off x="3048000" y="-99695"/>
            <a:ext cx="6096000" cy="7058025"/>
          </a:xfrm>
          <a:prstGeom prst="rect">
            <a:avLst/>
          </a:prstGeom>
        </p:spPr>
      </p:pic>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solidFill>
                  <a:schemeClr val="tx1">
                    <a:lumMod val="85000"/>
                    <a:lumOff val="15000"/>
                  </a:schemeClr>
                </a:solidFill>
              </a:rPr>
              <a:t>       </a:t>
            </a:r>
            <a:r>
              <a:rPr lang="zh-CN" altLang="zh-CN" dirty="0">
                <a:solidFill>
                  <a:schemeClr val="tx1">
                    <a:lumMod val="85000"/>
                    <a:lumOff val="15000"/>
                  </a:schemeClr>
                </a:solidFill>
              </a:rPr>
              <a:t>积分墙</a:t>
            </a:r>
            <a:endParaRPr lang="zh-CN" altLang="zh-CN" dirty="0">
              <a:solidFill>
                <a:schemeClr val="tx1">
                  <a:lumMod val="85000"/>
                  <a:lumOff val="15000"/>
                </a:schemeClr>
              </a:solidFill>
            </a:endParaRPr>
          </a:p>
        </p:txBody>
      </p:sp>
      <p:sp>
        <p:nvSpPr>
          <p:cNvPr id="5" name="文本占位符 4"/>
          <p:cNvSpPr>
            <a:spLocks noGrp="1"/>
          </p:cNvSpPr>
          <p:nvPr>
            <p:ph type="body" sz="quarter" idx="13"/>
            <p:custDataLst>
              <p:tags r:id="rId2"/>
            </p:custDataLst>
          </p:nvPr>
        </p:nvSpPr>
        <p:spPr/>
        <p:txBody>
          <a:bodyPr>
            <a:normAutofit/>
          </a:bodyPr>
          <a:lstStyle/>
          <a:p>
            <a:pPr marL="0" indent="0">
              <a:buNone/>
            </a:pPr>
            <a:r>
              <a:rPr lang="zh-CN" altLang="en-US" sz="2000" dirty="0">
                <a:solidFill>
                  <a:schemeClr val="tx1">
                    <a:lumMod val="85000"/>
                    <a:lumOff val="15000"/>
                  </a:schemeClr>
                </a:solidFill>
              </a:rPr>
              <a:t>“积分墙”是在一个应用内展示各种积分任务（下载安装推荐的优质应用、注册、填表等），以供用户完成任务获得积分的页面。用户在嵌入积分墙的应用内完成任务，该应用的开发者就能得到相应的收入。</a:t>
            </a:r>
            <a:r>
              <a:rPr lang="zh-CN" altLang="en-US" sz="2000" dirty="0">
                <a:sym typeface="+mn-ea"/>
              </a:rPr>
              <a:t>经典案例：“捕鱼之海底捞”，该游戏通过用户免费获取金币的方式使用积分墙。</a:t>
            </a:r>
            <a:endParaRPr lang="zh-CN" altLang="en-US" sz="2000" dirty="0">
              <a:solidFill>
                <a:schemeClr val="tx1">
                  <a:lumMod val="85000"/>
                  <a:lumOff val="15000"/>
                </a:schemeClr>
              </a:solidFill>
            </a:endParaRPr>
          </a:p>
        </p:txBody>
      </p:sp>
      <p:pic>
        <p:nvPicPr>
          <p:cNvPr id="3" name="内容占位符 2" descr="analysis-coffee-communication-1493370"/>
          <p:cNvPicPr>
            <a:picLocks noGrp="1" noChangeAspect="1"/>
          </p:cNvPicPr>
          <p:nvPr>
            <p:ph sz="quarter" idx="14"/>
            <p:custDataLst>
              <p:tags r:id="rId3"/>
            </p:custDataLst>
          </p:nvPr>
        </p:nvPicPr>
        <p:blipFill>
          <a:blip r:embed="rId4"/>
          <a:stretch>
            <a:fillRect/>
          </a:stretch>
        </p:blipFill>
        <p:spPr>
          <a:xfrm>
            <a:off x="5100638" y="770400"/>
            <a:ext cx="6767901" cy="5086800"/>
          </a:xfrm>
          <a:prstGeom prst="rect">
            <a:avLst/>
          </a:prstGeom>
        </p:spPr>
      </p:pic>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820545" y="628015"/>
            <a:ext cx="8732520" cy="5601970"/>
          </a:xfrm>
          <a:prstGeom prst="rect">
            <a:avLst/>
          </a:prstGeom>
        </p:spPr>
      </p:pic>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userDrawn="1">
            <p:custDataLst>
              <p:tags r:id="rId1"/>
            </p:custDataLst>
          </p:nvPr>
        </p:nvSpPr>
        <p:spPr>
          <a:xfrm>
            <a:off x="558499" y="4499489"/>
            <a:ext cx="10973399" cy="1043940"/>
          </a:xfrm>
          <a:prstGeom prst="rect">
            <a:avLst/>
          </a:prstGeom>
          <a:noFill/>
          <a:ln w="3175">
            <a:noFill/>
            <a:prstDash val="dash"/>
          </a:ln>
        </p:spPr>
        <p:txBody>
          <a:bodyPr wrap="square" lIns="90000" tIns="46800" rIns="90000" bIns="46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zh-CN" altLang="en-US" sz="1900"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通知栏推送广告，收入稳定但用户体验很差，被应用市场和杀毒软件严重拒绝。</a:t>
            </a:r>
            <a:endParaRPr lang="zh-CN" altLang="en-US" sz="1900"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a:p>
            <a:pPr algn="just">
              <a:lnSpc>
                <a:spcPct val="130000"/>
              </a:lnSpc>
              <a:spcAft>
                <a:spcPts val="800"/>
              </a:spcAft>
            </a:pPr>
            <a:r>
              <a:rPr lang="zh-CN" altLang="en-US" sz="1900"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其他广告形式：其他的广告大多是以上几种的衍生，如开屏广告，插播广告等。当然还有其他广告形式，广告平台也在不断的创新发展中。</a:t>
            </a:r>
            <a:endParaRPr lang="zh-CN" altLang="en-US" sz="1900"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7" name="Title 6"/>
          <p:cNvSpPr txBox="1"/>
          <p:nvPr userDrawn="1">
            <p:custDataLst>
              <p:tags r:id="rId2"/>
            </p:custDataLst>
          </p:nvPr>
        </p:nvSpPr>
        <p:spPr>
          <a:xfrm>
            <a:off x="608029" y="3807908"/>
            <a:ext cx="10973399" cy="565146"/>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ctr">
              <a:lnSpc>
                <a:spcPct val="100000"/>
              </a:lnSpc>
              <a:spcAft>
                <a:spcPts val="800"/>
              </a:spcAft>
            </a:pPr>
            <a:r>
              <a:rPr altLang="zh-CN" sz="3200" b="1"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Push</a:t>
            </a:r>
            <a:endParaRPr altLang="zh-CN" sz="3200" b="1" spc="0" dirty="0">
              <a:ln w="3175">
                <a:noFill/>
                <a:prstDash val="dash"/>
              </a:ln>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descr="D:\Users\Desktop\高清模板图\商务图\25.jpg25"/>
          <p:cNvPicPr>
            <a:picLocks noChangeAspect="1"/>
          </p:cNvPicPr>
          <p:nvPr>
            <p:custDataLst>
              <p:tags r:id="rId3"/>
            </p:custDataLst>
          </p:nvPr>
        </p:nvPicPr>
        <p:blipFill>
          <a:blip r:embed="rId4"/>
          <a:srcRect r="-98"/>
          <a:stretch>
            <a:fillRect/>
          </a:stretch>
        </p:blipFill>
        <p:spPr>
          <a:xfrm>
            <a:off x="608330" y="443230"/>
            <a:ext cx="10974070" cy="3096260"/>
          </a:xfrm>
          <a:prstGeom prst="rect">
            <a:avLst/>
          </a:prstGeom>
        </p:spPr>
      </p:pic>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微软雅黑" panose="020B0503020204020204" pitchFamily="34" charset="-122"/>
              </a:rPr>
              <a:t>PART 03</a:t>
            </a:r>
            <a:endParaRPr lang="en-US" altLang="zh-CN" sz="6000" spc="100" dirty="0">
              <a:solidFill>
                <a:schemeClr val="bg1"/>
              </a:solidFill>
              <a:uFillTx/>
              <a:latin typeface="Arial" panose="020B0604020202020204" pitchFamily="34" charset="0"/>
              <a:ea typeface="微软雅黑" panose="020B0503020204020204" pitchFamily="34" charset="-122"/>
            </a:endParaRPr>
          </a:p>
        </p:txBody>
      </p:sp>
      <p:sp>
        <p:nvSpPr>
          <p:cNvPr id="10" name="标题 9"/>
          <p:cNvSpPr>
            <a:spLocks noGrp="1"/>
          </p:cNvSpPr>
          <p:nvPr>
            <p:ph type="title"/>
            <p:custDataLst>
              <p:tags r:id="rId2"/>
            </p:custDataLst>
          </p:nvPr>
        </p:nvSpPr>
        <p:spPr>
          <a:xfrm>
            <a:off x="6707505" y="3081020"/>
            <a:ext cx="5484495" cy="695960"/>
          </a:xfrm>
        </p:spPr>
        <p:txBody>
          <a:bodyPr>
            <a:normAutofit fontScale="90000"/>
          </a:bodyPr>
          <a:lstStyle/>
          <a:p>
            <a:r>
              <a:rPr lang="zh-CN" altLang="en-US" spc="100" dirty="0">
                <a:solidFill>
                  <a:srgbClr val="FFFF00"/>
                </a:solidFill>
                <a:latin typeface="Arial" panose="020B0604020202020204" pitchFamily="34" charset="0"/>
                <a:ea typeface="微软雅黑" panose="020B0503020204020204" pitchFamily="34" charset="-122"/>
                <a:cs typeface="微软雅黑" panose="020B0503020204020204" pitchFamily="34" charset="-122"/>
                <a:sym typeface="+mn-ea"/>
              </a:rPr>
              <a:t>人工智能如何助力广告推送？</a:t>
            </a:r>
            <a:endParaRPr lang="zh-CN" altLang="en-US" spc="100" dirty="0">
              <a:solidFill>
                <a:srgbClr val="FFFF00"/>
              </a:solidFill>
              <a:uFillTx/>
              <a:latin typeface="Arial" panose="020B0604020202020204" pitchFamily="34" charset="0"/>
              <a:ea typeface="微软雅黑" panose="020B0503020204020204" pitchFamily="34" charset="-122"/>
              <a:cs typeface="微软雅黑" panose="020B0503020204020204" pitchFamily="34" charset="-122"/>
              <a:sym typeface="+mn-ea"/>
            </a:endParaRPr>
          </a:p>
        </p:txBody>
      </p:sp>
    </p:spTree>
    <p:custDataLst>
      <p:tags r:id="rId3"/>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3"/>
            <p:custDataLst>
              <p:tags r:id="rId1"/>
            </p:custDataLst>
          </p:nvPr>
        </p:nvSpPr>
        <p:spPr>
          <a:xfrm>
            <a:off x="1522730" y="1021715"/>
            <a:ext cx="9144000" cy="4507230"/>
          </a:xfrm>
        </p:spPr>
        <p:txBody>
          <a:bodyPr>
            <a:normAutofit/>
          </a:bodyPr>
          <a:lstStyle/>
          <a:p>
            <a:pPr marL="0" indent="0" algn="l">
              <a:buNone/>
            </a:pPr>
            <a:r>
              <a:rPr lang="zh-CN" altLang="en-US" sz="1800" dirty="0">
                <a:solidFill>
                  <a:schemeClr val="tx1">
                    <a:lumMod val="85000"/>
                    <a:lumOff val="15000"/>
                  </a:schemeClr>
                </a:solidFill>
              </a:rPr>
              <a:t>未来，通过</a:t>
            </a:r>
            <a:r>
              <a:rPr lang="zh-CN" altLang="en-US" sz="1800" dirty="0">
                <a:solidFill>
                  <a:srgbClr val="FF0000"/>
                </a:solidFill>
              </a:rPr>
              <a:t>深度学习</a:t>
            </a:r>
            <a:r>
              <a:rPr lang="zh-CN" altLang="en-US" sz="1800" dirty="0">
                <a:solidFill>
                  <a:schemeClr val="tx1">
                    <a:lumMod val="85000"/>
                    <a:lumOff val="15000"/>
                  </a:schemeClr>
                </a:solidFill>
              </a:rPr>
              <a:t>使用算法来模拟人脑的神经网络，从而</a:t>
            </a:r>
            <a:r>
              <a:rPr lang="zh-CN" altLang="en-US" sz="1800" dirty="0">
                <a:solidFill>
                  <a:srgbClr val="FF0000"/>
                </a:solidFill>
              </a:rPr>
              <a:t>快速地处理受众群体的资料数据</a:t>
            </a:r>
            <a:r>
              <a:rPr lang="zh-CN" altLang="en-US" sz="1800" dirty="0">
                <a:solidFill>
                  <a:schemeClr val="tx1">
                    <a:lumMod val="85000"/>
                    <a:lumOff val="15000"/>
                  </a:schemeClr>
                </a:solidFill>
              </a:rPr>
              <a:t>，再</a:t>
            </a:r>
            <a:r>
              <a:rPr lang="zh-CN" altLang="en-US" sz="1800" dirty="0">
                <a:solidFill>
                  <a:srgbClr val="FF0000"/>
                </a:solidFill>
              </a:rPr>
              <a:t>针对用户习惯推送定制个性化广告。</a:t>
            </a:r>
            <a:endParaRPr lang="zh-CN" altLang="en-US" sz="1800" dirty="0">
              <a:solidFill>
                <a:schemeClr val="tx1">
                  <a:lumMod val="85000"/>
                  <a:lumOff val="15000"/>
                </a:schemeClr>
              </a:solidFill>
            </a:endParaRPr>
          </a:p>
          <a:p>
            <a:pPr marL="0" indent="0" algn="l">
              <a:buNone/>
            </a:pPr>
            <a:r>
              <a:rPr lang="zh-CN" altLang="en-US" sz="1800" dirty="0">
                <a:solidFill>
                  <a:schemeClr val="tx1">
                    <a:lumMod val="85000"/>
                    <a:lumOff val="15000"/>
                  </a:schemeClr>
                </a:solidFill>
              </a:rPr>
              <a:t>未来的人工智能将实现广告的自动整合，人工智能将为广告主提供广告文案、图片、视频、色彩搭配等资源，并根据该品牌的消费群体、竞品信息等与广告投放相关的数据，从而自动生成与广告主需求相匹配的广告。</a:t>
            </a:r>
            <a:endParaRPr lang="zh-CN" altLang="en-US" sz="1800" dirty="0">
              <a:solidFill>
                <a:schemeClr val="tx1">
                  <a:lumMod val="85000"/>
                  <a:lumOff val="15000"/>
                </a:schemeClr>
              </a:solidFill>
            </a:endParaRPr>
          </a:p>
          <a:p>
            <a:pPr marL="0" indent="0" algn="l">
              <a:buNone/>
            </a:pPr>
            <a:r>
              <a:rPr lang="zh-CN" altLang="en-US" sz="1800" dirty="0">
                <a:solidFill>
                  <a:schemeClr val="tx1">
                    <a:lumMod val="85000"/>
                    <a:lumOff val="15000"/>
                  </a:schemeClr>
                </a:solidFill>
              </a:rPr>
              <a:t>AI将利用数据库中的资源，事实地</a:t>
            </a:r>
            <a:r>
              <a:rPr lang="zh-CN" altLang="en-US" sz="1800" dirty="0">
                <a:solidFill>
                  <a:srgbClr val="FF0000"/>
                </a:solidFill>
              </a:rPr>
              <a:t>根据受众群体的消费习惯和行为特征</a:t>
            </a:r>
            <a:r>
              <a:rPr lang="zh-CN" altLang="en-US" sz="1800" dirty="0">
                <a:solidFill>
                  <a:schemeClr val="tx1">
                    <a:lumMod val="85000"/>
                    <a:lumOff val="15000"/>
                  </a:schemeClr>
                </a:solidFill>
              </a:rPr>
              <a:t>，为不同的广告主创造组合出各种不同广告方案。而且广告主不止会收到一个版本的广告，AI将根据其需求和不同消费群体的特征</a:t>
            </a:r>
            <a:r>
              <a:rPr lang="zh-CN" altLang="en-US" sz="1800" dirty="0">
                <a:solidFill>
                  <a:srgbClr val="FF0000"/>
                </a:solidFill>
              </a:rPr>
              <a:t>提供具有独特性的广告方案。</a:t>
            </a:r>
            <a:endParaRPr lang="zh-CN" altLang="en-US" sz="1800" dirty="0">
              <a:solidFill>
                <a:srgbClr val="FF0000"/>
              </a:solidFill>
            </a:endParaRPr>
          </a:p>
          <a:p>
            <a:pPr marL="0" indent="0" algn="l">
              <a:buNone/>
            </a:pPr>
            <a:r>
              <a:rPr lang="zh-CN" altLang="en-US" sz="1800" dirty="0">
                <a:solidFill>
                  <a:schemeClr val="tx1">
                    <a:lumMod val="85000"/>
                    <a:lumOff val="15000"/>
                  </a:schemeClr>
                </a:solidFill>
              </a:rPr>
              <a:t>不仅如此，广告主还可以</a:t>
            </a:r>
            <a:r>
              <a:rPr lang="zh-CN" altLang="en-US" sz="1800" dirty="0">
                <a:solidFill>
                  <a:srgbClr val="FF0000"/>
                </a:solidFill>
              </a:rPr>
              <a:t>利用其积累的客户数据并结合人工智能</a:t>
            </a:r>
            <a:r>
              <a:rPr lang="zh-CN" altLang="en-US" sz="1800" dirty="0">
                <a:solidFill>
                  <a:schemeClr val="tx1">
                    <a:lumMod val="85000"/>
                    <a:lumOff val="15000"/>
                  </a:schemeClr>
                </a:solidFill>
              </a:rPr>
              <a:t>，针对不同消费群体，定位符合其确切品味的产品，甚至还可以使用这些数据来预测未来将推出的产品是否符合用户的喜好。</a:t>
            </a:r>
            <a:endParaRPr lang="zh-CN" altLang="en-US" sz="1800" dirty="0">
              <a:solidFill>
                <a:schemeClr val="tx1">
                  <a:lumMod val="85000"/>
                  <a:lumOff val="15000"/>
                </a:schemeClr>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amond(in)">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amond(in)">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amond(in)">
                                      <p:cBhvr>
                                        <p:cTn id="22"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07555" y="1120290"/>
            <a:ext cx="10976400" cy="626400"/>
          </a:xfrm>
        </p:spPr>
        <p:txBody>
          <a:bodyPr>
            <a:normAutofit fontScale="90000"/>
          </a:bodyPr>
          <a:lstStyle/>
          <a:p>
            <a:r>
              <a:rPr lang="zh-CN" altLang="zh-CN" dirty="0">
                <a:solidFill>
                  <a:schemeClr val="tx1">
                    <a:lumMod val="85000"/>
                    <a:lumOff val="15000"/>
                  </a:schemeClr>
                </a:solidFill>
              </a:rPr>
              <a:t>点击率的死亡和未来广告的诞生</a:t>
            </a:r>
            <a:endParaRPr lang="zh-CN" altLang="zh-CN" dirty="0">
              <a:solidFill>
                <a:schemeClr val="tx1">
                  <a:lumMod val="85000"/>
                  <a:lumOff val="15000"/>
                </a:schemeClr>
              </a:solidFill>
            </a:endParaRPr>
          </a:p>
        </p:txBody>
      </p:sp>
      <p:pic>
        <p:nvPicPr>
          <p:cNvPr id="3" name="内容占位符 2" descr="D:\Users\Desktop\高清模板图\商务图\america-analysis-cellphone-926987.jpgamerica-analysis-cellphone-926987"/>
          <p:cNvPicPr>
            <a:picLocks noGrp="1" noChangeAspect="1"/>
          </p:cNvPicPr>
          <p:nvPr>
            <p:ph sz="quarter" idx="14"/>
            <p:custDataLst>
              <p:tags r:id="rId2"/>
            </p:custDataLst>
          </p:nvPr>
        </p:nvPicPr>
        <p:blipFill rotWithShape="1">
          <a:blip r:embed="rId3"/>
          <a:srcRect/>
          <a:stretch>
            <a:fillRect/>
          </a:stretch>
        </p:blipFill>
        <p:spPr>
          <a:xfrm>
            <a:off x="612000" y="2808288"/>
            <a:ext cx="10975974" cy="3430587"/>
          </a:xfrm>
          <a:prstGeom prst="rect">
            <a:avLst/>
          </a:prstGeom>
        </p:spPr>
      </p:pic>
    </p:spTree>
    <p:custDataLst>
      <p:tags r:id="rId4"/>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1"/>
            </p:custDataLst>
          </p:nvPr>
        </p:nvSpPr>
        <p:spPr>
          <a:xfrm>
            <a:off x="1217295" y="1080135"/>
            <a:ext cx="9626600" cy="4766310"/>
          </a:xfrm>
        </p:spPr>
        <p:txBody>
          <a:bodyPr/>
          <a:lstStyle/>
          <a:p>
            <a:pPr marL="0" indent="0">
              <a:buNone/>
            </a:pPr>
            <a:r>
              <a:rPr lang="zh-CN" altLang="en-US" sz="1800" dirty="0">
                <a:solidFill>
                  <a:schemeClr val="tx1">
                    <a:lumMod val="85000"/>
                    <a:lumOff val="15000"/>
                  </a:schemeClr>
                </a:solidFill>
              </a:rPr>
              <a:t>以前，广告的成功度是通过</a:t>
            </a:r>
            <a:r>
              <a:rPr lang="zh-CN" altLang="en-US" sz="1800" dirty="0">
                <a:solidFill>
                  <a:srgbClr val="FF0000"/>
                </a:solidFill>
              </a:rPr>
              <a:t>CTR（点击率）和展示次数来衡量的</a:t>
            </a:r>
            <a:r>
              <a:rPr lang="zh-CN" altLang="en-US" sz="1800" dirty="0">
                <a:solidFill>
                  <a:schemeClr val="tx1">
                    <a:lumMod val="85000"/>
                    <a:lumOff val="15000"/>
                  </a:schemeClr>
                </a:solidFill>
              </a:rPr>
              <a:t>，但对于人工智能所构建的个性化广告成功与否并不适合用这些来衡量。因为未来的广告并不需要消费者最终在品牌网站上完成交易。</a:t>
            </a:r>
            <a:endParaRPr lang="zh-CN" altLang="en-US" sz="1800" dirty="0">
              <a:solidFill>
                <a:schemeClr val="tx1">
                  <a:lumMod val="85000"/>
                  <a:lumOff val="15000"/>
                </a:schemeClr>
              </a:solidFill>
            </a:endParaRPr>
          </a:p>
          <a:p>
            <a:pPr marL="0" indent="0">
              <a:buNone/>
            </a:pPr>
            <a:r>
              <a:rPr lang="zh-CN" altLang="en-US" sz="1800" dirty="0">
                <a:solidFill>
                  <a:schemeClr val="tx1">
                    <a:lumMod val="85000"/>
                    <a:lumOff val="15000"/>
                  </a:schemeClr>
                </a:solidFill>
              </a:rPr>
              <a:t>相反，我们将会看到嵌入在个性化视频广告中的互动聊天机器人，它将出现在视频中并通过互动挖掘出用户的真正需求，进而引导消费者进行购买。该智能互动机器人将伴随消费者完成从看到产品一直到订购付款的全过程。</a:t>
            </a:r>
            <a:endParaRPr lang="zh-CN" altLang="en-US" sz="1800" dirty="0">
              <a:solidFill>
                <a:schemeClr val="tx1">
                  <a:lumMod val="85000"/>
                  <a:lumOff val="15000"/>
                </a:schemeClr>
              </a:solidFill>
            </a:endParaRPr>
          </a:p>
          <a:p>
            <a:pPr marL="0" indent="0">
              <a:buNone/>
            </a:pPr>
            <a:r>
              <a:rPr lang="zh-CN" altLang="en-US" sz="1800" dirty="0">
                <a:solidFill>
                  <a:schemeClr val="tx1">
                    <a:lumMod val="85000"/>
                    <a:lumOff val="15000"/>
                  </a:schemeClr>
                </a:solidFill>
              </a:rPr>
              <a:t>随着广告方式的改变，</a:t>
            </a:r>
            <a:r>
              <a:rPr lang="zh-CN" altLang="en-US" sz="1800" dirty="0">
                <a:solidFill>
                  <a:srgbClr val="FF0000"/>
                </a:solidFill>
              </a:rPr>
              <a:t>衡量AI智能广告成功与否的关键将会变成消费者在观看广告上花费的实际时间</a:t>
            </a:r>
            <a:r>
              <a:rPr lang="zh-CN" altLang="en-US" sz="1800" dirty="0">
                <a:solidFill>
                  <a:schemeClr val="tx1">
                    <a:lumMod val="85000"/>
                    <a:lumOff val="15000"/>
                  </a:schemeClr>
                </a:solidFill>
              </a:rPr>
              <a:t>。随着这些创新在广告行业的普及，人工智能将不再只出现在科幻小说中，完全个性化的AI定制广告正在逐步成为现实。</a:t>
            </a:r>
            <a:endParaRPr lang="zh-CN" altLang="en-US" sz="1800" dirty="0">
              <a:solidFill>
                <a:schemeClr val="tx1">
                  <a:lumMod val="85000"/>
                  <a:lumOff val="15000"/>
                </a:schemeClr>
              </a:solidFill>
            </a:endParaRPr>
          </a:p>
          <a:p>
            <a:pPr marL="0" indent="0">
              <a:buNone/>
            </a:pPr>
            <a:r>
              <a:rPr lang="zh-CN" altLang="en-US" sz="1800" dirty="0">
                <a:solidFill>
                  <a:schemeClr val="tx1">
                    <a:lumMod val="85000"/>
                    <a:lumOff val="15000"/>
                  </a:schemeClr>
                </a:solidFill>
              </a:rPr>
              <a:t>总之，AI的趋势最终将席卷全球，赋能各行各业。广告领域也将借助AI赋能实现华丽的转身，“视”界观从此被颠覆，广告为你而存在。</a:t>
            </a:r>
            <a:endParaRPr lang="zh-CN" altLang="en-US" sz="1800" dirty="0">
              <a:solidFill>
                <a:schemeClr val="tx1">
                  <a:lumMod val="85000"/>
                  <a:lumOff val="15000"/>
                </a:schemeClr>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trips(down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t>感谢聆听</a:t>
            </a:r>
            <a:endParaRPr lang="zh-CN" altLang="en-US" dirty="0"/>
          </a:p>
        </p:txBody>
      </p:sp>
    </p:spTree>
    <p:custDataLst>
      <p:tags r:id="rId2"/>
    </p:custData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1"/>
            </p:custDataLst>
          </p:nvPr>
        </p:nvSpPr>
        <p:spPr bwMode="auto">
          <a:xfrm>
            <a:off x="6927830" y="2412837"/>
            <a:ext cx="3630950" cy="49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eaLnBrk="1" hangingPunct="1">
              <a:lnSpc>
                <a:spcPct val="100000"/>
              </a:lnSpc>
              <a:spcBef>
                <a:spcPct val="0"/>
              </a:spcBef>
              <a:buFontTx/>
              <a:buNone/>
            </a:pPr>
            <a:r>
              <a:rPr lang="zh-CN" altLang="en-US" sz="2400" spc="1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什么是广告推送？</a:t>
            </a:r>
            <a:endParaRPr lang="zh-CN" altLang="en-US" sz="2400" spc="1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20" name="文本框 19"/>
          <p:cNvSpPr txBox="1"/>
          <p:nvPr>
            <p:custDataLst>
              <p:tags r:id="rId2"/>
            </p:custDataLst>
          </p:nvPr>
        </p:nvSpPr>
        <p:spPr>
          <a:xfrm>
            <a:off x="5933440" y="2305677"/>
            <a:ext cx="994390" cy="754950"/>
          </a:xfrm>
          <a:prstGeom prst="rect">
            <a:avLst/>
          </a:prstGeom>
          <a:noFill/>
        </p:spPr>
        <p:txBody>
          <a:bodyPr wrap="square" rtlCol="0" anchor="ctr">
            <a:normAutofit/>
          </a:bodyPr>
          <a:lstStyle/>
          <a:p>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3"/>
          <p:cNvSpPr txBox="1">
            <a:spLocks noChangeArrowheads="1"/>
          </p:cNvSpPr>
          <p:nvPr>
            <p:custDataLst>
              <p:tags r:id="rId3"/>
            </p:custDataLst>
          </p:nvPr>
        </p:nvSpPr>
        <p:spPr bwMode="auto">
          <a:xfrm>
            <a:off x="6927830" y="3474719"/>
            <a:ext cx="3630950" cy="49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eaLnBrk="1" hangingPunct="1">
              <a:lnSpc>
                <a:spcPct val="100000"/>
              </a:lnSpc>
              <a:spcBef>
                <a:spcPct val="0"/>
              </a:spcBef>
              <a:buFontTx/>
              <a:buNone/>
            </a:pPr>
            <a:r>
              <a:rPr lang="zh-CN" altLang="en-US" sz="2400" spc="1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广告推送的分类</a:t>
            </a:r>
            <a:endParaRPr lang="zh-CN" altLang="en-US" sz="2400" spc="1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17" name="文本框 16"/>
          <p:cNvSpPr txBox="1"/>
          <p:nvPr>
            <p:custDataLst>
              <p:tags r:id="rId4"/>
            </p:custDataLst>
          </p:nvPr>
        </p:nvSpPr>
        <p:spPr>
          <a:xfrm>
            <a:off x="5933440" y="3370611"/>
            <a:ext cx="994390" cy="754950"/>
          </a:xfrm>
          <a:prstGeom prst="rect">
            <a:avLst/>
          </a:prstGeom>
          <a:noFill/>
        </p:spPr>
        <p:txBody>
          <a:bodyPr wrap="square" rtlCol="0" anchor="ctr">
            <a:normAutofit/>
          </a:bodyPr>
          <a:lstStyle/>
          <a:p>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3"/>
          <p:cNvSpPr txBox="1">
            <a:spLocks noChangeArrowheads="1"/>
          </p:cNvSpPr>
          <p:nvPr>
            <p:custDataLst>
              <p:tags r:id="rId5"/>
            </p:custDataLst>
          </p:nvPr>
        </p:nvSpPr>
        <p:spPr bwMode="auto">
          <a:xfrm>
            <a:off x="6927850" y="4538980"/>
            <a:ext cx="3938905" cy="49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9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eaLnBrk="1" hangingPunct="1">
              <a:lnSpc>
                <a:spcPct val="100000"/>
              </a:lnSpc>
              <a:spcBef>
                <a:spcPct val="0"/>
              </a:spcBef>
              <a:buFontTx/>
              <a:buNone/>
            </a:pPr>
            <a:r>
              <a:rPr lang="zh-CN" altLang="en-US" sz="2400" spc="1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rPr>
              <a:t>人工智能如何助力广告推送？</a:t>
            </a:r>
            <a:endParaRPr lang="zh-CN" altLang="en-US" sz="2400" spc="100" dirty="0">
              <a:solidFill>
                <a:schemeClr val="tx1">
                  <a:lumMod val="85000"/>
                  <a:lumOff val="15000"/>
                </a:scheme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21" name="文本框 20"/>
          <p:cNvSpPr txBox="1"/>
          <p:nvPr>
            <p:custDataLst>
              <p:tags r:id="rId6"/>
            </p:custDataLst>
          </p:nvPr>
        </p:nvSpPr>
        <p:spPr>
          <a:xfrm>
            <a:off x="5933440" y="4434866"/>
            <a:ext cx="1066290" cy="754950"/>
          </a:xfrm>
          <a:prstGeom prst="rect">
            <a:avLst/>
          </a:prstGeom>
          <a:noFill/>
        </p:spPr>
        <p:txBody>
          <a:bodyPr wrap="square" rtlCol="0" anchor="ctr">
            <a:normAutofit/>
          </a:bodyPr>
          <a:lstStyle/>
          <a:p>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7"/>
            </p:custDataLst>
          </p:nvPr>
        </p:nvSpPr>
        <p:spPr>
          <a:xfrm>
            <a:off x="3331845" y="3043555"/>
            <a:ext cx="2057100" cy="997585"/>
          </a:xfrm>
          <a:prstGeom prst="rect">
            <a:avLst/>
          </a:prstGeom>
        </p:spPr>
        <p:txBody>
          <a:bodyPr vert="horz" wrap="square" lIns="90000" tIns="46800" rIns="90000" bIns="46800">
            <a:normAutofit/>
          </a:bodyPr>
          <a:lstStyle/>
          <a:p>
            <a:pPr algn="dist" defTabSz="1215390"/>
            <a:r>
              <a:rPr lang="zh-CN" altLang="en-US" sz="5700" spc="100" dirty="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目录</a:t>
            </a:r>
            <a:endParaRPr lang="zh-CN" altLang="en-US" sz="5700" spc="100" dirty="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endParaRPr>
          </a:p>
        </p:txBody>
      </p:sp>
      <p:sp>
        <p:nvSpPr>
          <p:cNvPr id="15" name="文本框 14"/>
          <p:cNvSpPr txBox="1"/>
          <p:nvPr>
            <p:custDataLst>
              <p:tags r:id="rId8"/>
            </p:custDataLst>
          </p:nvPr>
        </p:nvSpPr>
        <p:spPr>
          <a:xfrm>
            <a:off x="3332479" y="4032885"/>
            <a:ext cx="2057101" cy="461665"/>
          </a:xfrm>
          <a:prstGeom prst="rect">
            <a:avLst/>
          </a:prstGeom>
          <a:noFill/>
        </p:spPr>
        <p:txBody>
          <a:bodyPr wrap="square" rtlCol="0">
            <a:normAutofit/>
          </a:bodyPr>
          <a:lstStyle/>
          <a:p>
            <a:pPr algn="ctr"/>
            <a:r>
              <a:rPr lang="en-US" altLang="zh-CN" sz="2400" spc="100" dirty="0">
                <a:solidFill>
                  <a:schemeClr val="tx1">
                    <a:lumMod val="85000"/>
                    <a:lumOff val="15000"/>
                  </a:schemeClr>
                </a:solidFill>
                <a:uFillTx/>
                <a:latin typeface="Arial" panose="020B0604020202020204" pitchFamily="34" charset="0"/>
                <a:ea typeface="微软雅黑" panose="020B0503020204020204" pitchFamily="34" charset="-122"/>
              </a:rPr>
              <a:t>CONTENTS</a:t>
            </a:r>
            <a:endParaRPr lang="en-US" altLang="zh-CN" sz="2400" spc="100" dirty="0">
              <a:solidFill>
                <a:schemeClr val="tx1">
                  <a:lumMod val="85000"/>
                  <a:lumOff val="15000"/>
                </a:schemeClr>
              </a:solidFill>
              <a:uFillTx/>
              <a:latin typeface="Arial" panose="020B0604020202020204" pitchFamily="34" charset="0"/>
              <a:ea typeface="微软雅黑" panose="020B0503020204020204" pitchFamily="34" charset="-122"/>
            </a:endParaRPr>
          </a:p>
        </p:txBody>
      </p:sp>
      <p:cxnSp>
        <p:nvCxnSpPr>
          <p:cNvPr id="18" name="直接连接符 17"/>
          <p:cNvCxnSpPr/>
          <p:nvPr>
            <p:custDataLst>
              <p:tags r:id="rId9"/>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10" dur="1000" fill="hold"/>
                                        <p:tgtEl>
                                          <p:spTgt spid="1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up)">
                                      <p:cBhvr>
                                        <p:cTn id="19" dur="500"/>
                                        <p:tgtEl>
                                          <p:spTgt spid="13"/>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ox(in)">
                                      <p:cBhvr>
                                        <p:cTn id="38"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4" grpId="0"/>
      <p:bldP spid="14" grpId="1"/>
      <p:bldP spid="16" grpId="0"/>
      <p:bldP spid="16" grpId="1"/>
      <p:bldP spid="19" grpId="0"/>
      <p:bldP spid="1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微软雅黑" panose="020B0503020204020204" pitchFamily="34" charset="-122"/>
              </a:rPr>
              <a:t>PART 01</a:t>
            </a:r>
            <a:endParaRPr lang="en-US" altLang="zh-CN" sz="6000" spc="100" dirty="0">
              <a:solidFill>
                <a:schemeClr val="bg1"/>
              </a:solidFill>
              <a:uFillTx/>
              <a:latin typeface="Arial" panose="020B0604020202020204" pitchFamily="34" charset="0"/>
              <a:ea typeface="微软雅黑" panose="020B0503020204020204" pitchFamily="34" charset="-122"/>
            </a:endParaRPr>
          </a:p>
        </p:txBody>
      </p:sp>
      <p:sp>
        <p:nvSpPr>
          <p:cNvPr id="10" name="标题 9"/>
          <p:cNvSpPr>
            <a:spLocks noGrp="1"/>
          </p:cNvSpPr>
          <p:nvPr>
            <p:ph type="title"/>
            <p:custDataLst>
              <p:tags r:id="rId2"/>
            </p:custDataLst>
          </p:nvPr>
        </p:nvSpPr>
        <p:spPr>
          <a:xfrm>
            <a:off x="6806603" y="3164544"/>
            <a:ext cx="5130000" cy="696239"/>
          </a:xfrm>
        </p:spPr>
        <p:txBody>
          <a:bodyPr>
            <a:normAutofit/>
          </a:bodyPr>
          <a:lstStyle/>
          <a:p>
            <a:r>
              <a:rPr lang="zh-CN" altLang="en-US" spc="200" dirty="0">
                <a:solidFill>
                  <a:srgbClr val="FFFF00"/>
                </a:solidFill>
                <a:uFillTx/>
                <a:latin typeface="Arial" panose="020B0604020202020204" pitchFamily="34" charset="0"/>
                <a:ea typeface="汉仪旗黑-85S" panose="00020600040101010101" pitchFamily="18" charset="-122"/>
              </a:rPr>
              <a:t>什么是广告推送？</a:t>
            </a:r>
            <a:endParaRPr lang="zh-CN" altLang="en-US" spc="200" dirty="0">
              <a:solidFill>
                <a:srgbClr val="FFFF00"/>
              </a:solidFill>
              <a:uFillTx/>
              <a:latin typeface="Arial" panose="020B0604020202020204" pitchFamily="34" charset="0"/>
              <a:ea typeface="汉仪旗黑-85S" panose="00020600040101010101" pitchFamily="18" charset="-122"/>
            </a:endParaRPr>
          </a:p>
        </p:txBody>
      </p:sp>
    </p:spTree>
    <p:custDataLst>
      <p:tags r:id="rId3"/>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37125" y="476885"/>
            <a:ext cx="6932930" cy="4523105"/>
          </a:xfrm>
          <a:prstGeom prst="rect">
            <a:avLst/>
          </a:prstGeom>
          <a:noFill/>
        </p:spPr>
        <p:txBody>
          <a:bodyPr wrap="square" rtlCol="0">
            <a:spAutoFit/>
          </a:bodyPr>
          <a:p>
            <a:pPr algn="l"/>
            <a:r>
              <a:rPr lang="en-US" altLang="zh-CN" sz="3200" spc="100" dirty="0">
                <a:solidFill>
                  <a:schemeClr val="accent1"/>
                </a:solidFill>
                <a:effectLst>
                  <a:outerShdw blurRad="38100" dist="25400" dir="5400000" algn="ctr" rotWithShape="0">
                    <a:srgbClr val="6E747A">
                      <a:alpha val="43000"/>
                    </a:srgbClr>
                  </a:outerShdw>
                </a:effectLst>
                <a:uFillTx/>
                <a:latin typeface="华文楷体" panose="02010600040101010101" charset="-122"/>
                <a:ea typeface="华文楷体" panose="02010600040101010101" charset="-122"/>
                <a:cs typeface="华文楷体" panose="02010600040101010101" charset="-122"/>
              </a:rPr>
              <a:t>推送广告就是在</a:t>
            </a:r>
            <a:r>
              <a:rPr lang="en-US" altLang="zh-CN" sz="3200" spc="100" dirty="0">
                <a:solidFill>
                  <a:srgbClr val="00B0F0"/>
                </a:solidFill>
                <a:effectLst>
                  <a:outerShdw blurRad="38100" dist="25400" dir="5400000" algn="ctr" rotWithShape="0">
                    <a:srgbClr val="6E747A">
                      <a:alpha val="43000"/>
                    </a:srgbClr>
                  </a:outerShdw>
                </a:effectLst>
                <a:uFillTx/>
                <a:latin typeface="华文楷体" panose="02010600040101010101" charset="-122"/>
                <a:ea typeface="华文楷体" panose="02010600040101010101" charset="-122"/>
                <a:cs typeface="华文楷体" panose="02010600040101010101" charset="-122"/>
              </a:rPr>
              <a:t>通知栏显示出来的广告信息</a:t>
            </a:r>
            <a:r>
              <a:rPr lang="en-US" altLang="zh-CN" sz="3200" spc="100" dirty="0">
                <a:solidFill>
                  <a:schemeClr val="accent1"/>
                </a:solidFill>
                <a:effectLst>
                  <a:outerShdw blurRad="38100" dist="25400" dir="5400000" algn="ctr" rotWithShape="0">
                    <a:srgbClr val="6E747A">
                      <a:alpha val="43000"/>
                    </a:srgbClr>
                  </a:outerShdw>
                </a:effectLst>
                <a:uFillTx/>
                <a:latin typeface="华文楷体" panose="02010600040101010101" charset="-122"/>
                <a:ea typeface="华文楷体" panose="02010600040101010101" charset="-122"/>
                <a:cs typeface="华文楷体" panose="02010600040101010101" charset="-122"/>
              </a:rPr>
              <a:t>。这是一种新的移动广告业务，通过推送功能来实现营销目的，当然，APP开发者也通过它来获取了盈利。与传统的Banner广告条相比，推送广告可以与APP分离，既不占用屏幕内容，也不会对用户在体验APP过程中产生任何影响，因为它本身就不在应用内展示。</a:t>
            </a:r>
            <a:r>
              <a:rPr lang="zh-CN" altLang="en-US" sz="3200" spc="100" dirty="0">
                <a:solidFill>
                  <a:schemeClr val="accent1"/>
                </a:solidFill>
                <a:effectLst>
                  <a:outerShdw blurRad="38100" dist="25400" dir="5400000" algn="ctr" rotWithShape="0">
                    <a:srgbClr val="6E747A">
                      <a:alpha val="43000"/>
                    </a:srgbClr>
                  </a:outerShdw>
                </a:effectLst>
                <a:uFillTx/>
                <a:latin typeface="华文楷体" panose="02010600040101010101" charset="-122"/>
                <a:ea typeface="华文楷体" panose="02010600040101010101" charset="-122"/>
                <a:cs typeface="华文楷体" panose="02010600040101010101" charset="-122"/>
              </a:rPr>
              <a:t>例如：</a:t>
            </a:r>
            <a:endParaRPr lang="zh-CN" altLang="en-US" sz="3200" spc="100" dirty="0">
              <a:solidFill>
                <a:schemeClr val="accent1"/>
              </a:solidFill>
              <a:effectLst>
                <a:outerShdw blurRad="38100" dist="25400" dir="5400000" algn="ctr" rotWithShape="0">
                  <a:srgbClr val="6E747A">
                    <a:alpha val="43000"/>
                  </a:srgbClr>
                </a:outerShdw>
              </a:effectLst>
              <a:uFillTx/>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广告一"/>
          <p:cNvPicPr>
            <a:picLocks noChangeAspect="1"/>
          </p:cNvPicPr>
          <p:nvPr/>
        </p:nvPicPr>
        <p:blipFill>
          <a:blip r:embed="rId1"/>
          <a:stretch>
            <a:fillRect/>
          </a:stretch>
        </p:blipFill>
        <p:spPr>
          <a:xfrm>
            <a:off x="4093845" y="645160"/>
            <a:ext cx="3917315" cy="5568315"/>
          </a:xfrm>
          <a:prstGeom prst="rect">
            <a:avLst/>
          </a:prstGeom>
        </p:spPr>
      </p:pic>
    </p:spTree>
    <p:custDataLst>
      <p:tags r:id="rId2"/>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724400" y="443230"/>
            <a:ext cx="6797675" cy="5145405"/>
          </a:xfrm>
        </p:spPr>
        <p:txBody>
          <a:bodyPr/>
          <a:p>
            <a:r>
              <a:rPr lang="zh-CN" altLang="en-US" sz="2800">
                <a:latin typeface="华文楷体" panose="02010600040101010101" charset="-122"/>
                <a:ea typeface="华文楷体" panose="02010600040101010101" charset="-122"/>
                <a:cs typeface="华文楷体" panose="02010600040101010101" charset="-122"/>
              </a:rPr>
              <a:t>目前还是有很多应用市场对广告推送不那么友好，使得嵌入了广告推送此类APP进入市场并不容易。对此，聚米广告平台提供出了自定义包，可以顺利的让此类APP进入市场。轻轻用手指下拉通知栏，就会看到推送广告，而即使是非活跃用户也是很容易就点击进去查看的，所以基本上有做推送广告的平台都采用cpm的计费方式，如聚米广告平台，其cpm（每千次展示）收入高达20元，当然不同的广告推送方式价格也会有差异。</a:t>
            </a:r>
            <a:endParaRPr lang="zh-CN" altLang="en-US" sz="2800">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7" dur="2000" fill="hold"/>
                                              <p:tgtEl>
                                                <p:spTgt spid="2"/>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4e800000cdbfaf043c65"/>
          <p:cNvPicPr>
            <a:picLocks noChangeAspect="1"/>
          </p:cNvPicPr>
          <p:nvPr/>
        </p:nvPicPr>
        <p:blipFill>
          <a:blip r:embed="rId1"/>
          <a:stretch>
            <a:fillRect/>
          </a:stretch>
        </p:blipFill>
        <p:spPr>
          <a:xfrm>
            <a:off x="1237615" y="719455"/>
            <a:ext cx="3048000" cy="5419725"/>
          </a:xfrm>
          <a:prstGeom prst="rect">
            <a:avLst/>
          </a:prstGeom>
        </p:spPr>
      </p:pic>
      <p:pic>
        <p:nvPicPr>
          <p:cNvPr id="6" name="图片 5" descr="4e7f0000ed899731632c"/>
          <p:cNvPicPr>
            <a:picLocks noChangeAspect="1"/>
          </p:cNvPicPr>
          <p:nvPr/>
        </p:nvPicPr>
        <p:blipFill>
          <a:blip r:embed="rId2"/>
          <a:stretch>
            <a:fillRect/>
          </a:stretch>
        </p:blipFill>
        <p:spPr>
          <a:xfrm>
            <a:off x="7473315" y="770255"/>
            <a:ext cx="3048000" cy="5419725"/>
          </a:xfrm>
          <a:prstGeom prst="rect">
            <a:avLst/>
          </a:prstGeom>
        </p:spPr>
      </p:pic>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e7e0003f6158b404fcf"/>
          <p:cNvPicPr>
            <a:picLocks noChangeAspect="1"/>
          </p:cNvPicPr>
          <p:nvPr/>
        </p:nvPicPr>
        <p:blipFill>
          <a:blip r:embed="rId1"/>
          <a:stretch>
            <a:fillRect/>
          </a:stretch>
        </p:blipFill>
        <p:spPr>
          <a:xfrm>
            <a:off x="3975735" y="70485"/>
            <a:ext cx="3776345" cy="6715125"/>
          </a:xfrm>
          <a:prstGeom prst="rect">
            <a:avLst/>
          </a:prstGeom>
        </p:spPr>
      </p:pic>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微软雅黑" panose="020B0503020204020204" pitchFamily="34" charset="-122"/>
              </a:rPr>
              <a:t>PART 02</a:t>
            </a:r>
            <a:endParaRPr lang="en-US" altLang="zh-CN" sz="6000" spc="100" dirty="0">
              <a:solidFill>
                <a:schemeClr val="bg1"/>
              </a:solidFill>
              <a:uFillTx/>
              <a:latin typeface="Arial" panose="020B0604020202020204" pitchFamily="34" charset="0"/>
              <a:ea typeface="微软雅黑" panose="020B0503020204020204" pitchFamily="34" charset="-122"/>
            </a:endParaRPr>
          </a:p>
        </p:txBody>
      </p:sp>
      <p:sp>
        <p:nvSpPr>
          <p:cNvPr id="10" name="标题 9"/>
          <p:cNvSpPr>
            <a:spLocks noGrp="1"/>
          </p:cNvSpPr>
          <p:nvPr>
            <p:ph type="title"/>
            <p:custDataLst>
              <p:tags r:id="rId2"/>
            </p:custDataLst>
          </p:nvPr>
        </p:nvSpPr>
        <p:spPr>
          <a:xfrm>
            <a:off x="6825653" y="3106124"/>
            <a:ext cx="5130000" cy="696239"/>
          </a:xfrm>
        </p:spPr>
        <p:txBody>
          <a:bodyPr/>
          <a:lstStyle/>
          <a:p>
            <a:r>
              <a:rPr lang="zh-CN" altLang="en-US" spc="200" dirty="0">
                <a:solidFill>
                  <a:srgbClr val="FFFF00"/>
                </a:solidFill>
                <a:uFillTx/>
                <a:latin typeface="Arial" panose="020B0604020202020204" pitchFamily="34" charset="0"/>
                <a:ea typeface="汉仪旗黑-85S" panose="00020600040101010101" pitchFamily="18" charset="-122"/>
              </a:rPr>
              <a:t>广告推送的分类</a:t>
            </a:r>
            <a:endParaRPr lang="zh-CN" altLang="en-US" spc="200" dirty="0">
              <a:solidFill>
                <a:srgbClr val="FFFF00"/>
              </a:solidFill>
              <a:uFillTx/>
              <a:latin typeface="Arial" panose="020B0604020202020204" pitchFamily="34" charset="0"/>
              <a:ea typeface="汉仪旗黑-85S" panose="00020600040101010101" pitchFamily="18" charset="-122"/>
            </a:endParaRPr>
          </a:p>
        </p:txBody>
      </p:sp>
    </p:spTree>
    <p:custDataLst>
      <p:tags r:id="rId3"/>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2"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 grpId="0"/>
      <p:bldP spid="10" grpId="1"/>
      <p:bldP spid="10" grpId="2"/>
      <p:bldP spid="10" grpId="3"/>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BK_DARK_LIGHT"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 name="KSO_WM_UNIT_BK_DARK_LIGHT" val="2"/>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 name="KSO_WM_UNIT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06"/>
  <p:tag name="KSO_WM_TEMPLATE_THUMBS_INDEX" val="1、6、7、14、15"/>
  <p:tag name="KSO_WM_TEMPLATE_MASTER_THUMB_INDEX" val="12"/>
</p:tagLst>
</file>

<file path=ppt/tags/tag13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3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260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点击添加标题内容"/>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06_4*l_h_a*1_1_1"/>
  <p:tag name="KSO_WM_TEMPLATE_CATEGORY" val="custom"/>
  <p:tag name="KSO_WM_TEMPLATE_INDEX" val="20202606"/>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06_4*l_h_i*1_1_1"/>
  <p:tag name="KSO_WM_TEMPLATE_CATEGORY" val="custom"/>
  <p:tag name="KSO_WM_TEMPLATE_INDEX" val="2020260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UNIT_ISCONTENTSTITLE" val="0"/>
  <p:tag name="KSO_WM_UNIT_PRESET_TEXT" val="点击添加标题内容"/>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06_4*l_h_a*1_2_1"/>
  <p:tag name="KSO_WM_TEMPLATE_CATEGORY" val="custom"/>
  <p:tag name="KSO_WM_TEMPLATE_INDEX" val="20202606"/>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06_4*l_h_i*1_2_1"/>
  <p:tag name="KSO_WM_TEMPLATE_CATEGORY" val="custom"/>
  <p:tag name="KSO_WM_TEMPLATE_INDEX" val="2020260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UNIT_ISCONTENTSTITLE" val="0"/>
  <p:tag name="KSO_WM_UNIT_PRESET_TEXT" val="点击添加标题内容"/>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06_4*l_h_a*1_3_1"/>
  <p:tag name="KSO_WM_TEMPLATE_CATEGORY" val="custom"/>
  <p:tag name="KSO_WM_TEMPLATE_INDEX" val="20202606"/>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606_4*l_h_i*1_3_1"/>
  <p:tag name="KSO_WM_TEMPLATE_CATEGORY" val="custom"/>
  <p:tag name="KSO_WM_TEMPLATE_INDEX" val="2020260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ISCONTENTS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06_4*a*1"/>
  <p:tag name="KSO_WM_TEMPLATE_CATEGORY" val="custom"/>
  <p:tag name="KSO_WM_TEMPLATE_INDEX" val="2020260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UNIT_ISCONTENTSTITLE" val="0"/>
  <p:tag name="KSO_WM_UNIT_PRESET_TEXT" val="CONTENTS"/>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606_4*b*1"/>
  <p:tag name="KSO_WM_TEMPLATE_CATEGORY" val="custom"/>
  <p:tag name="KSO_WM_TEMPLATE_INDEX" val="2020260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06_4*i*1"/>
  <p:tag name="KSO_WM_TEMPLATE_CATEGORY" val="custom"/>
  <p:tag name="KSO_WM_TEMPLATE_INDEX" val="20202606"/>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149.xml><?xml version="1.0" encoding="utf-8"?>
<p:tagLst xmlns:p="http://schemas.openxmlformats.org/presentationml/2006/main">
  <p:tag name="KSO_WM_SLIDE_ID" val="custom20202606_4"/>
  <p:tag name="KSO_WM_TEMPLATE_SUBCATEGORY" val="0"/>
  <p:tag name="KSO_WM_TEMPLATE_MASTER_TYPE" val="1"/>
  <p:tag name="KSO_WM_TEMPLATE_COLOR_TYPE" val="1"/>
  <p:tag name="KSO_WM_SLIDE_TYPE" val="contents"/>
  <p:tag name="KSO_WM_SLIDE_SUBTYPE" val="pureTxt"/>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2606"/>
  <p:tag name="KSO_WM_SLIDE_LAYOUT" val="a_b_l"/>
  <p:tag name="KSO_WM_SLIDE_LAYOUT_CNT" val="1_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51.xml><?xml version="1.0" encoding="utf-8"?>
<p:tagLst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ISNUMDGMTITLE" val="0"/>
</p:tagLst>
</file>

<file path=ppt/tags/tag152.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53.xml><?xml version="1.0" encoding="utf-8"?>
<p:tagLst xmlns:p="http://schemas.openxmlformats.org/presentationml/2006/main">
  <p:tag name="KSO_WM_BEAUTIFY_FLAG" val="#wm#"/>
  <p:tag name="KSO_WM_TEMPLATE_CATEGORY" val="custom"/>
  <p:tag name="KSO_WM_TEMPLATE_INDEX" val="20202606"/>
</p:tagLst>
</file>

<file path=ppt/tags/tag154.xml><?xml version="1.0" encoding="utf-8"?>
<p:tagLst xmlns:p="http://schemas.openxmlformats.org/presentationml/2006/main">
  <p:tag name="KSO_WM_BEAUTIFY_FLAG" val="#wm#"/>
  <p:tag name="KSO_WM_TEMPLATE_CATEGORY" val="custom"/>
  <p:tag name="KSO_WM_TEMPLATE_INDEX" val="20202606"/>
</p:tagLst>
</file>

<file path=ppt/tags/tag155.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7831445249_1_1"/>
</p:tagLst>
</file>

<file path=ppt/tags/tag156.xml><?xml version="1.0" encoding="utf-8"?>
<p:tagLst xmlns:p="http://schemas.openxmlformats.org/presentationml/2006/main">
  <p:tag name="KSO_WM_BEAUTIFY_FLAG" val="#wm#"/>
  <p:tag name="KSO_WM_TEMPLATE_CATEGORY" val="custom"/>
  <p:tag name="KSO_WM_TEMPLATE_INDEX" val="20202606"/>
</p:tagLst>
</file>

<file path=ppt/tags/tag157.xml><?xml version="1.0" encoding="utf-8"?>
<p:tagLst xmlns:p="http://schemas.openxmlformats.org/presentationml/2006/main">
  <p:tag name="KSO_WM_BEAUTIFY_FLAG" val="#wm#"/>
  <p:tag name="KSO_WM_TEMPLATE_CATEGORY" val="custom"/>
  <p:tag name="KSO_WM_TEMPLATE_INDEX" val="20202606"/>
</p:tagLst>
</file>

<file path=ppt/tags/tag158.xml><?xml version="1.0" encoding="utf-8"?>
<p:tagLst xmlns:p="http://schemas.openxmlformats.org/presentationml/2006/main">
  <p:tag name="KSO_WM_BEAUTIFY_FLAG" val="#wm#"/>
  <p:tag name="KSO_WM_TEMPLATE_CATEGORY" val="custom"/>
  <p:tag name="KSO_WM_TEMPLATE_INDEX" val="20202606"/>
</p:tagLst>
</file>

<file path=ppt/tags/tag15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ISNUMDGMTITLE" val="0"/>
</p:tagLst>
</file>

<file path=ppt/tags/tag16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62.xml><?xml version="1.0" encoding="utf-8"?>
<p:tagLst xmlns:p="http://schemas.openxmlformats.org/presentationml/2006/main">
  <p:tag name="KSO_WM_UNIT_PRESET_TEXT" val="点击此处添加正文，文字是您思想的提炼，为了演示发布的良好效果，请言简意赅的阐述您的观点。"/>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6_8*f*1"/>
  <p:tag name="KSO_WM_TEMPLATE_CATEGORY" val="custom"/>
  <p:tag name="KSO_WM_TEMPLATE_INDEX" val="20202606"/>
  <p:tag name="KSO_WM_UNIT_LAYERLEVEL" val="1"/>
  <p:tag name="KSO_WM_TAG_VERSION" val="1.0"/>
  <p:tag name="KSO_WM_BEAUTIFY_FLAG" val="#wm#"/>
  <p:tag name="KSO_WM_UNIT_SUBTYPE" val="a"/>
</p:tagLst>
</file>

<file path=ppt/tags/tag163.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8*a*1"/>
  <p:tag name="KSO_WM_TEMPLATE_CATEGORY" val="custom"/>
  <p:tag name="KSO_WM_TEMPLATE_INDEX" val="20202606"/>
  <p:tag name="KSO_WM_UNIT_LAYERLEVEL" val="1"/>
  <p:tag name="KSO_WM_TAG_VERSION" val="1.0"/>
  <p:tag name="KSO_WM_BEAUTIFY_FLAG" val="#wm#"/>
  <p:tag name="KSO_WM_UNIT_ISNUMDGMTITLE" val="0"/>
</p:tagLst>
</file>

<file path=ppt/tags/tag164.xml><?xml version="1.0" encoding="utf-8"?>
<p:tagLst xmlns:p="http://schemas.openxmlformats.org/presentationml/2006/main">
  <p:tag name="KSO_WM_UNIT_VALUE" val="976*3046"/>
  <p:tag name="KSO_WM_UNIT_HIGHLIGHT" val="0"/>
  <p:tag name="KSO_WM_UNIT_COMPATIBLE" val="0"/>
  <p:tag name="KSO_WM_UNIT_DIAGRAM_ISNUMVISUAL" val="0"/>
  <p:tag name="KSO_WM_UNIT_DIAGRAM_ISREFERUNIT" val="0"/>
  <p:tag name="KSO_WM_UNIT_TYPE" val="d"/>
  <p:tag name="KSO_WM_UNIT_INDEX" val="1"/>
  <p:tag name="KSO_WM_UNIT_ID" val="custom20202606_8*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65.xml><?xml version="1.0" encoding="utf-8"?>
<p:tagLst xmlns:p="http://schemas.openxmlformats.org/presentationml/2006/main">
  <p:tag name="KSO_WM_SLIDE_ID" val="custom20202606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57"/>
  <p:tag name="KSO_WM_SLIDE_POSITION" val="47*34"/>
  <p:tag name="KSO_WM_TAG_VERSION" val="1.0"/>
  <p:tag name="KSO_WM_BEAUTIFY_FLAG" val="#wm#"/>
  <p:tag name="KSO_WM_TEMPLATE_CATEGORY" val="custom"/>
  <p:tag name="KSO_WM_TEMPLATE_INDEX" val="20202606"/>
  <p:tag name="KSO_WM_SLIDE_LAYOUT" val="a_d_f"/>
  <p:tag name="KSO_WM_SLIDE_LAYOUT_CNT" val="1_1_1"/>
</p:tagLst>
</file>

<file path=ppt/tags/tag166.xml><?xml version="1.0" encoding="utf-8"?>
<p:tagLst xmlns:p="http://schemas.openxmlformats.org/presentationml/2006/main">
  <p:tag name="KSO_WM_BEAUTIFY_FLAG" val="#wm#"/>
  <p:tag name="KSO_WM_TEMPLATE_CATEGORY" val="custom"/>
  <p:tag name="KSO_WM_TEMPLATE_INDEX" val="20202606"/>
</p:tagLst>
</file>

<file path=ppt/tags/tag167.xml><?xml version="1.0" encoding="utf-8"?>
<p:tagLst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6_10*a*1"/>
  <p:tag name="KSO_WM_TEMPLATE_CATEGORY" val="custom"/>
  <p:tag name="KSO_WM_TEMPLATE_INDEX" val="20202606"/>
  <p:tag name="KSO_WM_UNIT_LAYERLEVEL" val="1"/>
  <p:tag name="KSO_WM_TAG_VERSION" val="1.0"/>
  <p:tag name="KSO_WM_BEAUTIFY_FLAG" val="#wm#"/>
  <p:tag name="KSO_WM_UNIT_ISNUMDGMTITLE" val="0"/>
</p:tagLst>
</file>

<file path=ppt/tags/tag168.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06_10*f*1"/>
  <p:tag name="KSO_WM_TEMPLATE_CATEGORY" val="custom"/>
  <p:tag name="KSO_WM_TEMPLATE_INDEX" val="20202606"/>
  <p:tag name="KSO_WM_UNIT_LAYERLEVEL" val="1"/>
  <p:tag name="KSO_WM_TAG_VERSION" val="1.0"/>
  <p:tag name="KSO_WM_BEAUTIFY_FLAG" val="#wm#"/>
  <p:tag name="KSO_WM_UNIT_SUBTYPE" val="a"/>
</p:tagLst>
</file>

<file path=ppt/tags/tag169.xml><?xml version="1.0" encoding="utf-8"?>
<p:tagLst xmlns:p="http://schemas.openxmlformats.org/presentationml/2006/main">
  <p:tag name="KSO_WM_UNIT_VALUE" val="1412*1878"/>
  <p:tag name="KSO_WM_UNIT_HIGHLIGHT" val="0"/>
  <p:tag name="KSO_WM_UNIT_COMPATIBLE" val="0"/>
  <p:tag name="KSO_WM_UNIT_DIAGRAM_ISNUMVISUAL" val="0"/>
  <p:tag name="KSO_WM_UNIT_DIAGRAM_ISREFERUNIT" val="0"/>
  <p:tag name="KSO_WM_UNIT_TYPE" val="d"/>
  <p:tag name="KSO_WM_UNIT_INDEX" val="1"/>
  <p:tag name="KSO_WM_UNIT_ID" val="custom20202606_10*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202606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88*400"/>
  <p:tag name="KSO_WM_SLIDE_POSITION" val="45*60"/>
  <p:tag name="KSO_WM_TAG_VERSION" val="1.0"/>
  <p:tag name="KSO_WM_BEAUTIFY_FLAG" val="#wm#"/>
  <p:tag name="KSO_WM_TEMPLATE_CATEGORY" val="custom"/>
  <p:tag name="KSO_WM_TEMPLATE_INDEX" val="20202606"/>
  <p:tag name="KSO_WM_SLIDE_LAYOUT" val="a_d_f"/>
  <p:tag name="KSO_WM_SLIDE_LAYOUT_CNT" val="1_1_1"/>
</p:tagLst>
</file>

<file path=ppt/tags/tag171.xml><?xml version="1.0" encoding="utf-8"?>
<p:tagLst xmlns:p="http://schemas.openxmlformats.org/presentationml/2006/main">
  <p:tag name="KSO_WM_BEAUTIFY_FLAG" val="#wm#"/>
  <p:tag name="KSO_WM_TEMPLATE_CATEGORY" val="custom"/>
  <p:tag name="KSO_WM_TEMPLATE_INDEX" val="20202606"/>
</p:tagLst>
</file>

<file path=ppt/tags/tag172.xml><?xml version="1.0" encoding="utf-8"?>
<p:tagLst xmlns:p="http://schemas.openxmlformats.org/presentationml/2006/main">
  <p:tag name="KSO_WM_UNIT_PRESET_TEXT" val="点击此处添加正文，文字是您思想的提炼，为了演示发布的良好效果，请言简意赅的阐述您的观点。"/>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6_8*f*1"/>
  <p:tag name="KSO_WM_TEMPLATE_CATEGORY" val="custom"/>
  <p:tag name="KSO_WM_TEMPLATE_INDEX" val="20202606"/>
  <p:tag name="KSO_WM_UNIT_LAYERLEVEL" val="1"/>
  <p:tag name="KSO_WM_TAG_VERSION" val="1.0"/>
  <p:tag name="KSO_WM_BEAUTIFY_FLAG" val="#wm#"/>
  <p:tag name="KSO_WM_UNIT_SUBTYPE" val="a"/>
</p:tagLst>
</file>

<file path=ppt/tags/tag173.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8*a*1"/>
  <p:tag name="KSO_WM_TEMPLATE_CATEGORY" val="custom"/>
  <p:tag name="KSO_WM_TEMPLATE_INDEX" val="20202606"/>
  <p:tag name="KSO_WM_UNIT_LAYERLEVEL" val="1"/>
  <p:tag name="KSO_WM_TAG_VERSION" val="1.0"/>
  <p:tag name="KSO_WM_BEAUTIFY_FLAG" val="#wm#"/>
  <p:tag name="KSO_WM_UNIT_ISNUMDGMTITLE" val="0"/>
</p:tagLst>
</file>

<file path=ppt/tags/tag174.xml><?xml version="1.0" encoding="utf-8"?>
<p:tagLst xmlns:p="http://schemas.openxmlformats.org/presentationml/2006/main">
  <p:tag name="KSO_WM_UNIT_VALUE" val="976*3046"/>
  <p:tag name="KSO_WM_UNIT_HIGHLIGHT" val="0"/>
  <p:tag name="KSO_WM_UNIT_COMPATIBLE" val="0"/>
  <p:tag name="KSO_WM_UNIT_DIAGRAM_ISNUMVISUAL" val="0"/>
  <p:tag name="KSO_WM_UNIT_DIAGRAM_ISREFERUNIT" val="0"/>
  <p:tag name="KSO_WM_UNIT_TYPE" val="d"/>
  <p:tag name="KSO_WM_UNIT_INDEX" val="1"/>
  <p:tag name="KSO_WM_UNIT_ID" val="custom20202606_8*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75.xml><?xml version="1.0" encoding="utf-8"?>
<p:tagLst xmlns:p="http://schemas.openxmlformats.org/presentationml/2006/main">
  <p:tag name="KSO_WM_SLIDE_ID" val="custom20202606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57"/>
  <p:tag name="KSO_WM_SLIDE_POSITION" val="47*34"/>
  <p:tag name="KSO_WM_TAG_VERSION" val="1.0"/>
  <p:tag name="KSO_WM_BEAUTIFY_FLAG" val="#wm#"/>
  <p:tag name="KSO_WM_TEMPLATE_CATEGORY" val="custom"/>
  <p:tag name="KSO_WM_TEMPLATE_INDEX" val="20202606"/>
  <p:tag name="KSO_WM_SLIDE_LAYOUT" val="a_d_f"/>
  <p:tag name="KSO_WM_SLIDE_LAYOUT_CNT" val="1_1_1"/>
</p:tagLst>
</file>

<file path=ppt/tags/tag176.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ISNUMDGMTITLE" val="0"/>
</p:tagLst>
</file>

<file path=ppt/tags/tag178.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79.xml><?xml version="1.0" encoding="utf-8"?>
<p:tagLst xmlns:p="http://schemas.openxmlformats.org/presentationml/2006/main">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SUBTYPE" val="a"/>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181.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11*a*1"/>
  <p:tag name="KSO_WM_TEMPLATE_CATEGORY" val="custom"/>
  <p:tag name="KSO_WM_TEMPLATE_INDEX" val="20202606"/>
  <p:tag name="KSO_WM_UNIT_LAYERLEVEL" val="1"/>
  <p:tag name="KSO_WM_TAG_VERSION" val="1.0"/>
  <p:tag name="KSO_WM_BEAUTIFY_FLAG" val="#wm#"/>
  <p:tag name="KSO_WM_UNIT_ISNUMDGMTITLE" val="0"/>
</p:tagLst>
</file>

<file path=ppt/tags/tag182.xml><?xml version="1.0" encoding="utf-8"?>
<p:tagLst xmlns:p="http://schemas.openxmlformats.org/presentationml/2006/main">
  <p:tag name="KSO_WM_UNIT_VALUE" val="952*3046"/>
  <p:tag name="KSO_WM_UNIT_HIGHLIGHT" val="0"/>
  <p:tag name="KSO_WM_UNIT_COMPATIBLE" val="0"/>
  <p:tag name="KSO_WM_UNIT_DIAGRAM_ISNUMVISUAL" val="0"/>
  <p:tag name="KSO_WM_UNIT_DIAGRAM_ISREFERUNIT" val="0"/>
  <p:tag name="KSO_WM_UNIT_TYPE" val="d"/>
  <p:tag name="KSO_WM_UNIT_INDEX" val="1"/>
  <p:tag name="KSO_WM_UNIT_ID" val="custom20202606_11*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83.xml><?xml version="1.0" encoding="utf-8"?>
<p:tagLst xmlns:p="http://schemas.openxmlformats.org/presentationml/2006/main">
  <p:tag name="KSO_WM_SLIDE_ID" val="custom20202606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30"/>
  <p:tag name="KSO_WM_SLIDE_POSITION" val="48*61"/>
  <p:tag name="KSO_WM_TAG_VERSION" val="1.0"/>
  <p:tag name="KSO_WM_BEAUTIFY_FLAG" val="#wm#"/>
  <p:tag name="KSO_WM_TEMPLATE_CATEGORY" val="custom"/>
  <p:tag name="KSO_WM_TEMPLATE_INDEX" val="20202606"/>
  <p:tag name="KSO_WM_SLIDE_LAYOUT" val="a_d_f"/>
  <p:tag name="KSO_WM_SLIDE_LAYOUT_CNT" val="1_1_1"/>
</p:tagLst>
</file>

<file path=ppt/tags/tag184.xml><?xml version="1.0" encoding="utf-8"?>
<p:tagLst xmlns:p="http://schemas.openxmlformats.org/presentationml/2006/main">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 name="KSO_WM_UNIT_SUBTYPE" val="a"/>
</p:tagLst>
</file>

<file path=ppt/tags/tag185.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86.xml><?xml version="1.0" encoding="utf-8"?>
<p:tagLst xmlns:p="http://schemas.openxmlformats.org/presentationml/2006/main">
  <p:tag name="KSO_WM_UNIT_ISCONTENTSTITLE" val="0"/>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606_15*a*1"/>
  <p:tag name="KSO_WM_TEMPLATE_CATEGORY" val="custom"/>
  <p:tag name="KSO_WM_TEMPLATE_INDEX" val="20202606"/>
  <p:tag name="KSO_WM_UNIT_LAYERLEVEL" val="1"/>
  <p:tag name="KSO_WM_TAG_VERSION" val="1.0"/>
  <p:tag name="KSO_WM_BEAUTIFY_FLAG" val="#wm#"/>
  <p:tag name="KSO_WM_UNIT_PRESET_TEXT" val="谢谢观赏"/>
  <p:tag name="KSO_WM_UNIT_ISNUMDGMTITLE" val="0"/>
</p:tagLst>
</file>

<file path=ppt/tags/tag187.xml><?xml version="1.0" encoding="utf-8"?>
<p:tagLst xmlns:p="http://schemas.openxmlformats.org/presentationml/2006/main">
  <p:tag name="KSO_WM_SLIDE_ID" val="custom20202606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606"/>
  <p:tag name="KSO_WM_SLIDE_LAYOUT" val="a_b"/>
  <p:tag name="KSO_WM_SLIDE_LAYOUT_CNT" val="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LAYERLEVEL" val="1"/>
  <p:tag name="KSO_WM_TAG_VERSION" val="1.0"/>
  <p:tag name="KSO_WM_BEAUTIFY_FLAG" val="#wm#"/>
  <p:tag name="KSO_WM_UNIT_BK_DARK_LIGHT"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LAYERLEVEL" val="1"/>
  <p:tag name="KSO_WM_TAG_VERSION" val="1.0"/>
  <p:tag name="KSO_WM_BEAUTIFY_FLAG" val="#wm#"/>
  <p:tag name="KSO_WM_UNIT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 name="KSO_WM_UNIT_BK_DARK_LIGHT" val="2"/>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 name="KSO_WM_UNIT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en-US" altLang="zh-CN" sz="6000" spc="100" dirty="0">
            <a:solidFill>
              <a:schemeClr val="bg1"/>
            </a:solidFill>
            <a:uFillTx/>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1557</Words>
  <Application>WPS 演示</Application>
  <PresentationFormat>宽屏</PresentationFormat>
  <Paragraphs>65</Paragraphs>
  <Slides>19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微软雅黑</vt:lpstr>
      <vt:lpstr>汉仪旗黑-85S</vt:lpstr>
      <vt:lpstr>黑体</vt:lpstr>
      <vt:lpstr>Calibri</vt:lpstr>
      <vt:lpstr>华文楷体</vt:lpstr>
      <vt:lpstr>Segoe UI</vt:lpstr>
      <vt:lpstr>Arial Unicode MS</vt:lpstr>
      <vt:lpstr>1_Office 主题​​</vt:lpstr>
      <vt:lpstr>基于人工智能的广告推送</vt:lpstr>
      <vt:lpstr>PowerPoint 演示文稿</vt:lpstr>
      <vt:lpstr>什么是广告推送？</vt:lpstr>
      <vt:lpstr>PowerPoint 演示文稿</vt:lpstr>
      <vt:lpstr>PowerPoint 演示文稿</vt:lpstr>
      <vt:lpstr>目前还是有很多应用市场对广告推送不那么友好，使得嵌入了广告推送此类APP进入市场并不容易。对此，聚米广告平台提供出了自定义包，可以顺利的让此类APP进入市场。轻轻用手指下拉通知栏，就会看到推送广告，而即使是非活跃用户也是很容易就点击进去查看的，所以基本上有做推送广告的平台都采用cpm的计费方式，如聚米广告平台，其cpm（每千次展示）收入高达20元，当然不同的广告推送方式价格也会有差异。</vt:lpstr>
      <vt:lpstr>PowerPoint 演示文稿</vt:lpstr>
      <vt:lpstr>PowerPoint 演示文稿</vt:lpstr>
      <vt:lpstr>广告推送的分类</vt:lpstr>
      <vt:lpstr>PowerPoint 演示文稿</vt:lpstr>
      <vt:lpstr>PowerPoint 演示文稿</vt:lpstr>
      <vt:lpstr>       积分墙</vt:lpstr>
      <vt:lpstr>PowerPoint 演示文稿</vt:lpstr>
      <vt:lpstr>PowerPoint 演示文稿</vt:lpstr>
      <vt:lpstr>人工智能如何助力广告推送？</vt:lpstr>
      <vt:lpstr>PowerPoint 演示文稿</vt:lpstr>
      <vt:lpstr>点击率的死亡和未来广告的诞生</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人生在世不就图个成果嘛</cp:lastModifiedBy>
  <cp:revision>174</cp:revision>
  <dcterms:created xsi:type="dcterms:W3CDTF">2019-06-19T02:08:00Z</dcterms:created>
  <dcterms:modified xsi:type="dcterms:W3CDTF">2020-12-20T06:38:28Z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