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1A050-2415-4957-8F73-C096D5F4C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BDBDAC-F5E3-4905-88F4-43CCC6A2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28356-DA0A-4FDA-8349-32D38A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C46A6-EA39-41A4-8C79-B8138333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ABECD-85AC-4E6A-853B-2079F09A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25FC-D934-481C-8961-62A62F1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87E23-C97A-4494-8358-C5D8EDEA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BA6D3-33A6-42AA-865C-FF85C4CC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03CE8-38A8-4051-9BA2-973ECB04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70D4F-DF56-4FC5-8131-EDB571CF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9AF9B8-E80D-499E-ABED-A1156E90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8A55D-65EB-4042-9354-C28B5EF2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ADBB2-6DF9-4BBE-8224-2F015EC5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08C15-E83D-464B-9B11-0C29776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C7113-1937-409F-9D98-C21EC24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4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61028-CC71-4F12-A5F9-652224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5CA56-EEE2-46B0-8B1B-FABD2742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3CED3-D103-415E-94FF-63140EB4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77BC5-54E5-4804-8FC1-8B64931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0A0F3-E58D-4E8F-BCDD-554A704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5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27FD4-B58D-4D7E-AFE0-189807B6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02ED3-83A1-4BEB-88AF-25AF816D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CD5E8-DFBC-4494-BDA0-1AF5C3C4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22D69-94F7-4D57-A38E-8EA447C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D7B6F-F1EB-4FDC-82E1-4C0E58D2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7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8471-2618-43D5-8FAD-DCDE45F8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3692B-EAF0-47A2-9321-308B848C4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750F9-78BA-4A96-81F5-356F24D7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3B665-46AF-4D09-BD9F-0BAE7C41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F76A1-326E-4988-84A5-5DA7DADC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917FE-12FA-40AE-B115-6EB86C5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E678F-8433-4C8F-8F79-8E18CA7E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C76A-1A27-4AB0-A1CB-CBDA9A0E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F3A24-71AF-44D5-A21A-14C7912D9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08F5F-A608-40C0-BEC8-5557030C7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59766-DC95-4CE2-877A-7F50C9A08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A46DB0-38B1-4AC5-B34B-C1042BC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7567E-0235-4D50-88C1-99E6832A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8CDAA-543E-491D-AC70-B464139C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1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FDCB-9D61-41E8-B420-71CD26AC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9D8BB-D0EF-49BE-8FE7-2EE01774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0CDA7-D066-4CF5-9BB8-C6A25487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8BFEE-0BD8-4BAB-BC04-75573272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124C-9BA7-4565-AB25-B5228671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8EF2F-ECC9-4D3E-A96F-65ACAF2D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22E04D-E272-4841-8FEC-76081165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03551-D907-429D-8F2E-A30AC707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EBE7D-C71C-4FCB-9003-26E959B0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16E2B-185B-495C-99D6-AC776C37E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11540-7000-4423-8586-E23A1827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57747-E012-4480-8D32-1AD2F113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CC9A8-64AE-4A9E-933B-9091DFC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60CF-64F1-4171-A0B9-46EBF802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D8ACC-04CC-432D-8F42-684950CF1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B8B980-FB28-45FA-BAA4-FA8D0077F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217DF-A281-411E-887A-577BDBED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31B8F-BD25-4733-9A29-D9CFEA12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013B1-CEC4-4FE9-97D5-9F431EC4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2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ED6E5-17C7-4360-97E2-617B5D7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AB2BE-A687-4490-BF3F-266C2079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146AD-5329-4CE0-B519-8BA7CB10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BAA1-B10A-40B4-92AB-14E99742D19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3FB9B-A4A9-4041-B046-6B659778F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9C3E-A590-44EA-91ED-D4994BE5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473B-54AA-47D1-841C-5DCCA4AF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F43A2-0AFF-470D-9919-17616F8CD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恶意代码</a:t>
            </a:r>
            <a:r>
              <a:rPr lang="en-US" altLang="zh-CN" sz="4400" dirty="0" err="1"/>
              <a:t>ShellCode</a:t>
            </a:r>
            <a:r>
              <a:rPr lang="zh-CN" altLang="en-US" sz="4400" dirty="0"/>
              <a:t>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B9817-32B1-4F1C-BA2D-87A1B644F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0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BB33A-B6B3-4303-BBCC-BD77821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4693E-0DEB-4E88-99E4-A7CEE092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静态检测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动态检测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对检测数据进行虚拟执行，解析数据中包含的指令，并对指令模拟执行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libemu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[shellcode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动态检测库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]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，检测数据中是否含有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shellcode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并分析指令的执行流程，可获取系统函数调用的列表</a:t>
            </a:r>
          </a:p>
        </p:txBody>
      </p:sp>
    </p:spTree>
    <p:extLst>
      <p:ext uri="{BB962C8B-B14F-4D97-AF65-F5344CB8AC3E}">
        <p14:creationId xmlns:p14="http://schemas.microsoft.com/office/powerpoint/2010/main" val="199367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9529-0AD7-49F9-9209-A117CB9F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华文行楷" panose="02010800040101010101" pitchFamily="2" charset="-122"/>
              </a:rPr>
              <a:t>ShellCode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组成结构</a:t>
            </a:r>
            <a:endParaRPr lang="zh-CN" altLang="en-US" dirty="0">
              <a:latin typeface="+mn-lt"/>
              <a:ea typeface="华文行楷" panose="020108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125F3C-98DB-4C19-925C-8ECFBCE1E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01" y="2598119"/>
            <a:ext cx="7225397" cy="2806349"/>
          </a:xfrm>
        </p:spPr>
      </p:pic>
    </p:spTree>
    <p:extLst>
      <p:ext uri="{BB962C8B-B14F-4D97-AF65-F5344CB8AC3E}">
        <p14:creationId xmlns:p14="http://schemas.microsoft.com/office/powerpoint/2010/main" val="24306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81C2A-3DAD-4200-98B0-CE73274F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ShellCode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执行过程</a:t>
            </a:r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行为特征</a:t>
            </a:r>
            <a:r>
              <a:rPr lang="en-US" altLang="zh-CN" dirty="0">
                <a:latin typeface="+mn-lt"/>
                <a:ea typeface="华文行楷" panose="02010800040101010101" pitchFamily="2" charset="-122"/>
              </a:rPr>
              <a:t>]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90DD2-5B16-4100-9AC5-89FD7ECC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自我定位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确定自己在内存中确切的起始位置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2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动态定位</a:t>
            </a:r>
            <a:r>
              <a:rPr lang="en-US" altLang="zh-CN" dirty="0">
                <a:latin typeface="+mn-ea"/>
              </a:rPr>
              <a:t>shellcode</a:t>
            </a:r>
          </a:p>
          <a:p>
            <a:pPr marL="914400" lvl="2" indent="0">
              <a:buNone/>
            </a:pP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441B32-2311-4821-B5C9-2AF419BB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494" y="3231073"/>
            <a:ext cx="4839119" cy="3269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3894B1-ABD9-4C06-8E29-01C23AA85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49" y="3326209"/>
            <a:ext cx="4846740" cy="28653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3EA7599-78C1-4D3D-B129-8C9041BDB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30" y="3326209"/>
            <a:ext cx="5189670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FF988-5EF8-43C7-8030-7387E345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ShellCode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执行过程</a:t>
            </a: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行为特征</a:t>
            </a:r>
            <a:r>
              <a:rPr lang="en-US" altLang="zh-CN" dirty="0">
                <a:ea typeface="华文行楷" panose="02010800040101010101" pitchFamily="2" charset="-122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181C7-AC10-40E9-9138-F409FD8E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调用系统函数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en-US" altLang="zh-CN" dirty="0">
                <a:ea typeface="华文行楷" panose="02010800040101010101" pitchFamily="2" charset="-122"/>
              </a:rPr>
              <a:t>Shellcode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需要简单，紧凑，简练。从而，必须调用系统函数库完成入侵系统所需要的操作。在</a:t>
            </a:r>
            <a:r>
              <a:rPr lang="en-US" altLang="zh-CN" dirty="0">
                <a:ea typeface="华文行楷" panose="02010800040101010101" pitchFamily="2" charset="-122"/>
              </a:rPr>
              <a:t>windows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系统下需要完成对</a:t>
            </a:r>
            <a:r>
              <a:rPr lang="en-US" altLang="zh-CN" dirty="0">
                <a:ea typeface="华文行楷" panose="02010800040101010101" pitchFamily="2" charset="-122"/>
              </a:rPr>
              <a:t>kernal32.dll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基地址的定位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2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利用</a:t>
            </a:r>
            <a:r>
              <a:rPr lang="en-US" altLang="zh-CN" dirty="0">
                <a:ea typeface="华文行楷" panose="02010800040101010101" pitchFamily="2" charset="-122"/>
              </a:rPr>
              <a:t>PEB</a:t>
            </a:r>
            <a:r>
              <a:rPr lang="zh-CN" altLang="en-US" dirty="0">
                <a:ea typeface="华文行楷" panose="02010800040101010101" pitchFamily="2" charset="-122"/>
              </a:rPr>
              <a:t>结构查找</a:t>
            </a:r>
            <a:endParaRPr lang="en-US" altLang="zh-CN" dirty="0">
              <a:ea typeface="华文行楷" panose="02010800040101010101" pitchFamily="2" charset="-122"/>
            </a:endParaRPr>
          </a:p>
          <a:p>
            <a:pPr lvl="3"/>
            <a:r>
              <a:rPr lang="zh-CN" altLang="en-US" dirty="0">
                <a:ea typeface="华文行楷" panose="02010800040101010101" pitchFamily="2" charset="-122"/>
              </a:rPr>
              <a:t>每个进程有一个进程环境块</a:t>
            </a:r>
            <a:r>
              <a:rPr lang="en-US" altLang="zh-CN" dirty="0">
                <a:ea typeface="华文行楷" panose="02010800040101010101" pitchFamily="2" charset="-122"/>
              </a:rPr>
              <a:t>TEB</a:t>
            </a:r>
            <a:r>
              <a:rPr lang="zh-CN" altLang="en-US" dirty="0">
                <a:ea typeface="华文行楷" panose="02010800040101010101" pitchFamily="2" charset="-122"/>
              </a:rPr>
              <a:t>，</a:t>
            </a:r>
            <a:r>
              <a:rPr lang="en-US" altLang="zh-CN" dirty="0">
                <a:ea typeface="华文行楷" panose="02010800040101010101" pitchFamily="2" charset="-122"/>
              </a:rPr>
              <a:t>FS</a:t>
            </a:r>
            <a:r>
              <a:rPr lang="zh-CN" altLang="en-US" dirty="0">
                <a:ea typeface="华文行楷" panose="02010800040101010101" pitchFamily="2" charset="-122"/>
              </a:rPr>
              <a:t>段寄存器指向当前的</a:t>
            </a:r>
            <a:r>
              <a:rPr lang="en-US" altLang="zh-CN" dirty="0">
                <a:ea typeface="华文行楷" panose="02010800040101010101" pitchFamily="2" charset="-122"/>
              </a:rPr>
              <a:t>TEB</a:t>
            </a:r>
            <a:r>
              <a:rPr lang="zh-CN" altLang="en-US" dirty="0">
                <a:ea typeface="华文行楷" panose="02010800040101010101" pitchFamily="2" charset="-122"/>
              </a:rPr>
              <a:t>，</a:t>
            </a:r>
            <a:r>
              <a:rPr lang="en-US" altLang="zh-CN" dirty="0">
                <a:ea typeface="华文行楷" panose="02010800040101010101" pitchFamily="2" charset="-122"/>
              </a:rPr>
              <a:t>TEB</a:t>
            </a:r>
            <a:r>
              <a:rPr lang="zh-CN" altLang="en-US" dirty="0">
                <a:ea typeface="华文行楷" panose="02010800040101010101" pitchFamily="2" charset="-122"/>
              </a:rPr>
              <a:t>中有</a:t>
            </a:r>
            <a:r>
              <a:rPr lang="en-US" altLang="zh-CN" dirty="0">
                <a:ea typeface="华文行楷" panose="02010800040101010101" pitchFamily="2" charset="-122"/>
              </a:rPr>
              <a:t>PEB</a:t>
            </a:r>
            <a:r>
              <a:rPr lang="zh-CN" altLang="en-US" dirty="0">
                <a:ea typeface="华文行楷" panose="02010800040101010101" pitchFamily="2" charset="-122"/>
              </a:rPr>
              <a:t>指针，通过</a:t>
            </a:r>
            <a:r>
              <a:rPr lang="en-US" altLang="zh-CN" dirty="0">
                <a:ea typeface="华文行楷" panose="02010800040101010101" pitchFamily="2" charset="-122"/>
              </a:rPr>
              <a:t>PEB</a:t>
            </a:r>
            <a:r>
              <a:rPr lang="zh-CN" altLang="en-US" dirty="0">
                <a:ea typeface="华文行楷" panose="02010800040101010101" pitchFamily="2" charset="-122"/>
              </a:rPr>
              <a:t>指针可得到模块初始化链表</a:t>
            </a:r>
            <a:r>
              <a:rPr lang="en-US" altLang="zh-CN" dirty="0">
                <a:ea typeface="华文行楷" panose="02010800040101010101" pitchFamily="2" charset="-122"/>
              </a:rPr>
              <a:t>(</a:t>
            </a:r>
            <a:r>
              <a:rPr lang="zh-CN" altLang="en-US" dirty="0">
                <a:ea typeface="华文行楷" panose="02010800040101010101" pitchFamily="2" charset="-122"/>
              </a:rPr>
              <a:t>当前程序加载的动态链接库的链表</a:t>
            </a:r>
            <a:r>
              <a:rPr lang="en-US" altLang="zh-CN" dirty="0">
                <a:ea typeface="华文行楷" panose="02010800040101010101" pitchFamily="2" charset="-122"/>
              </a:rPr>
              <a:t>)</a:t>
            </a:r>
            <a:r>
              <a:rPr lang="zh-CN" altLang="en-US" dirty="0">
                <a:ea typeface="华文行楷" panose="02010800040101010101" pitchFamily="2" charset="-122"/>
              </a:rPr>
              <a:t>，其中有</a:t>
            </a:r>
            <a:r>
              <a:rPr lang="en-US" altLang="zh-CN" dirty="0">
                <a:ea typeface="华文行楷" panose="02010800040101010101" pitchFamily="2" charset="-122"/>
              </a:rPr>
              <a:t>PE</a:t>
            </a:r>
            <a:r>
              <a:rPr lang="zh-CN" altLang="en-US" dirty="0">
                <a:ea typeface="华文行楷" panose="02010800040101010101" pitchFamily="2" charset="-122"/>
              </a:rPr>
              <a:t>加载时初始化模块信息</a:t>
            </a:r>
            <a:endParaRPr lang="en-US" altLang="zh-CN" dirty="0">
              <a:ea typeface="华文行楷" panose="02010800040101010101" pitchFamily="2" charset="-122"/>
            </a:endParaRPr>
          </a:p>
          <a:p>
            <a:pPr lvl="3"/>
            <a:r>
              <a:rPr lang="en-US" altLang="zh-CN" dirty="0">
                <a:ea typeface="华文行楷" panose="02010800040101010101" pitchFamily="2" charset="-122"/>
              </a:rPr>
              <a:t>TIB</a:t>
            </a:r>
            <a:r>
              <a:rPr lang="zh-CN" altLang="en-US" dirty="0">
                <a:ea typeface="华文行楷" panose="02010800040101010101" pitchFamily="2" charset="-122"/>
              </a:rPr>
              <a:t>线程执行块，</a:t>
            </a:r>
            <a:r>
              <a:rPr lang="en-US" altLang="zh-CN" dirty="0">
                <a:ea typeface="华文行楷" panose="02010800040101010101" pitchFamily="2" charset="-122"/>
              </a:rPr>
              <a:t>FS(32),GS(64)</a:t>
            </a:r>
          </a:p>
          <a:p>
            <a:pPr marL="1371600" lvl="3" indent="0">
              <a:buNone/>
            </a:pPr>
            <a:r>
              <a:rPr lang="en-US" altLang="zh-CN" dirty="0" err="1">
                <a:ea typeface="华文行楷" panose="02010800040101010101" pitchFamily="2" charset="-122"/>
              </a:rPr>
              <a:t>Getprocaddr</a:t>
            </a:r>
            <a:endParaRPr lang="en-US" altLang="zh-CN" dirty="0">
              <a:ea typeface="华文行楷" panose="02010800040101010101" pitchFamily="2" charset="-122"/>
            </a:endParaRPr>
          </a:p>
          <a:p>
            <a:pPr marL="1371600" lvl="3" indent="0">
              <a:buNone/>
            </a:pPr>
            <a:r>
              <a:rPr lang="en-US" altLang="zh-CN">
                <a:ea typeface="华文行楷" panose="02010800040101010101" pitchFamily="2" charset="-122"/>
              </a:rPr>
              <a:t>TIB</a:t>
            </a:r>
            <a:endParaRPr lang="en-US" altLang="zh-CN" dirty="0">
              <a:ea typeface="华文行楷" panose="02010800040101010101" pitchFamily="2" charset="-122"/>
            </a:endParaRPr>
          </a:p>
          <a:p>
            <a:pPr lvl="2"/>
            <a:r>
              <a:rPr lang="zh-CN" altLang="en-US" dirty="0">
                <a:ea typeface="华文行楷" panose="02010800040101010101" pitchFamily="2" charset="-122"/>
              </a:rPr>
              <a:t>利用</a:t>
            </a:r>
            <a:r>
              <a:rPr lang="en-US" altLang="zh-CN" dirty="0">
                <a:ea typeface="华文行楷" panose="02010800040101010101" pitchFamily="2" charset="-122"/>
              </a:rPr>
              <a:t>SHE</a:t>
            </a:r>
            <a:r>
              <a:rPr lang="zh-CN" altLang="en-US" dirty="0">
                <a:ea typeface="华文行楷" panose="02010800040101010101" pitchFamily="2" charset="-122"/>
              </a:rPr>
              <a:t>结构异常处理查找</a:t>
            </a:r>
            <a:endParaRPr lang="en-US" altLang="zh-CN" dirty="0">
              <a:ea typeface="华文行楷" panose="02010800040101010101" pitchFamily="2" charset="-122"/>
            </a:endParaRPr>
          </a:p>
          <a:p>
            <a:pPr lvl="2"/>
            <a:r>
              <a:rPr lang="zh-CN" altLang="en-US" dirty="0">
                <a:ea typeface="华文行楷" panose="02010800040101010101" pitchFamily="2" charset="-122"/>
              </a:rPr>
              <a:t>堆栈搜索查找</a:t>
            </a:r>
            <a:endParaRPr lang="en-US" altLang="zh-CN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78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206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华文行楷</vt:lpstr>
      <vt:lpstr>Arial</vt:lpstr>
      <vt:lpstr>Office 主题​​</vt:lpstr>
      <vt:lpstr>恶意代码ShellCode检测</vt:lpstr>
      <vt:lpstr>分类</vt:lpstr>
      <vt:lpstr>ShellCode组成结构</vt:lpstr>
      <vt:lpstr>ShellCode执行过程[行为特征]</vt:lpstr>
      <vt:lpstr>ShellCode执行过程[行为特征]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恶意代码ShellCode检测</dc:title>
  <dc:creator>卢玉洁 卢</dc:creator>
  <cp:lastModifiedBy>卢玉洁 卢</cp:lastModifiedBy>
  <cp:revision>11</cp:revision>
  <dcterms:created xsi:type="dcterms:W3CDTF">2019-06-09T09:06:26Z</dcterms:created>
  <dcterms:modified xsi:type="dcterms:W3CDTF">2019-06-10T02:54:07Z</dcterms:modified>
</cp:coreProperties>
</file>