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6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13" autoAdjust="0"/>
  </p:normalViewPr>
  <p:slideViewPr>
    <p:cSldViewPr snapToGrid="0">
      <p:cViewPr varScale="1">
        <p:scale>
          <a:sx n="62" d="100"/>
          <a:sy n="62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C0A4B-F555-4EC0-A3FE-5EC3D9640845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8DE1D-3629-479D-BA43-B17CCD98F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DE1D-3629-479D-BA43-B17CCD98FD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3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7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6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5607-6749-41D8-8C5B-83621597643F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B6CC-F2DE-4CD7-89AD-1A6E4C1F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257" y="2109775"/>
            <a:ext cx="329077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/>
              <a:t>范围</a:t>
            </a:r>
            <a:r>
              <a:rPr lang="zh-CN" altLang="en-US" sz="5400" dirty="0" smtClean="0"/>
              <a:t>搜索</a:t>
            </a:r>
            <a:endParaRPr lang="en-US" altLang="zh-CN" sz="5400" dirty="0" smtClean="0"/>
          </a:p>
          <a:p>
            <a:pPr algn="ctr"/>
            <a:r>
              <a:rPr lang="en-US" altLang="zh-CN" sz="4000" dirty="0" smtClean="0"/>
              <a:t>(Range Search)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009394" y="4406077"/>
            <a:ext cx="2194832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>
                    <a:tint val="75000"/>
                  </a:schemeClr>
                </a:solidFill>
              </a:rPr>
              <a:t>13307130173</a:t>
            </a:r>
            <a:br>
              <a:rPr lang="en-US" altLang="zh-CN" sz="2800" dirty="0">
                <a:solidFill>
                  <a:schemeClr val="tx1">
                    <a:tint val="75000"/>
                  </a:schemeClr>
                </a:solidFill>
              </a:rPr>
            </a:br>
            <a:r>
              <a:rPr lang="zh-CN" altLang="en-US" sz="2800" dirty="0">
                <a:solidFill>
                  <a:schemeClr val="tx1">
                    <a:tint val="75000"/>
                  </a:schemeClr>
                </a:solidFill>
              </a:rPr>
              <a:t>万清甫</a:t>
            </a:r>
          </a:p>
        </p:txBody>
      </p:sp>
    </p:spTree>
    <p:extLst>
      <p:ext uri="{BB962C8B-B14F-4D97-AF65-F5344CB8AC3E}">
        <p14:creationId xmlns:p14="http://schemas.microsoft.com/office/powerpoint/2010/main" val="17373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27279" y="566670"/>
                <a:ext cx="7213834" cy="3831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区域树上查找时间为</a:t>
                </a:r>
                <a:r>
                  <a:rPr lang="en-US" altLang="zh-CN" i="1" dirty="0" smtClean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 smtClean="0"/>
                  <a:t> 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区域树上查找时间为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/>
                              <m:t>O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 smtClean="0"/>
                  <a:t>总的查询复杂度为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nor/>
                              </m:rPr>
                              <a:rPr lang="en-US" altLang="zh-CN" i="1" dirty="0"/>
                              <m:t>O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 smtClean="0"/>
                  <a:t>  </a:t>
                </a:r>
                <a:r>
                  <a:rPr lang="zh-CN" altLang="en-US" dirty="0" smtClean="0"/>
                  <a:t>和线段树套平衡树一样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不难发现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区域树上的查找其实只是在一个有序数组中二分查找第一个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大于等于</a:t>
                </a:r>
                <a:r>
                  <a:rPr lang="en-US" altLang="zh-CN" dirty="0" smtClean="0"/>
                  <a:t>x1</a:t>
                </a:r>
                <a:r>
                  <a:rPr lang="zh-CN" altLang="en-US" dirty="0" smtClean="0"/>
                  <a:t>和最后一个小于等于</a:t>
                </a:r>
                <a:r>
                  <a:rPr lang="en-US" altLang="zh-CN" dirty="0" smtClean="0"/>
                  <a:t>x2</a:t>
                </a:r>
                <a:r>
                  <a:rPr lang="zh-CN" altLang="en-US" dirty="0" smtClean="0"/>
                  <a:t>的值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有没有办法不二分 直接</a:t>
                </a:r>
                <a:r>
                  <a:rPr lang="en-US" altLang="zh-CN" i="1" dirty="0"/>
                  <a:t>O</a:t>
                </a:r>
                <a:r>
                  <a:rPr lang="en-US" altLang="zh-CN" i="1" dirty="0" smtClean="0"/>
                  <a:t>(1)</a:t>
                </a:r>
                <a:r>
                  <a:rPr lang="zh-CN" altLang="en-US" dirty="0" smtClean="0"/>
                  <a:t>呢？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这样总的复杂度就能降到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9" y="566670"/>
                <a:ext cx="7213834" cy="3831818"/>
              </a:xfrm>
              <a:prstGeom prst="rect">
                <a:avLst/>
              </a:prstGeom>
              <a:blipFill rotWithShape="0">
                <a:blip r:embed="rId2"/>
                <a:stretch>
                  <a:fillRect l="-676" r="-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2" y="1889524"/>
            <a:ext cx="1876425" cy="141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479" y="4629203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Fractional Cascading Idea</a:t>
            </a:r>
            <a:r>
              <a:rPr lang="zh-CN" altLang="en-US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！！！</a:t>
            </a:r>
            <a:endParaRPr lang="zh-CN" altLang="en-US" sz="36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7279" y="2432868"/>
            <a:ext cx="10121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即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区域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树还是和以前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一样，但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在这里不建立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区域树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而是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根据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坐标将它们保存到排序数组里。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301" y="79359"/>
            <a:ext cx="542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Fractional Cascading Idea</a:t>
            </a:r>
            <a:endParaRPr lang="zh-CN" altLang="en-US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1239" y="602579"/>
                <a:ext cx="9075241" cy="590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假设有两个数组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我们要在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数组中求有多少个元素大于等于</a:t>
                </a:r>
                <a:r>
                  <a:rPr lang="en-US" altLang="zh-CN" dirty="0" smtClean="0"/>
                  <a:t>x1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朴素算法要执行两次二分 通过预处理时添加一些指针 以后每次查找只要在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中二分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类似地添加从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指向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的指针，如果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]=</a:t>
                </a:r>
                <a:r>
                  <a:rPr lang="en-US" altLang="zh-CN" dirty="0" err="1" smtClean="0"/>
                  <a:t>yi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将一个指针指向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中小于等于</a:t>
                </a:r>
                <a:r>
                  <a:rPr lang="en-US" altLang="zh-CN" dirty="0" err="1" smtClean="0"/>
                  <a:t>yi</a:t>
                </a:r>
                <a:r>
                  <a:rPr lang="zh-CN" altLang="en-US" dirty="0" smtClean="0"/>
                  <a:t>的最大元素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这样就能查找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有多少个元素在</a:t>
                </a:r>
                <a:r>
                  <a:rPr lang="en-US" altLang="zh-CN" dirty="0" smtClean="0"/>
                  <a:t>[x1,x2]</a:t>
                </a:r>
                <a:r>
                  <a:rPr lang="zh-CN" altLang="en-US" dirty="0" smtClean="0"/>
                  <a:t>范围内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39" y="602579"/>
                <a:ext cx="9075241" cy="5909310"/>
              </a:xfrm>
              <a:prstGeom prst="rect">
                <a:avLst/>
              </a:prstGeom>
              <a:blipFill rotWithShape="0">
                <a:blip r:embed="rId2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9" y="1535091"/>
            <a:ext cx="6410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9449" y="413904"/>
                <a:ext cx="866455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这样做的好处是本来对于每一个被</a:t>
                </a:r>
                <a:r>
                  <a:rPr lang="en-US" altLang="zh-CN" dirty="0" smtClean="0"/>
                  <a:t>[x1,x2]</a:t>
                </a:r>
                <a:r>
                  <a:rPr lang="zh-CN" altLang="en-US" dirty="0" smtClean="0"/>
                  <a:t>完全覆盖的线段树区间，都要到这个区间对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应的纵坐标有序数组中二分查找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 smtClean="0"/>
                  <a:t>个区间 每次查找要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现在通过指针一层一层链接下去 只要</a:t>
                </a:r>
                <a:r>
                  <a:rPr lang="en-US" altLang="zh-CN" i="1" dirty="0" smtClean="0"/>
                  <a:t>O(1)</a:t>
                </a:r>
                <a:r>
                  <a:rPr lang="zh-CN" altLang="en-US" dirty="0" smtClean="0"/>
                  <a:t>的时间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49" y="413904"/>
                <a:ext cx="8664551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633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24" y="2020386"/>
            <a:ext cx="6729415" cy="46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45720" y="365760"/>
            <a:ext cx="9440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对于线段树的每个节点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A(v)</a:t>
            </a:r>
            <a:r>
              <a:rPr lang="zh-CN" altLang="en-US" dirty="0" smtClean="0"/>
              <a:t>为这个节点表示的区间内点的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坐标有序数组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A(v)</a:t>
            </a:r>
            <a:r>
              <a:rPr lang="zh-CN" altLang="en-US" dirty="0" smtClean="0"/>
              <a:t>中的每个元素保存两个指针，分别指向</a:t>
            </a:r>
            <a:r>
              <a:rPr lang="en-US" altLang="zh-CN" dirty="0" smtClean="0"/>
              <a:t>A(l(v))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A(r(v)) 【l(v)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r(v)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的左右儿子</a:t>
            </a:r>
            <a:r>
              <a:rPr lang="en-US" altLang="zh-CN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A(v)[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保存着</a:t>
            </a:r>
            <a:r>
              <a:rPr lang="zh-CN" altLang="en-US" dirty="0" smtClean="0"/>
              <a:t>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那么指针指向</a:t>
            </a:r>
            <a:r>
              <a:rPr lang="en-US" altLang="zh-CN" dirty="0"/>
              <a:t>A(l(v))</a:t>
            </a:r>
            <a:r>
              <a:rPr lang="zh-CN" altLang="en-US" dirty="0"/>
              <a:t>中</a:t>
            </a:r>
            <a:r>
              <a:rPr lang="zh-CN" altLang="en-US" dirty="0" smtClean="0"/>
              <a:t>最小的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坐标大于等于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的元素。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/>
              <a:t>r(v)</a:t>
            </a:r>
            <a:r>
              <a:rPr lang="zh-CN" altLang="en-US" dirty="0"/>
              <a:t>也是一样。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62"/>
            <a:ext cx="8986475" cy="28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" y="789622"/>
            <a:ext cx="8379852" cy="54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36" y="3649788"/>
            <a:ext cx="5269488" cy="3208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167640"/>
                <a:ext cx="9324860" cy="3939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考虑一个区域</a:t>
                </a:r>
                <a:r>
                  <a:rPr lang="en-US" altLang="zh-CN" dirty="0"/>
                  <a:t>R=[</a:t>
                </a:r>
                <a:r>
                  <a:rPr lang="en-US" altLang="zh-CN" dirty="0" err="1"/>
                  <a:t>x,x</a:t>
                </a:r>
                <a:r>
                  <a:rPr lang="en-US" altLang="zh-CN" dirty="0"/>
                  <a:t>’]*[</a:t>
                </a:r>
                <a:r>
                  <a:rPr lang="en-US" altLang="zh-CN" dirty="0" err="1"/>
                  <a:t>y,y</a:t>
                </a:r>
                <a:r>
                  <a:rPr lang="en-US" altLang="zh-CN" dirty="0" smtClean="0"/>
                  <a:t>’]</a:t>
                </a:r>
                <a:r>
                  <a:rPr lang="zh-CN" altLang="en-US" dirty="0" smtClean="0"/>
                  <a:t>，在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区域树中查找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x,x</a:t>
                </a:r>
                <a:r>
                  <a:rPr lang="en-US" altLang="zh-CN" dirty="0" smtClean="0"/>
                  <a:t>’]</a:t>
                </a:r>
                <a:r>
                  <a:rPr lang="zh-CN" altLang="en-US" dirty="0" smtClean="0"/>
                  <a:t> 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为查找路径开始分开的节点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节点，在</a:t>
                </a:r>
                <a:r>
                  <a:rPr lang="en-US" altLang="zh-CN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中二分查找第一个大于等于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和最后一个小于等于</a:t>
                </a:r>
                <a:r>
                  <a:rPr lang="en-US" altLang="zh-CN" dirty="0" smtClean="0"/>
                  <a:t>y’</a:t>
                </a:r>
                <a:r>
                  <a:rPr lang="zh-CN" altLang="en-US" dirty="0" smtClean="0"/>
                  <a:t>的元素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度为</a:t>
                </a:r>
                <a:r>
                  <a:rPr lang="en-US" altLang="zh-CN" i="1" dirty="0" smtClean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i="1" dirty="0" smtClean="0"/>
                  <a:t> </a:t>
                </a:r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A(v)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个线段树区间对应的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坐标数组，现在要在</a:t>
                </a:r>
                <a:r>
                  <a:rPr lang="en-US" altLang="zh-CN" dirty="0" smtClean="0"/>
                  <a:t>A(v)</a:t>
                </a:r>
                <a:r>
                  <a:rPr lang="zh-CN" altLang="en-US" dirty="0" smtClean="0"/>
                  <a:t>中查找有多少元素在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y,y</a:t>
                </a:r>
                <a:r>
                  <a:rPr lang="en-US" altLang="zh-CN" dirty="0" smtClean="0"/>
                  <a:t>’]</a:t>
                </a:r>
                <a:r>
                  <a:rPr lang="zh-CN" altLang="en-US" dirty="0" smtClean="0"/>
                  <a:t>内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只要</a:t>
                </a:r>
                <a:r>
                  <a:rPr lang="zh-CN" altLang="en-US" dirty="0" smtClean="0"/>
                  <a:t>找到第一个</a:t>
                </a:r>
                <a:r>
                  <a:rPr lang="en-US" altLang="zh-CN" dirty="0" smtClean="0"/>
                  <a:t>A(v)[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]&gt;=y </a:t>
                </a:r>
                <a:r>
                  <a:rPr lang="zh-CN" altLang="en-US" dirty="0" smtClean="0"/>
                  <a:t>和最后一个</a:t>
                </a:r>
                <a:r>
                  <a:rPr lang="en-US" altLang="zh-CN" dirty="0" smtClean="0"/>
                  <a:t>A(v)[j]&lt;=y’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因为</a:t>
                </a:r>
                <a:r>
                  <a:rPr lang="en-US" altLang="zh-CN" dirty="0" smtClean="0"/>
                  <a:t>parent(v)</a:t>
                </a:r>
                <a:r>
                  <a:rPr lang="zh-CN" altLang="en-US" dirty="0" smtClean="0"/>
                  <a:t>在查找路径上 已知</a:t>
                </a:r>
                <a:r>
                  <a:rPr lang="en-US" altLang="zh-CN" dirty="0" smtClean="0"/>
                  <a:t>A(parent(v))</a:t>
                </a:r>
                <a:r>
                  <a:rPr lang="zh-CN" altLang="en-US" dirty="0" smtClean="0"/>
                  <a:t>中最小的大于等于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的元素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通过这个元素指向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数组的指针可以知道</a:t>
                </a:r>
                <a:r>
                  <a:rPr lang="en-US" altLang="zh-CN" dirty="0" smtClean="0"/>
                  <a:t>A(v)</a:t>
                </a:r>
                <a:r>
                  <a:rPr lang="zh-CN" altLang="en-US" dirty="0" smtClean="0"/>
                  <a:t>中最小的大于等于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的元素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对每个线段树区间节点都只要</a:t>
                </a:r>
                <a:r>
                  <a:rPr lang="en-US" altLang="zh-CN" i="1" dirty="0"/>
                  <a:t>O(1)</a:t>
                </a:r>
                <a:r>
                  <a:rPr lang="zh-CN" altLang="en-US" dirty="0" smtClean="0"/>
                  <a:t>的查找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总复杂度只有</a:t>
                </a:r>
                <a:r>
                  <a:rPr lang="en-US" altLang="zh-CN" i="1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节点的二分一劳永逸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"/>
                <a:ext cx="9324860" cy="3939348"/>
              </a:xfrm>
              <a:prstGeom prst="rect">
                <a:avLst/>
              </a:prstGeom>
              <a:blipFill rotWithShape="0">
                <a:blip r:embed="rId3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" y="4134229"/>
            <a:ext cx="1712595" cy="27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27" y="517207"/>
            <a:ext cx="5838825" cy="3324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068" y="4160520"/>
            <a:ext cx="89739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Vsplit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r(Vsplit)</a:t>
            </a:r>
            <a:r>
              <a:rPr lang="zh-CN" altLang="en-US" sz="1600" dirty="0" smtClean="0"/>
              <a:t>的指针  </a:t>
            </a:r>
            <a:r>
              <a:rPr lang="en-US" altLang="zh-CN" sz="1600" dirty="0" smtClean="0"/>
              <a:t>r(Vsplit)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l(r(Vsplit))</a:t>
            </a:r>
            <a:r>
              <a:rPr lang="zh-CN" altLang="en-US" sz="1600" dirty="0" smtClean="0"/>
              <a:t>的指针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通过</a:t>
            </a:r>
            <a:r>
              <a:rPr lang="zh-CN" altLang="en-US" sz="1600" dirty="0" smtClean="0"/>
              <a:t>指针的链接得到查找路径上每个节点对应区间中最小的大于等于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和最大的小于等于</a:t>
            </a:r>
            <a:r>
              <a:rPr lang="en-US" altLang="zh-CN" sz="1600" dirty="0" smtClean="0"/>
              <a:t>y’</a:t>
            </a:r>
            <a:r>
              <a:rPr lang="zh-CN" altLang="en-US" sz="1600" dirty="0" smtClean="0"/>
              <a:t>的元素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每次区间长度减半，相当于是不断折叠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指针</a:t>
            </a:r>
            <a:r>
              <a:rPr lang="zh-CN" altLang="en-US" sz="1600" dirty="0" smtClean="0"/>
              <a:t>链接向左孩子</a:t>
            </a:r>
            <a:r>
              <a:rPr lang="en-US" altLang="zh-CN" sz="1600" dirty="0" smtClean="0"/>
              <a:t>A(l(v))</a:t>
            </a:r>
            <a:r>
              <a:rPr lang="zh-CN" altLang="en-US" sz="1600" dirty="0" smtClean="0"/>
              <a:t>或是右孩子</a:t>
            </a:r>
            <a:r>
              <a:rPr lang="en-US" altLang="zh-CN" sz="1600" dirty="0" smtClean="0"/>
              <a:t>A(r(v))</a:t>
            </a:r>
            <a:r>
              <a:rPr lang="zh-CN" altLang="en-US" sz="1600" dirty="0" smtClean="0"/>
              <a:t>数组（取决于查找路径是往左走还是往右走</a:t>
            </a:r>
            <a:r>
              <a:rPr lang="zh-CN" altLang="en-US" sz="1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180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7720" y="1058406"/>
                <a:ext cx="8020144" cy="554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这个方法可以很轻易地扩展到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维空间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比如</a:t>
                </a:r>
                <a:r>
                  <a:rPr lang="en-US" altLang="zh-CN" dirty="0" smtClean="0"/>
                  <a:t>d=3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x-Range Tree</a:t>
                </a:r>
                <a:r>
                  <a:rPr lang="zh-CN" altLang="en-US" dirty="0" smtClean="0"/>
                  <a:t>每个节点建立一颗</a:t>
                </a:r>
                <a:r>
                  <a:rPr lang="en-US" altLang="zh-CN" dirty="0" smtClean="0"/>
                  <a:t>y-Range Tree</a:t>
                </a:r>
                <a:r>
                  <a:rPr lang="zh-CN" altLang="en-US" dirty="0" smtClean="0"/>
                  <a:t>和一个有序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坐标数组（建立指针）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对每颗</a:t>
                </a:r>
                <a:r>
                  <a:rPr lang="en-US" altLang="zh-CN" dirty="0" smtClean="0"/>
                  <a:t>y-Range Tree</a:t>
                </a:r>
                <a:r>
                  <a:rPr lang="zh-CN" altLang="en-US" dirty="0" smtClean="0"/>
                  <a:t>的每个节点建立一个有序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坐标数组（建立指针）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查询复杂度为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/>
                  <a:t> </a:t>
                </a:r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i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一般来说</a:t>
                </a:r>
                <a:endParaRPr lang="en-US" altLang="zh-CN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带</a:t>
                </a:r>
                <a:r>
                  <a:rPr lang="en-US" altLang="zh-CN" dirty="0" smtClean="0"/>
                  <a:t>Fractional Cascading Idea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维区域树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建树时间和空间复杂度（包括建立指针）为</a:t>
                </a:r>
                <a:r>
                  <a:rPr lang="zh-CN" altLang="en-US" i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单次查询复杂度为</a:t>
                </a:r>
                <a:r>
                  <a:rPr lang="zh-CN" altLang="en-US" dirty="0"/>
                  <a:t>为</a:t>
                </a:r>
                <a:r>
                  <a:rPr lang="zh-CN" altLang="en-US" i="1" dirty="0"/>
                  <a:t> </a:t>
                </a:r>
                <a:r>
                  <a:rPr lang="zh-CN" altLang="en-US" i="1" dirty="0" smtClean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普通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维区域树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建树时间和空间复杂度（包括建立指针）</a:t>
                </a:r>
                <a:r>
                  <a:rPr lang="zh-CN" altLang="en-US" dirty="0" smtClean="0"/>
                  <a:t>为      </a:t>
                </a:r>
                <a:r>
                  <a:rPr lang="zh-CN" alt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单次查询复杂度为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		             </a:t>
                </a:r>
                <a:r>
                  <a:rPr lang="zh-CN" altLang="en-US" i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" y="1058406"/>
                <a:ext cx="8020144" cy="5540106"/>
              </a:xfrm>
              <a:prstGeom prst="rect">
                <a:avLst/>
              </a:prstGeom>
              <a:blipFill rotWithShape="0"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07720" y="35052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7755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9160" y="1996440"/>
            <a:ext cx="74351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对于随机数据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Range Tree with Fractional Cascading Idea </a:t>
            </a:r>
            <a:r>
              <a:rPr lang="zh-CN" altLang="en-US" sz="2000" dirty="0" smtClean="0"/>
              <a:t>比线段树套红黑树快几倍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（四分树更慢）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边界</a:t>
            </a:r>
            <a:r>
              <a:rPr lang="zh-CN" altLang="en-US" sz="2000" dirty="0" smtClean="0"/>
              <a:t>数据未知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92480" y="35052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实验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80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7240" y="3352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总</a:t>
            </a:r>
            <a:r>
              <a:rPr lang="zh-CN" altLang="en-US" sz="4000" dirty="0" smtClean="0"/>
              <a:t>结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5320" y="1640979"/>
                <a:ext cx="7802136" cy="170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改进就在于巧妙运用预处理建立的指针。查询的时候不用每次都二分，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只要沿着查找路径上节点对应数组元素指向下一层节点（左右儿子）的指针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不断往下一层一层链接下去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降低了一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 smtClean="0"/>
                  <a:t> 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1640979"/>
                <a:ext cx="7802136" cy="1706878"/>
              </a:xfrm>
              <a:prstGeom prst="rect">
                <a:avLst/>
              </a:prstGeom>
              <a:blipFill rotWithShape="0">
                <a:blip r:embed="rId2"/>
                <a:stretch>
                  <a:fillRect l="-70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03" y="2841308"/>
            <a:ext cx="3881438" cy="37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644" y="1286385"/>
            <a:ext cx="831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我们希望找到一个高效数据结构 能迅速找出一个范围（矩形、圆等）内有多少点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1520" y="31231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08" y="2047875"/>
            <a:ext cx="5229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000" y="1158240"/>
            <a:ext cx="575452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1.http://www.cs.ucsb.edu/~suri/cs235/RangeSearching.pdf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2.http://blog.csdn.net/shahdza/article/details/7844836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3.Computational Geometry Lecture </a:t>
            </a:r>
            <a:r>
              <a:rPr lang="en-US" altLang="zh-CN" dirty="0"/>
              <a:t>8: Range 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4062" y="1920240"/>
            <a:ext cx="3601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/*Q </a:t>
            </a:r>
            <a:r>
              <a:rPr lang="zh-CN" altLang="en-US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＆ </a:t>
            </a:r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A*/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7080" y="3271183"/>
            <a:ext cx="218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Thanks!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641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0159" y="231819"/>
                <a:ext cx="7285969" cy="5584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	</a:t>
                </a:r>
                <a:r>
                  <a:rPr lang="zh-CN" altLang="en-US" sz="2400" b="1" dirty="0" smtClean="0"/>
                  <a:t>以二维查询为例</a:t>
                </a:r>
                <a:endParaRPr lang="en-US" altLang="zh-CN" sz="2400" b="1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最朴素的方法是暴力判断每个点是否在给定的范围内</a:t>
                </a:r>
                <a:endParaRPr lang="en-US" altLang="zh-CN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记录一个部分和数组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sum[x][y]</a:t>
                </a:r>
                <a:r>
                  <a:rPr lang="zh-CN" altLang="en-US" dirty="0" smtClean="0"/>
                  <a:t>表示横坐标在</a:t>
                </a:r>
                <a:r>
                  <a:rPr lang="en-US" altLang="zh-CN" dirty="0" smtClean="0"/>
                  <a:t>0..x </a:t>
                </a:r>
                <a:r>
                  <a:rPr lang="zh-CN" altLang="en-US" dirty="0" smtClean="0"/>
                  <a:t>纵坐标在</a:t>
                </a:r>
                <a:r>
                  <a:rPr lang="en-US" altLang="zh-CN" dirty="0" smtClean="0"/>
                  <a:t>0..y </a:t>
                </a:r>
                <a:r>
                  <a:rPr lang="zh-CN" altLang="en-US" dirty="0" smtClean="0"/>
                  <a:t>范围内的点数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缺点是空间复杂度为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，受点数限制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优点是查询为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i="1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线段</a:t>
                </a:r>
                <a:r>
                  <a:rPr lang="zh-CN" altLang="en-US" dirty="0" smtClean="0"/>
                  <a:t>树（或树状数组）套平衡树（比如红黑树）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这棵红黑树中的点横坐标都在</a:t>
                </a:r>
                <a:r>
                  <a:rPr lang="en-US" altLang="zh-CN" dirty="0" smtClean="0"/>
                  <a:t>1..4</a:t>
                </a:r>
                <a:r>
                  <a:rPr lang="zh-CN" altLang="en-US" dirty="0" smtClean="0"/>
                  <a:t>范围内，排序关键字是纵坐标大小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 smtClean="0"/>
                  <a:t>建树空间和时间复杂度均为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查询复杂度为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r>
                  <a:rPr lang="zh-CN" altLang="en-US" b="1" dirty="0" smtClean="0"/>
                  <a:t>还不错！</a:t>
                </a:r>
                <a:endParaRPr lang="en-US" altLang="zh-CN" b="1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象限四分树、点四分树、</a:t>
                </a:r>
                <a:r>
                  <a:rPr lang="en-US" altLang="zh-CN" dirty="0" err="1" smtClean="0"/>
                  <a:t>kd</a:t>
                </a:r>
                <a:r>
                  <a:rPr lang="en-US" altLang="zh-CN" dirty="0" smtClean="0"/>
                  <a:t>-tree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不稳定 和输入数据有关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59" y="231819"/>
                <a:ext cx="7285969" cy="5584862"/>
              </a:xfrm>
              <a:prstGeom prst="rect">
                <a:avLst/>
              </a:prstGeom>
              <a:blipFill rotWithShape="0">
                <a:blip r:embed="rId2"/>
                <a:stretch>
                  <a:fillRect l="-502" r="-84" b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09" y="3776125"/>
            <a:ext cx="3076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3652998"/>
            <a:ext cx="7124700" cy="3209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0468" y="682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8517" y="221556"/>
            <a:ext cx="70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更高效的数据结构？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Range Tree with Fractional Cascading Idea</a:t>
            </a:r>
            <a:r>
              <a:rPr lang="zh-CN" altLang="en-US" dirty="0" smtClean="0"/>
              <a:t>（带分层折叠的区域树）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5240" y="1382000"/>
            <a:ext cx="84914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先从普通的</a:t>
            </a:r>
            <a:r>
              <a:rPr lang="en-US" altLang="zh-CN" dirty="0" smtClean="0"/>
              <a:t>Range Tree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下图是对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个二维平面上的点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(1,y1) (3,y3) (4,y4) (7,y7) (9,y9) (12,y12) (14,y14) (15,y15) (17,y17)</a:t>
            </a:r>
            <a:br>
              <a:rPr lang="en-US" altLang="zh-CN" dirty="0" smtClean="0"/>
            </a:br>
            <a:r>
              <a:rPr lang="en-US" altLang="zh-CN" dirty="0" smtClean="0"/>
              <a:t>(20,y20) (22,y22) (24,y24) (25,y25) (28,y28) (29,y29) (31,y31) </a:t>
            </a:r>
            <a:r>
              <a:rPr lang="zh-CN" altLang="en-US" dirty="0" smtClean="0"/>
              <a:t>按照横坐标建立的线段树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这棵线段树中每个点表示一段区间 如红色箭头指向的点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表示</a:t>
            </a:r>
            <a:r>
              <a:rPr lang="en-US" altLang="zh-CN" dirty="0" smtClean="0"/>
              <a:t>(9,y9) (12,y12) (14,y14) (15,y15) 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160520" y="3645088"/>
            <a:ext cx="2072640" cy="1277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183" y="270457"/>
            <a:ext cx="9068508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刚刚只考虑了横坐标，为了包含纵坐标的信息，对刚刚每个线段树节点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建一颗对应的</a:t>
            </a:r>
            <a:r>
              <a:rPr lang="en-US" altLang="zh-CN" dirty="0" smtClean="0"/>
              <a:t>y-Range Tree</a:t>
            </a:r>
            <a:r>
              <a:rPr lang="zh-CN" altLang="en-US" dirty="0" smtClean="0"/>
              <a:t>，举个例子 下图左图为第一维线段树的一个节点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表示</a:t>
            </a:r>
            <a:r>
              <a:rPr lang="en-US" altLang="zh-CN" dirty="0" smtClean="0"/>
              <a:t>(9,17) (12,6) (14,3) (15,10)</a:t>
            </a:r>
            <a:br>
              <a:rPr lang="en-US" altLang="zh-CN" dirty="0" smtClean="0"/>
            </a:br>
            <a:r>
              <a:rPr lang="zh-CN" altLang="en-US" dirty="0" smtClean="0"/>
              <a:t>右边为该节点对应的</a:t>
            </a:r>
            <a:r>
              <a:rPr lang="en-US" altLang="zh-CN" dirty="0" smtClean="0"/>
              <a:t>y-Range Tree </a:t>
            </a:r>
            <a:r>
              <a:rPr lang="zh-CN" altLang="en-US" dirty="0" smtClean="0"/>
              <a:t>（是按照纵坐标建立的）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相当于是第一维线段树是按照横坐标排序的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线段树每个节点表示横坐标在一定范围内的点（这些点纵坐标是无序的）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每个线段树节点再挂出去一颗</a:t>
            </a:r>
            <a:r>
              <a:rPr lang="en-US" altLang="zh-CN" dirty="0" smtClean="0"/>
              <a:t>y-Range Tree</a:t>
            </a:r>
            <a:r>
              <a:rPr lang="zh-CN" altLang="en-US" dirty="0"/>
              <a:t> </a:t>
            </a:r>
            <a:r>
              <a:rPr lang="zh-CN" altLang="en-US" dirty="0" smtClean="0"/>
              <a:t>对横坐标在一定范围内的点按照纵坐标排好序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（横坐标是无序的）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33" y="3289048"/>
            <a:ext cx="276225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88" y="4059315"/>
            <a:ext cx="2795140" cy="22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6" y="1592217"/>
            <a:ext cx="7429500" cy="3209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3487"/>
            <a:ext cx="7772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14"/>
            <a:ext cx="8738658" cy="47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2129" y="218941"/>
            <a:ext cx="566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现在要找有多少点满足横坐标在</a:t>
            </a:r>
            <a:r>
              <a:rPr lang="en-US" altLang="zh-CN" dirty="0" smtClean="0"/>
              <a:t>[x1,x2] </a:t>
            </a:r>
            <a:r>
              <a:rPr lang="zh-CN" altLang="en-US" dirty="0" smtClean="0"/>
              <a:t>纵坐标在</a:t>
            </a:r>
            <a:r>
              <a:rPr lang="en-US" altLang="zh-CN" dirty="0" smtClean="0"/>
              <a:t>[y1,y2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4577" y="4523556"/>
            <a:ext cx="757130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x1=2 x2=23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绿色箭头对应的两个叶子节点之间的节点就是横坐标在</a:t>
            </a:r>
            <a:r>
              <a:rPr lang="en-US" altLang="zh-CN" dirty="0"/>
              <a:t>[</a:t>
            </a:r>
            <a:r>
              <a:rPr lang="en-US" altLang="zh-CN" dirty="0" smtClean="0"/>
              <a:t>x1,x2]</a:t>
            </a:r>
            <a:r>
              <a:rPr lang="zh-CN" altLang="en-US" dirty="0" smtClean="0"/>
              <a:t>区间内的点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红色节点表示的线段树区间完全被查询区间覆盖，对于每个这样的区间，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查找对应的</a:t>
            </a:r>
            <a:r>
              <a:rPr lang="en-US" altLang="zh-CN" dirty="0" smtClean="0"/>
              <a:t>y-Range Tree </a:t>
            </a:r>
            <a:r>
              <a:rPr lang="zh-CN" altLang="en-US" dirty="0" smtClean="0"/>
              <a:t>用类似的方法查找出有多少点纵坐标在</a:t>
            </a:r>
            <a:r>
              <a:rPr lang="en-US" altLang="zh-CN" dirty="0"/>
              <a:t>[</a:t>
            </a:r>
            <a:r>
              <a:rPr lang="en-US" altLang="zh-CN" dirty="0" smtClean="0"/>
              <a:t>y1,y2]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这些点的横坐标已经保证在</a:t>
            </a:r>
            <a:r>
              <a:rPr lang="en-US" altLang="zh-CN" dirty="0" smtClean="0"/>
              <a:t>[x1,x2]</a:t>
            </a:r>
            <a:r>
              <a:rPr lang="zh-CN" altLang="en-US" dirty="0" smtClean="0"/>
              <a:t>内了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45" y="542106"/>
            <a:ext cx="5981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28700"/>
            <a:ext cx="8010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515</Words>
  <Application>Microsoft Office PowerPoint</Application>
  <PresentationFormat>全屏显示(4:3)</PresentationFormat>
  <Paragraphs>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宋体</vt:lpstr>
      <vt:lpstr>Arial</vt:lpstr>
      <vt:lpstr>Calibri</vt:lpstr>
      <vt:lpstr>Calibri Light</vt:lpstr>
      <vt:lpstr>Cambria Math</vt:lpstr>
      <vt:lpstr>Consolas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105</cp:revision>
  <dcterms:created xsi:type="dcterms:W3CDTF">2015-01-03T11:21:08Z</dcterms:created>
  <dcterms:modified xsi:type="dcterms:W3CDTF">2015-01-06T18:59:41Z</dcterms:modified>
</cp:coreProperties>
</file>