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0692000" cx="7560000"/>
  <p:notesSz cx="6858000" cy="9144000"/>
  <p:embeddedFontLst>
    <p:embeddedFont>
      <p:font typeface="Wix Madefor Display SemiBold"/>
      <p:regular r:id="rId6"/>
      <p:bold r:id="rId7"/>
    </p:embeddedFont>
    <p:embeddedFont>
      <p:font typeface="Wix Madefor Display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WixMadeforDisplay-bold.fntdata"/><Relationship Id="rId5" Type="http://schemas.openxmlformats.org/officeDocument/2006/relationships/slide" Target="slides/slide1.xml"/><Relationship Id="rId6" Type="http://schemas.openxmlformats.org/officeDocument/2006/relationships/font" Target="fonts/WixMadeforDisplaySemiBold-regular.fntdata"/><Relationship Id="rId7" Type="http://schemas.openxmlformats.org/officeDocument/2006/relationships/font" Target="fonts/WixMadeforDisplaySemiBold-bold.fntdata"/><Relationship Id="rId8" Type="http://schemas.openxmlformats.org/officeDocument/2006/relationships/font" Target="fonts/WixMadefo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61300" y="358875"/>
            <a:ext cx="6848225" cy="313500"/>
            <a:chOff x="361300" y="358875"/>
            <a:chExt cx="6848225" cy="313500"/>
          </a:xfrm>
        </p:grpSpPr>
        <p:sp>
          <p:nvSpPr>
            <p:cNvPr id="55" name="Google Shape;55;p13"/>
            <p:cNvSpPr/>
            <p:nvPr/>
          </p:nvSpPr>
          <p:spPr>
            <a:xfrm>
              <a:off x="5083725" y="359525"/>
              <a:ext cx="2125800" cy="309900"/>
            </a:xfrm>
            <a:prstGeom prst="rect">
              <a:avLst/>
            </a:prstGeom>
            <a:solidFill>
              <a:srgbClr val="F4F0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13"/>
            <p:cNvGrpSpPr/>
            <p:nvPr/>
          </p:nvGrpSpPr>
          <p:grpSpPr>
            <a:xfrm>
              <a:off x="361300" y="360000"/>
              <a:ext cx="6848100" cy="310000"/>
              <a:chOff x="361300" y="360000"/>
              <a:chExt cx="6848100" cy="310000"/>
            </a:xfrm>
          </p:grpSpPr>
          <p:cxnSp>
            <p:nvCxnSpPr>
              <p:cNvPr id="57" name="Google Shape;57;p13"/>
              <p:cNvCxnSpPr/>
              <p:nvPr/>
            </p:nvCxnSpPr>
            <p:spPr>
              <a:xfrm>
                <a:off x="361300" y="360000"/>
                <a:ext cx="6848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A38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13"/>
              <p:cNvCxnSpPr/>
              <p:nvPr/>
            </p:nvCxnSpPr>
            <p:spPr>
              <a:xfrm>
                <a:off x="361300" y="667250"/>
                <a:ext cx="68481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A38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13"/>
              <p:cNvCxnSpPr/>
              <p:nvPr/>
            </p:nvCxnSpPr>
            <p:spPr>
              <a:xfrm>
                <a:off x="5083300" y="361600"/>
                <a:ext cx="0" cy="308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A38D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0" name="Google Shape;60;p13"/>
            <p:cNvSpPr txBox="1"/>
            <p:nvPr/>
          </p:nvSpPr>
          <p:spPr>
            <a:xfrm>
              <a:off x="5149400" y="358875"/>
              <a:ext cx="20598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uk" sz="11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rPr>
                <a:t>Date/Week</a:t>
              </a:r>
              <a:endParaRPr b="1" sz="1100">
                <a:solidFill>
                  <a:srgbClr val="5B4B3B"/>
                </a:solidFill>
                <a:latin typeface="Wix Madefor Display"/>
                <a:ea typeface="Wix Madefor Display"/>
                <a:cs typeface="Wix Madefor Display"/>
                <a:sym typeface="Wix Madefor Display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361300" y="358875"/>
              <a:ext cx="47220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uk" sz="11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rPr>
                <a:t>Title/Topic/Lecture</a:t>
              </a:r>
              <a:endParaRPr b="1" sz="1100">
                <a:solidFill>
                  <a:srgbClr val="5B4B3B"/>
                </a:solidFill>
                <a:latin typeface="Wix Madefor Display"/>
                <a:ea typeface="Wix Madefor Display"/>
                <a:cs typeface="Wix Madefor Display"/>
                <a:sym typeface="Wix Madefor Display"/>
              </a:endParaRPr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361300" y="8894898"/>
            <a:ext cx="6848100" cy="1401391"/>
            <a:chOff x="361300" y="8894898"/>
            <a:chExt cx="6848100" cy="1401391"/>
          </a:xfrm>
        </p:grpSpPr>
        <p:sp>
          <p:nvSpPr>
            <p:cNvPr id="63" name="Google Shape;63;p13"/>
            <p:cNvSpPr txBox="1"/>
            <p:nvPr/>
          </p:nvSpPr>
          <p:spPr>
            <a:xfrm>
              <a:off x="361300" y="8894898"/>
              <a:ext cx="47220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uk" sz="11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rPr>
                <a:t>Summary section</a:t>
              </a:r>
              <a:endParaRPr b="1" sz="1100">
                <a:solidFill>
                  <a:srgbClr val="5B4B3B"/>
                </a:solidFill>
                <a:latin typeface="Wix Madefor Display"/>
                <a:ea typeface="Wix Madefor Display"/>
                <a:cs typeface="Wix Madefor Display"/>
                <a:sym typeface="Wix Madefor Display"/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361300" y="9310389"/>
              <a:ext cx="6848100" cy="29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" sz="9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rPr>
                <a:t>This area is for condensing the main ideas into short, concise sentences for easy review.</a:t>
              </a:r>
              <a:endParaRPr sz="900">
                <a:solidFill>
                  <a:srgbClr val="5B4B3B"/>
                </a:solidFill>
                <a:latin typeface="Wix Madefor Display"/>
                <a:ea typeface="Wix Madefor Display"/>
                <a:cs typeface="Wix Madefor Display"/>
                <a:sym typeface="Wix Madefor Display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9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rPr>
                <a:t>Restate the key points in your own words.</a:t>
              </a:r>
              <a:endParaRPr sz="900">
                <a:solidFill>
                  <a:srgbClr val="5B4B3B"/>
                </a:solidFill>
                <a:latin typeface="Wix Madefor Display"/>
                <a:ea typeface="Wix Madefor Display"/>
                <a:cs typeface="Wix Madefor Display"/>
                <a:sym typeface="Wix Madefor Display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361300" y="9813689"/>
              <a:ext cx="68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900">
                  <a:solidFill>
                    <a:srgbClr val="5B4B3B"/>
                  </a:solidFill>
                  <a:latin typeface="Wix Madefor Display SemiBold"/>
                  <a:ea typeface="Wix Madefor Display SemiBold"/>
                  <a:cs typeface="Wix Madefor Display SemiBold"/>
                  <a:sym typeface="Wix Madefor Display SemiBold"/>
                </a:rPr>
                <a:t>When to fill:</a:t>
              </a:r>
              <a:endParaRPr sz="900">
                <a:solidFill>
                  <a:srgbClr val="5B4B3B"/>
                </a:solidFill>
                <a:latin typeface="Wix Madefor Display SemiBold"/>
                <a:ea typeface="Wix Madefor Display SemiBold"/>
                <a:cs typeface="Wix Madefor Display SemiBold"/>
                <a:sym typeface="Wix Madefor Display SemiBold"/>
              </a:endParaRPr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361300" y="10157689"/>
              <a:ext cx="68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9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rPr>
                <a:t>After class or within 24 hours to maximize retention.</a:t>
              </a:r>
              <a:endParaRPr sz="900">
                <a:solidFill>
                  <a:srgbClr val="5B4B3B"/>
                </a:solidFill>
                <a:latin typeface="Wix Madefor Display"/>
                <a:ea typeface="Wix Madefor Display"/>
                <a:cs typeface="Wix Madefor Display"/>
                <a:sym typeface="Wix Madefor Display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361300" y="912550"/>
            <a:ext cx="6848100" cy="7882200"/>
            <a:chOff x="361300" y="912550"/>
            <a:chExt cx="6848100" cy="7882200"/>
          </a:xfrm>
        </p:grpSpPr>
        <p:cxnSp>
          <p:nvCxnSpPr>
            <p:cNvPr id="68" name="Google Shape;68;p13"/>
            <p:cNvCxnSpPr/>
            <p:nvPr/>
          </p:nvCxnSpPr>
          <p:spPr>
            <a:xfrm>
              <a:off x="361300" y="914175"/>
              <a:ext cx="6848100" cy="0"/>
            </a:xfrm>
            <a:prstGeom prst="straightConnector1">
              <a:avLst/>
            </a:prstGeom>
            <a:noFill/>
            <a:ln cap="flat" cmpd="sng" w="9525">
              <a:solidFill>
                <a:srgbClr val="B7A38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13"/>
            <p:cNvCxnSpPr/>
            <p:nvPr/>
          </p:nvCxnSpPr>
          <p:spPr>
            <a:xfrm>
              <a:off x="361300" y="8792887"/>
              <a:ext cx="6848100" cy="0"/>
            </a:xfrm>
            <a:prstGeom prst="straightConnector1">
              <a:avLst/>
            </a:prstGeom>
            <a:noFill/>
            <a:ln cap="flat" cmpd="sng" w="9525">
              <a:solidFill>
                <a:srgbClr val="B7A38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3"/>
            <p:cNvCxnSpPr/>
            <p:nvPr/>
          </p:nvCxnSpPr>
          <p:spPr>
            <a:xfrm>
              <a:off x="2505700" y="912550"/>
              <a:ext cx="0" cy="7882200"/>
            </a:xfrm>
            <a:prstGeom prst="straightConnector1">
              <a:avLst/>
            </a:prstGeom>
            <a:noFill/>
            <a:ln cap="flat" cmpd="sng" w="9525">
              <a:solidFill>
                <a:srgbClr val="B7A38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" name="Google Shape;71;p13"/>
          <p:cNvGrpSpPr/>
          <p:nvPr/>
        </p:nvGrpSpPr>
        <p:grpSpPr>
          <a:xfrm>
            <a:off x="360000" y="1009180"/>
            <a:ext cx="2059925" cy="3422825"/>
            <a:chOff x="360000" y="1009180"/>
            <a:chExt cx="2059925" cy="3422825"/>
          </a:xfrm>
        </p:grpSpPr>
        <p:sp>
          <p:nvSpPr>
            <p:cNvPr id="72" name="Google Shape;72;p13"/>
            <p:cNvSpPr txBox="1"/>
            <p:nvPr/>
          </p:nvSpPr>
          <p:spPr>
            <a:xfrm>
              <a:off x="361300" y="1009180"/>
              <a:ext cx="20586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uk" sz="11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rPr>
                <a:t>Cue column</a:t>
              </a:r>
              <a:endParaRPr b="1" sz="1100">
                <a:solidFill>
                  <a:srgbClr val="5B4B3B"/>
                </a:solidFill>
                <a:latin typeface="Wix Madefor Display"/>
                <a:ea typeface="Wix Madefor Display"/>
                <a:cs typeface="Wix Madefor Display"/>
                <a:sym typeface="Wix Madefor Display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361300" y="1485430"/>
              <a:ext cx="2058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9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rPr>
                <a:t>This section is for capturing essential points and helping you trigger recall later.</a:t>
              </a:r>
              <a:endParaRPr sz="900">
                <a:solidFill>
                  <a:srgbClr val="5B4B3B"/>
                </a:solidFill>
                <a:latin typeface="Wix Madefor Display"/>
                <a:ea typeface="Wix Madefor Display"/>
                <a:cs typeface="Wix Madefor Display"/>
                <a:sym typeface="Wix Madefor Display"/>
              </a:endParaRPr>
            </a:p>
          </p:txBody>
        </p:sp>
        <p:grpSp>
          <p:nvGrpSpPr>
            <p:cNvPr id="74" name="Google Shape;74;p13"/>
            <p:cNvGrpSpPr/>
            <p:nvPr/>
          </p:nvGrpSpPr>
          <p:grpSpPr>
            <a:xfrm>
              <a:off x="361300" y="2052896"/>
              <a:ext cx="2058625" cy="1384642"/>
              <a:chOff x="361300" y="1956266"/>
              <a:chExt cx="2058625" cy="1384642"/>
            </a:xfrm>
          </p:grpSpPr>
          <p:sp>
            <p:nvSpPr>
              <p:cNvPr id="75" name="Google Shape;75;p13"/>
              <p:cNvSpPr txBox="1"/>
              <p:nvPr/>
            </p:nvSpPr>
            <p:spPr>
              <a:xfrm>
                <a:off x="361300" y="1956266"/>
                <a:ext cx="20586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900">
                    <a:solidFill>
                      <a:srgbClr val="5B4B3B"/>
                    </a:solidFill>
                    <a:latin typeface="Wix Madefor Display SemiBold"/>
                    <a:ea typeface="Wix Madefor Display SemiBold"/>
                    <a:cs typeface="Wix Madefor Display SemiBold"/>
                    <a:sym typeface="Wix Madefor Display SemiBold"/>
                  </a:rPr>
                  <a:t>What to include:</a:t>
                </a:r>
                <a:endParaRPr sz="900">
                  <a:solidFill>
                    <a:srgbClr val="5B4B3B"/>
                  </a:solidFill>
                  <a:latin typeface="Wix Madefor Display SemiBold"/>
                  <a:ea typeface="Wix Madefor Display SemiBold"/>
                  <a:cs typeface="Wix Madefor Display SemiBold"/>
                  <a:sym typeface="Wix Madefor Display SemiBold"/>
                </a:endParaRPr>
              </a:p>
            </p:txBody>
          </p:sp>
          <p:grpSp>
            <p:nvGrpSpPr>
              <p:cNvPr id="76" name="Google Shape;76;p13"/>
              <p:cNvGrpSpPr/>
              <p:nvPr/>
            </p:nvGrpSpPr>
            <p:grpSpPr>
              <a:xfrm>
                <a:off x="366800" y="2376582"/>
                <a:ext cx="2053125" cy="138600"/>
                <a:chOff x="366800" y="2376582"/>
                <a:chExt cx="2053125" cy="138600"/>
              </a:xfrm>
            </p:grpSpPr>
            <p:sp>
              <p:nvSpPr>
                <p:cNvPr id="77" name="Google Shape;77;p13"/>
                <p:cNvSpPr txBox="1"/>
                <p:nvPr/>
              </p:nvSpPr>
              <p:spPr>
                <a:xfrm>
                  <a:off x="514925" y="2376582"/>
                  <a:ext cx="19050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5B4B3B"/>
                      </a:solidFill>
                      <a:latin typeface="Wix Madefor Display"/>
                      <a:ea typeface="Wix Madefor Display"/>
                      <a:cs typeface="Wix Madefor Display"/>
                      <a:sym typeface="Wix Madefor Display"/>
                    </a:rPr>
                    <a:t>Key ideas and points.</a:t>
                  </a:r>
                  <a:endParaRPr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78" name="Google Shape;78;p13"/>
                <p:cNvSpPr/>
                <p:nvPr/>
              </p:nvSpPr>
              <p:spPr>
                <a:xfrm>
                  <a:off x="366800" y="2411025"/>
                  <a:ext cx="76800" cy="76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B7A38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13"/>
              <p:cNvGrpSpPr/>
              <p:nvPr/>
            </p:nvGrpSpPr>
            <p:grpSpPr>
              <a:xfrm>
                <a:off x="366800" y="2545624"/>
                <a:ext cx="2053125" cy="138600"/>
                <a:chOff x="366800" y="2376582"/>
                <a:chExt cx="2053125" cy="138600"/>
              </a:xfrm>
            </p:grpSpPr>
            <p:sp>
              <p:nvSpPr>
                <p:cNvPr id="80" name="Google Shape;80;p13"/>
                <p:cNvSpPr txBox="1"/>
                <p:nvPr/>
              </p:nvSpPr>
              <p:spPr>
                <a:xfrm>
                  <a:off x="514925" y="2376582"/>
                  <a:ext cx="19050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5B4B3B"/>
                      </a:solidFill>
                      <a:latin typeface="Wix Madefor Display"/>
                      <a:ea typeface="Wix Madefor Display"/>
                      <a:cs typeface="Wix Madefor Display"/>
                      <a:sym typeface="Wix Madefor Display"/>
                    </a:rPr>
                    <a:t>Questions for further exploration.</a:t>
                  </a:r>
                  <a:endParaRPr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81" name="Google Shape;81;p13"/>
                <p:cNvSpPr/>
                <p:nvPr/>
              </p:nvSpPr>
              <p:spPr>
                <a:xfrm>
                  <a:off x="366800" y="2411025"/>
                  <a:ext cx="76800" cy="76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B7A38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" name="Google Shape;82;p13"/>
              <p:cNvGrpSpPr/>
              <p:nvPr/>
            </p:nvGrpSpPr>
            <p:grpSpPr>
              <a:xfrm>
                <a:off x="366800" y="2714666"/>
                <a:ext cx="2053125" cy="297900"/>
                <a:chOff x="366800" y="2376582"/>
                <a:chExt cx="2053125" cy="297900"/>
              </a:xfrm>
            </p:grpSpPr>
            <p:sp>
              <p:nvSpPr>
                <p:cNvPr id="83" name="Google Shape;83;p13"/>
                <p:cNvSpPr txBox="1"/>
                <p:nvPr/>
              </p:nvSpPr>
              <p:spPr>
                <a:xfrm>
                  <a:off x="514925" y="2376582"/>
                  <a:ext cx="1905000" cy="29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5B4B3B"/>
                      </a:solidFill>
                      <a:latin typeface="Wix Madefor Display"/>
                      <a:ea typeface="Wix Madefor Display"/>
                      <a:cs typeface="Wix Madefor Display"/>
                      <a:sym typeface="Wix Madefor Display"/>
                    </a:rPr>
                    <a:t>Important theories and  </a:t>
                  </a:r>
                  <a:endParaRPr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5B4B3B"/>
                      </a:solidFill>
                      <a:latin typeface="Wix Madefor Display"/>
                      <a:ea typeface="Wix Madefor Display"/>
                      <a:cs typeface="Wix Madefor Display"/>
                      <a:sym typeface="Wix Madefor Display"/>
                    </a:rPr>
                    <a:t>principles.</a:t>
                  </a:r>
                  <a:endParaRPr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366800" y="2411025"/>
                  <a:ext cx="76800" cy="76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B7A38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" name="Google Shape;85;p13"/>
              <p:cNvGrpSpPr/>
              <p:nvPr/>
            </p:nvGrpSpPr>
            <p:grpSpPr>
              <a:xfrm>
                <a:off x="366800" y="3043008"/>
                <a:ext cx="2053125" cy="297900"/>
                <a:chOff x="366800" y="2376582"/>
                <a:chExt cx="2053125" cy="297900"/>
              </a:xfrm>
            </p:grpSpPr>
            <p:sp>
              <p:nvSpPr>
                <p:cNvPr id="86" name="Google Shape;86;p13"/>
                <p:cNvSpPr txBox="1"/>
                <p:nvPr/>
              </p:nvSpPr>
              <p:spPr>
                <a:xfrm>
                  <a:off x="514925" y="2376582"/>
                  <a:ext cx="1905000" cy="29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5B4B3B"/>
                      </a:solidFill>
                      <a:latin typeface="Wix Madefor Display"/>
                      <a:ea typeface="Wix Madefor Display"/>
                      <a:cs typeface="Wix Madefor Display"/>
                      <a:sym typeface="Wix Madefor Display"/>
                    </a:rPr>
                    <a:t>Visual markers or symbols for </a:t>
                  </a:r>
                  <a:endParaRPr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5B4B3B"/>
                      </a:solidFill>
                      <a:latin typeface="Wix Madefor Display"/>
                      <a:ea typeface="Wix Madefor Display"/>
                      <a:cs typeface="Wix Madefor Display"/>
                      <a:sym typeface="Wix Madefor Display"/>
                    </a:rPr>
                    <a:t>quick reference.</a:t>
                  </a:r>
                  <a:endParaRPr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87" name="Google Shape;87;p13"/>
                <p:cNvSpPr/>
                <p:nvPr/>
              </p:nvSpPr>
              <p:spPr>
                <a:xfrm>
                  <a:off x="366800" y="2411025"/>
                  <a:ext cx="76800" cy="76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B7A38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8" name="Google Shape;88;p13"/>
            <p:cNvGrpSpPr/>
            <p:nvPr/>
          </p:nvGrpSpPr>
          <p:grpSpPr>
            <a:xfrm>
              <a:off x="360000" y="3538253"/>
              <a:ext cx="2059925" cy="893752"/>
              <a:chOff x="360000" y="1956266"/>
              <a:chExt cx="2059925" cy="893752"/>
            </a:xfrm>
          </p:grpSpPr>
          <p:sp>
            <p:nvSpPr>
              <p:cNvPr id="89" name="Google Shape;89;p13"/>
              <p:cNvSpPr txBox="1"/>
              <p:nvPr/>
            </p:nvSpPr>
            <p:spPr>
              <a:xfrm>
                <a:off x="361300" y="1956266"/>
                <a:ext cx="20586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900">
                    <a:solidFill>
                      <a:srgbClr val="5B4B3B"/>
                    </a:solidFill>
                    <a:latin typeface="Wix Madefor Display SemiBold"/>
                    <a:ea typeface="Wix Madefor Display SemiBold"/>
                    <a:cs typeface="Wix Madefor Display SemiBold"/>
                    <a:sym typeface="Wix Madefor Display SemiBold"/>
                  </a:rPr>
                  <a:t>When to fill:</a:t>
                </a:r>
                <a:endParaRPr sz="900">
                  <a:solidFill>
                    <a:srgbClr val="5B4B3B"/>
                  </a:solidFill>
                  <a:latin typeface="Wix Madefor Display SemiBold"/>
                  <a:ea typeface="Wix Madefor Display SemiBold"/>
                  <a:cs typeface="Wix Madefor Display SemiBold"/>
                  <a:sym typeface="Wix Madefor Display SemiBold"/>
                </a:endParaRPr>
              </a:p>
            </p:txBody>
          </p:sp>
          <p:sp>
            <p:nvSpPr>
              <p:cNvPr id="90" name="Google Shape;90;p13"/>
              <p:cNvSpPr txBox="1"/>
              <p:nvPr/>
            </p:nvSpPr>
            <p:spPr>
              <a:xfrm>
                <a:off x="361325" y="2376593"/>
                <a:ext cx="2058600" cy="29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rPr>
                  <a:t>After class, once you’ve reflected on the material.</a:t>
                </a:r>
                <a:endParaRPr sz="9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91" name="Google Shape;91;p13"/>
              <p:cNvSpPr txBox="1"/>
              <p:nvPr/>
            </p:nvSpPr>
            <p:spPr>
              <a:xfrm>
                <a:off x="360000" y="2711418"/>
                <a:ext cx="20586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rPr>
                  <a:t>After completing the main notes.</a:t>
                </a:r>
                <a:endParaRPr sz="9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</p:grpSp>
      </p:grpSp>
      <p:grpSp>
        <p:nvGrpSpPr>
          <p:cNvPr id="92" name="Google Shape;92;p13"/>
          <p:cNvGrpSpPr/>
          <p:nvPr/>
        </p:nvGrpSpPr>
        <p:grpSpPr>
          <a:xfrm>
            <a:off x="2681925" y="1009180"/>
            <a:ext cx="4518000" cy="3424425"/>
            <a:chOff x="2681925" y="1009180"/>
            <a:chExt cx="4518000" cy="3424425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2681925" y="1009180"/>
              <a:ext cx="4518000" cy="31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uk" sz="11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rPr>
                <a:t>Title/Topic/Lecture</a:t>
              </a:r>
              <a:endParaRPr b="1" sz="1100">
                <a:solidFill>
                  <a:srgbClr val="5B4B3B"/>
                </a:solidFill>
                <a:latin typeface="Wix Madefor Display"/>
                <a:ea typeface="Wix Madefor Display"/>
                <a:cs typeface="Wix Madefor Display"/>
                <a:sym typeface="Wix Madefor Display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2681925" y="1485430"/>
              <a:ext cx="45180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9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rPr>
                <a:t>Use this section to take down the crucial details from lectures, seminars, or tutorials.</a:t>
              </a:r>
              <a:endParaRPr sz="900">
                <a:solidFill>
                  <a:srgbClr val="5B4B3B"/>
                </a:solidFill>
                <a:latin typeface="Wix Madefor Display"/>
                <a:ea typeface="Wix Madefor Display"/>
                <a:cs typeface="Wix Madefor Display"/>
                <a:sym typeface="Wix Madefor Display"/>
              </a:endParaRPr>
            </a:p>
          </p:txBody>
        </p:sp>
        <p:grpSp>
          <p:nvGrpSpPr>
            <p:cNvPr id="95" name="Google Shape;95;p13"/>
            <p:cNvGrpSpPr/>
            <p:nvPr/>
          </p:nvGrpSpPr>
          <p:grpSpPr>
            <a:xfrm>
              <a:off x="2681925" y="1725934"/>
              <a:ext cx="4514125" cy="1220271"/>
              <a:chOff x="2681925" y="1629304"/>
              <a:chExt cx="4514125" cy="1220271"/>
            </a:xfrm>
          </p:grpSpPr>
          <p:sp>
            <p:nvSpPr>
              <p:cNvPr id="96" name="Google Shape;96;p13"/>
              <p:cNvSpPr txBox="1"/>
              <p:nvPr/>
            </p:nvSpPr>
            <p:spPr>
              <a:xfrm>
                <a:off x="2681925" y="1629304"/>
                <a:ext cx="2058600" cy="31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900">
                    <a:solidFill>
                      <a:srgbClr val="5B4B3B"/>
                    </a:solidFill>
                    <a:latin typeface="Wix Madefor Display SemiBold"/>
                    <a:ea typeface="Wix Madefor Display SemiBold"/>
                    <a:cs typeface="Wix Madefor Display SemiBold"/>
                    <a:sym typeface="Wix Madefor Display SemiBold"/>
                  </a:rPr>
                  <a:t>What to write:</a:t>
                </a:r>
                <a:endParaRPr sz="900">
                  <a:solidFill>
                    <a:srgbClr val="5B4B3B"/>
                  </a:solidFill>
                  <a:latin typeface="Wix Madefor Display SemiBold"/>
                  <a:ea typeface="Wix Madefor Display SemiBold"/>
                  <a:cs typeface="Wix Madefor Display SemiBold"/>
                  <a:sym typeface="Wix Madefor Display SemiBold"/>
                </a:endParaRPr>
              </a:p>
            </p:txBody>
          </p:sp>
          <p:grpSp>
            <p:nvGrpSpPr>
              <p:cNvPr id="97" name="Google Shape;97;p13"/>
              <p:cNvGrpSpPr/>
              <p:nvPr/>
            </p:nvGrpSpPr>
            <p:grpSpPr>
              <a:xfrm>
                <a:off x="2687425" y="2049625"/>
                <a:ext cx="4508625" cy="138600"/>
                <a:chOff x="2687425" y="2049625"/>
                <a:chExt cx="4508625" cy="138600"/>
              </a:xfrm>
            </p:grpSpPr>
            <p:sp>
              <p:nvSpPr>
                <p:cNvPr id="98" name="Google Shape;98;p13"/>
                <p:cNvSpPr txBox="1"/>
                <p:nvPr/>
              </p:nvSpPr>
              <p:spPr>
                <a:xfrm>
                  <a:off x="2835550" y="2049625"/>
                  <a:ext cx="43605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5B4B3B"/>
                      </a:solidFill>
                      <a:latin typeface="Wix Madefor Display"/>
                      <a:ea typeface="Wix Madefor Display"/>
                      <a:cs typeface="Wix Madefor Display"/>
                      <a:sym typeface="Wix Madefor Display"/>
                    </a:rPr>
                    <a:t>General summaries.</a:t>
                  </a:r>
                  <a:endParaRPr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2687425" y="2084063"/>
                  <a:ext cx="76800" cy="76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B7A38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" name="Google Shape;100;p13"/>
              <p:cNvGrpSpPr/>
              <p:nvPr/>
            </p:nvGrpSpPr>
            <p:grpSpPr>
              <a:xfrm>
                <a:off x="2687425" y="2214950"/>
                <a:ext cx="4508625" cy="138600"/>
                <a:chOff x="2687425" y="2218653"/>
                <a:chExt cx="4508625" cy="138600"/>
              </a:xfrm>
            </p:grpSpPr>
            <p:sp>
              <p:nvSpPr>
                <p:cNvPr id="101" name="Google Shape;101;p13"/>
                <p:cNvSpPr txBox="1"/>
                <p:nvPr/>
              </p:nvSpPr>
              <p:spPr>
                <a:xfrm>
                  <a:off x="2835550" y="2218653"/>
                  <a:ext cx="43605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5B4B3B"/>
                      </a:solidFill>
                      <a:latin typeface="Wix Madefor Display"/>
                      <a:ea typeface="Wix Madefor Display"/>
                      <a:cs typeface="Wix Madefor Display"/>
                      <a:sym typeface="Wix Madefor Display"/>
                    </a:rPr>
                    <a:t>Key data and statistics.</a:t>
                  </a:r>
                  <a:endParaRPr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2687425" y="2253105"/>
                  <a:ext cx="76800" cy="76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B7A38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3" name="Google Shape;103;p13"/>
              <p:cNvGrpSpPr/>
              <p:nvPr/>
            </p:nvGrpSpPr>
            <p:grpSpPr>
              <a:xfrm>
                <a:off x="2687425" y="2380300"/>
                <a:ext cx="4508625" cy="138600"/>
                <a:chOff x="2687425" y="2387706"/>
                <a:chExt cx="4508625" cy="138600"/>
              </a:xfrm>
            </p:grpSpPr>
            <p:sp>
              <p:nvSpPr>
                <p:cNvPr id="104" name="Google Shape;104;p13"/>
                <p:cNvSpPr txBox="1"/>
                <p:nvPr/>
              </p:nvSpPr>
              <p:spPr>
                <a:xfrm>
                  <a:off x="2835550" y="2387706"/>
                  <a:ext cx="43605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5B4B3B"/>
                      </a:solidFill>
                      <a:latin typeface="Wix Madefor Display"/>
                      <a:ea typeface="Wix Madefor Display"/>
                      <a:cs typeface="Wix Madefor Display"/>
                      <a:sym typeface="Wix Madefor Display"/>
                    </a:rPr>
                    <a:t>Practical examples.</a:t>
                  </a:r>
                  <a:endParaRPr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2687425" y="2422147"/>
                  <a:ext cx="76800" cy="76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B7A38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6" name="Google Shape;106;p13"/>
              <p:cNvGrpSpPr/>
              <p:nvPr/>
            </p:nvGrpSpPr>
            <p:grpSpPr>
              <a:xfrm>
                <a:off x="2687425" y="2545625"/>
                <a:ext cx="4508625" cy="138600"/>
                <a:chOff x="2687425" y="2536138"/>
                <a:chExt cx="4508625" cy="138600"/>
              </a:xfrm>
            </p:grpSpPr>
            <p:sp>
              <p:nvSpPr>
                <p:cNvPr id="107" name="Google Shape;107;p13"/>
                <p:cNvSpPr txBox="1"/>
                <p:nvPr/>
              </p:nvSpPr>
              <p:spPr>
                <a:xfrm>
                  <a:off x="2835550" y="2536138"/>
                  <a:ext cx="43605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5B4B3B"/>
                      </a:solidFill>
                      <a:latin typeface="Wix Madefor Display"/>
                      <a:ea typeface="Wix Madefor Display"/>
                      <a:cs typeface="Wix Madefor Display"/>
                      <a:sym typeface="Wix Madefor Display"/>
                    </a:rPr>
                    <a:t>Case studies and relevant applications.</a:t>
                  </a:r>
                  <a:endParaRPr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2687425" y="2570605"/>
                  <a:ext cx="76800" cy="76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B7A38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" name="Google Shape;109;p13"/>
              <p:cNvGrpSpPr/>
              <p:nvPr/>
            </p:nvGrpSpPr>
            <p:grpSpPr>
              <a:xfrm>
                <a:off x="2687425" y="2710975"/>
                <a:ext cx="4508625" cy="138600"/>
                <a:chOff x="2687425" y="2710975"/>
                <a:chExt cx="4508625" cy="138600"/>
              </a:xfrm>
            </p:grpSpPr>
            <p:sp>
              <p:nvSpPr>
                <p:cNvPr id="110" name="Google Shape;110;p13"/>
                <p:cNvSpPr txBox="1"/>
                <p:nvPr/>
              </p:nvSpPr>
              <p:spPr>
                <a:xfrm>
                  <a:off x="2835550" y="2710975"/>
                  <a:ext cx="43605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5B4B3B"/>
                      </a:solidFill>
                      <a:latin typeface="Wix Madefor Display"/>
                      <a:ea typeface="Wix Madefor Display"/>
                      <a:cs typeface="Wix Madefor Display"/>
                      <a:sym typeface="Wix Madefor Display"/>
                    </a:rPr>
                    <a:t>Any additional context or details.</a:t>
                  </a:r>
                  <a:endParaRPr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2687425" y="2745420"/>
                  <a:ext cx="76800" cy="76800"/>
                </a:xfrm>
                <a:prstGeom prst="ellipse">
                  <a:avLst/>
                </a:prstGeom>
                <a:noFill/>
                <a:ln cap="flat" cmpd="sng" w="9525">
                  <a:solidFill>
                    <a:srgbClr val="B7A38D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2" name="Google Shape;112;p13"/>
            <p:cNvSpPr txBox="1"/>
            <p:nvPr/>
          </p:nvSpPr>
          <p:spPr>
            <a:xfrm>
              <a:off x="2681925" y="3139630"/>
              <a:ext cx="20586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900">
                  <a:solidFill>
                    <a:srgbClr val="5B4B3B"/>
                  </a:solidFill>
                  <a:latin typeface="Wix Madefor Display SemiBold"/>
                  <a:ea typeface="Wix Madefor Display SemiBold"/>
                  <a:cs typeface="Wix Madefor Display SemiBold"/>
                  <a:sym typeface="Wix Madefor Display SemiBold"/>
                </a:rPr>
                <a:t>When to fill:</a:t>
              </a:r>
              <a:endParaRPr sz="900">
                <a:solidFill>
                  <a:srgbClr val="5B4B3B"/>
                </a:solidFill>
                <a:latin typeface="Wix Madefor Display SemiBold"/>
                <a:ea typeface="Wix Madefor Display SemiBold"/>
                <a:cs typeface="Wix Madefor Display SemiBold"/>
                <a:sym typeface="Wix Madefor Display SemiBold"/>
              </a:endParaRPr>
            </a:p>
          </p:txBody>
        </p:sp>
        <p:sp>
          <p:nvSpPr>
            <p:cNvPr id="113" name="Google Shape;113;p13"/>
            <p:cNvSpPr txBox="1"/>
            <p:nvPr/>
          </p:nvSpPr>
          <p:spPr>
            <a:xfrm>
              <a:off x="2681925" y="3471655"/>
              <a:ext cx="45180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9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rPr>
                <a:t>During the class or lecture.</a:t>
              </a:r>
              <a:endParaRPr sz="900">
                <a:solidFill>
                  <a:srgbClr val="5B4B3B"/>
                </a:solidFill>
                <a:latin typeface="Wix Madefor Display"/>
                <a:ea typeface="Wix Madefor Display"/>
                <a:cs typeface="Wix Madefor Display"/>
                <a:sym typeface="Wix Madefor Display"/>
              </a:endParaRPr>
            </a:p>
          </p:txBody>
        </p:sp>
        <p:grpSp>
          <p:nvGrpSpPr>
            <p:cNvPr id="114" name="Google Shape;114;p13"/>
            <p:cNvGrpSpPr/>
            <p:nvPr/>
          </p:nvGrpSpPr>
          <p:grpSpPr>
            <a:xfrm>
              <a:off x="2681925" y="3803680"/>
              <a:ext cx="4518000" cy="629925"/>
              <a:chOff x="2681925" y="3707050"/>
              <a:chExt cx="4518000" cy="629925"/>
            </a:xfrm>
          </p:grpSpPr>
          <p:sp>
            <p:nvSpPr>
              <p:cNvPr id="115" name="Google Shape;115;p13"/>
              <p:cNvSpPr txBox="1"/>
              <p:nvPr/>
            </p:nvSpPr>
            <p:spPr>
              <a:xfrm>
                <a:off x="2681925" y="3707050"/>
                <a:ext cx="20598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900">
                    <a:solidFill>
                      <a:srgbClr val="5B4B3B"/>
                    </a:solidFill>
                    <a:latin typeface="Wix Madefor Display SemiBold"/>
                    <a:ea typeface="Wix Madefor Display SemiBold"/>
                    <a:cs typeface="Wix Madefor Display SemiBold"/>
                    <a:sym typeface="Wix Madefor Display SemiBold"/>
                  </a:rPr>
                  <a:t>Tip:</a:t>
                </a:r>
                <a:endParaRPr sz="900">
                  <a:solidFill>
                    <a:srgbClr val="5B4B3B"/>
                  </a:solidFill>
                  <a:latin typeface="Wix Madefor Display SemiBold"/>
                  <a:ea typeface="Wix Madefor Display SemiBold"/>
                  <a:cs typeface="Wix Madefor Display SemiBold"/>
                  <a:sym typeface="Wix Madefor Display SemiBold"/>
                </a:endParaRPr>
              </a:p>
            </p:txBody>
          </p:sp>
          <p:sp>
            <p:nvSpPr>
              <p:cNvPr id="116" name="Google Shape;116;p13"/>
              <p:cNvSpPr txBox="1"/>
              <p:nvPr/>
            </p:nvSpPr>
            <p:spPr>
              <a:xfrm>
                <a:off x="2681925" y="4039075"/>
                <a:ext cx="4518000" cy="29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900">
                    <a:solidFill>
                      <a:srgbClr val="5B4B3B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rPr>
                  <a:t>Use bullet points to organize your notes and make the information easier to digest and review later.</a:t>
                </a:r>
                <a:endParaRPr sz="900">
                  <a:solidFill>
                    <a:srgbClr val="5B4B3B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