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 rot="0">
            <a:off x="897255" y="3204210"/>
            <a:ext cx="1310924" cy="2286635"/>
            <a:chOff x="1230" y="1574"/>
            <a:chExt cx="3733" cy="5678"/>
          </a:xfrm>
        </p:grpSpPr>
        <p:sp>
          <p:nvSpPr>
            <p:cNvPr id="5" name="矩形 4"/>
            <p:cNvSpPr/>
            <p:nvPr/>
          </p:nvSpPr>
          <p:spPr>
            <a:xfrm>
              <a:off x="1230" y="1574"/>
              <a:ext cx="3731" cy="567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30" y="1752"/>
              <a:ext cx="3733" cy="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工作目录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37920" y="3597910"/>
            <a:ext cx="414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.git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7920" y="3904615"/>
            <a:ext cx="4064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file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49375" y="4150360"/>
            <a:ext cx="4064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file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50010" y="4573905"/>
            <a:ext cx="4064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file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5400000" flipV="1">
            <a:off x="1289685" y="4205605"/>
            <a:ext cx="140335" cy="93345"/>
          </a:xfrm>
          <a:prstGeom prst="bentConnector3">
            <a:avLst>
              <a:gd name="adj1" fmla="val 10588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313180" y="4367530"/>
            <a:ext cx="443230" cy="306070"/>
            <a:chOff x="2038" y="4018"/>
            <a:chExt cx="698" cy="482"/>
          </a:xfrm>
        </p:grpSpPr>
        <p:sp>
          <p:nvSpPr>
            <p:cNvPr id="13" name="文本框 12"/>
            <p:cNvSpPr txBox="1"/>
            <p:nvPr/>
          </p:nvSpPr>
          <p:spPr>
            <a:xfrm>
              <a:off x="2096" y="4018"/>
              <a:ext cx="64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</a:rPr>
                <a:t>file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cxnSp>
          <p:nvCxnSpPr>
            <p:cNvPr id="20" name="肘形连接符 19"/>
            <p:cNvCxnSpPr/>
            <p:nvPr/>
          </p:nvCxnSpPr>
          <p:spPr>
            <a:xfrm rot="5400000" flipV="1">
              <a:off x="2001" y="4076"/>
              <a:ext cx="221" cy="147"/>
            </a:xfrm>
            <a:prstGeom prst="bentConnector3">
              <a:avLst>
                <a:gd name="adj1" fmla="val 105882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肘形连接符 20"/>
          <p:cNvCxnSpPr/>
          <p:nvPr/>
        </p:nvCxnSpPr>
        <p:spPr>
          <a:xfrm rot="5400000" flipV="1">
            <a:off x="1284605" y="4597400"/>
            <a:ext cx="140335" cy="93345"/>
          </a:xfrm>
          <a:prstGeom prst="bentConnector3">
            <a:avLst>
              <a:gd name="adj1" fmla="val 10588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 rot="0">
            <a:off x="3849370" y="3204210"/>
            <a:ext cx="1310640" cy="2286000"/>
            <a:chOff x="1230" y="1574"/>
            <a:chExt cx="3733" cy="5678"/>
          </a:xfrm>
        </p:grpSpPr>
        <p:sp>
          <p:nvSpPr>
            <p:cNvPr id="27" name="矩形 26"/>
            <p:cNvSpPr/>
            <p:nvPr/>
          </p:nvSpPr>
          <p:spPr>
            <a:xfrm>
              <a:off x="1230" y="1574"/>
              <a:ext cx="3731" cy="56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30" y="1752"/>
              <a:ext cx="3733" cy="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rgbClr val="FF0000"/>
                  </a:solidFill>
                </a:rPr>
                <a:t>暂存区</a:t>
              </a:r>
              <a:endParaRPr lang="zh-CN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391025" y="3876040"/>
            <a:ext cx="608965" cy="306705"/>
            <a:chOff x="2038" y="4018"/>
            <a:chExt cx="959" cy="483"/>
          </a:xfrm>
        </p:grpSpPr>
        <p:sp>
          <p:nvSpPr>
            <p:cNvPr id="39" name="文本框 38"/>
            <p:cNvSpPr txBox="1"/>
            <p:nvPr/>
          </p:nvSpPr>
          <p:spPr>
            <a:xfrm>
              <a:off x="2096" y="4018"/>
              <a:ext cx="90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tx1"/>
                  </a:solidFill>
                </a:rPr>
                <a:t>index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40" name="肘形连接符 39"/>
            <p:cNvCxnSpPr/>
            <p:nvPr/>
          </p:nvCxnSpPr>
          <p:spPr>
            <a:xfrm rot="5400000" flipV="1">
              <a:off x="2001" y="4076"/>
              <a:ext cx="221" cy="147"/>
            </a:xfrm>
            <a:prstGeom prst="bentConnector3">
              <a:avLst>
                <a:gd name="adj1" fmla="val 1058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4187825" y="3597910"/>
            <a:ext cx="414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.git</a:t>
            </a:r>
            <a:endParaRPr lang="en-US" altLang="zh-CN" sz="1400">
              <a:solidFill>
                <a:schemeClr val="tx1"/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017385" y="3514090"/>
            <a:ext cx="1437005" cy="1873885"/>
            <a:chOff x="11418" y="2978"/>
            <a:chExt cx="2263" cy="2951"/>
          </a:xfrm>
        </p:grpSpPr>
        <p:sp>
          <p:nvSpPr>
            <p:cNvPr id="66" name="流程图: 磁盘 65"/>
            <p:cNvSpPr/>
            <p:nvPr/>
          </p:nvSpPr>
          <p:spPr>
            <a:xfrm>
              <a:off x="11418" y="2978"/>
              <a:ext cx="2263" cy="2951"/>
            </a:xfrm>
            <a:prstGeom prst="flowChartMagneticDisk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1517" y="3204"/>
              <a:ext cx="2064" cy="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本地仓库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9726930" y="3514090"/>
            <a:ext cx="1437005" cy="1873885"/>
            <a:chOff x="11418" y="2978"/>
            <a:chExt cx="2263" cy="2951"/>
          </a:xfrm>
        </p:grpSpPr>
        <p:sp>
          <p:nvSpPr>
            <p:cNvPr id="72" name="流程图: 磁盘 71"/>
            <p:cNvSpPr/>
            <p:nvPr/>
          </p:nvSpPr>
          <p:spPr>
            <a:xfrm>
              <a:off x="11418" y="2978"/>
              <a:ext cx="2263" cy="2951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1517" y="3204"/>
              <a:ext cx="2064" cy="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rgbClr val="FF0000"/>
                  </a:solidFill>
                </a:rPr>
                <a:t>远程仓库</a:t>
              </a:r>
              <a:endParaRPr lang="zh-CN" altLang="en-US" sz="1400">
                <a:solidFill>
                  <a:srgbClr val="FF0000"/>
                </a:solidFill>
              </a:endParaRPr>
            </a:p>
          </p:txBody>
        </p:sp>
      </p:grpSp>
      <p:cxnSp>
        <p:nvCxnSpPr>
          <p:cNvPr id="75" name="直接箭头连接符 74"/>
          <p:cNvCxnSpPr/>
          <p:nvPr/>
        </p:nvCxnSpPr>
        <p:spPr>
          <a:xfrm flipV="1">
            <a:off x="2208530" y="3763645"/>
            <a:ext cx="1615440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429510" y="3514090"/>
            <a:ext cx="12096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C000"/>
                </a:solidFill>
              </a:rPr>
              <a:t>git add / clean</a:t>
            </a:r>
            <a:endParaRPr lang="en-US" altLang="zh-CN" sz="1400">
              <a:solidFill>
                <a:srgbClr val="FFC000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182870" y="3716020"/>
            <a:ext cx="1824990" cy="307975"/>
            <a:chOff x="8162" y="5852"/>
            <a:chExt cx="2874" cy="485"/>
          </a:xfrm>
        </p:grpSpPr>
        <p:cxnSp>
          <p:nvCxnSpPr>
            <p:cNvPr id="80" name="直接箭头连接符 79"/>
            <p:cNvCxnSpPr/>
            <p:nvPr/>
          </p:nvCxnSpPr>
          <p:spPr>
            <a:xfrm>
              <a:off x="8162" y="6337"/>
              <a:ext cx="287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8813" y="5852"/>
              <a:ext cx="151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FFC000"/>
                  </a:solidFill>
                </a:rPr>
                <a:t>git commit</a:t>
              </a:r>
              <a:endParaRPr lang="en-US" altLang="zh-CN" sz="1400">
                <a:solidFill>
                  <a:srgbClr val="FFC00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479155" y="3716020"/>
            <a:ext cx="1233170" cy="306705"/>
            <a:chOff x="13358" y="6092"/>
            <a:chExt cx="1942" cy="483"/>
          </a:xfrm>
        </p:grpSpPr>
        <p:cxnSp>
          <p:nvCxnSpPr>
            <p:cNvPr id="82" name="直接箭头连接符 81"/>
            <p:cNvCxnSpPr/>
            <p:nvPr/>
          </p:nvCxnSpPr>
          <p:spPr>
            <a:xfrm>
              <a:off x="13358" y="6521"/>
              <a:ext cx="1942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13527" y="6092"/>
              <a:ext cx="15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FFC000"/>
                  </a:solidFill>
                </a:rPr>
                <a:t>git push [-f]</a:t>
              </a:r>
              <a:endParaRPr lang="en-US" altLang="zh-CN" sz="1400">
                <a:solidFill>
                  <a:srgbClr val="FFC000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251710" y="2226310"/>
            <a:ext cx="1633855" cy="2090420"/>
            <a:chOff x="3516" y="106"/>
            <a:chExt cx="2573" cy="3292"/>
          </a:xfrm>
        </p:grpSpPr>
        <p:sp>
          <p:nvSpPr>
            <p:cNvPr id="85" name="文本框 84"/>
            <p:cNvSpPr txBox="1"/>
            <p:nvPr/>
          </p:nvSpPr>
          <p:spPr>
            <a:xfrm>
              <a:off x="3568" y="2943"/>
              <a:ext cx="252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200">
                  <a:solidFill>
                    <a:schemeClr val="accent1"/>
                  </a:solidFill>
                </a:rPr>
                <a:t>git reset [</a:t>
              </a:r>
              <a:r>
                <a:rPr lang="en-US" altLang="zh-CN" sz="1200">
                  <a:solidFill>
                    <a:schemeClr val="accent1"/>
                  </a:solidFill>
                  <a:sym typeface="+mn-ea"/>
                </a:rPr>
                <a:t>--mixed</a:t>
              </a:r>
              <a:r>
                <a:rPr lang="en-US" altLang="zh-CN" sz="1200">
                  <a:solidFill>
                    <a:schemeClr val="accent1"/>
                  </a:solidFill>
                </a:rPr>
                <a:t>] [</a:t>
              </a:r>
              <a:r>
                <a:rPr lang="en-US" altLang="zh-CN" sz="1200">
                  <a:solidFill>
                    <a:schemeClr val="accent1"/>
                  </a:solidFill>
                  <a:sym typeface="+mn-ea"/>
                </a:rPr>
                <a:t>file</a:t>
              </a:r>
              <a:r>
                <a:rPr lang="en-US" altLang="zh-CN" sz="1200">
                  <a:solidFill>
                    <a:schemeClr val="accent1"/>
                  </a:solidFill>
                </a:rPr>
                <a:t>]</a:t>
              </a:r>
              <a:endParaRPr lang="en-US" altLang="zh-CN" sz="1200">
                <a:solidFill>
                  <a:schemeClr val="accent1"/>
                </a:solidFill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H="1">
              <a:off x="3516" y="3377"/>
              <a:ext cx="2491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3563" y="106"/>
              <a:ext cx="252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200">
                  <a:solidFill>
                    <a:schemeClr val="accent1"/>
                  </a:solidFill>
                </a:rPr>
                <a:t>git reset [</a:t>
              </a:r>
              <a:r>
                <a:rPr lang="en-US" altLang="zh-CN" sz="1200">
                  <a:solidFill>
                    <a:schemeClr val="accent1"/>
                  </a:solidFill>
                  <a:sym typeface="+mn-ea"/>
                </a:rPr>
                <a:t>--</a:t>
              </a:r>
              <a:r>
                <a:rPr lang="en-US" altLang="zh-CN" sz="1200">
                  <a:solidFill>
                    <a:schemeClr val="accent1"/>
                  </a:solidFill>
                  <a:sym typeface="+mn-ea"/>
                </a:rPr>
                <a:t>mixed</a:t>
              </a:r>
              <a:r>
                <a:rPr lang="en-US" altLang="zh-CN" sz="1200">
                  <a:solidFill>
                    <a:schemeClr val="accent1"/>
                  </a:solidFill>
                </a:rPr>
                <a:t>] [</a:t>
              </a:r>
              <a:r>
                <a:rPr lang="en-US" altLang="zh-CN" sz="1200">
                  <a:solidFill>
                    <a:schemeClr val="accent1"/>
                  </a:solidFill>
                  <a:sym typeface="+mn-ea"/>
                </a:rPr>
                <a:t>file</a:t>
              </a:r>
              <a:r>
                <a:rPr lang="en-US" altLang="zh-CN" sz="1200">
                  <a:solidFill>
                    <a:schemeClr val="accent1"/>
                  </a:solidFill>
                </a:rPr>
                <a:t>]</a:t>
              </a:r>
              <a:endParaRPr lang="en-US" altLang="zh-CN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465070" y="1214120"/>
            <a:ext cx="4464685" cy="3306445"/>
            <a:chOff x="-949" y="-1833"/>
            <a:chExt cx="7031" cy="5207"/>
          </a:xfrm>
        </p:grpSpPr>
        <p:sp>
          <p:nvSpPr>
            <p:cNvPr id="88" name="文本框 87"/>
            <p:cNvSpPr txBox="1"/>
            <p:nvPr/>
          </p:nvSpPr>
          <p:spPr>
            <a:xfrm>
              <a:off x="3585" y="2940"/>
              <a:ext cx="206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200">
                  <a:solidFill>
                    <a:schemeClr val="accent1"/>
                  </a:solidFill>
                </a:rPr>
                <a:t>git reset </a:t>
              </a:r>
              <a:r>
                <a:rPr lang="en-US" altLang="zh-CN" sz="1200">
                  <a:solidFill>
                    <a:schemeClr val="accent1"/>
                  </a:solidFill>
                  <a:sym typeface="+mn-ea"/>
                </a:rPr>
                <a:t> </a:t>
              </a:r>
              <a:r>
                <a:rPr lang="en-US" altLang="zh-CN" sz="1200">
                  <a:solidFill>
                    <a:schemeClr val="accent1"/>
                  </a:solidFill>
                  <a:sym typeface="+mn-ea"/>
                </a:rPr>
                <a:t>--soft</a:t>
              </a:r>
              <a:r>
                <a:rPr lang="en-US" altLang="zh-CN" sz="1200">
                  <a:solidFill>
                    <a:schemeClr val="accent1"/>
                  </a:solidFill>
                </a:rPr>
                <a:t> file</a:t>
              </a:r>
              <a:endParaRPr lang="en-US" altLang="zh-CN" sz="1200">
                <a:solidFill>
                  <a:schemeClr val="accent1"/>
                </a:solidFill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>
            <a:xfrm flipH="1">
              <a:off x="3300" y="3357"/>
              <a:ext cx="2782" cy="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-949" y="-1833"/>
              <a:ext cx="259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200">
                  <a:solidFill>
                    <a:schemeClr val="accent1"/>
                  </a:solidFill>
                </a:rPr>
                <a:t>git reset --hard [</a:t>
              </a:r>
              <a:r>
                <a:rPr lang="zh-CN" altLang="en-US" sz="1200">
                  <a:solidFill>
                    <a:schemeClr val="accent1"/>
                  </a:solidFill>
                </a:rPr>
                <a:t>版本</a:t>
              </a:r>
              <a:r>
                <a:rPr lang="en-US" altLang="zh-CN" sz="1200">
                  <a:solidFill>
                    <a:schemeClr val="accent1"/>
                  </a:solidFill>
                </a:rPr>
                <a:t>id</a:t>
              </a:r>
              <a:r>
                <a:rPr lang="en-US" altLang="zh-CN" sz="1200">
                  <a:solidFill>
                    <a:schemeClr val="accent1"/>
                  </a:solidFill>
                </a:rPr>
                <a:t>]</a:t>
              </a:r>
              <a:endParaRPr lang="en-US" altLang="zh-CN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8463841" y="4150360"/>
            <a:ext cx="1263089" cy="275590"/>
            <a:chOff x="3242" y="2923"/>
            <a:chExt cx="2840" cy="434"/>
          </a:xfrm>
        </p:grpSpPr>
        <p:sp>
          <p:nvSpPr>
            <p:cNvPr id="91" name="文本框 90"/>
            <p:cNvSpPr txBox="1"/>
            <p:nvPr/>
          </p:nvSpPr>
          <p:spPr>
            <a:xfrm>
              <a:off x="3904" y="2923"/>
              <a:ext cx="1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>
                  <a:solidFill>
                    <a:schemeClr val="accent1"/>
                  </a:solidFill>
                </a:rPr>
                <a:t>git pull</a:t>
              </a:r>
              <a:endParaRPr lang="en-US" altLang="zh-CN" sz="1200">
                <a:solidFill>
                  <a:schemeClr val="accent1"/>
                </a:solidFill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>
            <a:xfrm flipH="1" flipV="1">
              <a:off x="3242" y="3345"/>
              <a:ext cx="2840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 rot="0">
            <a:off x="892810" y="866140"/>
            <a:ext cx="1310640" cy="1317625"/>
            <a:chOff x="1230" y="1574"/>
            <a:chExt cx="3733" cy="5678"/>
          </a:xfrm>
        </p:grpSpPr>
        <p:sp>
          <p:nvSpPr>
            <p:cNvPr id="3" name="矩形 2"/>
            <p:cNvSpPr/>
            <p:nvPr/>
          </p:nvSpPr>
          <p:spPr>
            <a:xfrm>
              <a:off x="1230" y="1574"/>
              <a:ext cx="3731" cy="567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230" y="1752"/>
              <a:ext cx="3733" cy="1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工作目录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33475" y="1259840"/>
            <a:ext cx="414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.git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3475" y="1566545"/>
            <a:ext cx="4064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file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3505" y="1812290"/>
            <a:ext cx="4064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file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17" name="肘形连接符 16"/>
          <p:cNvCxnSpPr/>
          <p:nvPr/>
        </p:nvCxnSpPr>
        <p:spPr>
          <a:xfrm rot="5400000" flipV="1">
            <a:off x="1313815" y="1867535"/>
            <a:ext cx="140335" cy="93345"/>
          </a:xfrm>
          <a:prstGeom prst="bentConnector3">
            <a:avLst>
              <a:gd name="adj1" fmla="val 10588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571625" y="2205355"/>
            <a:ext cx="9525" cy="960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552575" y="2455545"/>
            <a:ext cx="321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C000"/>
                </a:solidFill>
              </a:rPr>
              <a:t>修改</a:t>
            </a:r>
            <a:endParaRPr lang="zh-CN" altLang="en-US" sz="1200">
              <a:solidFill>
                <a:srgbClr val="FFC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90930" y="58420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原始状态</a:t>
            </a:r>
            <a:endParaRPr lang="zh-CN" altLang="en-US" sz="1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55415" y="5568950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已暂存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</a:t>
            </a:r>
            <a:endParaRPr lang="zh-CN" altLang="en-US" sz="1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14730" y="5568950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修改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</a:t>
            </a:r>
            <a:endParaRPr lang="zh-CN" altLang="en-US" sz="1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186930" y="5568950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已提交状态</a:t>
            </a:r>
            <a:endParaRPr lang="zh-CN" altLang="en-US" sz="1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897110" y="5568950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5.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已推送状态</a:t>
            </a:r>
            <a:endParaRPr lang="zh-CN" altLang="en-US" sz="1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 flipV="1">
            <a:off x="1358900" y="2205355"/>
            <a:ext cx="9525" cy="96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51815" y="2455545"/>
            <a:ext cx="813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200">
                <a:solidFill>
                  <a:schemeClr val="accent1"/>
                </a:solidFill>
              </a:rPr>
              <a:t>g</a:t>
            </a:r>
            <a:r>
              <a:rPr lang="en-US" altLang="zh-CN" sz="1200">
                <a:solidFill>
                  <a:schemeClr val="accent1"/>
                </a:solidFill>
              </a:rPr>
              <a:t>i</a:t>
            </a:r>
            <a:r>
              <a:rPr lang="zh-CN" altLang="en-US" sz="1200">
                <a:solidFill>
                  <a:schemeClr val="accent1"/>
                </a:solidFill>
              </a:rPr>
              <a:t>t checkout</a:t>
            </a:r>
            <a:endParaRPr lang="zh-CN" altLang="en-US" sz="1200">
              <a:solidFill>
                <a:schemeClr val="accent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201920" y="4674235"/>
            <a:ext cx="1776730" cy="346710"/>
            <a:chOff x="3374" y="7184"/>
            <a:chExt cx="2798" cy="546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3374" y="7730"/>
              <a:ext cx="2798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452" y="7184"/>
              <a:ext cx="264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400">
                  <a:solidFill>
                    <a:srgbClr val="92D050"/>
                  </a:solidFill>
                </a:rPr>
                <a:t>git diff --cached [file]</a:t>
              </a:r>
              <a:endParaRPr lang="en-US" altLang="zh-CN" sz="1400">
                <a:solidFill>
                  <a:srgbClr val="92D050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52345" y="4734560"/>
            <a:ext cx="1523365" cy="320040"/>
            <a:chOff x="3529" y="7249"/>
            <a:chExt cx="2399" cy="504"/>
          </a:xfrm>
        </p:grpSpPr>
        <p:cxnSp>
          <p:nvCxnSpPr>
            <p:cNvPr id="53" name="直接箭头连接符 52"/>
            <p:cNvCxnSpPr/>
            <p:nvPr/>
          </p:nvCxnSpPr>
          <p:spPr>
            <a:xfrm flipV="1">
              <a:off x="3529" y="7732"/>
              <a:ext cx="2399" cy="2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3898" y="7249"/>
              <a:ext cx="166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400">
                  <a:solidFill>
                    <a:srgbClr val="92D050"/>
                  </a:solidFill>
                </a:rPr>
                <a:t>git diff  [file]</a:t>
              </a:r>
              <a:endParaRPr lang="en-US" altLang="zh-CN" sz="1400">
                <a:solidFill>
                  <a:srgbClr val="92D050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493125" y="4531360"/>
            <a:ext cx="1213485" cy="488315"/>
            <a:chOff x="3969" y="7282"/>
            <a:chExt cx="1911" cy="448"/>
          </a:xfrm>
        </p:grpSpPr>
        <p:cxnSp>
          <p:nvCxnSpPr>
            <p:cNvPr id="56" name="直接箭头连接符 55"/>
            <p:cNvCxnSpPr/>
            <p:nvPr/>
          </p:nvCxnSpPr>
          <p:spPr>
            <a:xfrm>
              <a:off x="3969" y="7730"/>
              <a:ext cx="1911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65" y="7282"/>
              <a:ext cx="1700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>
                  <a:solidFill>
                    <a:srgbClr val="92D050"/>
                  </a:solidFill>
                </a:rPr>
                <a:t>git diff master </a:t>
              </a:r>
              <a:endParaRPr lang="en-US" altLang="zh-CN" sz="1200">
                <a:solidFill>
                  <a:srgbClr val="92D050"/>
                </a:solidFill>
              </a:endParaRPr>
            </a:p>
            <a:p>
              <a:pPr algn="l"/>
              <a:r>
                <a:rPr lang="en-US" altLang="zh-CN" sz="1200">
                  <a:solidFill>
                    <a:srgbClr val="92D050"/>
                  </a:solidFill>
                </a:rPr>
                <a:t>origin/master</a:t>
              </a:r>
              <a:endParaRPr lang="en-US" altLang="zh-CN" sz="1200">
                <a:solidFill>
                  <a:srgbClr val="92D050"/>
                </a:solidFill>
              </a:endParaRPr>
            </a:p>
          </p:txBody>
        </p:sp>
      </p:grpSp>
      <p:cxnSp>
        <p:nvCxnSpPr>
          <p:cNvPr id="60" name="肘形连接符 59"/>
          <p:cNvCxnSpPr>
            <a:stCxn id="66" idx="1"/>
            <a:endCxn id="3" idx="3"/>
          </p:cNvCxnSpPr>
          <p:nvPr/>
        </p:nvCxnSpPr>
        <p:spPr>
          <a:xfrm rot="16200000" flipV="1">
            <a:off x="3975100" y="-247015"/>
            <a:ext cx="1988820" cy="55333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6" idx="1"/>
          </p:cNvCxnSpPr>
          <p:nvPr/>
        </p:nvCxnSpPr>
        <p:spPr>
          <a:xfrm flipV="1">
            <a:off x="7736205" y="1513840"/>
            <a:ext cx="0" cy="200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27" idx="0"/>
          </p:cNvCxnSpPr>
          <p:nvPr/>
        </p:nvCxnSpPr>
        <p:spPr>
          <a:xfrm flipV="1">
            <a:off x="4504690" y="1523365"/>
            <a:ext cx="0" cy="168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950720" y="2542540"/>
            <a:ext cx="0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50720" y="2543175"/>
            <a:ext cx="5775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9283700" y="859790"/>
            <a:ext cx="1797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200">
                <a:solidFill>
                  <a:srgbClr val="C00000"/>
                </a:solidFill>
              </a:rPr>
              <a:t>git status 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</a:rPr>
              <a:t>查看文件状态</a:t>
            </a:r>
            <a:endParaRPr lang="zh-CN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472295" y="1080770"/>
            <a:ext cx="1627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200">
                <a:solidFill>
                  <a:srgbClr val="C00000"/>
                </a:solidFill>
              </a:rPr>
              <a:t>git log 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</a:rPr>
              <a:t>历史版本信息</a:t>
            </a:r>
            <a:endParaRPr lang="zh-CN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017635" y="1290320"/>
            <a:ext cx="20821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200">
                <a:solidFill>
                  <a:srgbClr val="C00000"/>
                </a:solidFill>
              </a:rPr>
              <a:t>git reflog 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</a:rPr>
              <a:t>所有操作记录</a:t>
            </a:r>
            <a:endParaRPr lang="zh-CN" altLang="en-US" sz="100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zh-CN" altLang="en-US" sz="1000">
                <a:solidFill>
                  <a:schemeClr val="bg1">
                    <a:lumMod val="65000"/>
                  </a:schemeClr>
                </a:solidFill>
              </a:rPr>
              <a:t>包括reset操作</a:t>
            </a:r>
            <a:endParaRPr lang="zh-CN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WPS 演示</Application>
  <PresentationFormat>宽屏</PresentationFormat>
  <Paragraphs>74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仿宋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</cp:revision>
  <dcterms:created xsi:type="dcterms:W3CDTF">2019-01-07T08:20:00Z</dcterms:created>
  <dcterms:modified xsi:type="dcterms:W3CDTF">2019-01-08T03:38:53Z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