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8"/>
  </p:notesMasterIdLst>
  <p:handoutMasterIdLst>
    <p:handoutMasterId r:id="rId9"/>
  </p:handoutMasterIdLst>
  <p:sldIdLst>
    <p:sldId id="256" r:id="rId2"/>
    <p:sldId id="550" r:id="rId3"/>
    <p:sldId id="546" r:id="rId4"/>
    <p:sldId id="552" r:id="rId5"/>
    <p:sldId id="553" r:id="rId6"/>
    <p:sldId id="551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80"/>
    <a:srgbClr val="006600"/>
    <a:srgbClr val="800000"/>
    <a:srgbClr val="808080"/>
    <a:srgbClr val="404040"/>
    <a:srgbClr val="003399"/>
    <a:srgbClr val="336699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78" autoAdjust="0"/>
  </p:normalViewPr>
  <p:slideViewPr>
    <p:cSldViewPr>
      <p:cViewPr varScale="1">
        <p:scale>
          <a:sx n="112" d="100"/>
          <a:sy n="112" d="100"/>
        </p:scale>
        <p:origin x="103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1915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hi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bye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E2B571F6-0F46-43D6-BF59-2C8F4E9239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8767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hi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03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bye</a:t>
            </a: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46CE8C4E-4E2B-4FAA-924F-F78D103AAC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2491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8AFE70DC-C7E3-4C03-93E4-B49EBC9D86EE}" type="slidenum">
              <a:rPr lang="en-US" altLang="zh-CN" sz="1200" smtClean="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</a:t>
            </a:fld>
            <a:endParaRPr lang="en-US" altLang="zh-CN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5" descr="snake-on-tre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1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6" descr="2006-10-28_Python_in_60_Minute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4" t="68115" r="19565" b="1450"/>
          <a:stretch>
            <a:fillRect/>
          </a:stretch>
        </p:blipFill>
        <p:spPr bwMode="auto">
          <a:xfrm>
            <a:off x="1600200" y="741363"/>
            <a:ext cx="5410200" cy="192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"/>
          <p:cNvSpPr>
            <a:spLocks noChangeArrowheads="1"/>
          </p:cNvSpPr>
          <p:nvPr userDrawn="1"/>
        </p:nvSpPr>
        <p:spPr bwMode="auto">
          <a:xfrm>
            <a:off x="1981200" y="4191000"/>
            <a:ext cx="5562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7338" indent="-287338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  <a:buFont typeface="Wingdings" pitchFamily="2" charset="2"/>
              <a:buChar char="n"/>
            </a:pPr>
            <a:endParaRPr lang="en-GB" altLang="zh-CN" sz="1600"/>
          </a:p>
        </p:txBody>
      </p:sp>
      <p:sp>
        <p:nvSpPr>
          <p:cNvPr id="194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0" y="2743200"/>
            <a:ext cx="9144000" cy="1600200"/>
          </a:xfrm>
        </p:spPr>
        <p:txBody>
          <a:bodyPr anchor="ctr"/>
          <a:lstStyle>
            <a:lvl1pPr>
              <a:defRPr sz="4400" b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86800" y="6486525"/>
            <a:ext cx="457200" cy="3810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1BCACC2-EB2E-41B5-88CE-73A61AB12F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2180422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D35B4-CD61-434F-B263-5E6E207B21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96323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477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477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8452F-4105-48B6-93DB-6861893DE9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976153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F4B451-ED34-44AC-A294-F69DDAD52F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54706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CA548-88A0-4B76-ACB8-541D048795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376856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0668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28CAA-8BE4-46E1-93AA-6E4772B53C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804182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15D8D-A7E5-4C44-8276-4D9C4CFAE0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862110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91312-4604-4E58-8319-6E38FD6FBB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261951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EDC48A-AC36-4DC7-9F8C-4BFF4C0342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001754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D5092-F570-4E83-87BB-25B42F38CC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818756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160E3-5837-415F-9BBB-C137EFF193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292862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8" b="36090"/>
          <a:stretch>
            <a:fillRect/>
          </a:stretch>
        </p:blipFill>
        <p:spPr bwMode="auto">
          <a:xfrm>
            <a:off x="0" y="6048375"/>
            <a:ext cx="12954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066800"/>
            <a:ext cx="91440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184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ahoma" pitchFamily="34" charset="0"/>
                <a:ea typeface="宋体" charset="-122"/>
              </a:defRPr>
            </a:lvl1pPr>
          </a:lstStyle>
          <a:p>
            <a:pPr>
              <a:defRPr/>
            </a:pPr>
            <a:fld id="{3C3F5D21-47BA-43E3-9A7C-87A4E15DF7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</p:sldLayoutIdLst>
  <p:transition spd="med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90563" indent="-233363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55000"/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2pPr>
      <a:lvl3pPr marL="1084263" indent="-1698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3pPr>
      <a:lvl4pPr marL="1541463" indent="-1698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news.bnu.edu.cn/zx/ttgz/index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A9B3BC93-BFCE-4A50-885D-9D843207DEA4}" type="slidenum">
              <a:rPr lang="en-US" altLang="zh-CN" sz="1400" smtClean="0">
                <a:solidFill>
                  <a:schemeClr val="bg1"/>
                </a:solidFill>
                <a:latin typeface="Tahoma" pitchFamily="34" charset="0"/>
              </a:rPr>
              <a:pPr eaLnBrk="1" hangingPunct="1"/>
              <a:t>1</a:t>
            </a:fld>
            <a:endParaRPr lang="en-US" altLang="zh-CN" sz="1400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2277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宋体" charset="-122"/>
              </a:rPr>
              <a:t>大</a:t>
            </a:r>
            <a:r>
              <a:rPr lang="zh-CN" altLang="en-US" dirty="0" smtClean="0">
                <a:ea typeface="宋体" charset="-122"/>
              </a:rPr>
              <a:t>作业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3076" name="Text Box 10"/>
          <p:cNvSpPr txBox="1">
            <a:spLocks noChangeArrowheads="1"/>
          </p:cNvSpPr>
          <p:nvPr/>
        </p:nvSpPr>
        <p:spPr bwMode="auto">
          <a:xfrm>
            <a:off x="3686175" y="4724400"/>
            <a:ext cx="17240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zh-CN" altLang="en-US"/>
              <a:t>邓擎琼</a:t>
            </a:r>
            <a:endParaRPr lang="en-US" altLang="zh-CN"/>
          </a:p>
          <a:p>
            <a:pPr algn="ctr"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zh-CN" altLang="en-US"/>
              <a:t>北京师范大学</a:t>
            </a:r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成绩构成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3363" lvl="1">
              <a:spcBef>
                <a:spcPts val="3600"/>
              </a:spcBef>
              <a:buClr>
                <a:srgbClr val="808080"/>
              </a:buClr>
              <a:buSzPct val="60000"/>
            </a:pPr>
            <a:endParaRPr lang="en-US" altLang="zh-CN" sz="3200" dirty="0" smtClean="0"/>
          </a:p>
          <a:p>
            <a:pPr marL="233363" lvl="1">
              <a:spcBef>
                <a:spcPts val="3600"/>
              </a:spcBef>
              <a:buClr>
                <a:srgbClr val="808080"/>
              </a:buClr>
              <a:buSzPct val="60000"/>
            </a:pPr>
            <a:r>
              <a:rPr lang="zh-CN" altLang="en-US" sz="3200" dirty="0" smtClean="0"/>
              <a:t>考勤</a:t>
            </a:r>
            <a:r>
              <a:rPr lang="en-US" altLang="zh-CN" sz="3200" dirty="0"/>
              <a:t>1</a:t>
            </a:r>
            <a:r>
              <a:rPr lang="en-US" altLang="zh-CN" sz="3200" dirty="0" smtClean="0"/>
              <a:t>0% + </a:t>
            </a:r>
            <a:r>
              <a:rPr lang="zh-CN" altLang="en-US" sz="3200" dirty="0" smtClean="0"/>
              <a:t>练习</a:t>
            </a:r>
            <a:r>
              <a:rPr lang="en-US" altLang="zh-CN" sz="3200" dirty="0" smtClean="0"/>
              <a:t>20% </a:t>
            </a:r>
            <a:r>
              <a:rPr lang="en-US" altLang="zh-CN" sz="3200" dirty="0"/>
              <a:t>+ </a:t>
            </a:r>
            <a:r>
              <a:rPr lang="zh-CN" altLang="en-US" sz="3200" dirty="0"/>
              <a:t>平时作业</a:t>
            </a:r>
            <a:r>
              <a:rPr lang="en-US" altLang="zh-CN" sz="3200" dirty="0"/>
              <a:t>40% + </a:t>
            </a:r>
            <a:r>
              <a:rPr lang="zh-CN" altLang="en-US" sz="3200" dirty="0"/>
              <a:t>大</a:t>
            </a:r>
            <a:r>
              <a:rPr lang="zh-CN" altLang="en-US" sz="3200" dirty="0" smtClean="0"/>
              <a:t>作业</a:t>
            </a:r>
            <a:r>
              <a:rPr lang="en-US" altLang="zh-CN" sz="3200" dirty="0" smtClean="0"/>
              <a:t>30%</a:t>
            </a:r>
            <a:endParaRPr lang="en-US" altLang="zh-CN" sz="3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F4B451-ED34-44AC-A294-F69DDAD52F2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388463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53488" cy="838200"/>
          </a:xfrm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大作业</a:t>
            </a:r>
          </a:p>
        </p:txBody>
      </p:sp>
      <p:sp>
        <p:nvSpPr>
          <p:cNvPr id="98307" name="内容占位符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562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charset="-122"/>
              </a:rPr>
              <a:t>读入北京师范大学头条关注数据（</a:t>
            </a:r>
            <a:r>
              <a:rPr lang="en-US" altLang="zh-CN" sz="2400" dirty="0">
                <a:ea typeface="宋体" charset="-122"/>
              </a:rPr>
              <a:t>Reportsinfo.xlsx</a:t>
            </a:r>
            <a:r>
              <a:rPr lang="zh-CN" altLang="en-US" sz="2400" dirty="0" smtClean="0">
                <a:ea typeface="宋体" charset="-122"/>
              </a:rPr>
              <a:t>）</a:t>
            </a:r>
            <a:r>
              <a:rPr lang="zh-CN" altLang="en-US" sz="2400" dirty="0" smtClean="0">
                <a:ea typeface="宋体" charset="-122"/>
              </a:rPr>
              <a:t>；</a:t>
            </a:r>
            <a:r>
              <a:rPr lang="zh-CN" altLang="en-US" sz="2400" dirty="0" smtClean="0">
                <a:solidFill>
                  <a:srgbClr val="FF0000"/>
                </a:solidFill>
                <a:ea typeface="宋体" charset="-122"/>
              </a:rPr>
              <a:t>分值</a:t>
            </a:r>
            <a:r>
              <a:rPr lang="zh-CN" altLang="en-US" sz="2400" dirty="0" smtClean="0">
                <a:solidFill>
                  <a:srgbClr val="FF0000"/>
                </a:solidFill>
                <a:ea typeface="宋体" charset="-122"/>
              </a:rPr>
              <a:t>：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</a:rPr>
              <a:t>2</a:t>
            </a:r>
            <a:endParaRPr lang="en-US" altLang="zh-CN" sz="2400" dirty="0">
              <a:solidFill>
                <a:srgbClr val="FF0000"/>
              </a:solidFill>
              <a:ea typeface="宋体" charset="-122"/>
            </a:endParaRPr>
          </a:p>
          <a:p>
            <a:pPr marL="0" indent="0">
              <a:buNone/>
              <a:defRPr/>
            </a:pPr>
            <a:endParaRPr lang="en-US" altLang="zh-CN" sz="2400" dirty="0" smtClean="0">
              <a:ea typeface="宋体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 smtClean="0">
                <a:ea typeface="宋体" charset="-122"/>
              </a:rPr>
              <a:t>或者：</a:t>
            </a:r>
            <a:r>
              <a:rPr lang="zh-CN" altLang="en-US" sz="2400" dirty="0" smtClean="0">
                <a:ea typeface="宋体" charset="-122"/>
              </a:rPr>
              <a:t>从</a:t>
            </a:r>
            <a:r>
              <a:rPr lang="en-US" altLang="zh-CN" sz="2400" dirty="0">
                <a:hlinkClick r:id="rId2"/>
              </a:rPr>
              <a:t>http://news.bnu.edu.cn/zx/ttgz/index.htm</a:t>
            </a:r>
            <a:r>
              <a:rPr lang="zh-CN" altLang="en-US" sz="2400" dirty="0" smtClean="0">
                <a:ea typeface="宋体" charset="-122"/>
              </a:rPr>
              <a:t>网页</a:t>
            </a:r>
            <a:r>
              <a:rPr lang="zh-CN" altLang="en-US" sz="2400" dirty="0" smtClean="0">
                <a:ea typeface="宋体" charset="-122"/>
              </a:rPr>
              <a:t>中通过爬虫把上述数据爬下来，并保存为</a:t>
            </a:r>
            <a:r>
              <a:rPr lang="en-US" altLang="zh-CN" sz="2400" dirty="0">
                <a:ea typeface="宋体" charset="-122"/>
              </a:rPr>
              <a:t>Excel</a:t>
            </a:r>
            <a:r>
              <a:rPr lang="zh-CN" altLang="en-US" sz="2400" dirty="0" smtClean="0">
                <a:ea typeface="宋体" charset="-122"/>
              </a:rPr>
              <a:t>文件； </a:t>
            </a:r>
            <a:r>
              <a:rPr lang="zh-CN" altLang="en-US" sz="2400" dirty="0" smtClean="0">
                <a:solidFill>
                  <a:srgbClr val="FF0000"/>
                </a:solidFill>
                <a:ea typeface="宋体" charset="-122"/>
              </a:rPr>
              <a:t>分值：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</a:rPr>
              <a:t>5</a:t>
            </a:r>
          </a:p>
          <a:p>
            <a:pPr marL="0" indent="0">
              <a:buNone/>
              <a:defRPr/>
            </a:pPr>
            <a:endParaRPr lang="en-US" altLang="zh-CN" sz="2400" dirty="0" smtClean="0">
              <a:solidFill>
                <a:srgbClr val="FF0000"/>
              </a:solidFill>
              <a:ea typeface="宋体" charset="-122"/>
            </a:endParaRPr>
          </a:p>
          <a:p>
            <a:pPr marL="457200" indent="-457200">
              <a:buFont typeface="+mj-lt"/>
              <a:buAutoNum type="arabicPeriod" startAt="2"/>
              <a:defRPr/>
            </a:pPr>
            <a:r>
              <a:rPr lang="zh-CN" altLang="en-US" sz="2400" dirty="0" smtClean="0">
                <a:ea typeface="宋体" charset="-122"/>
              </a:rPr>
              <a:t>根据浏览次数对头条关注报道进行逆序排序，对其中浏览次数最高的报道，爬取报道文字内容</a:t>
            </a:r>
            <a:r>
              <a:rPr lang="zh-CN" altLang="en-US" sz="2400" dirty="0" smtClean="0"/>
              <a:t>保存</a:t>
            </a:r>
            <a:r>
              <a:rPr lang="zh-CN" altLang="en-US" sz="2400" dirty="0"/>
              <a:t>为一个</a:t>
            </a:r>
            <a:r>
              <a:rPr lang="en-US" altLang="zh-CN" sz="2400" dirty="0"/>
              <a:t>txt</a:t>
            </a:r>
            <a:r>
              <a:rPr lang="zh-CN" altLang="en-US" sz="2400" dirty="0"/>
              <a:t>文件</a:t>
            </a:r>
            <a:r>
              <a:rPr lang="zh-CN" altLang="en-US" sz="2400" dirty="0" smtClean="0"/>
              <a:t>，爬取其中</a:t>
            </a:r>
            <a:r>
              <a:rPr lang="zh-CN" altLang="en-US" sz="2400" dirty="0"/>
              <a:t>的图片，保存在电脑</a:t>
            </a:r>
            <a:r>
              <a:rPr lang="zh-CN" altLang="en-US" sz="2400" dirty="0" smtClean="0"/>
              <a:t>里；</a:t>
            </a:r>
            <a:r>
              <a:rPr lang="zh-CN" altLang="en-US" sz="2400" dirty="0" smtClean="0">
                <a:solidFill>
                  <a:srgbClr val="FF0000"/>
                </a:solidFill>
                <a:ea typeface="宋体" charset="-122"/>
              </a:rPr>
              <a:t>分值：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</a:rPr>
              <a:t>5</a:t>
            </a:r>
          </a:p>
          <a:p>
            <a:pPr marL="0" indent="0">
              <a:buNone/>
              <a:defRPr/>
            </a:pPr>
            <a:endParaRPr lang="en-US" altLang="zh-CN" sz="2400" dirty="0" smtClean="0">
              <a:solidFill>
                <a:srgbClr val="FF0000"/>
              </a:solidFill>
              <a:ea typeface="宋体" charset="-122"/>
            </a:endParaRPr>
          </a:p>
          <a:p>
            <a:pPr marL="457200" indent="-457200">
              <a:buFont typeface="+mj-lt"/>
              <a:buAutoNum type="arabicPeriod" startAt="3"/>
              <a:defRPr/>
            </a:pPr>
            <a:r>
              <a:rPr lang="zh-CN" altLang="en-US" sz="2400" dirty="0" smtClean="0">
                <a:ea typeface="宋体" charset="-122"/>
              </a:rPr>
              <a:t>对浏览</a:t>
            </a:r>
            <a:r>
              <a:rPr lang="zh-CN" altLang="en-US" sz="2400" dirty="0">
                <a:ea typeface="宋体" charset="-122"/>
              </a:rPr>
              <a:t>次数最高的</a:t>
            </a:r>
            <a:r>
              <a:rPr lang="zh-CN" altLang="en-US" sz="2400" dirty="0" smtClean="0">
                <a:ea typeface="宋体" charset="-122"/>
              </a:rPr>
              <a:t>报道内容</a:t>
            </a:r>
            <a:r>
              <a:rPr lang="zh-CN" altLang="en-US" sz="2400" dirty="0" smtClean="0"/>
              <a:t>生成</a:t>
            </a:r>
            <a:r>
              <a:rPr lang="zh-CN" altLang="en-US" sz="2400" dirty="0"/>
              <a:t>词</a:t>
            </a:r>
            <a:r>
              <a:rPr lang="zh-CN" altLang="en-US" sz="2400" dirty="0" smtClean="0"/>
              <a:t>云；</a:t>
            </a:r>
            <a:r>
              <a:rPr lang="zh-CN" altLang="en-US" sz="2400" dirty="0">
                <a:solidFill>
                  <a:srgbClr val="FF0000"/>
                </a:solidFill>
                <a:ea typeface="宋体" charset="-122"/>
              </a:rPr>
              <a:t>分值</a:t>
            </a:r>
            <a:r>
              <a:rPr lang="zh-CN" altLang="en-US" sz="2400" dirty="0" smtClean="0">
                <a:solidFill>
                  <a:srgbClr val="FF0000"/>
                </a:solidFill>
                <a:ea typeface="宋体" charset="-122"/>
              </a:rPr>
              <a:t>：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</a:rPr>
              <a:t>5</a:t>
            </a:r>
            <a:endParaRPr lang="en-US" altLang="zh-CN" sz="2400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D1083066-92B0-4495-9851-5FF6D5C3B846}" type="slidenum">
              <a:rPr lang="en-US" altLang="zh-CN" sz="1400" smtClean="0">
                <a:latin typeface="Tahoma" pitchFamily="34" charset="0"/>
              </a:rPr>
              <a:pPr eaLnBrk="1" hangingPunct="1"/>
              <a:t>3</a:t>
            </a:fld>
            <a:endParaRPr lang="en-US" altLang="zh-CN" sz="1400" smtClean="0">
              <a:latin typeface="Tahom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53488" cy="838200"/>
          </a:xfrm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大作业</a:t>
            </a:r>
            <a:r>
              <a:rPr lang="en-US" altLang="zh-CN" dirty="0" smtClean="0">
                <a:ea typeface="宋体" charset="-122"/>
              </a:rPr>
              <a:t>-</a:t>
            </a:r>
            <a:r>
              <a:rPr lang="zh-CN" altLang="en-US" dirty="0" smtClean="0">
                <a:ea typeface="宋体" charset="-122"/>
              </a:rPr>
              <a:t>续</a:t>
            </a:r>
          </a:p>
        </p:txBody>
      </p:sp>
      <p:sp>
        <p:nvSpPr>
          <p:cNvPr id="98307" name="内容占位符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562600"/>
          </a:xfrm>
        </p:spPr>
        <p:txBody>
          <a:bodyPr/>
          <a:lstStyle/>
          <a:p>
            <a:pPr marL="457200" indent="-457200">
              <a:spcBef>
                <a:spcPts val="1800"/>
              </a:spcBef>
              <a:buFont typeface="+mj-lt"/>
              <a:buAutoNum type="arabicPeriod" startAt="4"/>
              <a:defRPr/>
            </a:pPr>
            <a:r>
              <a:rPr lang="zh-CN" altLang="en-US" sz="2400" dirty="0">
                <a:ea typeface="宋体" charset="-122"/>
              </a:rPr>
              <a:t>采用柱状图显示</a:t>
            </a:r>
            <a:r>
              <a:rPr lang="zh-CN" altLang="en-US" sz="2400" dirty="0" smtClean="0">
                <a:ea typeface="宋体" charset="-122"/>
              </a:rPr>
              <a:t>每年</a:t>
            </a:r>
            <a:r>
              <a:rPr lang="zh-CN" altLang="en-US" sz="2400" dirty="0">
                <a:ea typeface="宋体" charset="-122"/>
              </a:rPr>
              <a:t>的头条关注报道</a:t>
            </a:r>
            <a:r>
              <a:rPr lang="zh-CN" altLang="en-US" sz="2400" dirty="0" smtClean="0">
                <a:ea typeface="宋体" charset="-122"/>
              </a:rPr>
              <a:t>的总数量、以及每一年中每个月的</a:t>
            </a:r>
            <a:r>
              <a:rPr lang="zh-CN" altLang="en-US" sz="2400" dirty="0">
                <a:ea typeface="宋体" charset="-122"/>
              </a:rPr>
              <a:t>头条关注报道的</a:t>
            </a:r>
            <a:r>
              <a:rPr lang="zh-CN" altLang="en-US" sz="2400" dirty="0" smtClean="0">
                <a:ea typeface="宋体" charset="-122"/>
              </a:rPr>
              <a:t>数量，设置</a:t>
            </a:r>
            <a:r>
              <a:rPr lang="zh-CN" altLang="en-US" sz="2400" dirty="0" smtClean="0">
                <a:ea typeface="宋体" pitchFamily="2" charset="-122"/>
              </a:rPr>
              <a:t>横坐标</a:t>
            </a:r>
            <a:r>
              <a:rPr lang="zh-CN" altLang="en-US" sz="2400" dirty="0">
                <a:ea typeface="宋体" pitchFamily="2" charset="-122"/>
              </a:rPr>
              <a:t>和纵坐标轴标签、图的</a:t>
            </a:r>
            <a:r>
              <a:rPr lang="zh-CN" altLang="en-US" sz="2400" dirty="0" smtClean="0">
                <a:ea typeface="宋体" pitchFamily="2" charset="-122"/>
              </a:rPr>
              <a:t>标题，</a:t>
            </a:r>
            <a:r>
              <a:rPr lang="zh-CN" altLang="en-US" sz="2400" dirty="0" smtClean="0">
                <a:ea typeface="宋体" charset="-122"/>
              </a:rPr>
              <a:t>如下图所示：   </a:t>
            </a:r>
            <a:r>
              <a:rPr lang="zh-CN" altLang="en-US" sz="2400" dirty="0" smtClean="0">
                <a:solidFill>
                  <a:srgbClr val="FF0000"/>
                </a:solidFill>
                <a:ea typeface="宋体" charset="-122"/>
              </a:rPr>
              <a:t>分值：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</a:rPr>
              <a:t>5</a:t>
            </a:r>
            <a:endParaRPr lang="en-US" altLang="zh-CN" sz="2400" dirty="0">
              <a:solidFill>
                <a:srgbClr val="FF0000"/>
              </a:solidFill>
              <a:ea typeface="宋体" charset="-122"/>
            </a:endParaRPr>
          </a:p>
          <a:p>
            <a:pPr marL="457200" indent="-457200">
              <a:spcBef>
                <a:spcPts val="1800"/>
              </a:spcBef>
              <a:buFont typeface="+mj-lt"/>
              <a:buAutoNum type="arabicPeriod" startAt="4"/>
              <a:defRPr/>
            </a:pPr>
            <a:endParaRPr lang="en-US" altLang="zh-CN" sz="2400" dirty="0">
              <a:ea typeface="宋体" charset="-122"/>
            </a:endParaRPr>
          </a:p>
          <a:p>
            <a:pPr marL="0" indent="0">
              <a:buNone/>
              <a:defRPr/>
            </a:pPr>
            <a:endParaRPr lang="en-US" altLang="zh-CN" sz="1000" dirty="0">
              <a:ea typeface="宋体" charset="-122"/>
            </a:endParaRPr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D1083066-92B0-4495-9851-5FF6D5C3B846}" type="slidenum">
              <a:rPr lang="en-US" altLang="zh-CN" sz="1400" smtClean="0">
                <a:latin typeface="Tahoma" pitchFamily="34" charset="0"/>
              </a:rPr>
              <a:pPr eaLnBrk="1" hangingPunct="1"/>
              <a:t>4</a:t>
            </a:fld>
            <a:endParaRPr lang="en-US" altLang="zh-CN" sz="1400" smtClean="0">
              <a:latin typeface="Tahoma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362200"/>
            <a:ext cx="3370647" cy="2438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157" y="2826379"/>
            <a:ext cx="5576889" cy="403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16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53488" cy="838200"/>
          </a:xfrm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大作业</a:t>
            </a:r>
            <a:r>
              <a:rPr lang="en-US" altLang="zh-CN" dirty="0" smtClean="0">
                <a:ea typeface="宋体" charset="-122"/>
              </a:rPr>
              <a:t>-</a:t>
            </a:r>
            <a:r>
              <a:rPr lang="zh-CN" altLang="en-US" dirty="0" smtClean="0">
                <a:ea typeface="宋体" charset="-122"/>
              </a:rPr>
              <a:t>续</a:t>
            </a:r>
          </a:p>
        </p:txBody>
      </p:sp>
      <p:sp>
        <p:nvSpPr>
          <p:cNvPr id="98307" name="内容占位符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562600"/>
          </a:xfrm>
        </p:spPr>
        <p:txBody>
          <a:bodyPr/>
          <a:lstStyle/>
          <a:p>
            <a:pPr marL="457200" indent="-457200">
              <a:spcBef>
                <a:spcPts val="1800"/>
              </a:spcBef>
              <a:buFont typeface="+mj-lt"/>
              <a:buAutoNum type="arabicPeriod" startAt="5"/>
              <a:defRPr/>
            </a:pPr>
            <a:r>
              <a:rPr lang="zh-CN" altLang="en-US" sz="2400" dirty="0" smtClean="0">
                <a:ea typeface="宋体" charset="-122"/>
              </a:rPr>
              <a:t>设计一个图形界面，采用图形界面的形式完成前</a:t>
            </a:r>
            <a:r>
              <a:rPr lang="en-US" altLang="zh-CN" sz="2400" dirty="0" smtClean="0">
                <a:ea typeface="宋体" charset="-122"/>
              </a:rPr>
              <a:t>4</a:t>
            </a:r>
            <a:r>
              <a:rPr lang="zh-CN" altLang="en-US" sz="2400" dirty="0" smtClean="0">
                <a:ea typeface="宋体" charset="-122"/>
              </a:rPr>
              <a:t>项任务，可参考下图：</a:t>
            </a:r>
            <a:r>
              <a:rPr lang="zh-CN" altLang="en-US" sz="2400" dirty="0">
                <a:solidFill>
                  <a:srgbClr val="FF0000"/>
                </a:solidFill>
                <a:ea typeface="宋体" charset="-122"/>
              </a:rPr>
              <a:t>分值：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10</a:t>
            </a:r>
          </a:p>
          <a:p>
            <a:pPr marL="457200" indent="-457200">
              <a:spcBef>
                <a:spcPts val="1800"/>
              </a:spcBef>
              <a:buFont typeface="+mj-lt"/>
              <a:buAutoNum type="arabicPeriod" startAt="5"/>
              <a:defRPr/>
            </a:pPr>
            <a:endParaRPr lang="en-US" altLang="zh-CN" sz="2400" dirty="0" smtClean="0">
              <a:ea typeface="宋体" charset="-122"/>
            </a:endParaRPr>
          </a:p>
          <a:p>
            <a:pPr marL="0" indent="0">
              <a:spcBef>
                <a:spcPts val="1800"/>
              </a:spcBef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</a:rPr>
              <a:t>       </a:t>
            </a:r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D1083066-92B0-4495-9851-5FF6D5C3B846}" type="slidenum">
              <a:rPr lang="en-US" altLang="zh-CN" sz="1400" smtClean="0">
                <a:latin typeface="Tahoma" pitchFamily="34" charset="0"/>
              </a:rPr>
              <a:pPr eaLnBrk="1" hangingPunct="1"/>
              <a:t>5</a:t>
            </a:fld>
            <a:endParaRPr lang="en-US" altLang="zh-CN" sz="1400" smtClean="0">
              <a:latin typeface="Tahoma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796" y="1819465"/>
            <a:ext cx="7104404" cy="503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290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重要提醒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大小作业不得抄袭，抄袭无分！！！</a:t>
            </a:r>
            <a:endParaRPr lang="en-US" altLang="zh-CN" sz="24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18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作业第一行通过注释写上：本人承诺本程序是自己编写的，没有抄袭。</a:t>
            </a:r>
            <a:endParaRPr lang="en-US" altLang="zh-CN" sz="24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18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作业推荐采用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notebook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编辑完成（实验报告形式），同时提交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24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ipynb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文件和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文件；如果采用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程序，则同时提交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程序和实验报告。</a:t>
            </a:r>
            <a:endParaRPr lang="en-US" altLang="zh-CN" sz="24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18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平时作业没交的尽快补交！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F4B451-ED34-44AC-A294-F69DDAD52F2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452905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ends">
  <a:themeElements>
    <a:clrScheme name="Blends 8">
      <a:dk1>
        <a:srgbClr val="000000"/>
      </a:dk1>
      <a:lt1>
        <a:srgbClr val="FFFFFF"/>
      </a:lt1>
      <a:dk2>
        <a:srgbClr val="800080"/>
      </a:dk2>
      <a:lt2>
        <a:srgbClr val="1C1C1C"/>
      </a:lt2>
      <a:accent1>
        <a:srgbClr val="777777"/>
      </a:accent1>
      <a:accent2>
        <a:srgbClr val="FFCF01"/>
      </a:accent2>
      <a:accent3>
        <a:srgbClr val="FFFFFF"/>
      </a:accent3>
      <a:accent4>
        <a:srgbClr val="000000"/>
      </a:accent4>
      <a:accent5>
        <a:srgbClr val="BDBDBD"/>
      </a:accent5>
      <a:accent6>
        <a:srgbClr val="E7BB01"/>
      </a:accent6>
      <a:hlink>
        <a:srgbClr val="800080"/>
      </a:hlink>
      <a:folHlink>
        <a:srgbClr val="800080"/>
      </a:folHlink>
    </a:clrScheme>
    <a:fontScheme name="Blends">
      <a:majorFont>
        <a:latin typeface="Verdana"/>
        <a:ea typeface=""/>
        <a:cs typeface="Times New Roman"/>
      </a:majorFont>
      <a:minorFont>
        <a:latin typeface="Verdana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1196975" marR="0" indent="-282575" algn="l" defTabSz="914400" rtl="0" eaLnBrk="1" fontAlgn="base" latinLnBrk="0" hangingPunct="1">
          <a:lnSpc>
            <a:spcPct val="100000"/>
          </a:lnSpc>
          <a:spcBef>
            <a:spcPts val="500"/>
          </a:spcBef>
          <a:spcAft>
            <a:spcPct val="0"/>
          </a:spcAft>
          <a:buClr>
            <a:srgbClr val="800080"/>
          </a:buClr>
          <a:buSzPct val="55000"/>
          <a:buFont typeface="Wingdings" pitchFamily="2" charset="2"/>
          <a:buChar char="n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1196975" marR="0" indent="-282575" algn="l" defTabSz="914400" rtl="0" eaLnBrk="1" fontAlgn="base" latinLnBrk="0" hangingPunct="1">
          <a:lnSpc>
            <a:spcPct val="100000"/>
          </a:lnSpc>
          <a:spcBef>
            <a:spcPts val="500"/>
          </a:spcBef>
          <a:spcAft>
            <a:spcPct val="0"/>
          </a:spcAft>
          <a:buClr>
            <a:srgbClr val="800080"/>
          </a:buClr>
          <a:buSzPct val="55000"/>
          <a:buFont typeface="Wingdings" pitchFamily="2" charset="2"/>
          <a:buChar char="n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800080"/>
        </a:dk2>
        <a:lt2>
          <a:srgbClr val="1C1C1C"/>
        </a:lt2>
        <a:accent1>
          <a:srgbClr val="777777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E7BB01"/>
        </a:accent6>
        <a:hlink>
          <a:srgbClr val="800080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C:\Programs\MsOffice\Templates\Presentation Designs\Straight Edge.pot</Template>
  <TotalTime>58650</TotalTime>
  <Words>279</Words>
  <Application>Microsoft Office PowerPoint</Application>
  <PresentationFormat>全屏显示(4:3)</PresentationFormat>
  <Paragraphs>32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宋体</vt:lpstr>
      <vt:lpstr>Arial</vt:lpstr>
      <vt:lpstr>Tahoma</vt:lpstr>
      <vt:lpstr>Times New Roman</vt:lpstr>
      <vt:lpstr>Verdana</vt:lpstr>
      <vt:lpstr>Wingdings</vt:lpstr>
      <vt:lpstr>Blends</vt:lpstr>
      <vt:lpstr>大作业</vt:lpstr>
      <vt:lpstr>成绩构成</vt:lpstr>
      <vt:lpstr>大作业</vt:lpstr>
      <vt:lpstr>大作业-续</vt:lpstr>
      <vt:lpstr>大作业-续</vt:lpstr>
      <vt:lpstr>重要提醒</vt:lpstr>
    </vt:vector>
  </TitlesOfParts>
  <Company>University of Washington, CS 4 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with Python</dc:title>
  <dc:creator>Marty Stepp</dc:creator>
  <cp:lastModifiedBy>qqdeng</cp:lastModifiedBy>
  <cp:revision>1629</cp:revision>
  <cp:lastPrinted>2009-04-22T19:24:48Z</cp:lastPrinted>
  <dcterms:created xsi:type="dcterms:W3CDTF">2009-04-22T19:24:48Z</dcterms:created>
  <dcterms:modified xsi:type="dcterms:W3CDTF">2019-12-16T07:57:13Z</dcterms:modified>
</cp:coreProperties>
</file>