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CD132-FEBA-4236-BE95-949E77E3ABA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3EC4-0D66-4142-8C55-FD79C729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43EC4-0D66-4142-8C55-FD79C7298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250F-0878-4B05-8C3E-21E6B5CE1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B2017-2BDA-4814-9288-9BA9DD2B8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50C8-4A7C-44A0-86BD-4C359684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7278-FFB7-485B-85D0-FF446F48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5130-0356-4889-B4A0-95D69C34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8614-A3F0-4151-84FA-A477AE43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0EB24-B1DD-4670-9F3B-CDB203A8B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1420-939C-4975-A2DD-D03DE8FE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F6731-024D-492E-8DD7-D0BEE5D4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CE3D-C4D8-4790-8B92-2ED62544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07B6A-4113-424B-AC77-1D8EA7F1C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2F4A3-B6DB-47FE-B8E8-3CB5D7E55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D957-709A-406E-A9C5-2E832554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43AD-CB2C-493D-A14E-2E58AFF8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74C4-3570-49CC-BA60-EF615113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FA3A-B4E9-4B89-802B-CFFE5794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46C2-3A6E-4E2E-BC87-BAC9EEAE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F9FD-83A5-4EDB-BAFB-58DCC89A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29F9-38D2-48B6-81C1-5B87D976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429D-15F6-427C-B638-14B2E73F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3F4A-7A1D-4B24-8C81-00BCF263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E93B7-EBE8-4BD4-A5BC-C0C1E6A0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11A9-D544-455B-B987-ED1C1A51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7D13-14BD-4F2D-AB5D-D6E6310F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301C-4AE4-4DDA-B7CF-4E257C89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8DBF-4B57-4598-8BA4-8AA16A8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063D-95AA-40EA-9DBA-5A4DBF6FB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59D16-4C56-4DBD-B4BD-AF6ED09A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6A23D-2509-43FB-97CD-49305B43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CF9F3-F9EE-41FE-870A-7A809B9C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E2A74-9B25-40C2-9766-C541B4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ED03-5192-479F-8E2B-4FC9620D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466F8-1184-4638-966C-88386A44A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CEDA6-5CEB-4726-8F9A-E09993D25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6A715-D60B-4DD4-948B-347054738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67F0B-D3AD-4AB2-AEE1-F6F92E0A8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5C706-6EF9-4B53-9D22-D5EB0DA9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45873-87DE-4665-949B-24479178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FE8B4-1D7B-4962-92DF-E086F839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A5CF-7EC4-4607-9E17-4C267528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D5475-ABE1-491B-8CA1-2D4DCD20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2FA2-05D4-4272-8CAA-D5E8C489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D628-DC37-43D1-A17D-8504335F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FDC79-FD66-47AA-8A47-B2412C24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F5796-0488-4C1E-9A5B-06BC2DBC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5420D-E184-47A1-9439-C7C6F89E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F64D-870E-45A8-A47D-461AF9AA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007F-9C6C-4954-8755-FA7B4B5B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F9D63-00C6-40F3-832B-3B171AC2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17CC1-9D0D-45A8-BCF6-3966AF95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662AB-D45E-4447-B818-4917B252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1445-76D2-4446-AAE8-40F7F9A6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9B1-1C14-47D7-8514-5FF514A3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B3527-31E0-4FAF-98A4-A6F032DBC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91ED7-D153-48A8-8E21-62166D754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C76E3-0B14-4A01-9508-33E6E7F2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653A-F164-4284-A2E4-B0E4AAFC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1595A-1795-4A9C-AB32-CDA48D43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F66B-D33B-4DCE-9268-279F0B1C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05706-C55D-4D82-B876-6F3655FE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0D85-A4C4-49BD-A21B-1FDD66BC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C8A7-3D90-4AB3-BF50-802F55630B0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E86D-7AF5-46D6-902A-73D881070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7E94-C578-47E6-A8B3-B87DF2F1B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7207-6029-429D-AF2F-AFB30773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01computing.net/london-bus-timetable/" TargetMode="External"/><Relationship Id="rId4" Type="http://schemas.openxmlformats.org/officeDocument/2006/relationships/hyperlink" Target="https://ifpsprincipal.wordpress.com/2019/01/11/bus-153-delayed-approximately-45-minut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55FF-B0F4-4622-A650-4BEAEB440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Realizable Accessibility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42F2B-C6D6-47B1-A40C-F2678AE33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Luyu Liu</a:t>
            </a:r>
          </a:p>
          <a:p>
            <a:r>
              <a:rPr lang="en-US" dirty="0"/>
              <a:t>2021/11/17</a:t>
            </a:r>
          </a:p>
        </p:txBody>
      </p:sp>
    </p:spTree>
    <p:extLst>
      <p:ext uri="{BB962C8B-B14F-4D97-AF65-F5344CB8AC3E}">
        <p14:creationId xmlns:p14="http://schemas.microsoft.com/office/powerpoint/2010/main" val="26423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064A-81B4-467C-B69A-4CF25DCB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3444-A8D9-4ABC-BB5B-E3A5D6C1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60581" cy="4351338"/>
          </a:xfrm>
        </p:spPr>
        <p:txBody>
          <a:bodyPr>
            <a:normAutofit/>
          </a:bodyPr>
          <a:lstStyle/>
          <a:p>
            <a:r>
              <a:rPr lang="en-US" dirty="0"/>
              <a:t>Accessibility determines your ability to reach different opportunities</a:t>
            </a:r>
          </a:p>
          <a:p>
            <a:r>
              <a:rPr lang="en-US" dirty="0"/>
              <a:t>Example: How far can you go in 30 minutes?</a:t>
            </a:r>
          </a:p>
          <a:p>
            <a:r>
              <a:rPr lang="en-US" dirty="0"/>
              <a:t>Example: How many jobs you can commute to by bus?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Accessibility is your freedom to move, which public transit usually </a:t>
            </a:r>
            <a:r>
              <a:rPr lang="en-US" dirty="0"/>
              <a:t>lacks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17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2B1C-7366-44CA-B664-44212C3A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transit accessibility not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2CDB-0F1D-4D9B-A06A-32B126B4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2396" cy="4351338"/>
          </a:xfrm>
        </p:spPr>
        <p:txBody>
          <a:bodyPr>
            <a:normAutofit/>
          </a:bodyPr>
          <a:lstStyle/>
          <a:p>
            <a:r>
              <a:rPr lang="en-US" sz="3600" dirty="0"/>
              <a:t>In short, we do not measure it right.</a:t>
            </a:r>
          </a:p>
          <a:p>
            <a:r>
              <a:rPr lang="en-US" sz="3600" dirty="0"/>
              <a:t>Traditional studies used scheduled data.</a:t>
            </a:r>
          </a:p>
          <a:p>
            <a:pPr lvl="1"/>
            <a:r>
              <a:rPr lang="en-US" sz="3200" dirty="0"/>
              <a:t>Scheduled data is not reality</a:t>
            </a:r>
          </a:p>
          <a:p>
            <a:pPr lvl="1"/>
            <a:r>
              <a:rPr lang="en-US" sz="3200" dirty="0"/>
              <a:t>Delay or early arrival can happen (a lot!)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9DA9B93-79FF-4FA8-A0EF-348FD4B9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 b="17119"/>
          <a:stretch/>
        </p:blipFill>
        <p:spPr>
          <a:xfrm>
            <a:off x="7850206" y="1597519"/>
            <a:ext cx="3697979" cy="2403775"/>
          </a:xfrm>
          <a:prstGeom prst="rect">
            <a:avLst/>
          </a:prstGeom>
        </p:spPr>
      </p:pic>
      <p:pic>
        <p:nvPicPr>
          <p:cNvPr id="8" name="Picture 7" descr="A sign on the side of a road&#10;&#10;Description automatically generated with medium confidence">
            <a:extLst>
              <a:ext uri="{FF2B5EF4-FFF2-40B4-BE49-F238E27FC236}">
                <a16:creationId xmlns:a16="http://schemas.microsoft.com/office/drawing/2014/main" id="{F2BE923C-5556-4747-9A7D-CF63248B6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0"/>
          <a:stretch/>
        </p:blipFill>
        <p:spPr>
          <a:xfrm>
            <a:off x="7850206" y="4276943"/>
            <a:ext cx="3697979" cy="2403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AF43BF-0BD3-4986-8DB0-0D75EC843679}"/>
              </a:ext>
            </a:extLst>
          </p:cNvPr>
          <p:cNvSpPr txBox="1"/>
          <p:nvPr/>
        </p:nvSpPr>
        <p:spPr>
          <a:xfrm>
            <a:off x="920621" y="643762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r>
              <a:rPr lang="en-US" dirty="0"/>
              <a:t>  </a:t>
            </a:r>
            <a:r>
              <a:rPr lang="en-US" dirty="0" err="1">
                <a:hlinkClick r:id="rId5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6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AE8F-54AA-4F10-A13C-B08308B7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just measure the actual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AF19-BBFC-405A-95DE-8E9670C1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don’t we just change the </a:t>
            </a:r>
            <a:r>
              <a:rPr lang="en-US" strike="sngStrike" dirty="0"/>
              <a:t>scheduled time </a:t>
            </a:r>
            <a:r>
              <a:rPr lang="en-US" dirty="0"/>
              <a:t>to the </a:t>
            </a:r>
            <a:r>
              <a:rPr lang="en-US" b="1" dirty="0"/>
              <a:t>actual real-time time</a:t>
            </a:r>
            <a:r>
              <a:rPr lang="en-US" dirty="0"/>
              <a:t>?</a:t>
            </a:r>
          </a:p>
          <a:p>
            <a:r>
              <a:rPr lang="en-US" dirty="0"/>
              <a:t>Yes, people did:</a:t>
            </a:r>
          </a:p>
          <a:p>
            <a:pPr lvl="1"/>
            <a:r>
              <a:rPr lang="en-US" dirty="0"/>
              <a:t>Wessel, Allen, Farber (2017) and Wessel and Farber (2019) </a:t>
            </a:r>
            <a:r>
              <a:rPr lang="en-US" b="1" dirty="0"/>
              <a:t>retrospectively </a:t>
            </a:r>
            <a:r>
              <a:rPr lang="en-US" dirty="0"/>
              <a:t>calculate the real-time accessibility</a:t>
            </a:r>
          </a:p>
          <a:p>
            <a:pPr lvl="1"/>
            <a:r>
              <a:rPr lang="en-US" dirty="0"/>
              <a:t>They found that the </a:t>
            </a:r>
            <a:r>
              <a:rPr lang="en-US" b="1" dirty="0"/>
              <a:t>retrospective real-time accessibility </a:t>
            </a:r>
            <a:r>
              <a:rPr lang="en-US" dirty="0"/>
              <a:t>are significantly different from the </a:t>
            </a:r>
            <a:r>
              <a:rPr lang="en-US" b="1" dirty="0"/>
              <a:t>scheduled accessibility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Is it the end of the discussion?</a:t>
            </a:r>
          </a:p>
        </p:txBody>
      </p:sp>
    </p:spTree>
    <p:extLst>
      <p:ext uri="{BB962C8B-B14F-4D97-AF65-F5344CB8AC3E}">
        <p14:creationId xmlns:p14="http://schemas.microsoft.com/office/powerpoint/2010/main" val="220923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B8A6-DB93-4636-A9D8-24F8F622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6151" cy="1325563"/>
          </a:xfrm>
        </p:spPr>
        <p:txBody>
          <a:bodyPr/>
          <a:lstStyle/>
          <a:p>
            <a:r>
              <a:rPr lang="en-US" dirty="0"/>
              <a:t>But can you actually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249B-DC4A-4A5A-9DFA-73F9EF71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146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Short answer: you cannot. Because you must predict the future.</a:t>
            </a:r>
          </a:p>
          <a:p>
            <a:endParaRPr lang="en-US" dirty="0"/>
          </a:p>
          <a:p>
            <a:r>
              <a:rPr lang="en-US" dirty="0"/>
              <a:t>No one can tell buses’ actual arrival time before taking the bus.</a:t>
            </a:r>
          </a:p>
          <a:p>
            <a:r>
              <a:rPr lang="en-US" dirty="0"/>
              <a:t>You need to make a trip plan before taking any buses.</a:t>
            </a:r>
          </a:p>
          <a:p>
            <a:r>
              <a:rPr lang="en-US" dirty="0"/>
              <a:t>What you planned can be different from what you take.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BC3EA0-04DA-476E-9014-9C696C999A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5635" y="493428"/>
            <a:ext cx="6170185" cy="6170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88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4883-49B7-4A8A-98C2-3B6ADD7B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5604" cy="1325563"/>
          </a:xfrm>
        </p:spPr>
        <p:txBody>
          <a:bodyPr/>
          <a:lstStyle/>
          <a:p>
            <a:r>
              <a:rPr lang="en-US" dirty="0"/>
              <a:t>Realizable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3FB6-CC3A-4946-A2CE-78B740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05604" cy="4351338"/>
          </a:xfrm>
        </p:spPr>
        <p:txBody>
          <a:bodyPr/>
          <a:lstStyle/>
          <a:p>
            <a:r>
              <a:rPr lang="en-US" dirty="0"/>
              <a:t>It is two-step.</a:t>
            </a:r>
          </a:p>
          <a:p>
            <a:pPr lvl="1"/>
            <a:r>
              <a:rPr lang="en-US" dirty="0"/>
              <a:t>First plan with scheduled times, which are available beforehand.</a:t>
            </a:r>
          </a:p>
          <a:p>
            <a:pPr lvl="1"/>
            <a:r>
              <a:rPr lang="en-US" dirty="0"/>
              <a:t>Then implement with actual times.</a:t>
            </a:r>
          </a:p>
          <a:p>
            <a:pPr lvl="1"/>
            <a:r>
              <a:rPr lang="en-US" dirty="0"/>
              <a:t>Just like what human does.</a:t>
            </a:r>
          </a:p>
          <a:p>
            <a:r>
              <a:rPr lang="en-US" dirty="0"/>
              <a:t>It is more conservative.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Realizable accessibility </a:t>
            </a:r>
            <a:r>
              <a:rPr lang="en-US" dirty="0"/>
              <a:t>has smallest reachable area in 30 minutes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03826-C30B-4A2F-9E0C-4005006B45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9" t="50000"/>
          <a:stretch/>
        </p:blipFill>
        <p:spPr bwMode="auto">
          <a:xfrm>
            <a:off x="5495730" y="135786"/>
            <a:ext cx="6512768" cy="6586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97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B3AE-9D59-468C-B1A8-9A3C8455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changes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DA8C-FE30-41BD-8BD0-C4159135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265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Realizable Accessibility </vt:lpstr>
      <vt:lpstr>What is accessibility?</vt:lpstr>
      <vt:lpstr>Why is transit accessibility not working?</vt:lpstr>
      <vt:lpstr>So just measure the actual time!</vt:lpstr>
      <vt:lpstr>But can you actually do it?</vt:lpstr>
      <vt:lpstr>Realizable accessibility</vt:lpstr>
      <vt:lpstr>How it changes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Realizable Accessibility: The accessibility measure that you can actually pull off</dc:title>
  <dc:creator>Luyu Liu</dc:creator>
  <cp:lastModifiedBy>Luyu Liu</cp:lastModifiedBy>
  <cp:revision>6</cp:revision>
  <dcterms:created xsi:type="dcterms:W3CDTF">2021-11-12T20:34:47Z</dcterms:created>
  <dcterms:modified xsi:type="dcterms:W3CDTF">2021-11-12T22:36:29Z</dcterms:modified>
</cp:coreProperties>
</file>