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A970DF-46C7-198B-67C2-CE879B74F9A1}" name="Miller, Harvey" initials="MH" userId="S::miller.81@osu.edu::a502b954-5642-4a2a-8f22-6e0bbb4152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39296-FA64-4534-A829-A2BDDB0B9030}" v="95" dt="2022-06-01T14:54:36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23" d="100"/>
          <a:sy n="23" d="100"/>
        </p:scale>
        <p:origin x="16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Harvey" userId="S::miller.81@osu.edu::a502b954-5642-4a2a-8f22-6e0bbb41520b" providerId="AD" clId="Web-{E8039296-FA64-4534-A829-A2BDDB0B9030}"/>
    <pc:docChg chg="modSld">
      <pc:chgData name="Miller, Harvey" userId="S::miller.81@osu.edu::a502b954-5642-4a2a-8f22-6e0bbb41520b" providerId="AD" clId="Web-{E8039296-FA64-4534-A829-A2BDDB0B9030}" dt="2022-06-01T14:54:34.364" v="44" actId="20577"/>
      <pc:docMkLst>
        <pc:docMk/>
      </pc:docMkLst>
      <pc:sldChg chg="modSp">
        <pc:chgData name="Miller, Harvey" userId="S::miller.81@osu.edu::a502b954-5642-4a2a-8f22-6e0bbb41520b" providerId="AD" clId="Web-{E8039296-FA64-4534-A829-A2BDDB0B9030}" dt="2022-06-01T14:54:34.364" v="44" actId="20577"/>
        <pc:sldMkLst>
          <pc:docMk/>
          <pc:sldMk cId="4043520501" sldId="256"/>
        </pc:sldMkLst>
        <pc:spChg chg="mod">
          <ac:chgData name="Miller, Harvey" userId="S::miller.81@osu.edu::a502b954-5642-4a2a-8f22-6e0bbb41520b" providerId="AD" clId="Web-{E8039296-FA64-4534-A829-A2BDDB0B9030}" dt="2022-06-01T14:52:52.301" v="15" actId="20577"/>
          <ac:spMkLst>
            <pc:docMk/>
            <pc:sldMk cId="4043520501" sldId="256"/>
            <ac:spMk id="12" creationId="{A2F7F2C4-073E-6E39-043B-FE5E692BE364}"/>
          </ac:spMkLst>
        </pc:spChg>
        <pc:spChg chg="mod">
          <ac:chgData name="Miller, Harvey" userId="S::miller.81@osu.edu::a502b954-5642-4a2a-8f22-6e0bbb41520b" providerId="AD" clId="Web-{E8039296-FA64-4534-A829-A2BDDB0B9030}" dt="2022-06-01T14:54:34.364" v="44" actId="20577"/>
          <ac:spMkLst>
            <pc:docMk/>
            <pc:sldMk cId="4043520501" sldId="256"/>
            <ac:spMk id="19" creationId="{8AF91625-A1FE-2948-430D-01F752C1C285}"/>
          </ac:spMkLst>
        </pc:spChg>
        <pc:spChg chg="mod">
          <ac:chgData name="Miller, Harvey" userId="S::miller.81@osu.edu::a502b954-5642-4a2a-8f22-6e0bbb41520b" providerId="AD" clId="Web-{E8039296-FA64-4534-A829-A2BDDB0B9030}" dt="2022-06-01T14:53:56.817" v="39" actId="20577"/>
          <ac:spMkLst>
            <pc:docMk/>
            <pc:sldMk cId="4043520501" sldId="256"/>
            <ac:spMk id="28" creationId="{51921395-A39E-2DD6-0137-69201AB84AFC}"/>
          </ac:spMkLst>
        </pc:spChg>
      </pc:sldChg>
    </pc:docChg>
  </pc:docChgLst>
  <pc:docChgLst>
    <pc:chgData name="Miller, Harvey" userId="a502b954-5642-4a2a-8f22-6e0bbb41520b" providerId="ADAL" clId="{8DA5E305-3D6C-4E34-880E-04E67DF68459}"/>
    <pc:docChg chg="modSld">
      <pc:chgData name="Miller, Harvey" userId="a502b954-5642-4a2a-8f22-6e0bbb41520b" providerId="ADAL" clId="{8DA5E305-3D6C-4E34-880E-04E67DF68459}" dt="2022-06-01T15:21:42.496" v="95" actId="20577"/>
      <pc:docMkLst>
        <pc:docMk/>
      </pc:docMkLst>
      <pc:sldChg chg="modSp mod addCm">
        <pc:chgData name="Miller, Harvey" userId="a502b954-5642-4a2a-8f22-6e0bbb41520b" providerId="ADAL" clId="{8DA5E305-3D6C-4E34-880E-04E67DF68459}" dt="2022-06-01T15:21:42.496" v="95" actId="20577"/>
        <pc:sldMkLst>
          <pc:docMk/>
          <pc:sldMk cId="4043520501" sldId="256"/>
        </pc:sldMkLst>
        <pc:spChg chg="mod">
          <ac:chgData name="Miller, Harvey" userId="a502b954-5642-4a2a-8f22-6e0bbb41520b" providerId="ADAL" clId="{8DA5E305-3D6C-4E34-880E-04E67DF68459}" dt="2022-06-01T15:21:25.457" v="94" actId="20577"/>
          <ac:spMkLst>
            <pc:docMk/>
            <pc:sldMk cId="4043520501" sldId="256"/>
            <ac:spMk id="14" creationId="{28730186-C73B-2CC0-8549-AB027BA2D00D}"/>
          </ac:spMkLst>
        </pc:spChg>
        <pc:spChg chg="mod">
          <ac:chgData name="Miller, Harvey" userId="a502b954-5642-4a2a-8f22-6e0bbb41520b" providerId="ADAL" clId="{8DA5E305-3D6C-4E34-880E-04E67DF68459}" dt="2022-06-01T15:20:37.872" v="87" actId="20577"/>
          <ac:spMkLst>
            <pc:docMk/>
            <pc:sldMk cId="4043520501" sldId="256"/>
            <ac:spMk id="29" creationId="{672CD801-922C-123C-4984-4A9CA38EBA84}"/>
          </ac:spMkLst>
        </pc:spChg>
        <pc:spChg chg="mod">
          <ac:chgData name="Miller, Harvey" userId="a502b954-5642-4a2a-8f22-6e0bbb41520b" providerId="ADAL" clId="{8DA5E305-3D6C-4E34-880E-04E67DF68459}" dt="2022-06-01T15:21:42.496" v="95" actId="20577"/>
          <ac:spMkLst>
            <pc:docMk/>
            <pc:sldMk cId="4043520501" sldId="256"/>
            <ac:spMk id="33" creationId="{B6E206E1-3547-90CC-05B1-33205CD16109}"/>
          </ac:spMkLst>
        </pc:spChg>
        <pc:spChg chg="mod">
          <ac:chgData name="Miller, Harvey" userId="a502b954-5642-4a2a-8f22-6e0bbb41520b" providerId="ADAL" clId="{8DA5E305-3D6C-4E34-880E-04E67DF68459}" dt="2022-06-01T15:19:49.090" v="73" actId="20577"/>
          <ac:spMkLst>
            <pc:docMk/>
            <pc:sldMk cId="4043520501" sldId="256"/>
            <ac:spMk id="36" creationId="{4E885623-9CC9-9F84-3329-B4A1551A32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1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4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3D8B-CC0E-4F72-9A8D-66FD2816F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3AD2-B2F2-4772-A43B-1E856C2B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5B37B-D236-5917-3B9D-28FC700983FE}"/>
              </a:ext>
            </a:extLst>
          </p:cNvPr>
          <p:cNvSpPr/>
          <p:nvPr/>
        </p:nvSpPr>
        <p:spPr>
          <a:xfrm>
            <a:off x="0" y="-85439"/>
            <a:ext cx="43891200" cy="605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6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C4EBD-46E2-54C2-B657-E12B1C97B114}"/>
              </a:ext>
            </a:extLst>
          </p:cNvPr>
          <p:cNvSpPr txBox="1"/>
          <p:nvPr/>
        </p:nvSpPr>
        <p:spPr>
          <a:xfrm>
            <a:off x="385535" y="10831"/>
            <a:ext cx="38021644" cy="337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66" b="1" dirty="0">
                <a:solidFill>
                  <a:schemeClr val="bg1"/>
                </a:solidFill>
              </a:rPr>
              <a:t>Measuring the Impacts of Disruptions on Public Transit Accessibility and Reliability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94A38-E77E-10E2-602F-747091F706FD}"/>
              </a:ext>
            </a:extLst>
          </p:cNvPr>
          <p:cNvSpPr txBox="1"/>
          <p:nvPr/>
        </p:nvSpPr>
        <p:spPr>
          <a:xfrm>
            <a:off x="2914067" y="3416891"/>
            <a:ext cx="32964583" cy="2309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1067"/>
              </a:spcAft>
            </a:pPr>
            <a:r>
              <a:rPr lang="en-US" sz="6600" b="1" dirty="0">
                <a:solidFill>
                  <a:schemeClr val="bg1"/>
                </a:solidFill>
              </a:rPr>
              <a:t>Luyu Liu</a:t>
            </a:r>
            <a:r>
              <a:rPr lang="en-US" sz="6400" dirty="0">
                <a:solidFill>
                  <a:schemeClr val="bg1"/>
                </a:solidFill>
              </a:rPr>
              <a:t>, </a:t>
            </a:r>
            <a:r>
              <a:rPr lang="en-US" sz="6400" dirty="0">
                <a:solidFill>
                  <a:schemeClr val="bg1"/>
                </a:solidFill>
                <a:latin typeface="+mj-lt"/>
              </a:rPr>
              <a:t>Adam Porr, Harvey J. Miller</a:t>
            </a:r>
          </a:p>
          <a:p>
            <a:pPr algn="ctr">
              <a:lnSpc>
                <a:spcPct val="106000"/>
              </a:lnSpc>
              <a:spcAft>
                <a:spcPts val="1067"/>
              </a:spcAft>
            </a:pPr>
            <a:r>
              <a:rPr lang="en-US" sz="6400" dirty="0">
                <a:solidFill>
                  <a:schemeClr val="bg1"/>
                </a:solidFill>
                <a:latin typeface="+mj-lt"/>
              </a:rPr>
              <a:t>Department of Geography, The Ohio State University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2AD1043-8EA1-84A0-587D-643CECBA4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859" y="852243"/>
            <a:ext cx="6298132" cy="426410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5AE309-FED4-ACD5-6A0F-2BA4628328DC}"/>
              </a:ext>
            </a:extLst>
          </p:cNvPr>
          <p:cNvSpPr/>
          <p:nvPr/>
        </p:nvSpPr>
        <p:spPr>
          <a:xfrm>
            <a:off x="385533" y="6289323"/>
            <a:ext cx="11325658" cy="11451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b="1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7F2C4-073E-6E39-043B-FE5E692BE364}"/>
              </a:ext>
            </a:extLst>
          </p:cNvPr>
          <p:cNvSpPr txBox="1"/>
          <p:nvPr/>
        </p:nvSpPr>
        <p:spPr>
          <a:xfrm>
            <a:off x="385532" y="7715967"/>
            <a:ext cx="11325657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dirty="0"/>
              <a:t>Public transit systems are at higher risk of system degradation and decreased reliability due to external disruptions, making resilience (maintaining functions during a disruption) a crucial assessment.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2159A9-BADF-F183-8359-9204E6BC767E}"/>
              </a:ext>
            </a:extLst>
          </p:cNvPr>
          <p:cNvSpPr/>
          <p:nvPr/>
        </p:nvSpPr>
        <p:spPr>
          <a:xfrm>
            <a:off x="385532" y="11819604"/>
            <a:ext cx="11325659" cy="11451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b="1" dirty="0">
                <a:solidFill>
                  <a:schemeClr val="tx1"/>
                </a:solidFill>
              </a:rPr>
              <a:t>Data &amp;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30186-C73B-2CC0-8549-AB027BA2D00D}"/>
              </a:ext>
            </a:extLst>
          </p:cNvPr>
          <p:cNvSpPr txBox="1"/>
          <p:nvPr/>
        </p:nvSpPr>
        <p:spPr>
          <a:xfrm>
            <a:off x="385533" y="13349647"/>
            <a:ext cx="113256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We calculate two space-time prism-based measures using GTFS-RT data</a:t>
            </a:r>
            <a:r>
              <a:rPr lang="en-US" sz="4800" b="1" dirty="0"/>
              <a:t>: realizable real-time accessibility </a:t>
            </a:r>
            <a:r>
              <a:rPr lang="en-US" sz="4800" dirty="0"/>
              <a:t>(achievable by users with delays) and </a:t>
            </a:r>
            <a:r>
              <a:rPr lang="en-US" sz="4800" b="1" dirty="0"/>
              <a:t>scheduled accessibility</a:t>
            </a:r>
            <a:r>
              <a:rPr lang="en-US" sz="4800" dirty="0"/>
              <a:t>.</a:t>
            </a:r>
          </a:p>
          <a:p>
            <a:endParaRPr lang="en-US" sz="4800" dirty="0"/>
          </a:p>
          <a:p>
            <a:r>
              <a:rPr lang="en-US" sz="4800" dirty="0"/>
              <a:t>We also calculate  </a:t>
            </a:r>
            <a:r>
              <a:rPr lang="en-US" sz="4800" b="1" dirty="0"/>
              <a:t>accessibility unreliability </a:t>
            </a:r>
            <a:r>
              <a:rPr lang="en-US" sz="4800" dirty="0"/>
              <a:t>as the deviation between realizable and scheduled accessibility to measure the reliability of delivered accessibility.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E69494-D746-201C-82B9-3E7330B2554F}"/>
              </a:ext>
            </a:extLst>
          </p:cNvPr>
          <p:cNvSpPr/>
          <p:nvPr/>
        </p:nvSpPr>
        <p:spPr>
          <a:xfrm>
            <a:off x="12136581" y="6295856"/>
            <a:ext cx="14377139" cy="11451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Short-term Case:  Ohio State Football Game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78AA987-E795-7D43-11E4-6F9BB14FA3F0}"/>
              </a:ext>
            </a:extLst>
          </p:cNvPr>
          <p:cNvSpPr/>
          <p:nvPr/>
        </p:nvSpPr>
        <p:spPr>
          <a:xfrm>
            <a:off x="27001827" y="6295855"/>
            <a:ext cx="16503836" cy="11451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b="1" dirty="0">
                <a:solidFill>
                  <a:schemeClr val="tx1"/>
                </a:solidFill>
              </a:rPr>
              <a:t>Long-term Case: COVID-19 Pandemic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F64E6-DAA1-6D09-AE0A-CCBB2BD225AD}"/>
              </a:ext>
            </a:extLst>
          </p:cNvPr>
          <p:cNvSpPr txBox="1"/>
          <p:nvPr/>
        </p:nvSpPr>
        <p:spPr>
          <a:xfrm>
            <a:off x="43755" y="31290079"/>
            <a:ext cx="113256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/>
              <a:t>Unreliability</a:t>
            </a:r>
            <a:r>
              <a:rPr lang="en-US" sz="4400" i="1" dirty="0"/>
              <a:t>: difference between scheduled and realizable accessible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91625-A1FE-2948-430D-01F752C1C285}"/>
              </a:ext>
            </a:extLst>
          </p:cNvPr>
          <p:cNvSpPr txBox="1"/>
          <p:nvPr/>
        </p:nvSpPr>
        <p:spPr>
          <a:xfrm>
            <a:off x="12136580" y="7765625"/>
            <a:ext cx="1437713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/>
              <a:t>Significant Disruption: </a:t>
            </a:r>
            <a:r>
              <a:rPr lang="en-US" sz="4800" dirty="0"/>
              <a:t>With a 30-minute time budget, powered and manual wheelchair users’ accessible stops are </a:t>
            </a:r>
            <a:r>
              <a:rPr lang="en-US" sz="4800" b="1" u="sng" dirty="0"/>
              <a:t>59%</a:t>
            </a:r>
            <a:r>
              <a:rPr lang="en-US" sz="4800" dirty="0"/>
              <a:t> and </a:t>
            </a:r>
            <a:r>
              <a:rPr lang="en-US" sz="4800" b="1" u="sng" dirty="0"/>
              <a:t>95%</a:t>
            </a:r>
            <a:r>
              <a:rPr lang="en-US" sz="4800" dirty="0"/>
              <a:t> less than people without disabilities.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21395-A39E-2DD6-0137-69201AB84AFC}"/>
              </a:ext>
            </a:extLst>
          </p:cNvPr>
          <p:cNvSpPr txBox="1"/>
          <p:nvPr/>
        </p:nvSpPr>
        <p:spPr>
          <a:xfrm>
            <a:off x="23237037" y="11819604"/>
            <a:ext cx="3489377" cy="8217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/>
              <a:t>The city center</a:t>
            </a:r>
            <a:r>
              <a:rPr lang="en-US" sz="4800" dirty="0"/>
              <a:t>, which also has highest accessibility and ridership, also has largest disparity in accessibility.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2CD801-922C-123C-4984-4A9CA38EBA84}"/>
              </a:ext>
            </a:extLst>
          </p:cNvPr>
          <p:cNvSpPr txBox="1"/>
          <p:nvPr/>
        </p:nvSpPr>
        <p:spPr>
          <a:xfrm>
            <a:off x="12223626" y="22200019"/>
            <a:ext cx="14636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Sidewalks matter: </a:t>
            </a:r>
            <a:r>
              <a:rPr lang="en-US" sz="4800" dirty="0"/>
              <a:t>Sidewalk infrastructure impacts transit accessibility significantly. Different infrastructure levels decreases all three groups’ accessible stops by about 50%.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2256E49-A140-CE81-C59D-9BE9269EA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" b="-2896"/>
          <a:stretch/>
        </p:blipFill>
        <p:spPr bwMode="auto">
          <a:xfrm>
            <a:off x="12224978" y="24602824"/>
            <a:ext cx="14073749" cy="7279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63BE27-8C6E-0966-1EA2-B8A38E2CE925}"/>
              </a:ext>
            </a:extLst>
          </p:cNvPr>
          <p:cNvSpPr txBox="1"/>
          <p:nvPr/>
        </p:nvSpPr>
        <p:spPr>
          <a:xfrm>
            <a:off x="26939110" y="7806436"/>
            <a:ext cx="165665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About 200 – 1800 disabled people used fixed-route public transit every day throughout the four years, which accounted for about 1% of all ridership. Wheelchair users’ behavior is also different: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More sensitive to </a:t>
            </a:r>
            <a:r>
              <a:rPr lang="en-US" sz="4800" b="1" dirty="0"/>
              <a:t>low temperature </a:t>
            </a:r>
            <a:r>
              <a:rPr lang="en-US" sz="4800" dirty="0"/>
              <a:t>and </a:t>
            </a:r>
            <a:r>
              <a:rPr lang="en-US" sz="4800" b="1" dirty="0"/>
              <a:t>precipitation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Favor the middle of the day, rather than the rush hours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Stops with high ridership are more dispersed</a:t>
            </a:r>
            <a:endParaRPr lang="en-US" sz="48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Free fare policy helped to maintain high transit usage in 2020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Wheelchair users’ trips are more </a:t>
            </a:r>
            <a:r>
              <a:rPr lang="en-US" sz="4800" b="1" dirty="0"/>
              <a:t>destination-driven</a:t>
            </a:r>
            <a:r>
              <a:rPr lang="en-US" sz="4800" dirty="0"/>
              <a:t>, especially around shopping centers and medical centers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FFC240-ACFB-F1BF-1F7A-E7A21AFCD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939110" y="14458335"/>
            <a:ext cx="16566553" cy="8283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6E206E1-3547-90CC-05B1-33205CD16109}"/>
              </a:ext>
            </a:extLst>
          </p:cNvPr>
          <p:cNvSpPr txBox="1"/>
          <p:nvPr/>
        </p:nvSpPr>
        <p:spPr>
          <a:xfrm>
            <a:off x="26876394" y="23511053"/>
            <a:ext cx="168012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Transit usage during COVID: </a:t>
            </a:r>
            <a:r>
              <a:rPr lang="en-US" sz="4800" dirty="0"/>
              <a:t>Wheelchair users have lower ridership than people without disabilities during 2020 but have disproportionately </a:t>
            </a:r>
            <a:r>
              <a:rPr lang="en-US" sz="4800" b="1" dirty="0"/>
              <a:t>higher usage </a:t>
            </a:r>
            <a:r>
              <a:rPr lang="en-US" sz="4800" dirty="0"/>
              <a:t>during 2021. But disparities in accessibility became larger during the pandemic. This suggests the </a:t>
            </a:r>
            <a:r>
              <a:rPr lang="en-US" sz="4800" b="1" dirty="0"/>
              <a:t>lack of alternatives </a:t>
            </a:r>
            <a:r>
              <a:rPr lang="en-US" sz="4800" dirty="0"/>
              <a:t>for fixed-route transit users in wheelchair.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BC62B-88D5-E0BA-D7C4-A23335158FAF}"/>
              </a:ext>
            </a:extLst>
          </p:cNvPr>
          <p:cNvSpPr txBox="1"/>
          <p:nvPr/>
        </p:nvSpPr>
        <p:spPr>
          <a:xfrm>
            <a:off x="26685683" y="22741612"/>
            <a:ext cx="16757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Daily ridership (blue: general; orange: wheelchair users)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72A4D82-DDF4-9704-38A1-7E284B1A6258}"/>
              </a:ext>
            </a:extLst>
          </p:cNvPr>
          <p:cNvSpPr/>
          <p:nvPr/>
        </p:nvSpPr>
        <p:spPr>
          <a:xfrm>
            <a:off x="26832425" y="27263055"/>
            <a:ext cx="16503836" cy="11451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b="1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885623-9CC9-9F84-3329-B4A1551A3274}"/>
              </a:ext>
            </a:extLst>
          </p:cNvPr>
          <p:cNvSpPr txBox="1"/>
          <p:nvPr/>
        </p:nvSpPr>
        <p:spPr>
          <a:xfrm>
            <a:off x="26641714" y="28434163"/>
            <a:ext cx="17035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Large accessibility disparities exist for wheelchair users in fixed-route public transit services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Wheelchair users’ usage patterns are also very different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The pandemic widened the disparity in both useability and usage of transit services for wheelchair users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Paratransit services are important as a complement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673782-FD91-EB00-5956-816B6290C0E1}"/>
              </a:ext>
            </a:extLst>
          </p:cNvPr>
          <p:cNvSpPr txBox="1"/>
          <p:nvPr/>
        </p:nvSpPr>
        <p:spPr>
          <a:xfrm>
            <a:off x="12089158" y="21336097"/>
            <a:ext cx="14777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Spatial pattern of wheelchair users’ access disparity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6C0D0F-07C3-A057-F442-7C782AD888A6}"/>
              </a:ext>
            </a:extLst>
          </p:cNvPr>
          <p:cNvSpPr txBox="1"/>
          <p:nvPr/>
        </p:nvSpPr>
        <p:spPr>
          <a:xfrm>
            <a:off x="11812881" y="31882760"/>
            <a:ext cx="15019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Three groups’ accessible stops count with different sidewalks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F8FED-CBF8-4A19-3A54-B52611EF4D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6"/>
          <a:stretch/>
        </p:blipFill>
        <p:spPr>
          <a:xfrm>
            <a:off x="126280" y="20047027"/>
            <a:ext cx="12089158" cy="109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2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CE4351C9E75F45A270FEC48FC84DA8" ma:contentTypeVersion="6" ma:contentTypeDescription="Create a new document." ma:contentTypeScope="" ma:versionID="0cc18a7f04919895b62a42fef777037a">
  <xsd:schema xmlns:xsd="http://www.w3.org/2001/XMLSchema" xmlns:xs="http://www.w3.org/2001/XMLSchema" xmlns:p="http://schemas.microsoft.com/office/2006/metadata/properties" xmlns:ns2="f6a62f4e-e738-4adf-a0c3-8aaef17f1922" xmlns:ns3="3698a3dc-65e3-4cfd-9e1d-2130c6fcc7fe" targetNamespace="http://schemas.microsoft.com/office/2006/metadata/properties" ma:root="true" ma:fieldsID="cabe6ff63c1c9a26884aef117df09c41" ns2:_="" ns3:_="">
    <xsd:import namespace="f6a62f4e-e738-4adf-a0c3-8aaef17f1922"/>
    <xsd:import namespace="3698a3dc-65e3-4cfd-9e1d-2130c6fcc7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62f4e-e738-4adf-a0c3-8aaef17f19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8a3dc-65e3-4cfd-9e1d-2130c6fcc7f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4684B3-9A52-4D1C-8363-607AE6F3D9D1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3698a3dc-65e3-4cfd-9e1d-2130c6fcc7fe"/>
    <ds:schemaRef ds:uri="f6a62f4e-e738-4adf-a0c3-8aaef17f192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24E453-2A02-4B90-9824-05046A8CAB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a62f4e-e738-4adf-a0c3-8aaef17f1922"/>
    <ds:schemaRef ds:uri="3698a3dc-65e3-4cfd-9e1d-2130c6fcc7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D122CC-719B-4D20-81A3-1877A275D2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4256</TotalTime>
  <Words>410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Luyu Liu</dc:creator>
  <cp:lastModifiedBy>Luyu Liu</cp:lastModifiedBy>
  <cp:revision>39</cp:revision>
  <dcterms:created xsi:type="dcterms:W3CDTF">2022-05-26T02:31:56Z</dcterms:created>
  <dcterms:modified xsi:type="dcterms:W3CDTF">2022-12-18T18:12:52Z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0x01010058CE4351C9E75F45A270FEC48FC84DA8</vt:lpwstr>
  </property>
</Properties>
</file>