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2" r:id="rId10"/>
    <p:sldId id="271" r:id="rId11"/>
    <p:sldId id="273" r:id="rId12"/>
    <p:sldId id="266" r:id="rId13"/>
    <p:sldId id="267" r:id="rId14"/>
    <p:sldId id="269" r:id="rId15"/>
    <p:sldId id="265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u.6544\Downloads\COVID19_U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u.6544\Downloads\COVID19_U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u.6544\Downloads\COVID19_U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u.6544\Downloads\COVID19_U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u.6544\Downloads\COVID19_U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u.6544\Downloads\COVID19_U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1"/>
          <c:tx>
            <c:strRef>
              <c:f>[COVID19_US.xlsx]Sheet3!$F$1</c:f>
              <c:strCache>
                <c:ptCount val="1"/>
                <c:pt idx="0">
                  <c:v>San Francisco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[COVID19_US.xlsx]Sheet3!$A$2:$A$43</c:f>
              <c:numCache>
                <c:formatCode>d\-mmm</c:formatCode>
                <c:ptCount val="42"/>
                <c:pt idx="0">
                  <c:v>43912</c:v>
                </c:pt>
                <c:pt idx="1">
                  <c:v>43911</c:v>
                </c:pt>
                <c:pt idx="2">
                  <c:v>43910</c:v>
                </c:pt>
                <c:pt idx="3">
                  <c:v>43909</c:v>
                </c:pt>
                <c:pt idx="4">
                  <c:v>43908</c:v>
                </c:pt>
                <c:pt idx="5">
                  <c:v>43907</c:v>
                </c:pt>
                <c:pt idx="6">
                  <c:v>43906</c:v>
                </c:pt>
                <c:pt idx="7">
                  <c:v>43905</c:v>
                </c:pt>
                <c:pt idx="8">
                  <c:v>43904</c:v>
                </c:pt>
                <c:pt idx="9">
                  <c:v>43903</c:v>
                </c:pt>
                <c:pt idx="10">
                  <c:v>43902</c:v>
                </c:pt>
                <c:pt idx="11">
                  <c:v>43901</c:v>
                </c:pt>
                <c:pt idx="12">
                  <c:v>43900</c:v>
                </c:pt>
                <c:pt idx="13">
                  <c:v>43899</c:v>
                </c:pt>
                <c:pt idx="14">
                  <c:v>43898</c:v>
                </c:pt>
                <c:pt idx="15">
                  <c:v>43897</c:v>
                </c:pt>
                <c:pt idx="16">
                  <c:v>43896</c:v>
                </c:pt>
                <c:pt idx="17">
                  <c:v>43895</c:v>
                </c:pt>
                <c:pt idx="18">
                  <c:v>43894</c:v>
                </c:pt>
                <c:pt idx="19">
                  <c:v>43893</c:v>
                </c:pt>
                <c:pt idx="20">
                  <c:v>43892</c:v>
                </c:pt>
                <c:pt idx="21">
                  <c:v>43891</c:v>
                </c:pt>
                <c:pt idx="22">
                  <c:v>43890</c:v>
                </c:pt>
                <c:pt idx="23">
                  <c:v>43889</c:v>
                </c:pt>
                <c:pt idx="24">
                  <c:v>43888</c:v>
                </c:pt>
                <c:pt idx="25">
                  <c:v>43887</c:v>
                </c:pt>
                <c:pt idx="26">
                  <c:v>43886</c:v>
                </c:pt>
                <c:pt idx="27">
                  <c:v>43885</c:v>
                </c:pt>
                <c:pt idx="28">
                  <c:v>43884</c:v>
                </c:pt>
                <c:pt idx="29">
                  <c:v>43883</c:v>
                </c:pt>
                <c:pt idx="30">
                  <c:v>43882</c:v>
                </c:pt>
                <c:pt idx="31">
                  <c:v>43881</c:v>
                </c:pt>
                <c:pt idx="32">
                  <c:v>43880</c:v>
                </c:pt>
                <c:pt idx="33">
                  <c:v>43879</c:v>
                </c:pt>
                <c:pt idx="34">
                  <c:v>43878</c:v>
                </c:pt>
                <c:pt idx="35">
                  <c:v>43877</c:v>
                </c:pt>
                <c:pt idx="36">
                  <c:v>43876</c:v>
                </c:pt>
              </c:numCache>
            </c:numRef>
          </c:xVal>
          <c:yVal>
            <c:numRef>
              <c:f>[COVID19_US.xlsx]Sheet3!$F$2:$F$43</c:f>
              <c:numCache>
                <c:formatCode>General</c:formatCode>
                <c:ptCount val="42"/>
                <c:pt idx="1">
                  <c:v>84</c:v>
                </c:pt>
                <c:pt idx="2">
                  <c:v>76</c:v>
                </c:pt>
                <c:pt idx="3">
                  <c:v>70</c:v>
                </c:pt>
                <c:pt idx="4">
                  <c:v>51</c:v>
                </c:pt>
                <c:pt idx="5">
                  <c:v>43</c:v>
                </c:pt>
                <c:pt idx="6">
                  <c:v>40</c:v>
                </c:pt>
                <c:pt idx="7">
                  <c:v>37</c:v>
                </c:pt>
                <c:pt idx="8">
                  <c:v>28</c:v>
                </c:pt>
                <c:pt idx="9">
                  <c:v>23</c:v>
                </c:pt>
                <c:pt idx="10">
                  <c:v>19</c:v>
                </c:pt>
                <c:pt idx="11">
                  <c:v>14</c:v>
                </c:pt>
                <c:pt idx="12">
                  <c:v>14</c:v>
                </c:pt>
                <c:pt idx="13">
                  <c:v>14</c:v>
                </c:pt>
                <c:pt idx="14">
                  <c:v>9</c:v>
                </c:pt>
                <c:pt idx="15">
                  <c:v>9</c:v>
                </c:pt>
                <c:pt idx="16">
                  <c:v>3</c:v>
                </c:pt>
                <c:pt idx="17">
                  <c:v>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F99-4B30-8157-9B44B1779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3256480"/>
        <c:axId val="1093257312"/>
      </c:scatterChart>
      <c:scatterChart>
        <c:scatterStyle val="smoothMarker"/>
        <c:varyColors val="0"/>
        <c:ser>
          <c:idx val="0"/>
          <c:order val="0"/>
          <c:tx>
            <c:strRef>
              <c:f>[COVID19_US.xlsx]Sheet3!$E$1</c:f>
              <c:strCache>
                <c:ptCount val="1"/>
                <c:pt idx="0">
                  <c:v>SFMTA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[COVID19_US.xlsx]Sheet3!$A$2:$A$43</c:f>
              <c:numCache>
                <c:formatCode>d\-mmm</c:formatCode>
                <c:ptCount val="42"/>
                <c:pt idx="0">
                  <c:v>43912</c:v>
                </c:pt>
                <c:pt idx="1">
                  <c:v>43911</c:v>
                </c:pt>
                <c:pt idx="2">
                  <c:v>43910</c:v>
                </c:pt>
                <c:pt idx="3">
                  <c:v>43909</c:v>
                </c:pt>
                <c:pt idx="4">
                  <c:v>43908</c:v>
                </c:pt>
                <c:pt idx="5">
                  <c:v>43907</c:v>
                </c:pt>
                <c:pt idx="6">
                  <c:v>43906</c:v>
                </c:pt>
                <c:pt idx="7">
                  <c:v>43905</c:v>
                </c:pt>
                <c:pt idx="8">
                  <c:v>43904</c:v>
                </c:pt>
                <c:pt idx="9">
                  <c:v>43903</c:v>
                </c:pt>
                <c:pt idx="10">
                  <c:v>43902</c:v>
                </c:pt>
                <c:pt idx="11">
                  <c:v>43901</c:v>
                </c:pt>
                <c:pt idx="12">
                  <c:v>43900</c:v>
                </c:pt>
                <c:pt idx="13">
                  <c:v>43899</c:v>
                </c:pt>
                <c:pt idx="14">
                  <c:v>43898</c:v>
                </c:pt>
                <c:pt idx="15">
                  <c:v>43897</c:v>
                </c:pt>
                <c:pt idx="16">
                  <c:v>43896</c:v>
                </c:pt>
                <c:pt idx="17">
                  <c:v>43895</c:v>
                </c:pt>
                <c:pt idx="18">
                  <c:v>43894</c:v>
                </c:pt>
                <c:pt idx="19">
                  <c:v>43893</c:v>
                </c:pt>
                <c:pt idx="20">
                  <c:v>43892</c:v>
                </c:pt>
                <c:pt idx="21">
                  <c:v>43891</c:v>
                </c:pt>
                <c:pt idx="22">
                  <c:v>43890</c:v>
                </c:pt>
                <c:pt idx="23">
                  <c:v>43889</c:v>
                </c:pt>
                <c:pt idx="24">
                  <c:v>43888</c:v>
                </c:pt>
                <c:pt idx="25">
                  <c:v>43887</c:v>
                </c:pt>
                <c:pt idx="26">
                  <c:v>43886</c:v>
                </c:pt>
                <c:pt idx="27">
                  <c:v>43885</c:v>
                </c:pt>
                <c:pt idx="28">
                  <c:v>43884</c:v>
                </c:pt>
                <c:pt idx="29">
                  <c:v>43883</c:v>
                </c:pt>
                <c:pt idx="30">
                  <c:v>43882</c:v>
                </c:pt>
                <c:pt idx="31">
                  <c:v>43881</c:v>
                </c:pt>
                <c:pt idx="32">
                  <c:v>43880</c:v>
                </c:pt>
                <c:pt idx="33">
                  <c:v>43879</c:v>
                </c:pt>
                <c:pt idx="34">
                  <c:v>43878</c:v>
                </c:pt>
                <c:pt idx="35">
                  <c:v>43877</c:v>
                </c:pt>
                <c:pt idx="36">
                  <c:v>43876</c:v>
                </c:pt>
              </c:numCache>
            </c:numRef>
          </c:xVal>
          <c:yVal>
            <c:numRef>
              <c:f>[COVID19_US.xlsx]Sheet3!$E$2:$E$43</c:f>
              <c:numCache>
                <c:formatCode>0%</c:formatCode>
                <c:ptCount val="42"/>
                <c:pt idx="0">
                  <c:v>0.81</c:v>
                </c:pt>
                <c:pt idx="1">
                  <c:v>0.83</c:v>
                </c:pt>
                <c:pt idx="2">
                  <c:v>0.85</c:v>
                </c:pt>
                <c:pt idx="3">
                  <c:v>0.86</c:v>
                </c:pt>
                <c:pt idx="4">
                  <c:v>0.86</c:v>
                </c:pt>
                <c:pt idx="5">
                  <c:v>0.83</c:v>
                </c:pt>
                <c:pt idx="6">
                  <c:v>0.68</c:v>
                </c:pt>
                <c:pt idx="7">
                  <c:v>0.53</c:v>
                </c:pt>
                <c:pt idx="8">
                  <c:v>0.54</c:v>
                </c:pt>
                <c:pt idx="9">
                  <c:v>0.47</c:v>
                </c:pt>
                <c:pt idx="10">
                  <c:v>0.41</c:v>
                </c:pt>
                <c:pt idx="11">
                  <c:v>0.36</c:v>
                </c:pt>
                <c:pt idx="12">
                  <c:v>0.33</c:v>
                </c:pt>
                <c:pt idx="13">
                  <c:v>0.28000000000000003</c:v>
                </c:pt>
                <c:pt idx="14">
                  <c:v>0.22</c:v>
                </c:pt>
                <c:pt idx="15">
                  <c:v>0.2</c:v>
                </c:pt>
                <c:pt idx="16">
                  <c:v>0.16</c:v>
                </c:pt>
                <c:pt idx="17">
                  <c:v>0.12</c:v>
                </c:pt>
                <c:pt idx="18">
                  <c:v>0.06</c:v>
                </c:pt>
                <c:pt idx="19">
                  <c:v>0.1</c:v>
                </c:pt>
                <c:pt idx="20">
                  <c:v>7.0000000000000007E-2</c:v>
                </c:pt>
                <c:pt idx="21">
                  <c:v>0.01</c:v>
                </c:pt>
                <c:pt idx="22">
                  <c:v>0.01</c:v>
                </c:pt>
                <c:pt idx="23">
                  <c:v>-0.02</c:v>
                </c:pt>
                <c:pt idx="24">
                  <c:v>0.01</c:v>
                </c:pt>
                <c:pt idx="25">
                  <c:v>0.02</c:v>
                </c:pt>
                <c:pt idx="26">
                  <c:v>0</c:v>
                </c:pt>
                <c:pt idx="27">
                  <c:v>-7.0000000000000007E-2</c:v>
                </c:pt>
                <c:pt idx="28">
                  <c:v>-0.03</c:v>
                </c:pt>
                <c:pt idx="29">
                  <c:v>-0.03</c:v>
                </c:pt>
                <c:pt idx="30">
                  <c:v>0</c:v>
                </c:pt>
                <c:pt idx="31">
                  <c:v>7.0000000000000007E-2</c:v>
                </c:pt>
                <c:pt idx="32">
                  <c:v>0.01</c:v>
                </c:pt>
                <c:pt idx="33">
                  <c:v>0.03</c:v>
                </c:pt>
                <c:pt idx="34">
                  <c:v>0.19</c:v>
                </c:pt>
                <c:pt idx="35">
                  <c:v>-0.05</c:v>
                </c:pt>
                <c:pt idx="36">
                  <c:v>-0.01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F99-4B30-8157-9B44B1779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5760432"/>
        <c:axId val="1094599904"/>
      </c:scatterChart>
      <c:valAx>
        <c:axId val="1093256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3257312"/>
        <c:crosses val="autoZero"/>
        <c:crossBetween val="midCat"/>
      </c:valAx>
      <c:valAx>
        <c:axId val="1093257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3256480"/>
        <c:crosses val="autoZero"/>
        <c:crossBetween val="midCat"/>
      </c:valAx>
      <c:valAx>
        <c:axId val="1094599904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5760432"/>
        <c:crosses val="max"/>
        <c:crossBetween val="midCat"/>
      </c:valAx>
      <c:valAx>
        <c:axId val="1035760432"/>
        <c:scaling>
          <c:orientation val="minMax"/>
        </c:scaling>
        <c:delete val="1"/>
        <c:axPos val="b"/>
        <c:numFmt formatCode="d\-mmm" sourceLinked="1"/>
        <c:majorTickMark val="out"/>
        <c:minorTickMark val="none"/>
        <c:tickLblPos val="nextTo"/>
        <c:crossAx val="10945999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1"/>
          <c:tx>
            <c:strRef>
              <c:f>[COVID19_US.xlsx]Sheet3!$I$1</c:f>
              <c:strCache>
                <c:ptCount val="1"/>
                <c:pt idx="0">
                  <c:v>King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[COVID19_US.xlsx]Sheet3!$A$2:$A$43</c:f>
              <c:numCache>
                <c:formatCode>d\-mmm</c:formatCode>
                <c:ptCount val="42"/>
                <c:pt idx="0">
                  <c:v>43912</c:v>
                </c:pt>
                <c:pt idx="1">
                  <c:v>43911</c:v>
                </c:pt>
                <c:pt idx="2">
                  <c:v>43910</c:v>
                </c:pt>
                <c:pt idx="3">
                  <c:v>43909</c:v>
                </c:pt>
                <c:pt idx="4">
                  <c:v>43908</c:v>
                </c:pt>
                <c:pt idx="5">
                  <c:v>43907</c:v>
                </c:pt>
                <c:pt idx="6">
                  <c:v>43906</c:v>
                </c:pt>
                <c:pt idx="7">
                  <c:v>43905</c:v>
                </c:pt>
                <c:pt idx="8">
                  <c:v>43904</c:v>
                </c:pt>
                <c:pt idx="9">
                  <c:v>43903</c:v>
                </c:pt>
                <c:pt idx="10">
                  <c:v>43902</c:v>
                </c:pt>
                <c:pt idx="11">
                  <c:v>43901</c:v>
                </c:pt>
                <c:pt idx="12">
                  <c:v>43900</c:v>
                </c:pt>
                <c:pt idx="13">
                  <c:v>43899</c:v>
                </c:pt>
                <c:pt idx="14">
                  <c:v>43898</c:v>
                </c:pt>
                <c:pt idx="15">
                  <c:v>43897</c:v>
                </c:pt>
                <c:pt idx="16">
                  <c:v>43896</c:v>
                </c:pt>
                <c:pt idx="17">
                  <c:v>43895</c:v>
                </c:pt>
                <c:pt idx="18">
                  <c:v>43894</c:v>
                </c:pt>
                <c:pt idx="19">
                  <c:v>43893</c:v>
                </c:pt>
                <c:pt idx="20">
                  <c:v>43892</c:v>
                </c:pt>
                <c:pt idx="21">
                  <c:v>43891</c:v>
                </c:pt>
                <c:pt idx="22">
                  <c:v>43890</c:v>
                </c:pt>
                <c:pt idx="23">
                  <c:v>43889</c:v>
                </c:pt>
                <c:pt idx="24">
                  <c:v>43888</c:v>
                </c:pt>
                <c:pt idx="25">
                  <c:v>43887</c:v>
                </c:pt>
                <c:pt idx="26">
                  <c:v>43886</c:v>
                </c:pt>
                <c:pt idx="27">
                  <c:v>43885</c:v>
                </c:pt>
                <c:pt idx="28">
                  <c:v>43884</c:v>
                </c:pt>
                <c:pt idx="29">
                  <c:v>43883</c:v>
                </c:pt>
                <c:pt idx="30">
                  <c:v>43882</c:v>
                </c:pt>
                <c:pt idx="31">
                  <c:v>43881</c:v>
                </c:pt>
                <c:pt idx="32">
                  <c:v>43880</c:v>
                </c:pt>
                <c:pt idx="33">
                  <c:v>43879</c:v>
                </c:pt>
                <c:pt idx="34">
                  <c:v>43878</c:v>
                </c:pt>
                <c:pt idx="35">
                  <c:v>43877</c:v>
                </c:pt>
                <c:pt idx="36">
                  <c:v>43876</c:v>
                </c:pt>
              </c:numCache>
            </c:numRef>
          </c:xVal>
          <c:yVal>
            <c:numRef>
              <c:f>[COVID19_US.xlsx]Sheet3!$I$2:$I$43</c:f>
              <c:numCache>
                <c:formatCode>General</c:formatCode>
                <c:ptCount val="42"/>
                <c:pt idx="1">
                  <c:v>934</c:v>
                </c:pt>
                <c:pt idx="2">
                  <c:v>793</c:v>
                </c:pt>
                <c:pt idx="3">
                  <c:v>693</c:v>
                </c:pt>
                <c:pt idx="4">
                  <c:v>562</c:v>
                </c:pt>
                <c:pt idx="5">
                  <c:v>569</c:v>
                </c:pt>
                <c:pt idx="6">
                  <c:v>488</c:v>
                </c:pt>
                <c:pt idx="7">
                  <c:v>420</c:v>
                </c:pt>
                <c:pt idx="8">
                  <c:v>387</c:v>
                </c:pt>
                <c:pt idx="9">
                  <c:v>328</c:v>
                </c:pt>
                <c:pt idx="10">
                  <c:v>270</c:v>
                </c:pt>
                <c:pt idx="11">
                  <c:v>234</c:v>
                </c:pt>
                <c:pt idx="12">
                  <c:v>190</c:v>
                </c:pt>
                <c:pt idx="13">
                  <c:v>116</c:v>
                </c:pt>
                <c:pt idx="14">
                  <c:v>83</c:v>
                </c:pt>
                <c:pt idx="15">
                  <c:v>71</c:v>
                </c:pt>
                <c:pt idx="16">
                  <c:v>59</c:v>
                </c:pt>
                <c:pt idx="17">
                  <c:v>51</c:v>
                </c:pt>
                <c:pt idx="18">
                  <c:v>31</c:v>
                </c:pt>
                <c:pt idx="19">
                  <c:v>21</c:v>
                </c:pt>
                <c:pt idx="20">
                  <c:v>14</c:v>
                </c:pt>
                <c:pt idx="21">
                  <c:v>9</c:v>
                </c:pt>
                <c:pt idx="22">
                  <c:v>6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61C-4958-9EC7-98820C870D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3310176"/>
        <c:axId val="1093306432"/>
      </c:scatterChart>
      <c:scatterChart>
        <c:scatterStyle val="smoothMarker"/>
        <c:varyColors val="0"/>
        <c:ser>
          <c:idx val="0"/>
          <c:order val="0"/>
          <c:tx>
            <c:strRef>
              <c:f>[COVID19_US.xlsx]Sheet3!$H$1</c:f>
              <c:strCache>
                <c:ptCount val="1"/>
                <c:pt idx="0">
                  <c:v>City of Seattle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[COVID19_US.xlsx]Sheet3!$A$2:$A$43</c:f>
              <c:numCache>
                <c:formatCode>d\-mmm</c:formatCode>
                <c:ptCount val="42"/>
                <c:pt idx="0">
                  <c:v>43912</c:v>
                </c:pt>
                <c:pt idx="1">
                  <c:v>43911</c:v>
                </c:pt>
                <c:pt idx="2">
                  <c:v>43910</c:v>
                </c:pt>
                <c:pt idx="3">
                  <c:v>43909</c:v>
                </c:pt>
                <c:pt idx="4">
                  <c:v>43908</c:v>
                </c:pt>
                <c:pt idx="5">
                  <c:v>43907</c:v>
                </c:pt>
                <c:pt idx="6">
                  <c:v>43906</c:v>
                </c:pt>
                <c:pt idx="7">
                  <c:v>43905</c:v>
                </c:pt>
                <c:pt idx="8">
                  <c:v>43904</c:v>
                </c:pt>
                <c:pt idx="9">
                  <c:v>43903</c:v>
                </c:pt>
                <c:pt idx="10">
                  <c:v>43902</c:v>
                </c:pt>
                <c:pt idx="11">
                  <c:v>43901</c:v>
                </c:pt>
                <c:pt idx="12">
                  <c:v>43900</c:v>
                </c:pt>
                <c:pt idx="13">
                  <c:v>43899</c:v>
                </c:pt>
                <c:pt idx="14">
                  <c:v>43898</c:v>
                </c:pt>
                <c:pt idx="15">
                  <c:v>43897</c:v>
                </c:pt>
                <c:pt idx="16">
                  <c:v>43896</c:v>
                </c:pt>
                <c:pt idx="17">
                  <c:v>43895</c:v>
                </c:pt>
                <c:pt idx="18">
                  <c:v>43894</c:v>
                </c:pt>
                <c:pt idx="19">
                  <c:v>43893</c:v>
                </c:pt>
                <c:pt idx="20">
                  <c:v>43892</c:v>
                </c:pt>
                <c:pt idx="21">
                  <c:v>43891</c:v>
                </c:pt>
                <c:pt idx="22">
                  <c:v>43890</c:v>
                </c:pt>
                <c:pt idx="23">
                  <c:v>43889</c:v>
                </c:pt>
                <c:pt idx="24">
                  <c:v>43888</c:v>
                </c:pt>
                <c:pt idx="25">
                  <c:v>43887</c:v>
                </c:pt>
                <c:pt idx="26">
                  <c:v>43886</c:v>
                </c:pt>
                <c:pt idx="27">
                  <c:v>43885</c:v>
                </c:pt>
                <c:pt idx="28">
                  <c:v>43884</c:v>
                </c:pt>
                <c:pt idx="29">
                  <c:v>43883</c:v>
                </c:pt>
                <c:pt idx="30">
                  <c:v>43882</c:v>
                </c:pt>
                <c:pt idx="31">
                  <c:v>43881</c:v>
                </c:pt>
                <c:pt idx="32">
                  <c:v>43880</c:v>
                </c:pt>
                <c:pt idx="33">
                  <c:v>43879</c:v>
                </c:pt>
                <c:pt idx="34">
                  <c:v>43878</c:v>
                </c:pt>
                <c:pt idx="35">
                  <c:v>43877</c:v>
                </c:pt>
                <c:pt idx="36">
                  <c:v>43876</c:v>
                </c:pt>
              </c:numCache>
            </c:numRef>
          </c:xVal>
          <c:yVal>
            <c:numRef>
              <c:f>[COVID19_US.xlsx]Sheet3!$H$2:$H$43</c:f>
              <c:numCache>
                <c:formatCode>0%</c:formatCode>
                <c:ptCount val="42"/>
                <c:pt idx="0">
                  <c:v>0.81</c:v>
                </c:pt>
                <c:pt idx="1">
                  <c:v>0.75</c:v>
                </c:pt>
                <c:pt idx="2">
                  <c:v>0.74</c:v>
                </c:pt>
                <c:pt idx="3">
                  <c:v>0.78</c:v>
                </c:pt>
                <c:pt idx="4">
                  <c:v>0.76</c:v>
                </c:pt>
                <c:pt idx="5">
                  <c:v>0.73</c:v>
                </c:pt>
                <c:pt idx="6">
                  <c:v>0.69</c:v>
                </c:pt>
                <c:pt idx="7">
                  <c:v>0.56000000000000005</c:v>
                </c:pt>
                <c:pt idx="8">
                  <c:v>0.56999999999999995</c:v>
                </c:pt>
                <c:pt idx="9">
                  <c:v>0.56999999999999995</c:v>
                </c:pt>
                <c:pt idx="10">
                  <c:v>0.55000000000000004</c:v>
                </c:pt>
                <c:pt idx="11">
                  <c:v>0.5</c:v>
                </c:pt>
                <c:pt idx="12">
                  <c:v>0.46</c:v>
                </c:pt>
                <c:pt idx="13">
                  <c:v>0.44</c:v>
                </c:pt>
                <c:pt idx="14">
                  <c:v>0.44</c:v>
                </c:pt>
                <c:pt idx="15">
                  <c:v>0.37</c:v>
                </c:pt>
                <c:pt idx="16">
                  <c:v>0.38</c:v>
                </c:pt>
                <c:pt idx="17">
                  <c:v>0.28999999999999998</c:v>
                </c:pt>
                <c:pt idx="18">
                  <c:v>0.24</c:v>
                </c:pt>
                <c:pt idx="19">
                  <c:v>0.14000000000000001</c:v>
                </c:pt>
                <c:pt idx="20">
                  <c:v>0.14000000000000001</c:v>
                </c:pt>
                <c:pt idx="21">
                  <c:v>0.06</c:v>
                </c:pt>
                <c:pt idx="22">
                  <c:v>0</c:v>
                </c:pt>
                <c:pt idx="23">
                  <c:v>0.01</c:v>
                </c:pt>
                <c:pt idx="24">
                  <c:v>-0.03</c:v>
                </c:pt>
                <c:pt idx="25">
                  <c:v>7.0000000000000007E-2</c:v>
                </c:pt>
                <c:pt idx="26">
                  <c:v>0.04</c:v>
                </c:pt>
                <c:pt idx="27">
                  <c:v>0.12</c:v>
                </c:pt>
                <c:pt idx="28">
                  <c:v>0.03</c:v>
                </c:pt>
                <c:pt idx="29">
                  <c:v>-0.01</c:v>
                </c:pt>
                <c:pt idx="30">
                  <c:v>0</c:v>
                </c:pt>
                <c:pt idx="31">
                  <c:v>0</c:v>
                </c:pt>
                <c:pt idx="32">
                  <c:v>0.06</c:v>
                </c:pt>
                <c:pt idx="33">
                  <c:v>-0.02</c:v>
                </c:pt>
                <c:pt idx="34">
                  <c:v>0.16</c:v>
                </c:pt>
                <c:pt idx="35">
                  <c:v>-0.1</c:v>
                </c:pt>
                <c:pt idx="36">
                  <c:v>-0.13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61C-4958-9EC7-98820C870D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1556192"/>
        <c:axId val="1061555360"/>
      </c:scatterChart>
      <c:valAx>
        <c:axId val="1093310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3306432"/>
        <c:crosses val="autoZero"/>
        <c:crossBetween val="midCat"/>
      </c:valAx>
      <c:valAx>
        <c:axId val="1093306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3310176"/>
        <c:crosses val="autoZero"/>
        <c:crossBetween val="midCat"/>
      </c:valAx>
      <c:valAx>
        <c:axId val="106155536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1556192"/>
        <c:crosses val="max"/>
        <c:crossBetween val="midCat"/>
      </c:valAx>
      <c:valAx>
        <c:axId val="1061556192"/>
        <c:scaling>
          <c:orientation val="minMax"/>
        </c:scaling>
        <c:delete val="1"/>
        <c:axPos val="b"/>
        <c:numFmt formatCode="d\-mmm" sourceLinked="1"/>
        <c:majorTickMark val="out"/>
        <c:minorTickMark val="none"/>
        <c:tickLblPos val="nextTo"/>
        <c:crossAx val="10615553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1"/>
          <c:tx>
            <c:strRef>
              <c:f>[COVID19_US.xlsx]Sheet3!$C$1</c:f>
              <c:strCache>
                <c:ptCount val="1"/>
                <c:pt idx="0">
                  <c:v>New York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[COVID19_US.xlsx]Sheet3!$A$2:$A$43</c:f>
              <c:numCache>
                <c:formatCode>d\-mmm</c:formatCode>
                <c:ptCount val="42"/>
                <c:pt idx="0">
                  <c:v>43912</c:v>
                </c:pt>
                <c:pt idx="1">
                  <c:v>43911</c:v>
                </c:pt>
                <c:pt idx="2">
                  <c:v>43910</c:v>
                </c:pt>
                <c:pt idx="3">
                  <c:v>43909</c:v>
                </c:pt>
                <c:pt idx="4">
                  <c:v>43908</c:v>
                </c:pt>
                <c:pt idx="5">
                  <c:v>43907</c:v>
                </c:pt>
                <c:pt idx="6">
                  <c:v>43906</c:v>
                </c:pt>
                <c:pt idx="7">
                  <c:v>43905</c:v>
                </c:pt>
                <c:pt idx="8">
                  <c:v>43904</c:v>
                </c:pt>
                <c:pt idx="9">
                  <c:v>43903</c:v>
                </c:pt>
                <c:pt idx="10">
                  <c:v>43902</c:v>
                </c:pt>
                <c:pt idx="11">
                  <c:v>43901</c:v>
                </c:pt>
                <c:pt idx="12">
                  <c:v>43900</c:v>
                </c:pt>
                <c:pt idx="13">
                  <c:v>43899</c:v>
                </c:pt>
                <c:pt idx="14">
                  <c:v>43898</c:v>
                </c:pt>
                <c:pt idx="15">
                  <c:v>43897</c:v>
                </c:pt>
                <c:pt idx="16">
                  <c:v>43896</c:v>
                </c:pt>
                <c:pt idx="17">
                  <c:v>43895</c:v>
                </c:pt>
                <c:pt idx="18">
                  <c:v>43894</c:v>
                </c:pt>
                <c:pt idx="19">
                  <c:v>43893</c:v>
                </c:pt>
                <c:pt idx="20">
                  <c:v>43892</c:v>
                </c:pt>
                <c:pt idx="21">
                  <c:v>43891</c:v>
                </c:pt>
                <c:pt idx="22">
                  <c:v>43890</c:v>
                </c:pt>
                <c:pt idx="23">
                  <c:v>43889</c:v>
                </c:pt>
                <c:pt idx="24">
                  <c:v>43888</c:v>
                </c:pt>
                <c:pt idx="25">
                  <c:v>43887</c:v>
                </c:pt>
                <c:pt idx="26">
                  <c:v>43886</c:v>
                </c:pt>
                <c:pt idx="27">
                  <c:v>43885</c:v>
                </c:pt>
                <c:pt idx="28">
                  <c:v>43884</c:v>
                </c:pt>
                <c:pt idx="29">
                  <c:v>43883</c:v>
                </c:pt>
                <c:pt idx="30">
                  <c:v>43882</c:v>
                </c:pt>
                <c:pt idx="31">
                  <c:v>43881</c:v>
                </c:pt>
                <c:pt idx="32">
                  <c:v>43880</c:v>
                </c:pt>
                <c:pt idx="33">
                  <c:v>43879</c:v>
                </c:pt>
                <c:pt idx="34">
                  <c:v>43878</c:v>
                </c:pt>
                <c:pt idx="35">
                  <c:v>43877</c:v>
                </c:pt>
                <c:pt idx="36">
                  <c:v>43876</c:v>
                </c:pt>
              </c:numCache>
            </c:numRef>
          </c:xVal>
          <c:yVal>
            <c:numRef>
              <c:f>[COVID19_US.xlsx]Sheet3!$C$2:$C$43</c:f>
              <c:numCache>
                <c:formatCode>General</c:formatCode>
                <c:ptCount val="42"/>
                <c:pt idx="1">
                  <c:v>8115</c:v>
                </c:pt>
                <c:pt idx="2">
                  <c:v>5151</c:v>
                </c:pt>
                <c:pt idx="3">
                  <c:v>3954</c:v>
                </c:pt>
                <c:pt idx="4">
                  <c:v>1871</c:v>
                </c:pt>
                <c:pt idx="5">
                  <c:v>923</c:v>
                </c:pt>
                <c:pt idx="6">
                  <c:v>463</c:v>
                </c:pt>
                <c:pt idx="7">
                  <c:v>329</c:v>
                </c:pt>
                <c:pt idx="8">
                  <c:v>269</c:v>
                </c:pt>
                <c:pt idx="9">
                  <c:v>19</c:v>
                </c:pt>
                <c:pt idx="10">
                  <c:v>19</c:v>
                </c:pt>
                <c:pt idx="11">
                  <c:v>19</c:v>
                </c:pt>
                <c:pt idx="12">
                  <c:v>19</c:v>
                </c:pt>
                <c:pt idx="13">
                  <c:v>19</c:v>
                </c:pt>
                <c:pt idx="14">
                  <c:v>12</c:v>
                </c:pt>
                <c:pt idx="15">
                  <c:v>11</c:v>
                </c:pt>
                <c:pt idx="16">
                  <c:v>11</c:v>
                </c:pt>
                <c:pt idx="17">
                  <c:v>4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B8C-4233-9414-812317F82C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3467392"/>
        <c:axId val="883476128"/>
      </c:scatterChart>
      <c:scatterChart>
        <c:scatterStyle val="smoothMarker"/>
        <c:varyColors val="0"/>
        <c:ser>
          <c:idx val="0"/>
          <c:order val="0"/>
          <c:tx>
            <c:strRef>
              <c:f>[COVID19_US.xlsx]Sheet3!$B$1</c:f>
              <c:strCache>
                <c:ptCount val="1"/>
                <c:pt idx="0">
                  <c:v>MTA buses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[COVID19_US.xlsx]Sheet3!$A$2:$A$43</c:f>
              <c:numCache>
                <c:formatCode>d\-mmm</c:formatCode>
                <c:ptCount val="42"/>
                <c:pt idx="0">
                  <c:v>43912</c:v>
                </c:pt>
                <c:pt idx="1">
                  <c:v>43911</c:v>
                </c:pt>
                <c:pt idx="2">
                  <c:v>43910</c:v>
                </c:pt>
                <c:pt idx="3">
                  <c:v>43909</c:v>
                </c:pt>
                <c:pt idx="4">
                  <c:v>43908</c:v>
                </c:pt>
                <c:pt idx="5">
                  <c:v>43907</c:v>
                </c:pt>
                <c:pt idx="6">
                  <c:v>43906</c:v>
                </c:pt>
                <c:pt idx="7">
                  <c:v>43905</c:v>
                </c:pt>
                <c:pt idx="8">
                  <c:v>43904</c:v>
                </c:pt>
                <c:pt idx="9">
                  <c:v>43903</c:v>
                </c:pt>
                <c:pt idx="10">
                  <c:v>43902</c:v>
                </c:pt>
                <c:pt idx="11">
                  <c:v>43901</c:v>
                </c:pt>
                <c:pt idx="12">
                  <c:v>43900</c:v>
                </c:pt>
                <c:pt idx="13">
                  <c:v>43899</c:v>
                </c:pt>
                <c:pt idx="14">
                  <c:v>43898</c:v>
                </c:pt>
                <c:pt idx="15">
                  <c:v>43897</c:v>
                </c:pt>
                <c:pt idx="16">
                  <c:v>43896</c:v>
                </c:pt>
                <c:pt idx="17">
                  <c:v>43895</c:v>
                </c:pt>
                <c:pt idx="18">
                  <c:v>43894</c:v>
                </c:pt>
                <c:pt idx="19">
                  <c:v>43893</c:v>
                </c:pt>
                <c:pt idx="20">
                  <c:v>43892</c:v>
                </c:pt>
                <c:pt idx="21">
                  <c:v>43891</c:v>
                </c:pt>
                <c:pt idx="22">
                  <c:v>43890</c:v>
                </c:pt>
                <c:pt idx="23">
                  <c:v>43889</c:v>
                </c:pt>
                <c:pt idx="24">
                  <c:v>43888</c:v>
                </c:pt>
                <c:pt idx="25">
                  <c:v>43887</c:v>
                </c:pt>
                <c:pt idx="26">
                  <c:v>43886</c:v>
                </c:pt>
                <c:pt idx="27">
                  <c:v>43885</c:v>
                </c:pt>
                <c:pt idx="28">
                  <c:v>43884</c:v>
                </c:pt>
                <c:pt idx="29">
                  <c:v>43883</c:v>
                </c:pt>
                <c:pt idx="30">
                  <c:v>43882</c:v>
                </c:pt>
                <c:pt idx="31">
                  <c:v>43881</c:v>
                </c:pt>
                <c:pt idx="32">
                  <c:v>43880</c:v>
                </c:pt>
                <c:pt idx="33">
                  <c:v>43879</c:v>
                </c:pt>
                <c:pt idx="34">
                  <c:v>43878</c:v>
                </c:pt>
                <c:pt idx="35">
                  <c:v>43877</c:v>
                </c:pt>
                <c:pt idx="36">
                  <c:v>43876</c:v>
                </c:pt>
              </c:numCache>
            </c:numRef>
          </c:xVal>
          <c:yVal>
            <c:numRef>
              <c:f>[COVID19_US.xlsx]Sheet3!$B$2:$B$43</c:f>
              <c:numCache>
                <c:formatCode>0%</c:formatCode>
                <c:ptCount val="42"/>
                <c:pt idx="0">
                  <c:v>0.73</c:v>
                </c:pt>
                <c:pt idx="1">
                  <c:v>0.74</c:v>
                </c:pt>
                <c:pt idx="2">
                  <c:v>0.72</c:v>
                </c:pt>
                <c:pt idx="3">
                  <c:v>0.69</c:v>
                </c:pt>
                <c:pt idx="4">
                  <c:v>0.65</c:v>
                </c:pt>
                <c:pt idx="5">
                  <c:v>0.61</c:v>
                </c:pt>
                <c:pt idx="6">
                  <c:v>0.54</c:v>
                </c:pt>
                <c:pt idx="7">
                  <c:v>0.42</c:v>
                </c:pt>
                <c:pt idx="8">
                  <c:v>0.41</c:v>
                </c:pt>
                <c:pt idx="9">
                  <c:v>0.35</c:v>
                </c:pt>
                <c:pt idx="10">
                  <c:v>0.27</c:v>
                </c:pt>
                <c:pt idx="11">
                  <c:v>0.17</c:v>
                </c:pt>
                <c:pt idx="12">
                  <c:v>0.12</c:v>
                </c:pt>
                <c:pt idx="13">
                  <c:v>0.01</c:v>
                </c:pt>
                <c:pt idx="14">
                  <c:v>0.08</c:v>
                </c:pt>
                <c:pt idx="15">
                  <c:v>0.05</c:v>
                </c:pt>
                <c:pt idx="16">
                  <c:v>0.04</c:v>
                </c:pt>
                <c:pt idx="17">
                  <c:v>0.05</c:v>
                </c:pt>
                <c:pt idx="18">
                  <c:v>0.03</c:v>
                </c:pt>
                <c:pt idx="19">
                  <c:v>0.03</c:v>
                </c:pt>
                <c:pt idx="20">
                  <c:v>0</c:v>
                </c:pt>
                <c:pt idx="21">
                  <c:v>0.02</c:v>
                </c:pt>
                <c:pt idx="22">
                  <c:v>0.02</c:v>
                </c:pt>
                <c:pt idx="23">
                  <c:v>0</c:v>
                </c:pt>
                <c:pt idx="24">
                  <c:v>-0.01</c:v>
                </c:pt>
                <c:pt idx="25">
                  <c:v>-0.02</c:v>
                </c:pt>
                <c:pt idx="26">
                  <c:v>-0.03</c:v>
                </c:pt>
                <c:pt idx="27">
                  <c:v>-0.1</c:v>
                </c:pt>
                <c:pt idx="28">
                  <c:v>-0.01</c:v>
                </c:pt>
                <c:pt idx="29">
                  <c:v>0.02</c:v>
                </c:pt>
                <c:pt idx="30">
                  <c:v>0.05</c:v>
                </c:pt>
                <c:pt idx="31">
                  <c:v>0.02</c:v>
                </c:pt>
                <c:pt idx="32">
                  <c:v>-0.01</c:v>
                </c:pt>
                <c:pt idx="33">
                  <c:v>0.06</c:v>
                </c:pt>
                <c:pt idx="34">
                  <c:v>0.04</c:v>
                </c:pt>
                <c:pt idx="35">
                  <c:v>0</c:v>
                </c:pt>
                <c:pt idx="36">
                  <c:v>0.05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B8C-4233-9414-812317F82C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3464896"/>
        <c:axId val="883464064"/>
      </c:scatterChart>
      <c:valAx>
        <c:axId val="883467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3476128"/>
        <c:crosses val="autoZero"/>
        <c:crossBetween val="midCat"/>
      </c:valAx>
      <c:valAx>
        <c:axId val="88347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3467392"/>
        <c:crosses val="autoZero"/>
        <c:crossBetween val="midCat"/>
      </c:valAx>
      <c:valAx>
        <c:axId val="883464064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3464896"/>
        <c:crosses val="max"/>
        <c:crossBetween val="midCat"/>
      </c:valAx>
      <c:valAx>
        <c:axId val="883464896"/>
        <c:scaling>
          <c:orientation val="minMax"/>
        </c:scaling>
        <c:delete val="1"/>
        <c:axPos val="b"/>
        <c:numFmt formatCode="d\-mmm" sourceLinked="1"/>
        <c:majorTickMark val="out"/>
        <c:minorTickMark val="none"/>
        <c:tickLblPos val="nextTo"/>
        <c:crossAx val="8834640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1"/>
          <c:tx>
            <c:strRef>
              <c:f>[COVID19_US.xlsx]Sheet3!$L$1</c:f>
              <c:strCache>
                <c:ptCount val="1"/>
                <c:pt idx="0">
                  <c:v>Miami-Dade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[COVID19_US.xlsx]Sheet3!$A$2:$A$43</c:f>
              <c:numCache>
                <c:formatCode>d\-mmm</c:formatCode>
                <c:ptCount val="42"/>
                <c:pt idx="0">
                  <c:v>43912</c:v>
                </c:pt>
                <c:pt idx="1">
                  <c:v>43911</c:v>
                </c:pt>
                <c:pt idx="2">
                  <c:v>43910</c:v>
                </c:pt>
                <c:pt idx="3">
                  <c:v>43909</c:v>
                </c:pt>
                <c:pt idx="4">
                  <c:v>43908</c:v>
                </c:pt>
                <c:pt idx="5">
                  <c:v>43907</c:v>
                </c:pt>
                <c:pt idx="6">
                  <c:v>43906</c:v>
                </c:pt>
                <c:pt idx="7">
                  <c:v>43905</c:v>
                </c:pt>
                <c:pt idx="8">
                  <c:v>43904</c:v>
                </c:pt>
                <c:pt idx="9">
                  <c:v>43903</c:v>
                </c:pt>
                <c:pt idx="10">
                  <c:v>43902</c:v>
                </c:pt>
                <c:pt idx="11">
                  <c:v>43901</c:v>
                </c:pt>
                <c:pt idx="12">
                  <c:v>43900</c:v>
                </c:pt>
                <c:pt idx="13">
                  <c:v>43899</c:v>
                </c:pt>
                <c:pt idx="14">
                  <c:v>43898</c:v>
                </c:pt>
                <c:pt idx="15">
                  <c:v>43897</c:v>
                </c:pt>
                <c:pt idx="16">
                  <c:v>43896</c:v>
                </c:pt>
                <c:pt idx="17">
                  <c:v>43895</c:v>
                </c:pt>
                <c:pt idx="18">
                  <c:v>43894</c:v>
                </c:pt>
                <c:pt idx="19">
                  <c:v>43893</c:v>
                </c:pt>
                <c:pt idx="20">
                  <c:v>43892</c:v>
                </c:pt>
                <c:pt idx="21">
                  <c:v>43891</c:v>
                </c:pt>
                <c:pt idx="22">
                  <c:v>43890</c:v>
                </c:pt>
                <c:pt idx="23">
                  <c:v>43889</c:v>
                </c:pt>
                <c:pt idx="24">
                  <c:v>43888</c:v>
                </c:pt>
                <c:pt idx="25">
                  <c:v>43887</c:v>
                </c:pt>
                <c:pt idx="26">
                  <c:v>43886</c:v>
                </c:pt>
                <c:pt idx="27">
                  <c:v>43885</c:v>
                </c:pt>
                <c:pt idx="28">
                  <c:v>43884</c:v>
                </c:pt>
                <c:pt idx="29">
                  <c:v>43883</c:v>
                </c:pt>
                <c:pt idx="30">
                  <c:v>43882</c:v>
                </c:pt>
                <c:pt idx="31">
                  <c:v>43881</c:v>
                </c:pt>
                <c:pt idx="32">
                  <c:v>43880</c:v>
                </c:pt>
                <c:pt idx="33">
                  <c:v>43879</c:v>
                </c:pt>
                <c:pt idx="34">
                  <c:v>43878</c:v>
                </c:pt>
                <c:pt idx="35">
                  <c:v>43877</c:v>
                </c:pt>
                <c:pt idx="36">
                  <c:v>43876</c:v>
                </c:pt>
              </c:numCache>
            </c:numRef>
          </c:xVal>
          <c:yVal>
            <c:numRef>
              <c:f>[COVID19_US.xlsx]Sheet3!$L$2:$L$43</c:f>
              <c:numCache>
                <c:formatCode>General</c:formatCode>
                <c:ptCount val="42"/>
                <c:pt idx="1">
                  <c:v>169</c:v>
                </c:pt>
                <c:pt idx="2">
                  <c:v>77</c:v>
                </c:pt>
                <c:pt idx="3">
                  <c:v>77</c:v>
                </c:pt>
                <c:pt idx="4">
                  <c:v>77</c:v>
                </c:pt>
                <c:pt idx="5">
                  <c:v>40</c:v>
                </c:pt>
                <c:pt idx="6">
                  <c:v>23</c:v>
                </c:pt>
                <c:pt idx="7">
                  <c:v>13</c:v>
                </c:pt>
                <c:pt idx="8">
                  <c:v>8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8FA-4BC1-A7F2-B59F37F06D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7454992"/>
        <c:axId val="1058763952"/>
      </c:scatterChart>
      <c:scatterChart>
        <c:scatterStyle val="smoothMarker"/>
        <c:varyColors val="0"/>
        <c:ser>
          <c:idx val="0"/>
          <c:order val="0"/>
          <c:tx>
            <c:strRef>
              <c:f>[COVID19_US.xlsx]Sheet3!$K$1</c:f>
              <c:strCache>
                <c:ptCount val="1"/>
                <c:pt idx="0">
                  <c:v>Miami-Dade Transit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[COVID19_US.xlsx]Sheet3!$A$2:$A$43</c:f>
              <c:numCache>
                <c:formatCode>d\-mmm</c:formatCode>
                <c:ptCount val="42"/>
                <c:pt idx="0">
                  <c:v>43912</c:v>
                </c:pt>
                <c:pt idx="1">
                  <c:v>43911</c:v>
                </c:pt>
                <c:pt idx="2">
                  <c:v>43910</c:v>
                </c:pt>
                <c:pt idx="3">
                  <c:v>43909</c:v>
                </c:pt>
                <c:pt idx="4">
                  <c:v>43908</c:v>
                </c:pt>
                <c:pt idx="5">
                  <c:v>43907</c:v>
                </c:pt>
                <c:pt idx="6">
                  <c:v>43906</c:v>
                </c:pt>
                <c:pt idx="7">
                  <c:v>43905</c:v>
                </c:pt>
                <c:pt idx="8">
                  <c:v>43904</c:v>
                </c:pt>
                <c:pt idx="9">
                  <c:v>43903</c:v>
                </c:pt>
                <c:pt idx="10">
                  <c:v>43902</c:v>
                </c:pt>
                <c:pt idx="11">
                  <c:v>43901</c:v>
                </c:pt>
                <c:pt idx="12">
                  <c:v>43900</c:v>
                </c:pt>
                <c:pt idx="13">
                  <c:v>43899</c:v>
                </c:pt>
                <c:pt idx="14">
                  <c:v>43898</c:v>
                </c:pt>
                <c:pt idx="15">
                  <c:v>43897</c:v>
                </c:pt>
                <c:pt idx="16">
                  <c:v>43896</c:v>
                </c:pt>
                <c:pt idx="17">
                  <c:v>43895</c:v>
                </c:pt>
                <c:pt idx="18">
                  <c:v>43894</c:v>
                </c:pt>
                <c:pt idx="19">
                  <c:v>43893</c:v>
                </c:pt>
                <c:pt idx="20">
                  <c:v>43892</c:v>
                </c:pt>
                <c:pt idx="21">
                  <c:v>43891</c:v>
                </c:pt>
                <c:pt idx="22">
                  <c:v>43890</c:v>
                </c:pt>
                <c:pt idx="23">
                  <c:v>43889</c:v>
                </c:pt>
                <c:pt idx="24">
                  <c:v>43888</c:v>
                </c:pt>
                <c:pt idx="25">
                  <c:v>43887</c:v>
                </c:pt>
                <c:pt idx="26">
                  <c:v>43886</c:v>
                </c:pt>
                <c:pt idx="27">
                  <c:v>43885</c:v>
                </c:pt>
                <c:pt idx="28">
                  <c:v>43884</c:v>
                </c:pt>
                <c:pt idx="29">
                  <c:v>43883</c:v>
                </c:pt>
                <c:pt idx="30">
                  <c:v>43882</c:v>
                </c:pt>
                <c:pt idx="31">
                  <c:v>43881</c:v>
                </c:pt>
                <c:pt idx="32">
                  <c:v>43880</c:v>
                </c:pt>
                <c:pt idx="33">
                  <c:v>43879</c:v>
                </c:pt>
                <c:pt idx="34">
                  <c:v>43878</c:v>
                </c:pt>
                <c:pt idx="35">
                  <c:v>43877</c:v>
                </c:pt>
                <c:pt idx="36">
                  <c:v>43876</c:v>
                </c:pt>
              </c:numCache>
            </c:numRef>
          </c:xVal>
          <c:yVal>
            <c:numRef>
              <c:f>[COVID19_US.xlsx]Sheet3!$K$2:$K$43</c:f>
              <c:numCache>
                <c:formatCode>0%</c:formatCode>
                <c:ptCount val="42"/>
                <c:pt idx="0">
                  <c:v>0.56000000000000005</c:v>
                </c:pt>
                <c:pt idx="1">
                  <c:v>0.55000000000000004</c:v>
                </c:pt>
                <c:pt idx="2">
                  <c:v>0.48</c:v>
                </c:pt>
                <c:pt idx="3">
                  <c:v>0.49</c:v>
                </c:pt>
                <c:pt idx="4">
                  <c:v>0.42</c:v>
                </c:pt>
                <c:pt idx="5">
                  <c:v>0.33</c:v>
                </c:pt>
                <c:pt idx="6">
                  <c:v>0.31</c:v>
                </c:pt>
                <c:pt idx="7">
                  <c:v>0.12</c:v>
                </c:pt>
                <c:pt idx="8">
                  <c:v>0.13</c:v>
                </c:pt>
                <c:pt idx="9">
                  <c:v>0.09</c:v>
                </c:pt>
                <c:pt idx="10">
                  <c:v>0.08</c:v>
                </c:pt>
                <c:pt idx="11">
                  <c:v>0.01</c:v>
                </c:pt>
                <c:pt idx="12">
                  <c:v>-0.06</c:v>
                </c:pt>
                <c:pt idx="13">
                  <c:v>0.02</c:v>
                </c:pt>
                <c:pt idx="14">
                  <c:v>0.08</c:v>
                </c:pt>
                <c:pt idx="15">
                  <c:v>0.02</c:v>
                </c:pt>
                <c:pt idx="16">
                  <c:v>0.04</c:v>
                </c:pt>
                <c:pt idx="17">
                  <c:v>0</c:v>
                </c:pt>
                <c:pt idx="18">
                  <c:v>-0.05</c:v>
                </c:pt>
                <c:pt idx="19">
                  <c:v>-7.0000000000000007E-2</c:v>
                </c:pt>
                <c:pt idx="20">
                  <c:v>0</c:v>
                </c:pt>
                <c:pt idx="21">
                  <c:v>0</c:v>
                </c:pt>
                <c:pt idx="22">
                  <c:v>-0.02</c:v>
                </c:pt>
                <c:pt idx="23">
                  <c:v>0.02</c:v>
                </c:pt>
                <c:pt idx="24">
                  <c:v>0.06</c:v>
                </c:pt>
                <c:pt idx="25">
                  <c:v>-0.01</c:v>
                </c:pt>
                <c:pt idx="26">
                  <c:v>-0.02</c:v>
                </c:pt>
                <c:pt idx="27">
                  <c:v>-0.04</c:v>
                </c:pt>
                <c:pt idx="28">
                  <c:v>-0.02</c:v>
                </c:pt>
                <c:pt idx="29">
                  <c:v>0</c:v>
                </c:pt>
                <c:pt idx="30">
                  <c:v>0.03</c:v>
                </c:pt>
                <c:pt idx="31">
                  <c:v>0.01</c:v>
                </c:pt>
                <c:pt idx="32">
                  <c:v>-0.05</c:v>
                </c:pt>
                <c:pt idx="33">
                  <c:v>-0.05</c:v>
                </c:pt>
                <c:pt idx="34">
                  <c:v>0.06</c:v>
                </c:pt>
                <c:pt idx="35">
                  <c:v>0.01</c:v>
                </c:pt>
                <c:pt idx="36">
                  <c:v>0.04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8FA-4BC1-A7F2-B59F37F06D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3461152"/>
        <c:axId val="883472800"/>
      </c:scatterChart>
      <c:valAx>
        <c:axId val="1027454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8763952"/>
        <c:crosses val="autoZero"/>
        <c:crossBetween val="midCat"/>
      </c:valAx>
      <c:valAx>
        <c:axId val="1058763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7454992"/>
        <c:crosses val="autoZero"/>
        <c:crossBetween val="midCat"/>
      </c:valAx>
      <c:valAx>
        <c:axId val="88347280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3461152"/>
        <c:crosses val="max"/>
        <c:crossBetween val="midCat"/>
      </c:valAx>
      <c:valAx>
        <c:axId val="883461152"/>
        <c:scaling>
          <c:orientation val="minMax"/>
        </c:scaling>
        <c:delete val="1"/>
        <c:axPos val="b"/>
        <c:numFmt formatCode="d\-mmm" sourceLinked="1"/>
        <c:majorTickMark val="out"/>
        <c:minorTickMark val="none"/>
        <c:tickLblPos val="nextTo"/>
        <c:crossAx val="8834728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1"/>
          <c:tx>
            <c:strRef>
              <c:f>[COVID19_US.xlsx]Sheet3!$O$1</c:f>
              <c:strCache>
                <c:ptCount val="1"/>
                <c:pt idx="0">
                  <c:v>Franklin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[COVID19_US.xlsx]Sheet3!$A$2:$A$43</c:f>
              <c:numCache>
                <c:formatCode>d\-mmm</c:formatCode>
                <c:ptCount val="42"/>
                <c:pt idx="0">
                  <c:v>43912</c:v>
                </c:pt>
                <c:pt idx="1">
                  <c:v>43911</c:v>
                </c:pt>
                <c:pt idx="2">
                  <c:v>43910</c:v>
                </c:pt>
                <c:pt idx="3">
                  <c:v>43909</c:v>
                </c:pt>
                <c:pt idx="4">
                  <c:v>43908</c:v>
                </c:pt>
                <c:pt idx="5">
                  <c:v>43907</c:v>
                </c:pt>
                <c:pt idx="6">
                  <c:v>43906</c:v>
                </c:pt>
                <c:pt idx="7">
                  <c:v>43905</c:v>
                </c:pt>
                <c:pt idx="8">
                  <c:v>43904</c:v>
                </c:pt>
                <c:pt idx="9">
                  <c:v>43903</c:v>
                </c:pt>
                <c:pt idx="10">
                  <c:v>43902</c:v>
                </c:pt>
                <c:pt idx="11">
                  <c:v>43901</c:v>
                </c:pt>
                <c:pt idx="12">
                  <c:v>43900</c:v>
                </c:pt>
                <c:pt idx="13">
                  <c:v>43899</c:v>
                </c:pt>
                <c:pt idx="14">
                  <c:v>43898</c:v>
                </c:pt>
                <c:pt idx="15">
                  <c:v>43897</c:v>
                </c:pt>
                <c:pt idx="16">
                  <c:v>43896</c:v>
                </c:pt>
                <c:pt idx="17">
                  <c:v>43895</c:v>
                </c:pt>
                <c:pt idx="18">
                  <c:v>43894</c:v>
                </c:pt>
                <c:pt idx="19">
                  <c:v>43893</c:v>
                </c:pt>
                <c:pt idx="20">
                  <c:v>43892</c:v>
                </c:pt>
                <c:pt idx="21">
                  <c:v>43891</c:v>
                </c:pt>
                <c:pt idx="22">
                  <c:v>43890</c:v>
                </c:pt>
                <c:pt idx="23">
                  <c:v>43889</c:v>
                </c:pt>
                <c:pt idx="24">
                  <c:v>43888</c:v>
                </c:pt>
                <c:pt idx="25">
                  <c:v>43887</c:v>
                </c:pt>
                <c:pt idx="26">
                  <c:v>43886</c:v>
                </c:pt>
                <c:pt idx="27">
                  <c:v>43885</c:v>
                </c:pt>
                <c:pt idx="28">
                  <c:v>43884</c:v>
                </c:pt>
                <c:pt idx="29">
                  <c:v>43883</c:v>
                </c:pt>
                <c:pt idx="30">
                  <c:v>43882</c:v>
                </c:pt>
                <c:pt idx="31">
                  <c:v>43881</c:v>
                </c:pt>
                <c:pt idx="32">
                  <c:v>43880</c:v>
                </c:pt>
                <c:pt idx="33">
                  <c:v>43879</c:v>
                </c:pt>
                <c:pt idx="34">
                  <c:v>43878</c:v>
                </c:pt>
                <c:pt idx="35">
                  <c:v>43877</c:v>
                </c:pt>
                <c:pt idx="36">
                  <c:v>43876</c:v>
                </c:pt>
              </c:numCache>
            </c:numRef>
          </c:xVal>
          <c:yVal>
            <c:numRef>
              <c:f>[COVID19_US.xlsx]Sheet3!$O$2:$O$43</c:f>
              <c:numCache>
                <c:formatCode>General</c:formatCode>
                <c:ptCount val="42"/>
                <c:pt idx="1">
                  <c:v>21</c:v>
                </c:pt>
                <c:pt idx="2">
                  <c:v>14</c:v>
                </c:pt>
                <c:pt idx="3">
                  <c:v>10</c:v>
                </c:pt>
                <c:pt idx="4">
                  <c:v>7</c:v>
                </c:pt>
                <c:pt idx="5">
                  <c:v>4</c:v>
                </c:pt>
                <c:pt idx="6">
                  <c:v>3</c:v>
                </c:pt>
                <c:pt idx="7">
                  <c:v>3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ED4-4AED-8F28-CF422B35B9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5576192"/>
        <c:axId val="875575776"/>
      </c:scatterChart>
      <c:scatterChart>
        <c:scatterStyle val="smoothMarker"/>
        <c:varyColors val="0"/>
        <c:ser>
          <c:idx val="0"/>
          <c:order val="0"/>
          <c:tx>
            <c:strRef>
              <c:f>[COVID19_US.xlsx]Sheet3!$N$1</c:f>
              <c:strCache>
                <c:ptCount val="1"/>
                <c:pt idx="0">
                  <c:v>COTA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[COVID19_US.xlsx]Sheet3!$A$2:$A$43</c:f>
              <c:numCache>
                <c:formatCode>d\-mmm</c:formatCode>
                <c:ptCount val="42"/>
                <c:pt idx="0">
                  <c:v>43912</c:v>
                </c:pt>
                <c:pt idx="1">
                  <c:v>43911</c:v>
                </c:pt>
                <c:pt idx="2">
                  <c:v>43910</c:v>
                </c:pt>
                <c:pt idx="3">
                  <c:v>43909</c:v>
                </c:pt>
                <c:pt idx="4">
                  <c:v>43908</c:v>
                </c:pt>
                <c:pt idx="5">
                  <c:v>43907</c:v>
                </c:pt>
                <c:pt idx="6">
                  <c:v>43906</c:v>
                </c:pt>
                <c:pt idx="7">
                  <c:v>43905</c:v>
                </c:pt>
                <c:pt idx="8">
                  <c:v>43904</c:v>
                </c:pt>
                <c:pt idx="9">
                  <c:v>43903</c:v>
                </c:pt>
                <c:pt idx="10">
                  <c:v>43902</c:v>
                </c:pt>
                <c:pt idx="11">
                  <c:v>43901</c:v>
                </c:pt>
                <c:pt idx="12">
                  <c:v>43900</c:v>
                </c:pt>
                <c:pt idx="13">
                  <c:v>43899</c:v>
                </c:pt>
                <c:pt idx="14">
                  <c:v>43898</c:v>
                </c:pt>
                <c:pt idx="15">
                  <c:v>43897</c:v>
                </c:pt>
                <c:pt idx="16">
                  <c:v>43896</c:v>
                </c:pt>
                <c:pt idx="17">
                  <c:v>43895</c:v>
                </c:pt>
                <c:pt idx="18">
                  <c:v>43894</c:v>
                </c:pt>
                <c:pt idx="19">
                  <c:v>43893</c:v>
                </c:pt>
                <c:pt idx="20">
                  <c:v>43892</c:v>
                </c:pt>
                <c:pt idx="21">
                  <c:v>43891</c:v>
                </c:pt>
                <c:pt idx="22">
                  <c:v>43890</c:v>
                </c:pt>
                <c:pt idx="23">
                  <c:v>43889</c:v>
                </c:pt>
                <c:pt idx="24">
                  <c:v>43888</c:v>
                </c:pt>
                <c:pt idx="25">
                  <c:v>43887</c:v>
                </c:pt>
                <c:pt idx="26">
                  <c:v>43886</c:v>
                </c:pt>
                <c:pt idx="27">
                  <c:v>43885</c:v>
                </c:pt>
                <c:pt idx="28">
                  <c:v>43884</c:v>
                </c:pt>
                <c:pt idx="29">
                  <c:v>43883</c:v>
                </c:pt>
                <c:pt idx="30">
                  <c:v>43882</c:v>
                </c:pt>
                <c:pt idx="31">
                  <c:v>43881</c:v>
                </c:pt>
                <c:pt idx="32">
                  <c:v>43880</c:v>
                </c:pt>
                <c:pt idx="33">
                  <c:v>43879</c:v>
                </c:pt>
                <c:pt idx="34">
                  <c:v>43878</c:v>
                </c:pt>
                <c:pt idx="35">
                  <c:v>43877</c:v>
                </c:pt>
                <c:pt idx="36">
                  <c:v>43876</c:v>
                </c:pt>
              </c:numCache>
            </c:numRef>
          </c:xVal>
          <c:yVal>
            <c:numRef>
              <c:f>[COVID19_US.xlsx]Sheet3!$N$2:$N$43</c:f>
              <c:numCache>
                <c:formatCode>0%</c:formatCode>
                <c:ptCount val="42"/>
                <c:pt idx="0">
                  <c:v>0.45</c:v>
                </c:pt>
                <c:pt idx="1">
                  <c:v>0.4</c:v>
                </c:pt>
                <c:pt idx="2">
                  <c:v>0.54</c:v>
                </c:pt>
                <c:pt idx="3">
                  <c:v>0.52</c:v>
                </c:pt>
                <c:pt idx="4">
                  <c:v>0.52</c:v>
                </c:pt>
                <c:pt idx="5">
                  <c:v>0.5</c:v>
                </c:pt>
                <c:pt idx="6">
                  <c:v>0.38</c:v>
                </c:pt>
                <c:pt idx="7">
                  <c:v>0.23</c:v>
                </c:pt>
                <c:pt idx="8">
                  <c:v>0.26</c:v>
                </c:pt>
                <c:pt idx="9">
                  <c:v>0.23</c:v>
                </c:pt>
                <c:pt idx="10">
                  <c:v>0.21</c:v>
                </c:pt>
                <c:pt idx="11">
                  <c:v>0.15</c:v>
                </c:pt>
                <c:pt idx="12">
                  <c:v>0.12</c:v>
                </c:pt>
                <c:pt idx="13">
                  <c:v>0.08</c:v>
                </c:pt>
                <c:pt idx="14">
                  <c:v>-0.01</c:v>
                </c:pt>
                <c:pt idx="15">
                  <c:v>0.02</c:v>
                </c:pt>
                <c:pt idx="16">
                  <c:v>0.03</c:v>
                </c:pt>
                <c:pt idx="17">
                  <c:v>-0.06</c:v>
                </c:pt>
                <c:pt idx="18">
                  <c:v>-7.0000000000000007E-2</c:v>
                </c:pt>
                <c:pt idx="19">
                  <c:v>-0.05</c:v>
                </c:pt>
                <c:pt idx="20">
                  <c:v>-0.02</c:v>
                </c:pt>
                <c:pt idx="21">
                  <c:v>-0.08</c:v>
                </c:pt>
                <c:pt idx="22">
                  <c:v>-0.01</c:v>
                </c:pt>
                <c:pt idx="23">
                  <c:v>0.03</c:v>
                </c:pt>
                <c:pt idx="24">
                  <c:v>0.04</c:v>
                </c:pt>
                <c:pt idx="25">
                  <c:v>0</c:v>
                </c:pt>
                <c:pt idx="26">
                  <c:v>-0.01</c:v>
                </c:pt>
                <c:pt idx="27">
                  <c:v>-0.05</c:v>
                </c:pt>
                <c:pt idx="28">
                  <c:v>-0.09</c:v>
                </c:pt>
                <c:pt idx="29">
                  <c:v>-0.03</c:v>
                </c:pt>
                <c:pt idx="30">
                  <c:v>0.04</c:v>
                </c:pt>
                <c:pt idx="31">
                  <c:v>0.02</c:v>
                </c:pt>
                <c:pt idx="32">
                  <c:v>0</c:v>
                </c:pt>
                <c:pt idx="33">
                  <c:v>0.05</c:v>
                </c:pt>
                <c:pt idx="34">
                  <c:v>0.1</c:v>
                </c:pt>
                <c:pt idx="35">
                  <c:v>0.02</c:v>
                </c:pt>
                <c:pt idx="36">
                  <c:v>-0.02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ED4-4AED-8F28-CF422B35B9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6338464"/>
        <c:axId val="886442656"/>
      </c:scatterChart>
      <c:valAx>
        <c:axId val="875576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575776"/>
        <c:crosses val="autoZero"/>
        <c:crossBetween val="midCat"/>
      </c:valAx>
      <c:valAx>
        <c:axId val="875575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576192"/>
        <c:crosses val="autoZero"/>
        <c:crossBetween val="midCat"/>
      </c:valAx>
      <c:valAx>
        <c:axId val="88644265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6338464"/>
        <c:crosses val="max"/>
        <c:crossBetween val="midCat"/>
      </c:valAx>
      <c:valAx>
        <c:axId val="826338464"/>
        <c:scaling>
          <c:orientation val="minMax"/>
        </c:scaling>
        <c:delete val="1"/>
        <c:axPos val="b"/>
        <c:numFmt formatCode="d\-mmm" sourceLinked="1"/>
        <c:majorTickMark val="out"/>
        <c:minorTickMark val="none"/>
        <c:tickLblPos val="nextTo"/>
        <c:crossAx val="8864426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[COVID19_US.xlsx]Sheet3!$B$1</c:f>
              <c:strCache>
                <c:ptCount val="1"/>
                <c:pt idx="0">
                  <c:v>MTA buses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[COVID19_US.xlsx]Sheet3!$A$2:$A$43</c:f>
              <c:numCache>
                <c:formatCode>d\-mmm</c:formatCode>
                <c:ptCount val="42"/>
                <c:pt idx="0">
                  <c:v>43912</c:v>
                </c:pt>
                <c:pt idx="1">
                  <c:v>43911</c:v>
                </c:pt>
                <c:pt idx="2">
                  <c:v>43910</c:v>
                </c:pt>
                <c:pt idx="3">
                  <c:v>43909</c:v>
                </c:pt>
                <c:pt idx="4">
                  <c:v>43908</c:v>
                </c:pt>
                <c:pt idx="5">
                  <c:v>43907</c:v>
                </c:pt>
                <c:pt idx="6">
                  <c:v>43906</c:v>
                </c:pt>
                <c:pt idx="7">
                  <c:v>43905</c:v>
                </c:pt>
                <c:pt idx="8">
                  <c:v>43904</c:v>
                </c:pt>
                <c:pt idx="9">
                  <c:v>43903</c:v>
                </c:pt>
                <c:pt idx="10">
                  <c:v>43902</c:v>
                </c:pt>
                <c:pt idx="11">
                  <c:v>43901</c:v>
                </c:pt>
                <c:pt idx="12">
                  <c:v>43900</c:v>
                </c:pt>
                <c:pt idx="13">
                  <c:v>43899</c:v>
                </c:pt>
                <c:pt idx="14">
                  <c:v>43898</c:v>
                </c:pt>
                <c:pt idx="15">
                  <c:v>43897</c:v>
                </c:pt>
                <c:pt idx="16">
                  <c:v>43896</c:v>
                </c:pt>
                <c:pt idx="17">
                  <c:v>43895</c:v>
                </c:pt>
                <c:pt idx="18">
                  <c:v>43894</c:v>
                </c:pt>
                <c:pt idx="19">
                  <c:v>43893</c:v>
                </c:pt>
                <c:pt idx="20">
                  <c:v>43892</c:v>
                </c:pt>
                <c:pt idx="21">
                  <c:v>43891</c:v>
                </c:pt>
                <c:pt idx="22">
                  <c:v>43890</c:v>
                </c:pt>
                <c:pt idx="23">
                  <c:v>43889</c:v>
                </c:pt>
                <c:pt idx="24">
                  <c:v>43888</c:v>
                </c:pt>
                <c:pt idx="25">
                  <c:v>43887</c:v>
                </c:pt>
                <c:pt idx="26">
                  <c:v>43886</c:v>
                </c:pt>
                <c:pt idx="27">
                  <c:v>43885</c:v>
                </c:pt>
                <c:pt idx="28">
                  <c:v>43884</c:v>
                </c:pt>
                <c:pt idx="29">
                  <c:v>43883</c:v>
                </c:pt>
                <c:pt idx="30">
                  <c:v>43882</c:v>
                </c:pt>
                <c:pt idx="31">
                  <c:v>43881</c:v>
                </c:pt>
                <c:pt idx="32">
                  <c:v>43880</c:v>
                </c:pt>
                <c:pt idx="33">
                  <c:v>43879</c:v>
                </c:pt>
                <c:pt idx="34">
                  <c:v>43878</c:v>
                </c:pt>
                <c:pt idx="35">
                  <c:v>43877</c:v>
                </c:pt>
                <c:pt idx="36">
                  <c:v>43876</c:v>
                </c:pt>
              </c:numCache>
            </c:numRef>
          </c:xVal>
          <c:yVal>
            <c:numRef>
              <c:f>[COVID19_US.xlsx]Sheet3!$B$2:$B$43</c:f>
              <c:numCache>
                <c:formatCode>0%</c:formatCode>
                <c:ptCount val="42"/>
                <c:pt idx="0">
                  <c:v>0.73</c:v>
                </c:pt>
                <c:pt idx="1">
                  <c:v>0.74</c:v>
                </c:pt>
                <c:pt idx="2">
                  <c:v>0.72</c:v>
                </c:pt>
                <c:pt idx="3">
                  <c:v>0.69</c:v>
                </c:pt>
                <c:pt idx="4">
                  <c:v>0.65</c:v>
                </c:pt>
                <c:pt idx="5">
                  <c:v>0.61</c:v>
                </c:pt>
                <c:pt idx="6">
                  <c:v>0.54</c:v>
                </c:pt>
                <c:pt idx="7">
                  <c:v>0.42</c:v>
                </c:pt>
                <c:pt idx="8">
                  <c:v>0.41</c:v>
                </c:pt>
                <c:pt idx="9">
                  <c:v>0.35</c:v>
                </c:pt>
                <c:pt idx="10">
                  <c:v>0.27</c:v>
                </c:pt>
                <c:pt idx="11">
                  <c:v>0.17</c:v>
                </c:pt>
                <c:pt idx="12">
                  <c:v>0.12</c:v>
                </c:pt>
                <c:pt idx="13">
                  <c:v>0.01</c:v>
                </c:pt>
                <c:pt idx="14">
                  <c:v>0.08</c:v>
                </c:pt>
                <c:pt idx="15">
                  <c:v>0.05</c:v>
                </c:pt>
                <c:pt idx="16">
                  <c:v>0.04</c:v>
                </c:pt>
                <c:pt idx="17">
                  <c:v>0.05</c:v>
                </c:pt>
                <c:pt idx="18">
                  <c:v>0.03</c:v>
                </c:pt>
                <c:pt idx="19">
                  <c:v>0.03</c:v>
                </c:pt>
                <c:pt idx="20">
                  <c:v>0</c:v>
                </c:pt>
                <c:pt idx="21">
                  <c:v>0.02</c:v>
                </c:pt>
                <c:pt idx="22">
                  <c:v>0.02</c:v>
                </c:pt>
                <c:pt idx="23">
                  <c:v>0</c:v>
                </c:pt>
                <c:pt idx="24">
                  <c:v>-0.01</c:v>
                </c:pt>
                <c:pt idx="25">
                  <c:v>-0.02</c:v>
                </c:pt>
                <c:pt idx="26">
                  <c:v>-0.03</c:v>
                </c:pt>
                <c:pt idx="27">
                  <c:v>-0.1</c:v>
                </c:pt>
                <c:pt idx="28">
                  <c:v>-0.01</c:v>
                </c:pt>
                <c:pt idx="29">
                  <c:v>0.02</c:v>
                </c:pt>
                <c:pt idx="30">
                  <c:v>0.05</c:v>
                </c:pt>
                <c:pt idx="31">
                  <c:v>0.02</c:v>
                </c:pt>
                <c:pt idx="32">
                  <c:v>-0.01</c:v>
                </c:pt>
                <c:pt idx="33">
                  <c:v>0.06</c:v>
                </c:pt>
                <c:pt idx="34">
                  <c:v>0.04</c:v>
                </c:pt>
                <c:pt idx="35">
                  <c:v>0</c:v>
                </c:pt>
                <c:pt idx="36">
                  <c:v>0.05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CC0-4022-B3E4-F5A281DE5D21}"/>
            </c:ext>
          </c:extLst>
        </c:ser>
        <c:ser>
          <c:idx val="1"/>
          <c:order val="1"/>
          <c:tx>
            <c:strRef>
              <c:f>[COVID19_US.xlsx]Sheet3!$E$1</c:f>
              <c:strCache>
                <c:ptCount val="1"/>
                <c:pt idx="0">
                  <c:v>SFMTA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[COVID19_US.xlsx]Sheet3!$A$2:$A$43</c:f>
              <c:numCache>
                <c:formatCode>d\-mmm</c:formatCode>
                <c:ptCount val="42"/>
                <c:pt idx="0">
                  <c:v>43912</c:v>
                </c:pt>
                <c:pt idx="1">
                  <c:v>43911</c:v>
                </c:pt>
                <c:pt idx="2">
                  <c:v>43910</c:v>
                </c:pt>
                <c:pt idx="3">
                  <c:v>43909</c:v>
                </c:pt>
                <c:pt idx="4">
                  <c:v>43908</c:v>
                </c:pt>
                <c:pt idx="5">
                  <c:v>43907</c:v>
                </c:pt>
                <c:pt idx="6">
                  <c:v>43906</c:v>
                </c:pt>
                <c:pt idx="7">
                  <c:v>43905</c:v>
                </c:pt>
                <c:pt idx="8">
                  <c:v>43904</c:v>
                </c:pt>
                <c:pt idx="9">
                  <c:v>43903</c:v>
                </c:pt>
                <c:pt idx="10">
                  <c:v>43902</c:v>
                </c:pt>
                <c:pt idx="11">
                  <c:v>43901</c:v>
                </c:pt>
                <c:pt idx="12">
                  <c:v>43900</c:v>
                </c:pt>
                <c:pt idx="13">
                  <c:v>43899</c:v>
                </c:pt>
                <c:pt idx="14">
                  <c:v>43898</c:v>
                </c:pt>
                <c:pt idx="15">
                  <c:v>43897</c:v>
                </c:pt>
                <c:pt idx="16">
                  <c:v>43896</c:v>
                </c:pt>
                <c:pt idx="17">
                  <c:v>43895</c:v>
                </c:pt>
                <c:pt idx="18">
                  <c:v>43894</c:v>
                </c:pt>
                <c:pt idx="19">
                  <c:v>43893</c:v>
                </c:pt>
                <c:pt idx="20">
                  <c:v>43892</c:v>
                </c:pt>
                <c:pt idx="21">
                  <c:v>43891</c:v>
                </c:pt>
                <c:pt idx="22">
                  <c:v>43890</c:v>
                </c:pt>
                <c:pt idx="23">
                  <c:v>43889</c:v>
                </c:pt>
                <c:pt idx="24">
                  <c:v>43888</c:v>
                </c:pt>
                <c:pt idx="25">
                  <c:v>43887</c:v>
                </c:pt>
                <c:pt idx="26">
                  <c:v>43886</c:v>
                </c:pt>
                <c:pt idx="27">
                  <c:v>43885</c:v>
                </c:pt>
                <c:pt idx="28">
                  <c:v>43884</c:v>
                </c:pt>
                <c:pt idx="29">
                  <c:v>43883</c:v>
                </c:pt>
                <c:pt idx="30">
                  <c:v>43882</c:v>
                </c:pt>
                <c:pt idx="31">
                  <c:v>43881</c:v>
                </c:pt>
                <c:pt idx="32">
                  <c:v>43880</c:v>
                </c:pt>
                <c:pt idx="33">
                  <c:v>43879</c:v>
                </c:pt>
                <c:pt idx="34">
                  <c:v>43878</c:v>
                </c:pt>
                <c:pt idx="35">
                  <c:v>43877</c:v>
                </c:pt>
                <c:pt idx="36">
                  <c:v>43876</c:v>
                </c:pt>
              </c:numCache>
            </c:numRef>
          </c:xVal>
          <c:yVal>
            <c:numRef>
              <c:f>[COVID19_US.xlsx]Sheet3!$E$2:$E$43</c:f>
              <c:numCache>
                <c:formatCode>0%</c:formatCode>
                <c:ptCount val="42"/>
                <c:pt idx="0">
                  <c:v>0.81</c:v>
                </c:pt>
                <c:pt idx="1">
                  <c:v>0.83</c:v>
                </c:pt>
                <c:pt idx="2">
                  <c:v>0.85</c:v>
                </c:pt>
                <c:pt idx="3">
                  <c:v>0.86</c:v>
                </c:pt>
                <c:pt idx="4">
                  <c:v>0.86</c:v>
                </c:pt>
                <c:pt idx="5">
                  <c:v>0.83</c:v>
                </c:pt>
                <c:pt idx="6">
                  <c:v>0.68</c:v>
                </c:pt>
                <c:pt idx="7">
                  <c:v>0.53</c:v>
                </c:pt>
                <c:pt idx="8">
                  <c:v>0.54</c:v>
                </c:pt>
                <c:pt idx="9">
                  <c:v>0.47</c:v>
                </c:pt>
                <c:pt idx="10">
                  <c:v>0.41</c:v>
                </c:pt>
                <c:pt idx="11">
                  <c:v>0.36</c:v>
                </c:pt>
                <c:pt idx="12">
                  <c:v>0.33</c:v>
                </c:pt>
                <c:pt idx="13">
                  <c:v>0.28000000000000003</c:v>
                </c:pt>
                <c:pt idx="14">
                  <c:v>0.22</c:v>
                </c:pt>
                <c:pt idx="15">
                  <c:v>0.2</c:v>
                </c:pt>
                <c:pt idx="16">
                  <c:v>0.16</c:v>
                </c:pt>
                <c:pt idx="17">
                  <c:v>0.12</c:v>
                </c:pt>
                <c:pt idx="18">
                  <c:v>0.06</c:v>
                </c:pt>
                <c:pt idx="19">
                  <c:v>0.1</c:v>
                </c:pt>
                <c:pt idx="20">
                  <c:v>7.0000000000000007E-2</c:v>
                </c:pt>
                <c:pt idx="21">
                  <c:v>0.01</c:v>
                </c:pt>
                <c:pt idx="22">
                  <c:v>0.01</c:v>
                </c:pt>
                <c:pt idx="23">
                  <c:v>-0.02</c:v>
                </c:pt>
                <c:pt idx="24">
                  <c:v>0.01</c:v>
                </c:pt>
                <c:pt idx="25">
                  <c:v>0.02</c:v>
                </c:pt>
                <c:pt idx="26">
                  <c:v>0</c:v>
                </c:pt>
                <c:pt idx="27">
                  <c:v>-7.0000000000000007E-2</c:v>
                </c:pt>
                <c:pt idx="28">
                  <c:v>-0.03</c:v>
                </c:pt>
                <c:pt idx="29">
                  <c:v>-0.03</c:v>
                </c:pt>
                <c:pt idx="30">
                  <c:v>0</c:v>
                </c:pt>
                <c:pt idx="31">
                  <c:v>7.0000000000000007E-2</c:v>
                </c:pt>
                <c:pt idx="32">
                  <c:v>0.01</c:v>
                </c:pt>
                <c:pt idx="33">
                  <c:v>0.03</c:v>
                </c:pt>
                <c:pt idx="34">
                  <c:v>0.19</c:v>
                </c:pt>
                <c:pt idx="35">
                  <c:v>-0.05</c:v>
                </c:pt>
                <c:pt idx="36">
                  <c:v>-0.01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CC0-4022-B3E4-F5A281DE5D21}"/>
            </c:ext>
          </c:extLst>
        </c:ser>
        <c:ser>
          <c:idx val="2"/>
          <c:order val="2"/>
          <c:tx>
            <c:strRef>
              <c:f>[COVID19_US.xlsx]Sheet3!$H$1</c:f>
              <c:strCache>
                <c:ptCount val="1"/>
                <c:pt idx="0">
                  <c:v>City of Seattle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[COVID19_US.xlsx]Sheet3!$A$2:$A$43</c:f>
              <c:numCache>
                <c:formatCode>d\-mmm</c:formatCode>
                <c:ptCount val="42"/>
                <c:pt idx="0">
                  <c:v>43912</c:v>
                </c:pt>
                <c:pt idx="1">
                  <c:v>43911</c:v>
                </c:pt>
                <c:pt idx="2">
                  <c:v>43910</c:v>
                </c:pt>
                <c:pt idx="3">
                  <c:v>43909</c:v>
                </c:pt>
                <c:pt idx="4">
                  <c:v>43908</c:v>
                </c:pt>
                <c:pt idx="5">
                  <c:v>43907</c:v>
                </c:pt>
                <c:pt idx="6">
                  <c:v>43906</c:v>
                </c:pt>
                <c:pt idx="7">
                  <c:v>43905</c:v>
                </c:pt>
                <c:pt idx="8">
                  <c:v>43904</c:v>
                </c:pt>
                <c:pt idx="9">
                  <c:v>43903</c:v>
                </c:pt>
                <c:pt idx="10">
                  <c:v>43902</c:v>
                </c:pt>
                <c:pt idx="11">
                  <c:v>43901</c:v>
                </c:pt>
                <c:pt idx="12">
                  <c:v>43900</c:v>
                </c:pt>
                <c:pt idx="13">
                  <c:v>43899</c:v>
                </c:pt>
                <c:pt idx="14">
                  <c:v>43898</c:v>
                </c:pt>
                <c:pt idx="15">
                  <c:v>43897</c:v>
                </c:pt>
                <c:pt idx="16">
                  <c:v>43896</c:v>
                </c:pt>
                <c:pt idx="17">
                  <c:v>43895</c:v>
                </c:pt>
                <c:pt idx="18">
                  <c:v>43894</c:v>
                </c:pt>
                <c:pt idx="19">
                  <c:v>43893</c:v>
                </c:pt>
                <c:pt idx="20">
                  <c:v>43892</c:v>
                </c:pt>
                <c:pt idx="21">
                  <c:v>43891</c:v>
                </c:pt>
                <c:pt idx="22">
                  <c:v>43890</c:v>
                </c:pt>
                <c:pt idx="23">
                  <c:v>43889</c:v>
                </c:pt>
                <c:pt idx="24">
                  <c:v>43888</c:v>
                </c:pt>
                <c:pt idx="25">
                  <c:v>43887</c:v>
                </c:pt>
                <c:pt idx="26">
                  <c:v>43886</c:v>
                </c:pt>
                <c:pt idx="27">
                  <c:v>43885</c:v>
                </c:pt>
                <c:pt idx="28">
                  <c:v>43884</c:v>
                </c:pt>
                <c:pt idx="29">
                  <c:v>43883</c:v>
                </c:pt>
                <c:pt idx="30">
                  <c:v>43882</c:v>
                </c:pt>
                <c:pt idx="31">
                  <c:v>43881</c:v>
                </c:pt>
                <c:pt idx="32">
                  <c:v>43880</c:v>
                </c:pt>
                <c:pt idx="33">
                  <c:v>43879</c:v>
                </c:pt>
                <c:pt idx="34">
                  <c:v>43878</c:v>
                </c:pt>
                <c:pt idx="35">
                  <c:v>43877</c:v>
                </c:pt>
                <c:pt idx="36">
                  <c:v>43876</c:v>
                </c:pt>
              </c:numCache>
            </c:numRef>
          </c:xVal>
          <c:yVal>
            <c:numRef>
              <c:f>[COVID19_US.xlsx]Sheet3!$H$2:$H$43</c:f>
              <c:numCache>
                <c:formatCode>0%</c:formatCode>
                <c:ptCount val="42"/>
                <c:pt idx="0">
                  <c:v>0.81</c:v>
                </c:pt>
                <c:pt idx="1">
                  <c:v>0.75</c:v>
                </c:pt>
                <c:pt idx="2">
                  <c:v>0.74</c:v>
                </c:pt>
                <c:pt idx="3">
                  <c:v>0.78</c:v>
                </c:pt>
                <c:pt idx="4">
                  <c:v>0.76</c:v>
                </c:pt>
                <c:pt idx="5">
                  <c:v>0.73</c:v>
                </c:pt>
                <c:pt idx="6">
                  <c:v>0.69</c:v>
                </c:pt>
                <c:pt idx="7">
                  <c:v>0.56000000000000005</c:v>
                </c:pt>
                <c:pt idx="8">
                  <c:v>0.56999999999999995</c:v>
                </c:pt>
                <c:pt idx="9">
                  <c:v>0.56999999999999995</c:v>
                </c:pt>
                <c:pt idx="10">
                  <c:v>0.55000000000000004</c:v>
                </c:pt>
                <c:pt idx="11">
                  <c:v>0.5</c:v>
                </c:pt>
                <c:pt idx="12">
                  <c:v>0.46</c:v>
                </c:pt>
                <c:pt idx="13">
                  <c:v>0.44</c:v>
                </c:pt>
                <c:pt idx="14">
                  <c:v>0.44</c:v>
                </c:pt>
                <c:pt idx="15">
                  <c:v>0.37</c:v>
                </c:pt>
                <c:pt idx="16">
                  <c:v>0.38</c:v>
                </c:pt>
                <c:pt idx="17">
                  <c:v>0.28999999999999998</c:v>
                </c:pt>
                <c:pt idx="18">
                  <c:v>0.24</c:v>
                </c:pt>
                <c:pt idx="19">
                  <c:v>0.14000000000000001</c:v>
                </c:pt>
                <c:pt idx="20">
                  <c:v>0.14000000000000001</c:v>
                </c:pt>
                <c:pt idx="21">
                  <c:v>0.06</c:v>
                </c:pt>
                <c:pt idx="22">
                  <c:v>0</c:v>
                </c:pt>
                <c:pt idx="23">
                  <c:v>0.01</c:v>
                </c:pt>
                <c:pt idx="24">
                  <c:v>-0.03</c:v>
                </c:pt>
                <c:pt idx="25">
                  <c:v>7.0000000000000007E-2</c:v>
                </c:pt>
                <c:pt idx="26">
                  <c:v>0.04</c:v>
                </c:pt>
                <c:pt idx="27">
                  <c:v>0.12</c:v>
                </c:pt>
                <c:pt idx="28">
                  <c:v>0.03</c:v>
                </c:pt>
                <c:pt idx="29">
                  <c:v>-0.01</c:v>
                </c:pt>
                <c:pt idx="30">
                  <c:v>0</c:v>
                </c:pt>
                <c:pt idx="31">
                  <c:v>0</c:v>
                </c:pt>
                <c:pt idx="32">
                  <c:v>0.06</c:v>
                </c:pt>
                <c:pt idx="33">
                  <c:v>-0.02</c:v>
                </c:pt>
                <c:pt idx="34">
                  <c:v>0.16</c:v>
                </c:pt>
                <c:pt idx="35">
                  <c:v>-0.1</c:v>
                </c:pt>
                <c:pt idx="36">
                  <c:v>-0.13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CC0-4022-B3E4-F5A281DE5D21}"/>
            </c:ext>
          </c:extLst>
        </c:ser>
        <c:ser>
          <c:idx val="3"/>
          <c:order val="3"/>
          <c:tx>
            <c:strRef>
              <c:f>[COVID19_US.xlsx]Sheet3!$K$1</c:f>
              <c:strCache>
                <c:ptCount val="1"/>
                <c:pt idx="0">
                  <c:v>Miami-Dade Transit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[COVID19_US.xlsx]Sheet3!$A$2:$A$43</c:f>
              <c:numCache>
                <c:formatCode>d\-mmm</c:formatCode>
                <c:ptCount val="42"/>
                <c:pt idx="0">
                  <c:v>43912</c:v>
                </c:pt>
                <c:pt idx="1">
                  <c:v>43911</c:v>
                </c:pt>
                <c:pt idx="2">
                  <c:v>43910</c:v>
                </c:pt>
                <c:pt idx="3">
                  <c:v>43909</c:v>
                </c:pt>
                <c:pt idx="4">
                  <c:v>43908</c:v>
                </c:pt>
                <c:pt idx="5">
                  <c:v>43907</c:v>
                </c:pt>
                <c:pt idx="6">
                  <c:v>43906</c:v>
                </c:pt>
                <c:pt idx="7">
                  <c:v>43905</c:v>
                </c:pt>
                <c:pt idx="8">
                  <c:v>43904</c:v>
                </c:pt>
                <c:pt idx="9">
                  <c:v>43903</c:v>
                </c:pt>
                <c:pt idx="10">
                  <c:v>43902</c:v>
                </c:pt>
                <c:pt idx="11">
                  <c:v>43901</c:v>
                </c:pt>
                <c:pt idx="12">
                  <c:v>43900</c:v>
                </c:pt>
                <c:pt idx="13">
                  <c:v>43899</c:v>
                </c:pt>
                <c:pt idx="14">
                  <c:v>43898</c:v>
                </c:pt>
                <c:pt idx="15">
                  <c:v>43897</c:v>
                </c:pt>
                <c:pt idx="16">
                  <c:v>43896</c:v>
                </c:pt>
                <c:pt idx="17">
                  <c:v>43895</c:v>
                </c:pt>
                <c:pt idx="18">
                  <c:v>43894</c:v>
                </c:pt>
                <c:pt idx="19">
                  <c:v>43893</c:v>
                </c:pt>
                <c:pt idx="20">
                  <c:v>43892</c:v>
                </c:pt>
                <c:pt idx="21">
                  <c:v>43891</c:v>
                </c:pt>
                <c:pt idx="22">
                  <c:v>43890</c:v>
                </c:pt>
                <c:pt idx="23">
                  <c:v>43889</c:v>
                </c:pt>
                <c:pt idx="24">
                  <c:v>43888</c:v>
                </c:pt>
                <c:pt idx="25">
                  <c:v>43887</c:v>
                </c:pt>
                <c:pt idx="26">
                  <c:v>43886</c:v>
                </c:pt>
                <c:pt idx="27">
                  <c:v>43885</c:v>
                </c:pt>
                <c:pt idx="28">
                  <c:v>43884</c:v>
                </c:pt>
                <c:pt idx="29">
                  <c:v>43883</c:v>
                </c:pt>
                <c:pt idx="30">
                  <c:v>43882</c:v>
                </c:pt>
                <c:pt idx="31">
                  <c:v>43881</c:v>
                </c:pt>
                <c:pt idx="32">
                  <c:v>43880</c:v>
                </c:pt>
                <c:pt idx="33">
                  <c:v>43879</c:v>
                </c:pt>
                <c:pt idx="34">
                  <c:v>43878</c:v>
                </c:pt>
                <c:pt idx="35">
                  <c:v>43877</c:v>
                </c:pt>
                <c:pt idx="36">
                  <c:v>43876</c:v>
                </c:pt>
              </c:numCache>
            </c:numRef>
          </c:xVal>
          <c:yVal>
            <c:numRef>
              <c:f>[COVID19_US.xlsx]Sheet3!$K$2:$K$43</c:f>
              <c:numCache>
                <c:formatCode>0%</c:formatCode>
                <c:ptCount val="42"/>
                <c:pt idx="0">
                  <c:v>0.56000000000000005</c:v>
                </c:pt>
                <c:pt idx="1">
                  <c:v>0.55000000000000004</c:v>
                </c:pt>
                <c:pt idx="2">
                  <c:v>0.48</c:v>
                </c:pt>
                <c:pt idx="3">
                  <c:v>0.49</c:v>
                </c:pt>
                <c:pt idx="4">
                  <c:v>0.42</c:v>
                </c:pt>
                <c:pt idx="5">
                  <c:v>0.33</c:v>
                </c:pt>
                <c:pt idx="6">
                  <c:v>0.31</c:v>
                </c:pt>
                <c:pt idx="7">
                  <c:v>0.12</c:v>
                </c:pt>
                <c:pt idx="8">
                  <c:v>0.13</c:v>
                </c:pt>
                <c:pt idx="9">
                  <c:v>0.09</c:v>
                </c:pt>
                <c:pt idx="10">
                  <c:v>0.08</c:v>
                </c:pt>
                <c:pt idx="11">
                  <c:v>0.01</c:v>
                </c:pt>
                <c:pt idx="12">
                  <c:v>-0.06</c:v>
                </c:pt>
                <c:pt idx="13">
                  <c:v>0.02</c:v>
                </c:pt>
                <c:pt idx="14">
                  <c:v>0.08</c:v>
                </c:pt>
                <c:pt idx="15">
                  <c:v>0.02</c:v>
                </c:pt>
                <c:pt idx="16">
                  <c:v>0.04</c:v>
                </c:pt>
                <c:pt idx="17">
                  <c:v>0</c:v>
                </c:pt>
                <c:pt idx="18">
                  <c:v>-0.05</c:v>
                </c:pt>
                <c:pt idx="19">
                  <c:v>-7.0000000000000007E-2</c:v>
                </c:pt>
                <c:pt idx="20">
                  <c:v>0</c:v>
                </c:pt>
                <c:pt idx="21">
                  <c:v>0</c:v>
                </c:pt>
                <c:pt idx="22">
                  <c:v>-0.02</c:v>
                </c:pt>
                <c:pt idx="23">
                  <c:v>0.02</c:v>
                </c:pt>
                <c:pt idx="24">
                  <c:v>0.06</c:v>
                </c:pt>
                <c:pt idx="25">
                  <c:v>-0.01</c:v>
                </c:pt>
                <c:pt idx="26">
                  <c:v>-0.02</c:v>
                </c:pt>
                <c:pt idx="27">
                  <c:v>-0.04</c:v>
                </c:pt>
                <c:pt idx="28">
                  <c:v>-0.02</c:v>
                </c:pt>
                <c:pt idx="29">
                  <c:v>0</c:v>
                </c:pt>
                <c:pt idx="30">
                  <c:v>0.03</c:v>
                </c:pt>
                <c:pt idx="31">
                  <c:v>0.01</c:v>
                </c:pt>
                <c:pt idx="32">
                  <c:v>-0.05</c:v>
                </c:pt>
                <c:pt idx="33">
                  <c:v>-0.05</c:v>
                </c:pt>
                <c:pt idx="34">
                  <c:v>0.06</c:v>
                </c:pt>
                <c:pt idx="35">
                  <c:v>0.01</c:v>
                </c:pt>
                <c:pt idx="36">
                  <c:v>0.04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4CC0-4022-B3E4-F5A281DE5D21}"/>
            </c:ext>
          </c:extLst>
        </c:ser>
        <c:ser>
          <c:idx val="4"/>
          <c:order val="4"/>
          <c:tx>
            <c:strRef>
              <c:f>[COVID19_US.xlsx]Sheet3!$N$1</c:f>
              <c:strCache>
                <c:ptCount val="1"/>
                <c:pt idx="0">
                  <c:v>COTA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[COVID19_US.xlsx]Sheet3!$A$2:$A$43</c:f>
              <c:numCache>
                <c:formatCode>d\-mmm</c:formatCode>
                <c:ptCount val="42"/>
                <c:pt idx="0">
                  <c:v>43912</c:v>
                </c:pt>
                <c:pt idx="1">
                  <c:v>43911</c:v>
                </c:pt>
                <c:pt idx="2">
                  <c:v>43910</c:v>
                </c:pt>
                <c:pt idx="3">
                  <c:v>43909</c:v>
                </c:pt>
                <c:pt idx="4">
                  <c:v>43908</c:v>
                </c:pt>
                <c:pt idx="5">
                  <c:v>43907</c:v>
                </c:pt>
                <c:pt idx="6">
                  <c:v>43906</c:v>
                </c:pt>
                <c:pt idx="7">
                  <c:v>43905</c:v>
                </c:pt>
                <c:pt idx="8">
                  <c:v>43904</c:v>
                </c:pt>
                <c:pt idx="9">
                  <c:v>43903</c:v>
                </c:pt>
                <c:pt idx="10">
                  <c:v>43902</c:v>
                </c:pt>
                <c:pt idx="11">
                  <c:v>43901</c:v>
                </c:pt>
                <c:pt idx="12">
                  <c:v>43900</c:v>
                </c:pt>
                <c:pt idx="13">
                  <c:v>43899</c:v>
                </c:pt>
                <c:pt idx="14">
                  <c:v>43898</c:v>
                </c:pt>
                <c:pt idx="15">
                  <c:v>43897</c:v>
                </c:pt>
                <c:pt idx="16">
                  <c:v>43896</c:v>
                </c:pt>
                <c:pt idx="17">
                  <c:v>43895</c:v>
                </c:pt>
                <c:pt idx="18">
                  <c:v>43894</c:v>
                </c:pt>
                <c:pt idx="19">
                  <c:v>43893</c:v>
                </c:pt>
                <c:pt idx="20">
                  <c:v>43892</c:v>
                </c:pt>
                <c:pt idx="21">
                  <c:v>43891</c:v>
                </c:pt>
                <c:pt idx="22">
                  <c:v>43890</c:v>
                </c:pt>
                <c:pt idx="23">
                  <c:v>43889</c:v>
                </c:pt>
                <c:pt idx="24">
                  <c:v>43888</c:v>
                </c:pt>
                <c:pt idx="25">
                  <c:v>43887</c:v>
                </c:pt>
                <c:pt idx="26">
                  <c:v>43886</c:v>
                </c:pt>
                <c:pt idx="27">
                  <c:v>43885</c:v>
                </c:pt>
                <c:pt idx="28">
                  <c:v>43884</c:v>
                </c:pt>
                <c:pt idx="29">
                  <c:v>43883</c:v>
                </c:pt>
                <c:pt idx="30">
                  <c:v>43882</c:v>
                </c:pt>
                <c:pt idx="31">
                  <c:v>43881</c:v>
                </c:pt>
                <c:pt idx="32">
                  <c:v>43880</c:v>
                </c:pt>
                <c:pt idx="33">
                  <c:v>43879</c:v>
                </c:pt>
                <c:pt idx="34">
                  <c:v>43878</c:v>
                </c:pt>
                <c:pt idx="35">
                  <c:v>43877</c:v>
                </c:pt>
                <c:pt idx="36">
                  <c:v>43876</c:v>
                </c:pt>
              </c:numCache>
            </c:numRef>
          </c:xVal>
          <c:yVal>
            <c:numRef>
              <c:f>[COVID19_US.xlsx]Sheet3!$N$2:$N$43</c:f>
              <c:numCache>
                <c:formatCode>0%</c:formatCode>
                <c:ptCount val="42"/>
                <c:pt idx="0">
                  <c:v>0.45</c:v>
                </c:pt>
                <c:pt idx="1">
                  <c:v>0.4</c:v>
                </c:pt>
                <c:pt idx="2">
                  <c:v>0.54</c:v>
                </c:pt>
                <c:pt idx="3">
                  <c:v>0.52</c:v>
                </c:pt>
                <c:pt idx="4">
                  <c:v>0.52</c:v>
                </c:pt>
                <c:pt idx="5">
                  <c:v>0.5</c:v>
                </c:pt>
                <c:pt idx="6">
                  <c:v>0.38</c:v>
                </c:pt>
                <c:pt idx="7">
                  <c:v>0.23</c:v>
                </c:pt>
                <c:pt idx="8">
                  <c:v>0.26</c:v>
                </c:pt>
                <c:pt idx="9">
                  <c:v>0.23</c:v>
                </c:pt>
                <c:pt idx="10">
                  <c:v>0.21</c:v>
                </c:pt>
                <c:pt idx="11">
                  <c:v>0.15</c:v>
                </c:pt>
                <c:pt idx="12">
                  <c:v>0.12</c:v>
                </c:pt>
                <c:pt idx="13">
                  <c:v>0.08</c:v>
                </c:pt>
                <c:pt idx="14">
                  <c:v>-0.01</c:v>
                </c:pt>
                <c:pt idx="15">
                  <c:v>0.02</c:v>
                </c:pt>
                <c:pt idx="16">
                  <c:v>0.03</c:v>
                </c:pt>
                <c:pt idx="17">
                  <c:v>-0.06</c:v>
                </c:pt>
                <c:pt idx="18">
                  <c:v>-7.0000000000000007E-2</c:v>
                </c:pt>
                <c:pt idx="19">
                  <c:v>-0.05</c:v>
                </c:pt>
                <c:pt idx="20">
                  <c:v>-0.02</c:v>
                </c:pt>
                <c:pt idx="21">
                  <c:v>-0.08</c:v>
                </c:pt>
                <c:pt idx="22">
                  <c:v>-0.01</c:v>
                </c:pt>
                <c:pt idx="23">
                  <c:v>0.03</c:v>
                </c:pt>
                <c:pt idx="24">
                  <c:v>0.04</c:v>
                </c:pt>
                <c:pt idx="25">
                  <c:v>0</c:v>
                </c:pt>
                <c:pt idx="26">
                  <c:v>-0.01</c:v>
                </c:pt>
                <c:pt idx="27">
                  <c:v>-0.05</c:v>
                </c:pt>
                <c:pt idx="28">
                  <c:v>-0.09</c:v>
                </c:pt>
                <c:pt idx="29">
                  <c:v>-0.03</c:v>
                </c:pt>
                <c:pt idx="30">
                  <c:v>0.04</c:v>
                </c:pt>
                <c:pt idx="31">
                  <c:v>0.02</c:v>
                </c:pt>
                <c:pt idx="32">
                  <c:v>0</c:v>
                </c:pt>
                <c:pt idx="33">
                  <c:v>0.05</c:v>
                </c:pt>
                <c:pt idx="34">
                  <c:v>0.1</c:v>
                </c:pt>
                <c:pt idx="35">
                  <c:v>0.02</c:v>
                </c:pt>
                <c:pt idx="36">
                  <c:v>-0.02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4CC0-4022-B3E4-F5A281DE5D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3466976"/>
        <c:axId val="883465312"/>
      </c:scatterChart>
      <c:valAx>
        <c:axId val="883466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3465312"/>
        <c:crosses val="autoZero"/>
        <c:crossBetween val="midCat"/>
      </c:valAx>
      <c:valAx>
        <c:axId val="883465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34669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5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1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1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2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3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5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6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1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3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2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761F3-EBE3-47CA-9C15-B1B8E3A6DAF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0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Measuring the impact of COVID-19 on the Ridership in the US transit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8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4276-E1AB-4571-BD44-4D63E3DB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DA25E-6B10-43A6-A9B6-49DA24EA9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city may have very different platform value:</a:t>
            </a:r>
          </a:p>
          <a:p>
            <a:pPr lvl="1"/>
            <a:r>
              <a:rPr lang="en-US" dirty="0"/>
              <a:t>Columbus: 50% ~</a:t>
            </a:r>
          </a:p>
          <a:p>
            <a:pPr lvl="1"/>
            <a:r>
              <a:rPr lang="en-US" dirty="0"/>
              <a:t>New York: 70% ~</a:t>
            </a:r>
          </a:p>
          <a:p>
            <a:pPr lvl="1"/>
            <a:r>
              <a:rPr lang="en-US" dirty="0"/>
              <a:t>Seattle and Bay area: 80%~</a:t>
            </a:r>
          </a:p>
          <a:p>
            <a:pPr lvl="1"/>
            <a:r>
              <a:rPr lang="en-US" dirty="0"/>
              <a:t>UCB: 90%+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88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FBF6C-3308-4004-86D2-FDCA1AC0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65D60-A859-4F6F-9FC4-7C0E85427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offset between case increase and demand decrease</a:t>
            </a:r>
          </a:p>
          <a:p>
            <a:r>
              <a:rPr lang="en-US" dirty="0"/>
              <a:t>Demand decrease is always earlier than actual case increase.</a:t>
            </a:r>
          </a:p>
          <a:p>
            <a:endParaRPr lang="en-US" dirty="0"/>
          </a:p>
          <a:p>
            <a:r>
              <a:rPr lang="en-US" dirty="0"/>
              <a:t>Could be because of:</a:t>
            </a:r>
          </a:p>
          <a:p>
            <a:pPr lvl="1"/>
            <a:r>
              <a:rPr lang="en-US" dirty="0"/>
              <a:t>Test case release date is late;</a:t>
            </a:r>
          </a:p>
          <a:p>
            <a:pPr lvl="1"/>
            <a:r>
              <a:rPr lang="en-US" dirty="0"/>
              <a:t>Awareness is good;</a:t>
            </a:r>
          </a:p>
          <a:p>
            <a:pPr lvl="1"/>
            <a:r>
              <a:rPr lang="en-US" dirty="0"/>
              <a:t>How to tell delay from slope: </a:t>
            </a:r>
          </a:p>
          <a:p>
            <a:pPr lvl="2"/>
            <a:r>
              <a:rPr lang="en-US" dirty="0"/>
              <a:t>Some system is just late</a:t>
            </a:r>
          </a:p>
          <a:p>
            <a:pPr lvl="2"/>
            <a:r>
              <a:rPr lang="en-US" dirty="0"/>
              <a:t>And some systems are just slow</a:t>
            </a:r>
          </a:p>
          <a:p>
            <a:pPr lvl="2"/>
            <a:r>
              <a:rPr lang="en-US"/>
              <a:t>Statistic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26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23921" y="2546927"/>
            <a:ext cx="5695950" cy="4248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polar: Urban rate and white-collar rate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89510" y="5668798"/>
            <a:ext cx="1573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University;</a:t>
            </a:r>
          </a:p>
          <a:p>
            <a:r>
              <a:rPr lang="en-US" dirty="0"/>
              <a:t>Office/white collar dominating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27122" y="5020700"/>
            <a:ext cx="229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Car- dominating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28922" y="6475928"/>
            <a:ext cx="329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transit- dominating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06316" y="1574760"/>
            <a:ext cx="10515600" cy="4351338"/>
          </a:xfrm>
        </p:spPr>
        <p:txBody>
          <a:bodyPr/>
          <a:lstStyle/>
          <a:p>
            <a:r>
              <a:rPr lang="en-US" dirty="0"/>
              <a:t>Urban rate OR sustainability score: how many (portion) people rely on public transit to work;</a:t>
            </a:r>
          </a:p>
          <a:p>
            <a:r>
              <a:rPr lang="en-US" dirty="0"/>
              <a:t>White-collar rate or collar whiteness: how many (portion) people can actually WFH.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97977" y="4993524"/>
            <a:ext cx="231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Service/manufacture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446585" y="4932485"/>
            <a:ext cx="1019907" cy="27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17CEA5A-7292-494A-9532-09F544DB4A91}"/>
              </a:ext>
            </a:extLst>
          </p:cNvPr>
          <p:cNvSpPr txBox="1"/>
          <p:nvPr/>
        </p:nvSpPr>
        <p:spPr>
          <a:xfrm>
            <a:off x="3308288" y="3063257"/>
            <a:ext cx="231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Platform value</a:t>
            </a:r>
          </a:p>
        </p:txBody>
      </p:sp>
    </p:spTree>
    <p:extLst>
      <p:ext uri="{BB962C8B-B14F-4D97-AF65-F5344CB8AC3E}">
        <p14:creationId xmlns:p14="http://schemas.microsoft.com/office/powerpoint/2010/main" val="473805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20 declining systems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295486"/>
              </p:ext>
            </p:extLst>
          </p:nvPr>
        </p:nvGraphicFramePr>
        <p:xfrm>
          <a:off x="1171575" y="1852124"/>
          <a:ext cx="4411540" cy="44530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5770">
                  <a:extLst>
                    <a:ext uri="{9D8B030D-6E8A-4147-A177-3AD203B41FA5}">
                      <a16:colId xmlns:a16="http://schemas.microsoft.com/office/drawing/2014/main" val="2236100048"/>
                    </a:ext>
                  </a:extLst>
                </a:gridCol>
                <a:gridCol w="2205770">
                  <a:extLst>
                    <a:ext uri="{9D8B030D-6E8A-4147-A177-3AD203B41FA5}">
                      <a16:colId xmlns:a16="http://schemas.microsoft.com/office/drawing/2014/main" val="2891722758"/>
                    </a:ext>
                  </a:extLst>
                </a:gridCol>
              </a:tblGrid>
              <a:tr h="9265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University of California Berkeley (Bear Transit)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SF Bay Area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extLst>
                  <a:ext uri="{0D108BD9-81ED-4DB2-BD59-A6C34878D82A}">
                    <a16:rowId xmlns:a16="http://schemas.microsoft.com/office/drawing/2014/main" val="87416491"/>
                  </a:ext>
                </a:extLst>
              </a:tr>
              <a:tr h="3088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</a:rPr>
                        <a:t>PresidiGo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SF Bay Area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extLst>
                  <a:ext uri="{0D108BD9-81ED-4DB2-BD59-A6C34878D82A}">
                    <a16:rowId xmlns:a16="http://schemas.microsoft.com/office/drawing/2014/main" val="3626849291"/>
                  </a:ext>
                </a:extLst>
              </a:tr>
              <a:tr h="6177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Via Mobility Services (Boulder)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Denver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extLst>
                  <a:ext uri="{0D108BD9-81ED-4DB2-BD59-A6C34878D82A}">
                    <a16:rowId xmlns:a16="http://schemas.microsoft.com/office/drawing/2014/main" val="3095960705"/>
                  </a:ext>
                </a:extLst>
              </a:tr>
              <a:tr h="1816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TCAT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Ithaca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extLst>
                  <a:ext uri="{0D108BD9-81ED-4DB2-BD59-A6C34878D82A}">
                    <a16:rowId xmlns:a16="http://schemas.microsoft.com/office/drawing/2014/main" val="3619954870"/>
                  </a:ext>
                </a:extLst>
              </a:tr>
              <a:tr h="3088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U-M Transit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Ann Arbor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extLst>
                  <a:ext uri="{0D108BD9-81ED-4DB2-BD59-A6C34878D82A}">
                    <a16:rowId xmlns:a16="http://schemas.microsoft.com/office/drawing/2014/main" val="3933336963"/>
                  </a:ext>
                </a:extLst>
              </a:tr>
              <a:tr h="4632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Golden Gate Transit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SF Bay Area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extLst>
                  <a:ext uri="{0D108BD9-81ED-4DB2-BD59-A6C34878D82A}">
                    <a16:rowId xmlns:a16="http://schemas.microsoft.com/office/drawing/2014/main" val="2197252102"/>
                  </a:ext>
                </a:extLst>
              </a:tr>
              <a:tr h="3088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The Ride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Ann Arbor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extLst>
                  <a:ext uri="{0D108BD9-81ED-4DB2-BD59-A6C34878D82A}">
                    <a16:rowId xmlns:a16="http://schemas.microsoft.com/office/drawing/2014/main" val="1220678221"/>
                  </a:ext>
                </a:extLst>
              </a:tr>
              <a:tr h="3088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Glendale Beeline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Los Angeles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extLst>
                  <a:ext uri="{0D108BD9-81ED-4DB2-BD59-A6C34878D82A}">
                    <a16:rowId xmlns:a16="http://schemas.microsoft.com/office/drawing/2014/main" val="606829509"/>
                  </a:ext>
                </a:extLst>
              </a:tr>
              <a:tr h="3088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MUNI (SFMTA)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SF Bay Area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extLst>
                  <a:ext uri="{0D108BD9-81ED-4DB2-BD59-A6C34878D82A}">
                    <a16:rowId xmlns:a16="http://schemas.microsoft.com/office/drawing/2014/main" val="1401458813"/>
                  </a:ext>
                </a:extLst>
              </a:tr>
              <a:tr h="3088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City of Seattle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Seattle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extLst>
                  <a:ext uri="{0D108BD9-81ED-4DB2-BD59-A6C34878D82A}">
                    <a16:rowId xmlns:a16="http://schemas.microsoft.com/office/drawing/2014/main" val="2394937951"/>
                  </a:ext>
                </a:extLst>
              </a:tr>
              <a:tr h="3088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AC Transit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SF Bay Area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extLst>
                  <a:ext uri="{0D108BD9-81ED-4DB2-BD59-A6C34878D82A}">
                    <a16:rowId xmlns:a16="http://schemas.microsoft.com/office/drawing/2014/main" val="389912697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048618"/>
              </p:ext>
            </p:extLst>
          </p:nvPr>
        </p:nvGraphicFramePr>
        <p:xfrm>
          <a:off x="5996354" y="1852124"/>
          <a:ext cx="5249006" cy="45510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4503">
                  <a:extLst>
                    <a:ext uri="{9D8B030D-6E8A-4147-A177-3AD203B41FA5}">
                      <a16:colId xmlns:a16="http://schemas.microsoft.com/office/drawing/2014/main" val="3299219589"/>
                    </a:ext>
                  </a:extLst>
                </a:gridCol>
                <a:gridCol w="2624503">
                  <a:extLst>
                    <a:ext uri="{9D8B030D-6E8A-4147-A177-3AD203B41FA5}">
                      <a16:colId xmlns:a16="http://schemas.microsoft.com/office/drawing/2014/main" val="285326713"/>
                    </a:ext>
                  </a:extLst>
                </a:gridCol>
              </a:tblGrid>
              <a:tr h="9120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BART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SF Bay Area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845320513"/>
                  </a:ext>
                </a:extLst>
              </a:tr>
              <a:tr h="2605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Capitol Corridor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SF Bay Area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1451141934"/>
                  </a:ext>
                </a:extLst>
              </a:tr>
              <a:tr h="390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Santa Cruz Metro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Santa Cruz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3824752318"/>
                  </a:ext>
                </a:extLst>
              </a:tr>
              <a:tr h="2605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Madison Metro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Madison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1773610839"/>
                  </a:ext>
                </a:extLst>
              </a:tr>
              <a:tr h="2605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SamTrans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SF Bay Area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3198171421"/>
                  </a:ext>
                </a:extLst>
              </a:tr>
              <a:tr h="390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West Hollywood (WeHo)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Los Angeles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2886339106"/>
                  </a:ext>
                </a:extLst>
              </a:tr>
              <a:tr h="7817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Caltrain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SF Bay Area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1912361072"/>
                  </a:ext>
                </a:extLst>
              </a:tr>
              <a:tr h="390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Monterey-Salinas Transit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Monterey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2649865735"/>
                  </a:ext>
                </a:extLst>
              </a:tr>
              <a:tr h="390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Santa Clarita Transit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Los Angeles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1108208324"/>
                  </a:ext>
                </a:extLst>
              </a:tr>
              <a:tr h="153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CTA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Chicago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1842976414"/>
                  </a:ext>
                </a:extLst>
              </a:tr>
              <a:tr h="2605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Las Vegas Monorail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Las Vegas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89" marR="7489" marT="7489" marB="0" anchor="ctr"/>
                </a:tc>
                <a:extLst>
                  <a:ext uri="{0D108BD9-81ED-4DB2-BD59-A6C34878D82A}">
                    <a16:rowId xmlns:a16="http://schemas.microsoft.com/office/drawing/2014/main" val="2662370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152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Those who didn’t actually decline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050372"/>
              </p:ext>
            </p:extLst>
          </p:nvPr>
        </p:nvGraphicFramePr>
        <p:xfrm>
          <a:off x="1459522" y="1521068"/>
          <a:ext cx="9486900" cy="49061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1725">
                  <a:extLst>
                    <a:ext uri="{9D8B030D-6E8A-4147-A177-3AD203B41FA5}">
                      <a16:colId xmlns:a16="http://schemas.microsoft.com/office/drawing/2014/main" val="2968017181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val="3899043498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val="1851829911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val="3292164840"/>
                    </a:ext>
                  </a:extLst>
                </a:gridCol>
              </a:tblGrid>
              <a:tr h="3238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</a:rPr>
                        <a:t>CTTransit</a:t>
                      </a:r>
                      <a:r>
                        <a:rPr lang="en-US" sz="1800" u="none" strike="noStrike" dirty="0">
                          <a:effectLst/>
                        </a:rPr>
                        <a:t> New Britain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New Britain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Hartford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Connecticut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extLst>
                  <a:ext uri="{0D108BD9-81ED-4DB2-BD59-A6C34878D82A}">
                    <a16:rowId xmlns:a16="http://schemas.microsoft.com/office/drawing/2014/main" val="1659986761"/>
                  </a:ext>
                </a:extLst>
              </a:tr>
              <a:tr h="2595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Fairfax Connector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Washington D.C.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D.C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D.C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extLst>
                  <a:ext uri="{0D108BD9-81ED-4DB2-BD59-A6C34878D82A}">
                    <a16:rowId xmlns:a16="http://schemas.microsoft.com/office/drawing/2014/main" val="3687116396"/>
                  </a:ext>
                </a:extLst>
              </a:tr>
              <a:tr h="2595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SMART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Detroit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Wayne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Michigan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extLst>
                  <a:ext uri="{0D108BD9-81ED-4DB2-BD59-A6C34878D82A}">
                    <a16:rowId xmlns:a16="http://schemas.microsoft.com/office/drawing/2014/main" val="4019723279"/>
                  </a:ext>
                </a:extLst>
              </a:tr>
              <a:tr h="2595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KCATA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Kansas City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Jackson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Missouri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extLst>
                  <a:ext uri="{0D108BD9-81ED-4DB2-BD59-A6C34878D82A}">
                    <a16:rowId xmlns:a16="http://schemas.microsoft.com/office/drawing/2014/main" val="3321822919"/>
                  </a:ext>
                </a:extLst>
              </a:tr>
              <a:tr h="3238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CTTransit New Haven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New Haven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New Haven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Connecticut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extLst>
                  <a:ext uri="{0D108BD9-81ED-4DB2-BD59-A6C34878D82A}">
                    <a16:rowId xmlns:a16="http://schemas.microsoft.com/office/drawing/2014/main" val="3122730838"/>
                  </a:ext>
                </a:extLst>
              </a:tr>
              <a:tr h="5123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Montgomery County Transit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Washington D.C.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D.C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D.C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extLst>
                  <a:ext uri="{0D108BD9-81ED-4DB2-BD59-A6C34878D82A}">
                    <a16:rowId xmlns:a16="http://schemas.microsoft.com/office/drawing/2014/main" val="452516565"/>
                  </a:ext>
                </a:extLst>
              </a:tr>
              <a:tr h="2595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MTA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Baltimore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Baltimore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Maryland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extLst>
                  <a:ext uri="{0D108BD9-81ED-4DB2-BD59-A6C34878D82A}">
                    <a16:rowId xmlns:a16="http://schemas.microsoft.com/office/drawing/2014/main" val="2788879657"/>
                  </a:ext>
                </a:extLst>
              </a:tr>
              <a:tr h="2595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VIA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San Antonio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Bexar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Texas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extLst>
                  <a:ext uri="{0D108BD9-81ED-4DB2-BD59-A6C34878D82A}">
                    <a16:rowId xmlns:a16="http://schemas.microsoft.com/office/drawing/2014/main" val="1109406759"/>
                  </a:ext>
                </a:extLst>
              </a:tr>
              <a:tr h="2595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Tri-Rail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Miami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Miami-Dade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Florida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extLst>
                  <a:ext uri="{0D108BD9-81ED-4DB2-BD59-A6C34878D82A}">
                    <a16:rowId xmlns:a16="http://schemas.microsoft.com/office/drawing/2014/main" val="3423596035"/>
                  </a:ext>
                </a:extLst>
              </a:tr>
              <a:tr h="2595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Shore Line East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New Haven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New Haven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Connecticut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extLst>
                  <a:ext uri="{0D108BD9-81ED-4DB2-BD59-A6C34878D82A}">
                    <a16:rowId xmlns:a16="http://schemas.microsoft.com/office/drawing/2014/main" val="559854871"/>
                  </a:ext>
                </a:extLst>
              </a:tr>
              <a:tr h="2595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Palm Tran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Miami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Miami-Dade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Florida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extLst>
                  <a:ext uri="{0D108BD9-81ED-4DB2-BD59-A6C34878D82A}">
                    <a16:rowId xmlns:a16="http://schemas.microsoft.com/office/drawing/2014/main" val="345523121"/>
                  </a:ext>
                </a:extLst>
              </a:tr>
              <a:tr h="2595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CTTransit Hartford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Hartford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Hartford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Connecticut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extLst>
                  <a:ext uri="{0D108BD9-81ED-4DB2-BD59-A6C34878D82A}">
                    <a16:rowId xmlns:a16="http://schemas.microsoft.com/office/drawing/2014/main" val="642613300"/>
                  </a:ext>
                </a:extLst>
              </a:tr>
              <a:tr h="2595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Hartford Line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Hartford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Hartford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Connecticut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extLst>
                  <a:ext uri="{0D108BD9-81ED-4DB2-BD59-A6C34878D82A}">
                    <a16:rowId xmlns:a16="http://schemas.microsoft.com/office/drawing/2014/main" val="2506444446"/>
                  </a:ext>
                </a:extLst>
              </a:tr>
              <a:tr h="3238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Greater Dayton RTA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Dayton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Montgomery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Ohio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extLst>
                  <a:ext uri="{0D108BD9-81ED-4DB2-BD59-A6C34878D82A}">
                    <a16:rowId xmlns:a16="http://schemas.microsoft.com/office/drawing/2014/main" val="2928200686"/>
                  </a:ext>
                </a:extLst>
              </a:tr>
              <a:tr h="2595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PSTA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Tampa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Hillsborough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Florida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extLst>
                  <a:ext uri="{0D108BD9-81ED-4DB2-BD59-A6C34878D82A}">
                    <a16:rowId xmlns:a16="http://schemas.microsoft.com/office/drawing/2014/main" val="2715089912"/>
                  </a:ext>
                </a:extLst>
              </a:tr>
              <a:tr h="2595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HRT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Hampton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Hampton city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Virginia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0" marR="7240" marT="7240" marB="0" anchor="ctr"/>
                </a:tc>
                <a:extLst>
                  <a:ext uri="{0D108BD9-81ED-4DB2-BD59-A6C34878D82A}">
                    <a16:rowId xmlns:a16="http://schemas.microsoft.com/office/drawing/2014/main" val="171476387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03684" y="6427263"/>
            <a:ext cx="654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just not severe… Or hasn’t reach the platform</a:t>
            </a:r>
          </a:p>
        </p:txBody>
      </p:sp>
    </p:spTree>
    <p:extLst>
      <p:ext uri="{BB962C8B-B14F-4D97-AF65-F5344CB8AC3E}">
        <p14:creationId xmlns:p14="http://schemas.microsoft.com/office/powerpoint/2010/main" val="3121474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theory: why Columbus is so 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Columbus is still engaging.</a:t>
            </a:r>
          </a:p>
          <a:p>
            <a:r>
              <a:rPr lang="en-US" dirty="0"/>
              <a:t>Hasn’t reached the platform.</a:t>
            </a:r>
          </a:p>
        </p:txBody>
      </p:sp>
    </p:spTree>
    <p:extLst>
      <p:ext uri="{BB962C8B-B14F-4D97-AF65-F5344CB8AC3E}">
        <p14:creationId xmlns:p14="http://schemas.microsoft.com/office/powerpoint/2010/main" val="2996496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CAAC3-EF43-4C22-97D4-FB906553A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7B77C-C82D-4D30-9A8F-37DCEC9D8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Slope,</a:t>
            </a:r>
          </a:p>
        </p:txBody>
      </p:sp>
    </p:spTree>
    <p:extLst>
      <p:ext uri="{BB962C8B-B14F-4D97-AF65-F5344CB8AC3E}">
        <p14:creationId xmlns:p14="http://schemas.microsoft.com/office/powerpoint/2010/main" val="164424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SFMTA – San Francisco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8683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746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Seattle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786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495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MTA buses Manhattan – New York City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85309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49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Miami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6893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9063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COTA – Franklin OH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25007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30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5811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569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Slope: the speed of declining;</a:t>
            </a:r>
          </a:p>
          <a:p>
            <a:r>
              <a:rPr lang="en-US" dirty="0"/>
              <a:t>Platform: the proportion that cannot WFH.</a:t>
            </a:r>
          </a:p>
          <a:p>
            <a:r>
              <a:rPr lang="en-US" dirty="0"/>
              <a:t>Delay: the offset between case increase and demand decrease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94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4079-D95E-465A-894F-6DB42CB8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29886-E8EF-42FF-8D09-4C01B29F4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speed of declining</a:t>
            </a:r>
          </a:p>
          <a:p>
            <a:r>
              <a:rPr lang="en-US" dirty="0"/>
              <a:t>It may represent the response of a city/state</a:t>
            </a:r>
          </a:p>
        </p:txBody>
      </p:sp>
    </p:spTree>
    <p:extLst>
      <p:ext uri="{BB962C8B-B14F-4D97-AF65-F5344CB8AC3E}">
        <p14:creationId xmlns:p14="http://schemas.microsoft.com/office/powerpoint/2010/main" val="344345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465</Words>
  <Application>Microsoft Office PowerPoint</Application>
  <PresentationFormat>Widescreen</PresentationFormat>
  <Paragraphs>155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Measuring the impact of COVID-19 on the Ridership in the US transit systems</vt:lpstr>
      <vt:lpstr>SFMTA – San Francisco</vt:lpstr>
      <vt:lpstr>Seattle</vt:lpstr>
      <vt:lpstr>MTA buses Manhattan – New York City</vt:lpstr>
      <vt:lpstr>Miami </vt:lpstr>
      <vt:lpstr>COTA – Franklin OH</vt:lpstr>
      <vt:lpstr>PowerPoint Presentation</vt:lpstr>
      <vt:lpstr>Parameters</vt:lpstr>
      <vt:lpstr>Slope</vt:lpstr>
      <vt:lpstr>Platform</vt:lpstr>
      <vt:lpstr>Delay</vt:lpstr>
      <vt:lpstr>Two polar: Urban rate and white-collar rate</vt:lpstr>
      <vt:lpstr>Top 20 declining systems</vt:lpstr>
      <vt:lpstr>Those who didn’t actually decline</vt:lpstr>
      <vt:lpstr>Another theory: why Columbus is so low</vt:lpstr>
      <vt:lpstr>To-do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results</dc:title>
  <dc:creator>Liu, Luyu</dc:creator>
  <cp:lastModifiedBy>Luyu Liu</cp:lastModifiedBy>
  <cp:revision>14</cp:revision>
  <dcterms:created xsi:type="dcterms:W3CDTF">2020-03-23T01:23:25Z</dcterms:created>
  <dcterms:modified xsi:type="dcterms:W3CDTF">2020-03-23T15:02:15Z</dcterms:modified>
</cp:coreProperties>
</file>