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8"/>
  </p:notesMasterIdLst>
  <p:handoutMasterIdLst>
    <p:handoutMasterId r:id="rId19"/>
  </p:handoutMasterIdLst>
  <p:sldIdLst>
    <p:sldId id="256" r:id="rId3"/>
    <p:sldId id="307" r:id="rId4"/>
    <p:sldId id="302" r:id="rId5"/>
    <p:sldId id="305" r:id="rId6"/>
    <p:sldId id="306" r:id="rId7"/>
    <p:sldId id="303" r:id="rId8"/>
    <p:sldId id="309" r:id="rId9"/>
    <p:sldId id="314" r:id="rId10"/>
    <p:sldId id="308" r:id="rId11"/>
    <p:sldId id="310" r:id="rId12"/>
    <p:sldId id="311" r:id="rId13"/>
    <p:sldId id="312" r:id="rId14"/>
    <p:sldId id="313" r:id="rId15"/>
    <p:sldId id="31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>
        <p:scale>
          <a:sx n="100" d="100"/>
          <a:sy n="100" d="100"/>
        </p:scale>
        <p:origin x="119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everyone, my</a:t>
            </a:r>
            <a:r>
              <a:rPr lang="en-US" baseline="0" dirty="0"/>
              <a:t> name is Luyu Liu. Today I would like to see the measure the real-time information’s impact on public transit user’s waiting time using high-resolution real-time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probably didn’t want to use transit back during the lockdown back in April - May.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 advClick="0" advTm="2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 advClick="0" advTm="2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 advClick="0" advTm="2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 advClick="0" advTm="2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 advClick="0" advTm="2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 advClick="0" advTm="2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 advClick="0" advTm="2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306917" y="1830387"/>
            <a:ext cx="846301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3440"/>
              </a:lnSpc>
              <a:spcBef>
                <a:spcPts val="0"/>
              </a:spcBef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 advClick="0" advTm="2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 advClick="0" advTm="20000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 advClick="0" advTm="20000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523306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impacts of COVID-19 pandemic on public transit demand in the United States </a:t>
            </a:r>
            <a:endParaRPr lang="en-US" sz="2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737749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2020.11.19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 advClick="0" advTm="2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3A9E8-A66F-4C70-A2CA-6B81922A12C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C9B-1660-44BF-9254-ADBA18DF7AA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EFBA-27E1-44BD-9B37-1AB0EC27B4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If a city has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ratio of African-American people and women, </a:t>
            </a:r>
            <a:r>
              <a:rPr lang="en-US" dirty="0">
                <a:solidFill>
                  <a:srgbClr val="C00000"/>
                </a:solidFill>
              </a:rPr>
              <a:t>more</a:t>
            </a:r>
            <a:r>
              <a:rPr lang="en-US" dirty="0"/>
              <a:t> people will use transit during the lockdown.</a:t>
            </a:r>
          </a:p>
          <a:p>
            <a:endParaRPr lang="en-US" dirty="0"/>
          </a:p>
          <a:p>
            <a:r>
              <a:rPr lang="en-US" b="1" dirty="0"/>
              <a:t>Survey shows:</a:t>
            </a:r>
          </a:p>
          <a:p>
            <a:r>
              <a:rPr lang="en-US" dirty="0"/>
              <a:t>African-American: </a:t>
            </a:r>
            <a:r>
              <a:rPr lang="en-US" dirty="0">
                <a:solidFill>
                  <a:srgbClr val="C00000"/>
                </a:solidFill>
              </a:rPr>
              <a:t>24% =&gt; 37%</a:t>
            </a:r>
          </a:p>
          <a:p>
            <a:r>
              <a:rPr lang="en-US" dirty="0"/>
              <a:t>Caucasian: </a:t>
            </a:r>
            <a:r>
              <a:rPr lang="en-US" dirty="0">
                <a:solidFill>
                  <a:srgbClr val="C00000"/>
                </a:solidFill>
              </a:rPr>
              <a:t>41% =&gt; 23%</a:t>
            </a:r>
          </a:p>
          <a:p>
            <a:r>
              <a:rPr lang="en-US" dirty="0"/>
              <a:t>Gender ratio: </a:t>
            </a:r>
            <a:r>
              <a:rPr lang="en-US" dirty="0">
                <a:solidFill>
                  <a:srgbClr val="C00000"/>
                </a:solidFill>
              </a:rPr>
              <a:t>50 (F) / 50 (M) =&gt; 56 (F) / 40 (M)</a:t>
            </a:r>
          </a:p>
          <a:p>
            <a:endParaRPr lang="en-US" dirty="0"/>
          </a:p>
          <a:p>
            <a:r>
              <a:rPr lang="en-US" dirty="0"/>
              <a:t>In some cities like Philadelphia, more than </a:t>
            </a:r>
            <a:r>
              <a:rPr lang="en-US" dirty="0">
                <a:solidFill>
                  <a:srgbClr val="C00000"/>
                </a:solidFill>
              </a:rPr>
              <a:t>68%</a:t>
            </a:r>
            <a:r>
              <a:rPr lang="en-US" dirty="0"/>
              <a:t> of riders are women.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942E4-A50A-49C7-A40D-FE43005F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is using transit – African-American and women</a:t>
            </a:r>
          </a:p>
        </p:txBody>
      </p:sp>
    </p:spTree>
    <p:extLst>
      <p:ext uri="{BB962C8B-B14F-4D97-AF65-F5344CB8AC3E}">
        <p14:creationId xmlns:p14="http://schemas.microsoft.com/office/powerpoint/2010/main" val="327055955"/>
      </p:ext>
    </p:extLst>
  </p:cSld>
  <p:clrMapOvr>
    <a:masterClrMapping/>
  </p:clrMapOvr>
  <p:transition spd="slow" advClick="0" advTm="20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82C1E-3F86-4722-82DB-C28EA164801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575-2DE1-45F4-A6C9-6AA529F9BDB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56F8-ABD4-4353-8A75-5FABFCC6D8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More people cannot work remotely (necessary workers), more people sticked to the transit.</a:t>
            </a:r>
          </a:p>
          <a:p>
            <a:endParaRPr lang="en-US" sz="2800" dirty="0"/>
          </a:p>
          <a:p>
            <a:r>
              <a:rPr lang="en-US" sz="2800" dirty="0"/>
              <a:t>More Hispanic people, more people used transit.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Simple fact </a:t>
            </a:r>
            <a:r>
              <a:rPr lang="en-US" sz="1100" dirty="0">
                <a:solidFill>
                  <a:srgbClr val="C00000"/>
                </a:solidFill>
              </a:rPr>
              <a:t>(maybe even stereotypical)</a:t>
            </a:r>
          </a:p>
          <a:p>
            <a:r>
              <a:rPr lang="en-US" sz="2800" dirty="0"/>
              <a:t>Hispanic people have the highest percentage of physical occupations.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A5F5D-EA01-4E97-985F-B68DECD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 – Occupation/Hispanic</a:t>
            </a:r>
          </a:p>
        </p:txBody>
      </p:sp>
    </p:spTree>
    <p:extLst>
      <p:ext uri="{BB962C8B-B14F-4D97-AF65-F5344CB8AC3E}">
        <p14:creationId xmlns:p14="http://schemas.microsoft.com/office/powerpoint/2010/main" val="1807125790"/>
      </p:ext>
    </p:extLst>
  </p:cSld>
  <p:clrMapOvr>
    <a:masterClrMapping/>
  </p:clrMapOvr>
  <p:transition spd="slow" advClick="0" advTm="20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EAD2-3125-467F-93F6-34C07C988D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81-D4E6-4D96-8D77-4F348BF5F5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CEB5-6E11-459D-8577-E346AD7FF7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More senior people over 45 years old, more people using transit.</a:t>
            </a:r>
          </a:p>
          <a:p>
            <a:r>
              <a:rPr lang="en-US" dirty="0"/>
              <a:t>More people searching “Coronavirus” on Google, less people using transit.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During this crisis, your preference/awareness is hardly a factor.</a:t>
            </a:r>
          </a:p>
          <a:p>
            <a:r>
              <a:rPr lang="en-US" dirty="0">
                <a:solidFill>
                  <a:srgbClr val="C00000"/>
                </a:solidFill>
              </a:rPr>
              <a:t>Your race, your gender, your job, and your age matter more.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A8756-835F-4912-AFF4-62B119E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 – age and awareness</a:t>
            </a:r>
          </a:p>
        </p:txBody>
      </p:sp>
    </p:spTree>
    <p:extLst>
      <p:ext uri="{BB962C8B-B14F-4D97-AF65-F5344CB8AC3E}">
        <p14:creationId xmlns:p14="http://schemas.microsoft.com/office/powerpoint/2010/main" val="2899018135"/>
      </p:ext>
    </p:extLst>
  </p:cSld>
  <p:clrMapOvr>
    <a:masterClrMapping/>
  </p:clrMapOvr>
  <p:transition spd="slow" advClick="0" advTm="20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 lights his parents' house on fire while trying to kill spiders |  Trending News,The Indian Express">
            <a:extLst>
              <a:ext uri="{FF2B5EF4-FFF2-40B4-BE49-F238E27FC236}">
                <a16:creationId xmlns:a16="http://schemas.microsoft.com/office/drawing/2014/main" id="{B7700260-AA3E-4A50-9BB2-A063ACE3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891"/>
            <a:ext cx="5903130" cy="3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ull length profile shot of a well-dressed man running away from Stock  Photo - Alamy">
            <a:extLst>
              <a:ext uri="{FF2B5EF4-FFF2-40B4-BE49-F238E27FC236}">
                <a16:creationId xmlns:a16="http://schemas.microsoft.com/office/drawing/2014/main" id="{AC3F3AEB-2852-4C44-95B2-CF1DC266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6068" r="35443" b="12084"/>
          <a:stretch/>
        </p:blipFill>
        <p:spPr bwMode="auto">
          <a:xfrm>
            <a:off x="6829014" y="3956537"/>
            <a:ext cx="2169009" cy="27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magician performed high Hat Halloween hat cap flat black hat Jazz stage  performances of men and women|Men's Fedoras| - AliExpress">
            <a:extLst>
              <a:ext uri="{FF2B5EF4-FFF2-40B4-BE49-F238E27FC236}">
                <a16:creationId xmlns:a16="http://schemas.microsoft.com/office/drawing/2014/main" id="{245FD1A2-D641-4182-BA4C-0ABE4E40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349">
            <a:off x="8409322" y="3677846"/>
            <a:ext cx="581068" cy="5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randma Was A Behavioral Designer">
            <a:extLst>
              <a:ext uri="{FF2B5EF4-FFF2-40B4-BE49-F238E27FC236}">
                <a16:creationId xmlns:a16="http://schemas.microsoft.com/office/drawing/2014/main" id="{A2CB632D-D342-446F-9DDB-F3651835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09" y="2996233"/>
            <a:ext cx="1833935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hy the NRA Has Been a Disaster for Black People – Mother Jones">
            <a:extLst>
              <a:ext uri="{FF2B5EF4-FFF2-40B4-BE49-F238E27FC236}">
                <a16:creationId xmlns:a16="http://schemas.microsoft.com/office/drawing/2014/main" id="{65FA82A0-E297-47C5-B7EB-323386DB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2998185"/>
            <a:ext cx="2060522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PR Training for Construction Worker">
            <a:extLst>
              <a:ext uri="{FF2B5EF4-FFF2-40B4-BE49-F238E27FC236}">
                <a16:creationId xmlns:a16="http://schemas.microsoft.com/office/drawing/2014/main" id="{4D042D98-03B5-4D08-99EE-B64C08A7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64" y="3015490"/>
            <a:ext cx="2064168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5B2732D8-4807-41BC-8950-4190D58D24EF}"/>
              </a:ext>
            </a:extLst>
          </p:cNvPr>
          <p:cNvSpPr/>
          <p:nvPr/>
        </p:nvSpPr>
        <p:spPr>
          <a:xfrm>
            <a:off x="5783246" y="2161590"/>
            <a:ext cx="3393268" cy="1590675"/>
          </a:xfrm>
          <a:prstGeom prst="wedgeEllipseCallout">
            <a:avLst>
              <a:gd name="adj1" fmla="val 24511"/>
              <a:gd name="adj2" fmla="val 59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Peasants deal with it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Imma</a:t>
            </a:r>
            <a:r>
              <a:rPr lang="en-US" dirty="0">
                <a:solidFill>
                  <a:schemeClr val="tx1"/>
                </a:solidFill>
              </a:rPr>
              <a:t> head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4D8CE-8301-4BD3-8C2A-7837070E5B66}"/>
              </a:ext>
            </a:extLst>
          </p:cNvPr>
          <p:cNvSpPr txBox="1"/>
          <p:nvPr/>
        </p:nvSpPr>
        <p:spPr>
          <a:xfrm>
            <a:off x="1200150" y="528637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Who’s here to stay?</a:t>
            </a:r>
          </a:p>
        </p:txBody>
      </p:sp>
    </p:spTree>
    <p:extLst>
      <p:ext uri="{BB962C8B-B14F-4D97-AF65-F5344CB8AC3E}">
        <p14:creationId xmlns:p14="http://schemas.microsoft.com/office/powerpoint/2010/main" val="647871419"/>
      </p:ext>
    </p:extLst>
  </p:cSld>
  <p:clrMapOvr>
    <a:masterClrMapping/>
  </p:clrMapOvr>
  <p:transition spd="slow" advClick="0" advTm="20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4731-169B-40F1-89F2-AFEE32804E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31FC-3E5C-4237-A7F9-F54DD5E06C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F132-79B0-42DB-9E4E-84B84EA0D2D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Despite an unknown deadly virus and lockdown, people still need transit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people are the vulnerable, the minorities, the poor, and the ones who have no choice.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preference hardly matters during this crisis.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may </a:t>
            </a:r>
            <a:r>
              <a:rPr lang="en-US"/>
              <a:t>want to think </a:t>
            </a:r>
            <a:r>
              <a:rPr lang="en-US" dirty="0"/>
              <a:t>twice before complaining about zoom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 transit should not be a business, but a social-welfare.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54FA51-58B1-4C13-8BC9-BDDFB28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learn</a:t>
            </a:r>
          </a:p>
        </p:txBody>
      </p:sp>
    </p:spTree>
    <p:extLst>
      <p:ext uri="{BB962C8B-B14F-4D97-AF65-F5344CB8AC3E}">
        <p14:creationId xmlns:p14="http://schemas.microsoft.com/office/powerpoint/2010/main" val="3069745676"/>
      </p:ext>
    </p:extLst>
  </p:cSld>
  <p:clrMapOvr>
    <a:masterClrMapping/>
  </p:clrMapOvr>
  <p:transition spd="slow" advClick="0" advTm="20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 advClick="0" advTm="2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73672-9E3D-4079-B46F-5E2D102224E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B346-98AC-4D77-B660-05C2913A2C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458E-7396-47E0-AEBC-F953588B5C4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ACEDC-7AD3-4A22-BB64-44CEEE4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 in a crisis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DCD02-81DE-4E4B-91B1-23164E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" y="1825331"/>
            <a:ext cx="2723309" cy="129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3B6D1-CC82-49A7-BBD0-C987D2124B65}"/>
              </a:ext>
            </a:extLst>
          </p:cNvPr>
          <p:cNvSpPr txBox="1"/>
          <p:nvPr/>
        </p:nvSpPr>
        <p:spPr>
          <a:xfrm>
            <a:off x="4232812" y="2212258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Seattle: decreased for 60% of ridership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0B73C-DF71-47B1-A26B-949BB198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7" y="3041842"/>
            <a:ext cx="3394725" cy="922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16893-554F-43CC-8F04-C6D3F57FFBB0}"/>
              </a:ext>
            </a:extLst>
          </p:cNvPr>
          <p:cNvSpPr txBox="1"/>
          <p:nvPr/>
        </p:nvSpPr>
        <p:spPr>
          <a:xfrm>
            <a:off x="4232812" y="329792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Houston: decreased for 29% of ridership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D6F0CC-43D0-40C2-AEC7-45208E554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48"/>
          <a:stretch/>
        </p:blipFill>
        <p:spPr>
          <a:xfrm>
            <a:off x="36058" y="4037307"/>
            <a:ext cx="3938280" cy="92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E3286-D486-46B9-89ED-DA39245A0A60}"/>
              </a:ext>
            </a:extLst>
          </p:cNvPr>
          <p:cNvSpPr txBox="1"/>
          <p:nvPr/>
        </p:nvSpPr>
        <p:spPr>
          <a:xfrm>
            <a:off x="4232812" y="445780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NYC: decreased for 70% of ridership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EC6FC-3727-4CA9-9D86-FFC04F01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8" y="5066020"/>
            <a:ext cx="3397504" cy="1244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74781-7FB3-467C-BCC5-4512B4A90F12}"/>
              </a:ext>
            </a:extLst>
          </p:cNvPr>
          <p:cNvSpPr txBox="1"/>
          <p:nvPr/>
        </p:nvSpPr>
        <p:spPr>
          <a:xfrm>
            <a:off x="4232812" y="5433020"/>
            <a:ext cx="480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Sacramento: decreased for 90% - 95% of ridership</a:t>
            </a:r>
          </a:p>
        </p:txBody>
      </p:sp>
    </p:spTree>
    <p:extLst>
      <p:ext uri="{BB962C8B-B14F-4D97-AF65-F5344CB8AC3E}">
        <p14:creationId xmlns:p14="http://schemas.microsoft.com/office/powerpoint/2010/main" val="2284018426"/>
      </p:ext>
    </p:extLst>
  </p:cSld>
  <p:clrMapOvr>
    <a:masterClrMapping/>
  </p:clrMapOvr>
  <p:transition spd="slow" advClick="0" advTm="2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453ED-A8FE-4DE6-B528-A2058A65EB2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B99A-0AF5-453F-AB3A-77D8416E06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C2CE-68F4-4948-9C9C-3134AB93697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people continue to transit during the lockdown?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are these people?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we learn from the crisis?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B8053-DB36-48CA-99A4-4EA0DB38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208106"/>
            <a:ext cx="8463010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163005265"/>
      </p:ext>
    </p:extLst>
  </p:cSld>
  <p:clrMapOvr>
    <a:masterClrMapping/>
  </p:clrMapOvr>
  <p:transition spd="slow" advClick="0" advTm="20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2A3D8-0AA5-4FEB-B44B-8B12078FF8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EB2-B247-438D-B674-4CB29FA1FC7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D4A9C-1D22-4D07-A35F-5D58C26227D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5790" y="2105168"/>
            <a:ext cx="846301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many people plan their transit trips on their cell phone every day in a transit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Demand; not accurate ridership.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113 county-level transit 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63 metro areas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28 states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CC1367-F42F-4FC7-8D38-6A2D2538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– Transit demand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2DA9C9-190E-45B5-8BA0-4240A75B4EB2}"/>
              </a:ext>
            </a:extLst>
          </p:cNvPr>
          <p:cNvSpPr txBox="1">
            <a:spLocks/>
          </p:cNvSpPr>
          <p:nvPr/>
        </p:nvSpPr>
        <p:spPr>
          <a:xfrm>
            <a:off x="591223" y="2030113"/>
            <a:ext cx="8310610" cy="66794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ts val="3440"/>
              </a:lnSpc>
              <a:spcBef>
                <a:spcPts val="0"/>
              </a:spcBef>
              <a:buFont typeface="Arial"/>
              <a:buNone/>
              <a:defRPr sz="2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Cell phone activity data from Transit app.</a:t>
            </a:r>
          </a:p>
        </p:txBody>
      </p:sp>
    </p:spTree>
    <p:extLst>
      <p:ext uri="{BB962C8B-B14F-4D97-AF65-F5344CB8AC3E}">
        <p14:creationId xmlns:p14="http://schemas.microsoft.com/office/powerpoint/2010/main" val="2067428380"/>
      </p:ext>
    </p:extLst>
  </p:cSld>
  <p:clrMapOvr>
    <a:masterClrMapping/>
  </p:clrMapOvr>
  <p:transition spd="slow" advClick="0" advTm="2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96B9A5-576E-4516-B24C-C13634EEC93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507B-F992-4329-8376-DA02D9644E6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BB5D393-688E-46E5-9548-EC0D6EF92AD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836602" y="1937225"/>
            <a:ext cx="7470795" cy="469096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E58F65-7D03-45F2-B810-9A91007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Transit Demand decrease – US average</a:t>
            </a:r>
          </a:p>
        </p:txBody>
      </p:sp>
    </p:spTree>
    <p:extLst>
      <p:ext uri="{BB962C8B-B14F-4D97-AF65-F5344CB8AC3E}">
        <p14:creationId xmlns:p14="http://schemas.microsoft.com/office/powerpoint/2010/main" val="19142204"/>
      </p:ext>
    </p:extLst>
  </p:cSld>
  <p:clrMapOvr>
    <a:masterClrMapping/>
  </p:clrMapOvr>
  <p:transition spd="slow" advClick="0" advTm="20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E54BD32-F793-4D3D-BF54-CA4D9686D6B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73888" y="229810"/>
            <a:ext cx="3392206" cy="6688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23D9-886E-44B9-BE4A-DDA2F831D6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15389" y="1052951"/>
            <a:ext cx="4642821" cy="6361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B66BF51-CD78-46A6-9509-2B47555F7DC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-74728" y="1689070"/>
            <a:ext cx="5619425" cy="421456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58995B-6DDC-4163-B205-35E3BEE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Analyze a transit decline process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5FCF82D-51DF-4332-A888-34ABA588D935}"/>
              </a:ext>
            </a:extLst>
          </p:cNvPr>
          <p:cNvSpPr txBox="1">
            <a:spLocks/>
          </p:cNvSpPr>
          <p:nvPr/>
        </p:nvSpPr>
        <p:spPr>
          <a:xfrm>
            <a:off x="164926" y="5863182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/>
              <a:t>Transit demand decrease in Capital metro, Austin, Texas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58AEB-58BC-4D4B-8C22-5510A09C8D3E}"/>
              </a:ext>
            </a:extLst>
          </p:cNvPr>
          <p:cNvSpPr txBox="1"/>
          <p:nvPr/>
        </p:nvSpPr>
        <p:spPr>
          <a:xfrm>
            <a:off x="5573888" y="2219218"/>
            <a:ext cx="33843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function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800" b="1" dirty="0"/>
              <a:t>Base value</a:t>
            </a:r>
            <a:r>
              <a:rPr lang="en-US" sz="2800" dirty="0"/>
              <a:t>: how many people were still using transit during the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A7203-1E3B-4DEC-9044-60CB03BB4F38}"/>
              </a:ext>
            </a:extLst>
          </p:cNvPr>
          <p:cNvSpPr/>
          <p:nvPr/>
        </p:nvSpPr>
        <p:spPr>
          <a:xfrm>
            <a:off x="3695700" y="3705225"/>
            <a:ext cx="876300" cy="508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350"/>
      </p:ext>
    </p:extLst>
  </p:cSld>
  <p:clrMapOvr>
    <a:masterClrMapping/>
  </p:clrMapOvr>
  <p:transition spd="slow" advClick="0" advTm="20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D7BAF62-38A6-4891-8B59-CBD2FB04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37"/>
            <a:ext cx="9144000" cy="6465126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CEA0086-FE2F-46B7-AD31-548409984FAE}"/>
              </a:ext>
            </a:extLst>
          </p:cNvPr>
          <p:cNvSpPr/>
          <p:nvPr/>
        </p:nvSpPr>
        <p:spPr>
          <a:xfrm>
            <a:off x="2321960" y="852755"/>
            <a:ext cx="4921321" cy="349321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13917-F25C-4056-BEAC-B47D89D31BBB}"/>
              </a:ext>
            </a:extLst>
          </p:cNvPr>
          <p:cNvSpPr txBox="1"/>
          <p:nvPr/>
        </p:nvSpPr>
        <p:spPr>
          <a:xfrm>
            <a:off x="1428107" y="493697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More people using transit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39A95-7D10-4AC8-8BB9-3E8A2DF0CC03}"/>
              </a:ext>
            </a:extLst>
          </p:cNvPr>
          <p:cNvSpPr txBox="1"/>
          <p:nvPr/>
        </p:nvSpPr>
        <p:spPr>
          <a:xfrm>
            <a:off x="5224408" y="502259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Less people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269204739"/>
      </p:ext>
    </p:extLst>
  </p:cSld>
  <p:clrMapOvr>
    <a:masterClrMapping/>
  </p:clrMapOvr>
  <p:transition spd="slow" advClick="0" advTm="20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US Presidential Election 2020 by state: Biden vs Trump results map | Biden  wins presidency - AS.com">
            <a:extLst>
              <a:ext uri="{FF2B5EF4-FFF2-40B4-BE49-F238E27FC236}">
                <a16:creationId xmlns:a16="http://schemas.microsoft.com/office/drawing/2014/main" id="{59938616-9AAD-416D-B328-E25177A7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5367"/>
            <a:ext cx="8399095" cy="636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70416"/>
      </p:ext>
    </p:extLst>
  </p:cSld>
  <p:clrMapOvr>
    <a:masterClrMapping/>
  </p:clrMapOvr>
  <p:transition spd="slow" advClick="0" advTm="20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4F36A-5A83-44A0-A6BE-E59677EB68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212E-8304-46D2-B734-291D750C869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8382C-92AA-49C1-9F0B-BC8EDCC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are still using transit - a regression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ABB253-99AF-4344-8D98-9306E10789A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Four significant factors contribute to the </a:t>
            </a:r>
            <a:r>
              <a:rPr lang="en-US" dirty="0">
                <a:solidFill>
                  <a:srgbClr val="C00000"/>
                </a:solidFill>
              </a:rPr>
              <a:t>base value </a:t>
            </a:r>
            <a:r>
              <a:rPr lang="en-US" dirty="0"/>
              <a:t>– how many people were using transit during the lockdown in a city.</a:t>
            </a:r>
          </a:p>
          <a:p>
            <a:endParaRPr lang="en-US" dirty="0"/>
          </a:p>
          <a:p>
            <a:r>
              <a:rPr lang="en-US" dirty="0"/>
              <a:t>From most significant factors to less ones: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African-American and women;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Occupation (non-physical jobs) and Hispanic;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 (&gt;45 y/o)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Awareness of the pandemic (Google search index)</a:t>
            </a:r>
          </a:p>
        </p:txBody>
      </p:sp>
    </p:spTree>
    <p:extLst>
      <p:ext uri="{BB962C8B-B14F-4D97-AF65-F5344CB8AC3E}">
        <p14:creationId xmlns:p14="http://schemas.microsoft.com/office/powerpoint/2010/main" val="2713093659"/>
      </p:ext>
    </p:extLst>
  </p:cSld>
  <p:clrMapOvr>
    <a:masterClrMapping/>
  </p:clrMapOvr>
  <p:transition spd="slow" advClick="0" advTm="20000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576</Words>
  <Application>Microsoft Office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2_Title Slide</vt:lpstr>
      <vt:lpstr>Content Slide</vt:lpstr>
      <vt:lpstr>PowerPoint Presentation</vt:lpstr>
      <vt:lpstr>Transit in a crisis</vt:lpstr>
      <vt:lpstr>Research questions</vt:lpstr>
      <vt:lpstr>Data – Transit demand</vt:lpstr>
      <vt:lpstr>Transit Demand decrease – US average</vt:lpstr>
      <vt:lpstr>Analyze a transit decline process</vt:lpstr>
      <vt:lpstr>PowerPoint Presentation</vt:lpstr>
      <vt:lpstr>PowerPoint Presentation</vt:lpstr>
      <vt:lpstr>Who are still using transit - a regression analysis</vt:lpstr>
      <vt:lpstr>Who is using transit – African-American and women</vt:lpstr>
      <vt:lpstr>Who is using transit – Occupation/Hispanic</vt:lpstr>
      <vt:lpstr>Who is using transit – age and awareness</vt:lpstr>
      <vt:lpstr>PowerPoint Presentation</vt:lpstr>
      <vt:lpstr>What do we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Luyu</dc:creator>
  <cp:lastModifiedBy>Liu, Luyu</cp:lastModifiedBy>
  <cp:revision>39</cp:revision>
  <dcterms:created xsi:type="dcterms:W3CDTF">2020-11-10T23:57:21Z</dcterms:created>
  <dcterms:modified xsi:type="dcterms:W3CDTF">2020-11-11T02:33:50Z</dcterms:modified>
</cp:coreProperties>
</file>