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1" r:id="rId6"/>
    <p:sldId id="273" r:id="rId7"/>
    <p:sldId id="277" r:id="rId8"/>
    <p:sldId id="278" r:id="rId9"/>
    <p:sldId id="280" r:id="rId10"/>
    <p:sldId id="279" r:id="rId11"/>
    <p:sldId id="284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er, Harvey J." initials="MHJ" lastIdx="4" clrIdx="0">
    <p:extLst>
      <p:ext uri="{19B8F6BF-5375-455C-9EA6-DF929625EA0E}">
        <p15:presenceInfo xmlns:p15="http://schemas.microsoft.com/office/powerpoint/2012/main" userId="S-1-5-21-3711032425-755364728-2729317452-19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6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3:44:48.475" idx="1">
    <p:pos x="5838" y="998"/>
    <p:text>Need to label x and y axis.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3:46:37.872" idx="2">
    <p:pos x="3928" y="1172"/>
    <p:text>label the x and y axis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4:08:02.627" idx="4">
    <p:pos x="3758" y="1181"/>
    <p:text>List some more, in rank order (highest to lowest)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3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61F3-EBE3-47CA-9C15-B1B8E3A6DAF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4632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Measuring the </a:t>
            </a:r>
            <a:r>
              <a:rPr lang="en-US" sz="4400" dirty="0" smtClean="0"/>
              <a:t>Impact </a:t>
            </a:r>
            <a:r>
              <a:rPr lang="en-US" sz="4400" dirty="0"/>
              <a:t>of COVID-19 on the Ridership in the US </a:t>
            </a:r>
            <a:r>
              <a:rPr lang="en-US" sz="4400" dirty="0" smtClean="0"/>
              <a:t>Transit Systems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5373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Luyu Liu, Harvey Miller</a:t>
            </a:r>
          </a:p>
          <a:p>
            <a:r>
              <a:rPr lang="en-US" dirty="0" smtClean="0"/>
              <a:t>The Ohio State University</a:t>
            </a:r>
          </a:p>
          <a:p>
            <a:r>
              <a:rPr lang="en-US" dirty="0" smtClean="0"/>
              <a:t>Center for Urban and Regional Analysis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{liu.6544, miller.81}@osu.edu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raw ridership/demand data for averaging purposes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aggregate different systems/days with percentages.</a:t>
            </a:r>
          </a:p>
          <a:p>
            <a:r>
              <a:rPr lang="en-US" dirty="0" smtClean="0"/>
              <a:t>Need raw app activities data for the aggregation.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Request</a:t>
            </a:r>
            <a:r>
              <a:rPr lang="en-US" dirty="0" smtClean="0"/>
              <a:t>: raw app activities/demand data for </a:t>
            </a:r>
            <a:r>
              <a:rPr lang="en-US" i="1" dirty="0" smtClean="0"/>
              <a:t>daily data</a:t>
            </a:r>
            <a:r>
              <a:rPr lang="en-US" dirty="0" smtClean="0"/>
              <a:t> and </a:t>
            </a:r>
            <a:r>
              <a:rPr lang="en-US" i="1" dirty="0" smtClean="0"/>
              <a:t>hourly data</a:t>
            </a:r>
            <a:r>
              <a:rPr lang="en-US" dirty="0"/>
              <a:t> </a:t>
            </a:r>
            <a:r>
              <a:rPr lang="en-US" dirty="0" smtClean="0"/>
              <a:t>from at least 2/15/2020 to present.</a:t>
            </a:r>
          </a:p>
          <a:p>
            <a:pPr marL="0" indent="0">
              <a:buNone/>
            </a:pPr>
            <a:r>
              <a:rPr lang="en-US" b="1" dirty="0" smtClean="0"/>
              <a:t>Good to have</a:t>
            </a:r>
            <a:r>
              <a:rPr lang="en-US" dirty="0" smtClean="0"/>
              <a:t>: If possible, we also would like to request the same data for the same period in 2019 and 2018 for calibration purposes.</a:t>
            </a:r>
          </a:p>
        </p:txBody>
      </p:sp>
    </p:spTree>
    <p:extLst>
      <p:ext uri="{BB962C8B-B14F-4D97-AF65-F5344CB8AC3E}">
        <p14:creationId xmlns:p14="http://schemas.microsoft.com/office/powerpoint/2010/main" val="54524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ourly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can only traced back to 3/7/2020.</a:t>
            </a:r>
            <a:endParaRPr lang="en-US" dirty="0"/>
          </a:p>
          <a:p>
            <a:r>
              <a:rPr lang="en-US" dirty="0" smtClean="0"/>
              <a:t>Seattle already witness decrease from 2/18/2020.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Request</a:t>
            </a:r>
            <a:r>
              <a:rPr lang="en-US" dirty="0" smtClean="0"/>
              <a:t>: hourly app activities/demand data from at least 2/15/2020. </a:t>
            </a:r>
          </a:p>
        </p:txBody>
      </p:sp>
    </p:spTree>
    <p:extLst>
      <p:ext uri="{BB962C8B-B14F-4D97-AF65-F5344CB8AC3E}">
        <p14:creationId xmlns:p14="http://schemas.microsoft.com/office/powerpoint/2010/main" val="233418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Local-scale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Mobility dynamics change analyses concentrating </a:t>
            </a:r>
            <a:r>
              <a:rPr lang="en-US" dirty="0" smtClean="0"/>
              <a:t>on</a:t>
            </a:r>
            <a:r>
              <a:rPr lang="en-US" dirty="0" smtClean="0"/>
              <a:t> </a:t>
            </a:r>
            <a:r>
              <a:rPr lang="en-US" b="1" dirty="0" smtClean="0"/>
              <a:t>Columbus, Ohio</a:t>
            </a:r>
            <a:r>
              <a:rPr lang="en-US" dirty="0" smtClean="0"/>
              <a:t>;</a:t>
            </a:r>
          </a:p>
          <a:p>
            <a:r>
              <a:rPr lang="en-US" dirty="0" smtClean="0"/>
              <a:t>Higher resolution on local geographies: Parcels? </a:t>
            </a:r>
            <a:r>
              <a:rPr lang="en-US" altLang="zh-CN" dirty="0" smtClean="0"/>
              <a:t>Census tracts?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Request</a:t>
            </a:r>
            <a:r>
              <a:rPr lang="en-US" dirty="0" smtClean="0"/>
              <a:t>: aggregated or anonymous app activities/demand data with higher spatial resolution (e.g. census tract) and higher temporal resolution (e.g. every 2 min) for the Franklin County, Ohio.</a:t>
            </a:r>
          </a:p>
          <a:p>
            <a:pPr marL="0" indent="0">
              <a:buNone/>
            </a:pPr>
            <a:r>
              <a:rPr lang="en-US" b="1" dirty="0" smtClean="0"/>
              <a:t>Good to have</a:t>
            </a:r>
            <a:r>
              <a:rPr lang="en-US" dirty="0" smtClean="0"/>
              <a:t>: aggregated or anonymous trip data with higher spatial and temporal resolution; OD matrix of the same geographies and same time period.</a:t>
            </a:r>
          </a:p>
        </p:txBody>
      </p:sp>
    </p:spTree>
    <p:extLst>
      <p:ext uri="{BB962C8B-B14F-4D97-AF65-F5344CB8AC3E}">
        <p14:creationId xmlns:p14="http://schemas.microsoft.com/office/powerpoint/2010/main" val="3737836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Representativeness of transit app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collect 40 systems official ridership declining figures;</a:t>
            </a:r>
          </a:p>
          <a:p>
            <a:r>
              <a:rPr lang="en-US" dirty="0" smtClean="0"/>
              <a:t>From local news and reports;</a:t>
            </a:r>
          </a:p>
          <a:p>
            <a:r>
              <a:rPr lang="en-US" dirty="0" smtClean="0"/>
              <a:t>Though no bias for T-Test with small sample size, still questionable. </a:t>
            </a:r>
          </a:p>
          <a:p>
            <a:r>
              <a:rPr lang="en-US" dirty="0" smtClean="0"/>
              <a:t>Average bias = 3.7%, Standard deviation = 15.96% (still large)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Good to have</a:t>
            </a:r>
            <a:r>
              <a:rPr lang="en-US" dirty="0" smtClean="0"/>
              <a:t>: Any further survey results on this issue? A good reference (like a Transit app blog?) will do.</a:t>
            </a:r>
          </a:p>
        </p:txBody>
      </p:sp>
    </p:spTree>
    <p:extLst>
      <p:ext uri="{BB962C8B-B14F-4D97-AF65-F5344CB8AC3E}">
        <p14:creationId xmlns:p14="http://schemas.microsoft.com/office/powerpoint/2010/main" val="4106037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Future: more data, more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Hourly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Shape similarity before and after: </a:t>
            </a:r>
            <a:r>
              <a:rPr lang="en-US" dirty="0"/>
              <a:t>different city types</a:t>
            </a:r>
            <a:r>
              <a:rPr lang="en-US" dirty="0" smtClean="0"/>
              <a:t>.</a:t>
            </a:r>
          </a:p>
          <a:p>
            <a:pPr lvl="1"/>
            <a:r>
              <a:rPr lang="en-US" altLang="zh-CN" dirty="0" smtClean="0"/>
              <a:t>Distance between curves before and after.</a:t>
            </a:r>
          </a:p>
          <a:p>
            <a:endParaRPr lang="en-US" dirty="0"/>
          </a:p>
          <a:p>
            <a:r>
              <a:rPr lang="en-US" dirty="0" smtClean="0"/>
              <a:t>Weekday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transit systems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1234440"/>
            <a:ext cx="749808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9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ogistic decline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459865" y="1690688"/>
                <a:ext cx="2723501" cy="627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865" y="1690688"/>
                <a:ext cx="2723501" cy="627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 rot="5400000">
            <a:off x="4062046" y="3930955"/>
            <a:ext cx="2620108" cy="211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81954" y="3851797"/>
            <a:ext cx="9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5246" y="2989385"/>
            <a:ext cx="45485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: Floor value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the base level of patronage during this crisis?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this vary by city?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explains this variation: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Transit dependence?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Jobs mix?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Socioeconomic status?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7" y="1860794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26041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6073" y="-1"/>
            <a:ext cx="11352335" cy="695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2584" y="886162"/>
            <a:ext cx="3272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Blue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versus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Transit dependence?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Ability to work from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Concern, local leadership?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21030" y="4246323"/>
            <a:ext cx="1077239" cy="2630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Floor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276-E1AB-4571-BD44-4D63E3DB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A25E-6B10-43A6-A9B6-49DA24EA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Cities have different floor </a:t>
            </a:r>
            <a:r>
              <a:rPr lang="en-US" dirty="0" smtClean="0"/>
              <a:t>values:</a:t>
            </a:r>
          </a:p>
          <a:p>
            <a:pPr lvl="1"/>
            <a:r>
              <a:rPr lang="en-US" dirty="0" smtClean="0"/>
              <a:t>University of California Berkeley, The Ride Ann Arbor, and TCAT Ithaca: 90%+</a:t>
            </a:r>
          </a:p>
          <a:p>
            <a:pPr lvl="1"/>
            <a:r>
              <a:rPr lang="en-US" dirty="0"/>
              <a:t>Seattle and Bay area: 80</a:t>
            </a:r>
            <a:r>
              <a:rPr lang="en-US" dirty="0" smtClean="0"/>
              <a:t>%</a:t>
            </a:r>
            <a:endParaRPr lang="en-US" dirty="0"/>
          </a:p>
          <a:p>
            <a:pPr lvl="1"/>
            <a:r>
              <a:rPr lang="en-US" dirty="0"/>
              <a:t>New York City: 70% </a:t>
            </a:r>
          </a:p>
          <a:p>
            <a:pPr lvl="1"/>
            <a:r>
              <a:rPr lang="en-US" dirty="0"/>
              <a:t>Ohio (Columbus, Cincinnati, Cleveland): 50% - 60</a:t>
            </a:r>
            <a:r>
              <a:rPr lang="en-US" dirty="0" smtClean="0"/>
              <a:t>%</a:t>
            </a:r>
            <a:endParaRPr lang="en-US" dirty="0"/>
          </a:p>
          <a:p>
            <a:pPr lvl="1"/>
            <a:r>
              <a:rPr lang="en-US" dirty="0"/>
              <a:t>Florida (Tampa, Miami, and Orlando): 40% - 50%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8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BF6C-3308-4004-86D2-FDCA1AC0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interval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5D60-A859-4F6F-9FC4-7C0E85427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time lag between covid-19 case increase and transit demand </a:t>
            </a:r>
            <a:r>
              <a:rPr lang="en-US" dirty="0"/>
              <a:t>decrease</a:t>
            </a:r>
          </a:p>
          <a:p>
            <a:endParaRPr lang="en-US" dirty="0" smtClean="0"/>
          </a:p>
          <a:p>
            <a:r>
              <a:rPr lang="en-US" dirty="0" smtClean="0"/>
              <a:t>Demand </a:t>
            </a:r>
            <a:r>
              <a:rPr lang="en-US" dirty="0"/>
              <a:t>decrease </a:t>
            </a:r>
            <a:r>
              <a:rPr lang="en-US" dirty="0" smtClean="0"/>
              <a:t>typically earlier than case increase in a community</a:t>
            </a:r>
          </a:p>
          <a:p>
            <a:pPr lvl="1"/>
            <a:r>
              <a:rPr lang="en-US" sz="2800" dirty="0" smtClean="0"/>
              <a:t>But not always!</a:t>
            </a:r>
          </a:p>
          <a:p>
            <a:endParaRPr lang="en-US" dirty="0" smtClean="0"/>
          </a:p>
          <a:p>
            <a:r>
              <a:rPr lang="en-US" dirty="0" smtClean="0"/>
              <a:t>Objective: when did people start to avoid transit trips relative to the local community spread?  Are there variations across cities?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2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response_interv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9" b="66675"/>
          <a:stretch/>
        </p:blipFill>
        <p:spPr bwMode="auto">
          <a:xfrm>
            <a:off x="113749" y="0"/>
            <a:ext cx="11964502" cy="696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77684" y="902295"/>
            <a:ext cx="3015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Blue: responded early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Red: responded late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1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-47625"/>
            <a:ext cx="8858250" cy="69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Q</a:t>
            </a:r>
            <a:r>
              <a:rPr lang="en-US" sz="5400" dirty="0" smtClean="0"/>
              <a:t>uestions for Transit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007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534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Cambria Math</vt:lpstr>
      <vt:lpstr>Office Theme</vt:lpstr>
      <vt:lpstr>Measuring the Impact of COVID-19 on the Ridership in the US Transit Systems</vt:lpstr>
      <vt:lpstr>All transit systems</vt:lpstr>
      <vt:lpstr>Logistic decline model</vt:lpstr>
      <vt:lpstr>PowerPoint Presentation</vt:lpstr>
      <vt:lpstr>Floor</vt:lpstr>
      <vt:lpstr>Response interval</vt:lpstr>
      <vt:lpstr>PowerPoint Presentation</vt:lpstr>
      <vt:lpstr>PowerPoint Presentation</vt:lpstr>
      <vt:lpstr>Questions for Transit</vt:lpstr>
      <vt:lpstr>Need raw ridership/demand data for averaging purposes</vt:lpstr>
      <vt:lpstr>Hourly data?</vt:lpstr>
      <vt:lpstr>Local-scale data</vt:lpstr>
      <vt:lpstr>Representativeness of transit app data?</vt:lpstr>
      <vt:lpstr>Future: more data, more analyses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results</dc:title>
  <dc:creator>Liu, Luyu</dc:creator>
  <cp:lastModifiedBy>Liu, Luyu</cp:lastModifiedBy>
  <cp:revision>41</cp:revision>
  <dcterms:created xsi:type="dcterms:W3CDTF">2020-03-23T01:23:25Z</dcterms:created>
  <dcterms:modified xsi:type="dcterms:W3CDTF">2020-04-08T22:54:31Z</dcterms:modified>
</cp:coreProperties>
</file>