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  <p:sldMasterId id="2147483751" r:id="rId2"/>
  </p:sldMasterIdLst>
  <p:notesMasterIdLst>
    <p:notesMasterId r:id="rId16"/>
  </p:notesMasterIdLst>
  <p:handoutMasterIdLst>
    <p:handoutMasterId r:id="rId17"/>
  </p:handoutMasterIdLst>
  <p:sldIdLst>
    <p:sldId id="256" r:id="rId3"/>
    <p:sldId id="307" r:id="rId4"/>
    <p:sldId id="302" r:id="rId5"/>
    <p:sldId id="305" r:id="rId6"/>
    <p:sldId id="303" r:id="rId7"/>
    <p:sldId id="309" r:id="rId8"/>
    <p:sldId id="308" r:id="rId9"/>
    <p:sldId id="310" r:id="rId10"/>
    <p:sldId id="311" r:id="rId11"/>
    <p:sldId id="312" r:id="rId12"/>
    <p:sldId id="313" r:id="rId13"/>
    <p:sldId id="315" r:id="rId14"/>
    <p:sldId id="30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 Liu" initials="LL" lastIdx="1" clrIdx="0">
    <p:extLst>
      <p:ext uri="{19B8F6BF-5375-455C-9EA6-DF929625EA0E}">
        <p15:presenceInfo xmlns:p15="http://schemas.microsoft.com/office/powerpoint/2012/main" userId="3cff0f5b7d8791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D6E"/>
    <a:srgbClr val="BB0000"/>
    <a:srgbClr val="C6EFFE"/>
    <a:srgbClr val="D77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81551" autoAdjust="0"/>
  </p:normalViewPr>
  <p:slideViewPr>
    <p:cSldViewPr snapToGrid="0" snapToObjects="1">
      <p:cViewPr varScale="1">
        <p:scale>
          <a:sx n="93" d="100"/>
          <a:sy n="93" d="100"/>
        </p:scale>
        <p:origin x="21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11/17/2020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3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some cities like Philadelphia, more than </a:t>
            </a:r>
            <a:r>
              <a:rPr lang="en-US" dirty="0">
                <a:solidFill>
                  <a:srgbClr val="C00000"/>
                </a:solidFill>
              </a:rPr>
              <a:t>68%</a:t>
            </a:r>
            <a:r>
              <a:rPr lang="en-US" dirty="0"/>
              <a:t> of riders are women.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9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Simple fact </a:t>
            </a:r>
            <a:r>
              <a:rPr lang="en-US" sz="800" dirty="0">
                <a:solidFill>
                  <a:srgbClr val="C00000"/>
                </a:solidFill>
              </a:rPr>
              <a:t>(maybe even stereotypical)</a:t>
            </a:r>
          </a:p>
          <a:p>
            <a:r>
              <a:rPr lang="en-US" sz="1200" dirty="0"/>
              <a:t>Hispanic people have the highest percentage of physical occupations.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32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may want to think twice before complaining about zoom calls.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4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11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4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3857"/>
            <a:ext cx="9144000" cy="6094144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B0000"/>
              </a:solidFill>
            </a:endParaRP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42139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 descr="add specific descript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ion" title="add specific title"/>
          <p:cNvSpPr>
            <a:spLocks noGrp="1"/>
          </p:cNvSpPr>
          <p:nvPr>
            <p:ph idx="17" hasCustomPrompt="1"/>
          </p:nvPr>
        </p:nvSpPr>
        <p:spPr>
          <a:xfrm>
            <a:off x="4881010" y="5372665"/>
            <a:ext cx="3392206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734523"/>
            <a:ext cx="7200384" cy="378997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 of photo" title="Add specific title of photo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9144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 descr="add specific description 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868540" y="1436104"/>
            <a:ext cx="3998889" cy="1591385"/>
          </a:xfrm>
          <a:prstGeom prst="rect">
            <a:avLst/>
          </a:prstGeom>
          <a:ln w="1905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" title="add specific titl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388385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137592" y="1830387"/>
            <a:ext cx="470150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 descr="add specific descripton&#10;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on" title="add specific title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Department of Geography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 descr="add specific description&#10;" title="add specific title"/>
          <p:cNvSpPr>
            <a:spLocks noGrp="1"/>
          </p:cNvSpPr>
          <p:nvPr>
            <p:ph idx="14"/>
          </p:nvPr>
        </p:nvSpPr>
        <p:spPr>
          <a:xfrm>
            <a:off x="306917" y="1830387"/>
            <a:ext cx="8463010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3440"/>
              </a:lnSpc>
              <a:spcBef>
                <a:spcPts val="0"/>
              </a:spcBef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8463010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9460" y="6356350"/>
            <a:ext cx="21336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9144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title="The Ohio Stat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00201"/>
            <a:ext cx="6424083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636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635123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244090" y="3523306"/>
            <a:ext cx="8738647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impacts of COVID-19 pandemic on public transit demand in the United States </a:t>
            </a:r>
            <a:endParaRPr lang="en-US" sz="20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3" y="4737749"/>
            <a:ext cx="6400800" cy="149478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Luyu Liu</a:t>
            </a:r>
          </a:p>
          <a:p>
            <a:r>
              <a:rPr lang="en-US" sz="2400" dirty="0"/>
              <a:t>2020.11.19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8EEAD2-3125-467F-93F6-34C07C988DA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8481-D4E6-4D96-8D77-4F348BF5F53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4CEB5-6E11-459D-8577-E346AD7FF7B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More people searching “Coronavirus” on Google, less people using transit – the least important factor in the model.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Your preference/awareness is hardly a factor.</a:t>
            </a:r>
          </a:p>
          <a:p>
            <a:r>
              <a:rPr lang="en-US" dirty="0">
                <a:solidFill>
                  <a:srgbClr val="C00000"/>
                </a:solidFill>
              </a:rPr>
              <a:t>Your race, your gender, your job, and your age matter more.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0A8756-835F-4912-AFF4-62B119E7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Who is using transit</a:t>
            </a:r>
          </a:p>
        </p:txBody>
      </p:sp>
    </p:spTree>
    <p:extLst>
      <p:ext uri="{BB962C8B-B14F-4D97-AF65-F5344CB8AC3E}">
        <p14:creationId xmlns:p14="http://schemas.microsoft.com/office/powerpoint/2010/main" val="289901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n lights his parents' house on fire while trying to kill spiders |  Trending News,The Indian Express">
            <a:extLst>
              <a:ext uri="{FF2B5EF4-FFF2-40B4-BE49-F238E27FC236}">
                <a16:creationId xmlns:a16="http://schemas.microsoft.com/office/drawing/2014/main" id="{B7700260-AA3E-4A50-9BB2-A063ACE3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6891"/>
            <a:ext cx="5903130" cy="328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ull length profile shot of a well-dressed man running away from Stock  Photo - Alamy">
            <a:extLst>
              <a:ext uri="{FF2B5EF4-FFF2-40B4-BE49-F238E27FC236}">
                <a16:creationId xmlns:a16="http://schemas.microsoft.com/office/drawing/2014/main" id="{AC3F3AEB-2852-4C44-95B2-CF1DC266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6068" r="35443" b="12084"/>
          <a:stretch/>
        </p:blipFill>
        <p:spPr bwMode="auto">
          <a:xfrm>
            <a:off x="6829014" y="3956537"/>
            <a:ext cx="2169009" cy="270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he magician performed high Hat Halloween hat cap flat black hat Jazz stage  performances of men and women|Men's Fedoras| - AliExpress">
            <a:extLst>
              <a:ext uri="{FF2B5EF4-FFF2-40B4-BE49-F238E27FC236}">
                <a16:creationId xmlns:a16="http://schemas.microsoft.com/office/drawing/2014/main" id="{245FD1A2-D641-4182-BA4C-0ABE4E40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349">
            <a:off x="8409322" y="3677846"/>
            <a:ext cx="581068" cy="55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Grandma Was A Behavioral Designer">
            <a:extLst>
              <a:ext uri="{FF2B5EF4-FFF2-40B4-BE49-F238E27FC236}">
                <a16:creationId xmlns:a16="http://schemas.microsoft.com/office/drawing/2014/main" id="{A2CB632D-D342-446F-9DDB-F3651835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09" y="2996233"/>
            <a:ext cx="1833935" cy="13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Why the NRA Has Been a Disaster for Black People – Mother Jones">
            <a:extLst>
              <a:ext uri="{FF2B5EF4-FFF2-40B4-BE49-F238E27FC236}">
                <a16:creationId xmlns:a16="http://schemas.microsoft.com/office/drawing/2014/main" id="{65FA82A0-E297-47C5-B7EB-323386DB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" y="2998185"/>
            <a:ext cx="2060522" cy="13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PR Training for Construction Worker">
            <a:extLst>
              <a:ext uri="{FF2B5EF4-FFF2-40B4-BE49-F238E27FC236}">
                <a16:creationId xmlns:a16="http://schemas.microsoft.com/office/drawing/2014/main" id="{4D042D98-03B5-4D08-99EE-B64C08A7C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64" y="3015490"/>
            <a:ext cx="2064168" cy="13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A4D8CE-8301-4BD3-8C2A-7837070E5B66}"/>
              </a:ext>
            </a:extLst>
          </p:cNvPr>
          <p:cNvSpPr txBox="1"/>
          <p:nvPr/>
        </p:nvSpPr>
        <p:spPr>
          <a:xfrm>
            <a:off x="1200150" y="528637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Who’s here to stay?</a:t>
            </a:r>
          </a:p>
        </p:txBody>
      </p:sp>
    </p:spTree>
    <p:extLst>
      <p:ext uri="{BB962C8B-B14F-4D97-AF65-F5344CB8AC3E}">
        <p14:creationId xmlns:p14="http://schemas.microsoft.com/office/powerpoint/2010/main" val="6478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894731-169B-40F1-89F2-AFEE32804E8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31FC-3E5C-4237-A7F9-F54DD5E06C1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7F132-79B0-42DB-9E4E-84B84EA0D2D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People need transit systems, even during lockdown.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people are the vulnerable, the minorities, the poor, and the ones who have no choice.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preference hardly matters during this crisis.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Public transit should not be a business, but a social-welfare.</a:t>
            </a:r>
          </a:p>
          <a:p>
            <a:r>
              <a:rPr lang="en-US" dirty="0">
                <a:solidFill>
                  <a:srgbClr val="C00000"/>
                </a:solidFill>
              </a:rPr>
              <a:t>														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54FA51-58B1-4C13-8BC9-BDDFB28C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we learn</a:t>
            </a:r>
          </a:p>
        </p:txBody>
      </p:sp>
    </p:spTree>
    <p:extLst>
      <p:ext uri="{BB962C8B-B14F-4D97-AF65-F5344CB8AC3E}">
        <p14:creationId xmlns:p14="http://schemas.microsoft.com/office/powerpoint/2010/main" val="306974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0" y="2834640"/>
            <a:ext cx="417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0320" y="3910370"/>
            <a:ext cx="4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71500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673672-9E3D-4079-B46F-5E2D102224E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B346-98AC-4D77-B660-05C2913A2CE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A458E-7396-47E0-AEBC-F953588B5C4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9ACEDC-7AD3-4A22-BB64-44CEEE41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 in a crisis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DCD02-81DE-4E4B-91B1-23164E0C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7" y="1825331"/>
            <a:ext cx="2723309" cy="1295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13B6D1-CC82-49A7-BBD0-C987D2124B65}"/>
              </a:ext>
            </a:extLst>
          </p:cNvPr>
          <p:cNvSpPr txBox="1"/>
          <p:nvPr/>
        </p:nvSpPr>
        <p:spPr>
          <a:xfrm>
            <a:off x="4232812" y="2212258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Seattle: decreased for 60% of ridership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20B73C-DF71-47B1-A26B-949BB198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17" y="3041842"/>
            <a:ext cx="3394725" cy="922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16893-554F-43CC-8F04-C6D3F57FFBB0}"/>
              </a:ext>
            </a:extLst>
          </p:cNvPr>
          <p:cNvSpPr txBox="1"/>
          <p:nvPr/>
        </p:nvSpPr>
        <p:spPr>
          <a:xfrm>
            <a:off x="4232812" y="3297926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Houston: decreased for 29% of ridership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D6F0CC-43D0-40C2-AEC7-45208E5541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748"/>
          <a:stretch/>
        </p:blipFill>
        <p:spPr>
          <a:xfrm>
            <a:off x="36058" y="4037307"/>
            <a:ext cx="3938280" cy="9225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FE3286-D486-46B9-89ED-DA39245A0A60}"/>
              </a:ext>
            </a:extLst>
          </p:cNvPr>
          <p:cNvSpPr txBox="1"/>
          <p:nvPr/>
        </p:nvSpPr>
        <p:spPr>
          <a:xfrm>
            <a:off x="4232812" y="4457806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NYC: decreased for 70% of ridership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FEC6FC-3727-4CA9-9D86-FFC04F01C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38" y="5066020"/>
            <a:ext cx="3397504" cy="12441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574781-7FB3-467C-BCC5-4512B4A90F12}"/>
              </a:ext>
            </a:extLst>
          </p:cNvPr>
          <p:cNvSpPr txBox="1"/>
          <p:nvPr/>
        </p:nvSpPr>
        <p:spPr>
          <a:xfrm>
            <a:off x="4232812" y="5433020"/>
            <a:ext cx="480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Sacramento: decreased for 90% - 95% of ridership</a:t>
            </a:r>
          </a:p>
        </p:txBody>
      </p:sp>
    </p:spTree>
    <p:extLst>
      <p:ext uri="{BB962C8B-B14F-4D97-AF65-F5344CB8AC3E}">
        <p14:creationId xmlns:p14="http://schemas.microsoft.com/office/powerpoint/2010/main" val="22840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6453ED-A8FE-4DE6-B528-A2058A65EB2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B99A-0AF5-453F-AB3A-77D8416E060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0C2CE-68F4-4948-9C9C-3134AB93697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many people continue to transit during the lockdown?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Who are these people?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can we learn from the crisis?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EB8053-DB36-48CA-99A4-4EA0DB38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16" y="1208106"/>
            <a:ext cx="8463010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16300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32A3D8-0AA5-4FEB-B44B-8B12078FF8F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1EB2-B247-438D-B674-4CB29FA1FC7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D4A9C-1D22-4D07-A35F-5D58C26227D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85790" y="2105168"/>
            <a:ext cx="846301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How many people plan their transit trips on their cell phone every day in a transit system?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Demand; not accurate ridership.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113 county-level transit systems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63 metro areas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28 states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CC1367-F42F-4FC7-8D38-6A2D2538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– Transit demand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02DA9C9-190E-45B5-8BA0-4240A75B4EB2}"/>
              </a:ext>
            </a:extLst>
          </p:cNvPr>
          <p:cNvSpPr txBox="1">
            <a:spLocks/>
          </p:cNvSpPr>
          <p:nvPr/>
        </p:nvSpPr>
        <p:spPr>
          <a:xfrm>
            <a:off x="591223" y="2030113"/>
            <a:ext cx="8310610" cy="66794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lnSpc>
                <a:spcPts val="3440"/>
              </a:lnSpc>
              <a:spcBef>
                <a:spcPts val="0"/>
              </a:spcBef>
              <a:buFont typeface="Arial"/>
              <a:buNone/>
              <a:defRPr sz="2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Cell phone activity data from Transit app.</a:t>
            </a:r>
          </a:p>
        </p:txBody>
      </p:sp>
    </p:spTree>
    <p:extLst>
      <p:ext uri="{BB962C8B-B14F-4D97-AF65-F5344CB8AC3E}">
        <p14:creationId xmlns:p14="http://schemas.microsoft.com/office/powerpoint/2010/main" val="206742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AE54BD32-F793-4D3D-BF54-CA4D9686D6B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73888" y="229810"/>
            <a:ext cx="3392206" cy="6688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523D9-886E-44B9-BE4A-DDA2F831D6D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315389" y="1052951"/>
            <a:ext cx="4642821" cy="6361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B66BF51-CD78-46A6-9509-2B47555F7DC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-74728" y="1689070"/>
            <a:ext cx="5619425" cy="4214569"/>
          </a:xfr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C58995B-6DDC-4163-B205-35E3BEE1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17" y="1208106"/>
            <a:ext cx="8463010" cy="5083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Analyze a transit decline process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B5FCF82D-51DF-4332-A888-34ABA588D935}"/>
              </a:ext>
            </a:extLst>
          </p:cNvPr>
          <p:cNvSpPr txBox="1">
            <a:spLocks/>
          </p:cNvSpPr>
          <p:nvPr/>
        </p:nvSpPr>
        <p:spPr>
          <a:xfrm>
            <a:off x="164926" y="5863182"/>
            <a:ext cx="8463010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400" dirty="0"/>
              <a:t>Transit demand decrease in Capital metro, Austin, Texas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58AEB-58BC-4D4B-8C22-5510A09C8D3E}"/>
              </a:ext>
            </a:extLst>
          </p:cNvPr>
          <p:cNvSpPr txBox="1"/>
          <p:nvPr/>
        </p:nvSpPr>
        <p:spPr>
          <a:xfrm>
            <a:off x="5573888" y="2219218"/>
            <a:ext cx="338432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function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800" b="1" dirty="0"/>
              <a:t>Base value</a:t>
            </a:r>
            <a:r>
              <a:rPr lang="en-US" sz="2800" dirty="0"/>
              <a:t>: how many people were still using transit during the lockdown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A7203-1E3B-4DEC-9044-60CB03BB4F38}"/>
              </a:ext>
            </a:extLst>
          </p:cNvPr>
          <p:cNvSpPr/>
          <p:nvPr/>
        </p:nvSpPr>
        <p:spPr>
          <a:xfrm>
            <a:off x="3695700" y="3705225"/>
            <a:ext cx="876300" cy="508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D7BAF62-38A6-4891-8B59-CBD2FB04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37"/>
            <a:ext cx="9144000" cy="6465126"/>
          </a:xfrm>
          <a:prstGeom prst="rect">
            <a:avLst/>
          </a:prstGeom>
        </p:spPr>
      </p:pic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6CEA0086-FE2F-46B7-AD31-548409984FAE}"/>
              </a:ext>
            </a:extLst>
          </p:cNvPr>
          <p:cNvSpPr/>
          <p:nvPr/>
        </p:nvSpPr>
        <p:spPr>
          <a:xfrm>
            <a:off x="2321960" y="852755"/>
            <a:ext cx="4921321" cy="349321"/>
          </a:xfrm>
          <a:prstGeom prst="leftRightArrow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13917-F25C-4056-BEAC-B47D89D31BBB}"/>
              </a:ext>
            </a:extLst>
          </p:cNvPr>
          <p:cNvSpPr txBox="1"/>
          <p:nvPr/>
        </p:nvSpPr>
        <p:spPr>
          <a:xfrm>
            <a:off x="1428107" y="493697"/>
            <a:ext cx="281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More people using transit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39A95-7D10-4AC8-8BB9-3E8A2DF0CC03}"/>
              </a:ext>
            </a:extLst>
          </p:cNvPr>
          <p:cNvSpPr txBox="1"/>
          <p:nvPr/>
        </p:nvSpPr>
        <p:spPr>
          <a:xfrm>
            <a:off x="5224408" y="502259"/>
            <a:ext cx="281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Less people using transit</a:t>
            </a:r>
          </a:p>
        </p:txBody>
      </p:sp>
    </p:spTree>
    <p:extLst>
      <p:ext uri="{BB962C8B-B14F-4D97-AF65-F5344CB8AC3E}">
        <p14:creationId xmlns:p14="http://schemas.microsoft.com/office/powerpoint/2010/main" val="226920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4F36A-5A83-44A0-A6BE-E59677EB681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212E-8304-46D2-B734-291D750C869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8382C-92AA-49C1-9F0B-BC8EDCC4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Who are still using transit - a regression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ABB253-99AF-4344-8D98-9306E10789A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Four factors contribute to the </a:t>
            </a:r>
            <a:r>
              <a:rPr lang="en-US" dirty="0">
                <a:solidFill>
                  <a:srgbClr val="C00000"/>
                </a:solidFill>
              </a:rPr>
              <a:t>base value </a:t>
            </a:r>
            <a:r>
              <a:rPr lang="en-US" dirty="0"/>
              <a:t>– transit demand during the lockdown.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African-American and women;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Occupation (non-physical jobs) and Hispanic;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 (&gt;45 y/o)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Awareness of the pandemic (Google search index)</a:t>
            </a:r>
          </a:p>
        </p:txBody>
      </p:sp>
    </p:spTree>
    <p:extLst>
      <p:ext uri="{BB962C8B-B14F-4D97-AF65-F5344CB8AC3E}">
        <p14:creationId xmlns:p14="http://schemas.microsoft.com/office/powerpoint/2010/main" val="271309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7C9B-1660-44BF-9254-ADBA18DF7AA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CEFBA-27E1-44BD-9B37-1AB0EC27B43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If a city has </a:t>
            </a:r>
            <a:r>
              <a:rPr lang="en-US" dirty="0">
                <a:solidFill>
                  <a:srgbClr val="C00000"/>
                </a:solidFill>
              </a:rPr>
              <a:t>higher</a:t>
            </a:r>
            <a:r>
              <a:rPr lang="en-US" dirty="0"/>
              <a:t> ratio of African-American people and women, </a:t>
            </a:r>
            <a:r>
              <a:rPr lang="en-US" dirty="0">
                <a:solidFill>
                  <a:srgbClr val="C00000"/>
                </a:solidFill>
              </a:rPr>
              <a:t>more</a:t>
            </a:r>
            <a:r>
              <a:rPr lang="en-US" dirty="0"/>
              <a:t> people used transit during the lockdown.</a:t>
            </a:r>
          </a:p>
          <a:p>
            <a:endParaRPr lang="en-US" dirty="0"/>
          </a:p>
          <a:p>
            <a:r>
              <a:rPr lang="en-US" b="1" dirty="0"/>
              <a:t>Survey shows: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9942E4-A50A-49C7-A40D-FE43005F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Who is using transit – African-American and women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F67A10-D309-4796-9E85-C1E573162EAA}"/>
              </a:ext>
            </a:extLst>
          </p:cNvPr>
          <p:cNvGraphicFramePr>
            <a:graphicFrameLocks noGrp="1"/>
          </p:cNvGraphicFramePr>
          <p:nvPr>
            <p:ph idx="15"/>
            <p:extLst>
              <p:ext uri="{D42A27DB-BD31-4B8C-83A1-F6EECF244321}">
                <p14:modId xmlns:p14="http://schemas.microsoft.com/office/powerpoint/2010/main" val="3888496079"/>
              </p:ext>
            </p:extLst>
          </p:nvPr>
        </p:nvGraphicFramePr>
        <p:xfrm>
          <a:off x="188283" y="3762702"/>
          <a:ext cx="8769927" cy="275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571">
                  <a:extLst>
                    <a:ext uri="{9D8B030D-6E8A-4147-A177-3AD203B41FA5}">
                      <a16:colId xmlns:a16="http://schemas.microsoft.com/office/drawing/2014/main" val="2907346042"/>
                    </a:ext>
                  </a:extLst>
                </a:gridCol>
                <a:gridCol w="2868243">
                  <a:extLst>
                    <a:ext uri="{9D8B030D-6E8A-4147-A177-3AD203B41FA5}">
                      <a16:colId xmlns:a16="http://schemas.microsoft.com/office/drawing/2014/main" val="2580215332"/>
                    </a:ext>
                  </a:extLst>
                </a:gridCol>
                <a:gridCol w="3107113">
                  <a:extLst>
                    <a:ext uri="{9D8B030D-6E8A-4147-A177-3AD203B41FA5}">
                      <a16:colId xmlns:a16="http://schemas.microsoft.com/office/drawing/2014/main" val="1447350506"/>
                    </a:ext>
                  </a:extLst>
                </a:gridCol>
              </a:tblGrid>
              <a:tr h="55155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27594"/>
                  </a:ext>
                </a:extLst>
              </a:tr>
              <a:tr h="551552">
                <a:tc>
                  <a:txBody>
                    <a:bodyPr/>
                    <a:lstStyle/>
                    <a:p>
                      <a:r>
                        <a:rPr lang="en-US" sz="2400" dirty="0"/>
                        <a:t>African-American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37% (+13%)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58876"/>
                  </a:ext>
                </a:extLst>
              </a:tr>
              <a:tr h="551552">
                <a:tc>
                  <a:txBody>
                    <a:bodyPr/>
                    <a:lstStyle/>
                    <a:p>
                      <a:r>
                        <a:rPr lang="en-US" sz="24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23% (- 18%)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013200"/>
                  </a:ext>
                </a:extLst>
              </a:tr>
              <a:tr h="551552">
                <a:tc>
                  <a:txBody>
                    <a:bodyPr/>
                    <a:lstStyle/>
                    <a:p>
                      <a:r>
                        <a:rPr lang="en-US" sz="2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40% (-10%)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31125"/>
                  </a:ext>
                </a:extLst>
              </a:tr>
              <a:tr h="551552">
                <a:tc>
                  <a:txBody>
                    <a:bodyPr/>
                    <a:lstStyle/>
                    <a:p>
                      <a:r>
                        <a:rPr lang="en-US" sz="2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56% (+6%)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7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5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F82C1E-3F86-4722-82DB-C28EA164801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A575-2DE1-45F4-A6C9-6AA529F9BDB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D56F8-ABD4-4353-8A75-5FABFCC6D8C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people cannot work remotely (</a:t>
            </a:r>
            <a:r>
              <a:rPr lang="en-US" sz="2800" dirty="0">
                <a:solidFill>
                  <a:srgbClr val="FF0000"/>
                </a:solidFill>
              </a:rPr>
              <a:t>essential workers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</a:t>
            </a:r>
            <a:r>
              <a:rPr lang="en-US" sz="2800" dirty="0">
                <a:solidFill>
                  <a:srgbClr val="FF0000"/>
                </a:solidFill>
              </a:rPr>
              <a:t>Hispanic</a:t>
            </a:r>
            <a:r>
              <a:rPr lang="en-US" sz="2800" dirty="0"/>
              <a:t> people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</a:t>
            </a:r>
            <a:r>
              <a:rPr lang="en-US" sz="2800" dirty="0">
                <a:solidFill>
                  <a:srgbClr val="FF0000"/>
                </a:solidFill>
              </a:rPr>
              <a:t>senior</a:t>
            </a:r>
            <a:r>
              <a:rPr lang="en-US" sz="2800" dirty="0"/>
              <a:t> people over 45 years old</a:t>
            </a:r>
          </a:p>
          <a:p>
            <a:endParaRPr lang="en-US" sz="2800" dirty="0"/>
          </a:p>
          <a:p>
            <a:r>
              <a:rPr lang="en-US" sz="2800" dirty="0"/>
              <a:t>Are correlated with more transit usage.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5A5F5D-EA01-4E97-985F-B68DECD0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Who is using transit</a:t>
            </a:r>
          </a:p>
        </p:txBody>
      </p:sp>
    </p:spTree>
    <p:extLst>
      <p:ext uri="{BB962C8B-B14F-4D97-AF65-F5344CB8AC3E}">
        <p14:creationId xmlns:p14="http://schemas.microsoft.com/office/powerpoint/2010/main" val="180712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491</Words>
  <Application>Microsoft Office PowerPoint</Application>
  <PresentationFormat>On-screen Show (4:3)</PresentationFormat>
  <Paragraphs>95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2_Title Slide</vt:lpstr>
      <vt:lpstr>Content Slide</vt:lpstr>
      <vt:lpstr>PowerPoint Presentation</vt:lpstr>
      <vt:lpstr>Transit in a crisis</vt:lpstr>
      <vt:lpstr>Research questions</vt:lpstr>
      <vt:lpstr>Data – Transit demand</vt:lpstr>
      <vt:lpstr>Analyze a transit decline process</vt:lpstr>
      <vt:lpstr>PowerPoint Presentation</vt:lpstr>
      <vt:lpstr>Who are still using transit - a regression analysis</vt:lpstr>
      <vt:lpstr>Who is using transit – African-American and women</vt:lpstr>
      <vt:lpstr>Who is using transit</vt:lpstr>
      <vt:lpstr>Who is using transit</vt:lpstr>
      <vt:lpstr>PowerPoint Presentation</vt:lpstr>
      <vt:lpstr>What do we learn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Luyu</dc:creator>
  <cp:lastModifiedBy>Luyu Liu</cp:lastModifiedBy>
  <cp:revision>53</cp:revision>
  <dcterms:created xsi:type="dcterms:W3CDTF">2020-11-10T23:57:21Z</dcterms:created>
  <dcterms:modified xsi:type="dcterms:W3CDTF">2020-11-17T21:10:19Z</dcterms:modified>
</cp:coreProperties>
</file>