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4" r:id="rId4"/>
    <p:sldId id="275" r:id="rId5"/>
    <p:sldId id="283" r:id="rId6"/>
    <p:sldId id="271" r:id="rId7"/>
    <p:sldId id="276" r:id="rId8"/>
    <p:sldId id="278" r:id="rId9"/>
    <p:sldId id="277" r:id="rId10"/>
    <p:sldId id="280" r:id="rId11"/>
    <p:sldId id="281" r:id="rId12"/>
    <p:sldId id="282" r:id="rId13"/>
    <p:sldId id="287" r:id="rId14"/>
    <p:sldId id="286" r:id="rId15"/>
    <p:sldId id="288" r:id="rId16"/>
    <p:sldId id="284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</a:t>
            </a:r>
            <a:r>
              <a:rPr lang="en-US" sz="4400" dirty="0" smtClean="0"/>
              <a:t>Impact </a:t>
            </a:r>
            <a:r>
              <a:rPr lang="en-US" sz="4400" dirty="0"/>
              <a:t>of COVID-19 on the Ridership in the US </a:t>
            </a:r>
            <a:r>
              <a:rPr lang="en-US" sz="4400" dirty="0" smtClean="0"/>
              <a:t>Transit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{liu.6544, miller.81}@osu.edu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occupation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The amount of essential transit passengers is highly correlated with </a:t>
            </a:r>
            <a:r>
              <a:rPr lang="en-US" dirty="0" smtClean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r>
              <a:rPr lang="en-US" dirty="0" smtClean="0"/>
              <a:t>The top 4 industry: </a:t>
            </a:r>
          </a:p>
          <a:p>
            <a:pPr lvl="1"/>
            <a:r>
              <a:rPr lang="en-US" dirty="0" smtClean="0"/>
              <a:t>Food;</a:t>
            </a:r>
          </a:p>
          <a:p>
            <a:pPr lvl="1"/>
            <a:r>
              <a:rPr lang="en-US" dirty="0" smtClean="0"/>
              <a:t>Health care;</a:t>
            </a:r>
          </a:p>
          <a:p>
            <a:pPr lvl="1"/>
            <a:r>
              <a:rPr lang="en-US" dirty="0" smtClean="0"/>
              <a:t>Sales;</a:t>
            </a:r>
          </a:p>
          <a:p>
            <a:pPr lvl="1"/>
            <a:r>
              <a:rPr lang="en-US" dirty="0" smtClean="0"/>
              <a:t>Health care </a:t>
            </a:r>
            <a:r>
              <a:rPr lang="en-US" dirty="0" err="1" smtClean="0"/>
              <a:t>practioners</a:t>
            </a:r>
            <a:r>
              <a:rPr lang="en-US" dirty="0" smtClean="0"/>
              <a:t> and technical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</a:t>
            </a:r>
            <a:r>
              <a:rPr lang="en-US" sz="2400" dirty="0" smtClean="0"/>
              <a:t>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A city’s demand decrease level is correlated with ratio of African American and Hispanic population.</a:t>
            </a:r>
          </a:p>
          <a:p>
            <a:r>
              <a:rPr lang="en-US" dirty="0" smtClean="0"/>
              <a:t>Cities with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African American / Hispanic population are likely to have a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sex/gender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 smtClean="0"/>
              <a:t>In cities like Philadelphia, </a:t>
            </a:r>
            <a:r>
              <a:rPr lang="en-US" dirty="0" smtClean="0">
                <a:solidFill>
                  <a:srgbClr val="FF0000"/>
                </a:solidFill>
              </a:rPr>
              <a:t>more than 68% of riders are women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preference does not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and Google search statistics have no correlation with the floor value.</a:t>
            </a:r>
          </a:p>
          <a:p>
            <a:r>
              <a:rPr lang="en-US" dirty="0" smtClean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 smtClean="0"/>
              <a:t>The myth of “awareness”:</a:t>
            </a:r>
          </a:p>
          <a:p>
            <a:pPr lvl="1"/>
            <a:r>
              <a:rPr lang="en-US" dirty="0" smtClean="0"/>
              <a:t>Essential workers know, yet they still have to work;</a:t>
            </a:r>
          </a:p>
          <a:p>
            <a:pPr lvl="1"/>
            <a:r>
              <a:rPr lang="en-US" dirty="0" smtClean="0"/>
              <a:t>Awareness is only relevant to those who </a:t>
            </a:r>
            <a:r>
              <a:rPr lang="en-US" b="1" i="1" dirty="0" smtClean="0"/>
              <a:t>can </a:t>
            </a:r>
            <a:r>
              <a:rPr lang="en-US" dirty="0" smtClean="0"/>
              <a:t>work from home.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essential workers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6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8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 and commuting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7" y="156412"/>
            <a:ext cx="10876085" cy="67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0"/>
            <a:ext cx="10877550" cy="68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1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0" y="0"/>
            <a:ext cx="1097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</a:t>
            </a:r>
            <a:r>
              <a:rPr lang="en-US" dirty="0" smtClean="0">
                <a:solidFill>
                  <a:srgbClr val="FF0000"/>
                </a:solidFill>
              </a:rPr>
              <a:t>transit demand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Indicates how many people opened the Transit app in </a:t>
            </a:r>
            <a:r>
              <a:rPr lang="en-US" altLang="zh-CN" dirty="0" smtClean="0">
                <a:solidFill>
                  <a:srgbClr val="FF0000"/>
                </a:solidFill>
              </a:rPr>
              <a:t>each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single day;</a:t>
            </a:r>
          </a:p>
          <a:p>
            <a:r>
              <a:rPr lang="en-US" dirty="0" smtClean="0"/>
              <a:t>Using the app is highly correlated with the actual ridership.</a:t>
            </a:r>
          </a:p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/>
              <a:t>phone data: public dataset from Transit app;</a:t>
            </a:r>
          </a:p>
          <a:p>
            <a:r>
              <a:rPr lang="en-US" dirty="0"/>
              <a:t>For 113 transit systems in 70 cities in the US, including Columbus and COTA.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3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transit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234440"/>
            <a:ext cx="749808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ogistic decline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5246" y="2989385"/>
            <a:ext cx="4548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: Floor value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base level of patronage during this crisis?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this vary by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explains this variation: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Transit dependence?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Jobs mix?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Socioeconomic status?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7" y="1860794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>
            <a:off x="5124850" y="2865389"/>
            <a:ext cx="311123" cy="234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5192" y="3851796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  <a:endParaRPr lang="en-US" dirty="0" smtClean="0"/>
          </a:p>
          <a:p>
            <a:pPr marL="285750" indent="-285750"/>
            <a:r>
              <a:rPr lang="en-US" dirty="0" smtClean="0"/>
              <a:t>Or: how many people stopped to use transit during this pandemic?</a:t>
            </a:r>
          </a:p>
          <a:p>
            <a:pPr marL="285750" indent="-285750"/>
            <a:r>
              <a:rPr lang="en-US" dirty="0" smtClean="0"/>
              <a:t>Or: how many people continued to use transit?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 have different floor values:</a:t>
            </a:r>
          </a:p>
          <a:p>
            <a:pPr lvl="1"/>
            <a:r>
              <a:rPr lang="en-US" dirty="0" smtClean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versus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Demography?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</a:t>
            </a:r>
            <a:r>
              <a:rPr lang="en-US" altLang="zh-CN" dirty="0" smtClean="0"/>
              <a:t>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conclusions from our research and the survey by Transit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 app conduced a user survey (n= 25000, n = 15000 in US) about who are still using the transit during the pandemic.</a:t>
            </a:r>
          </a:p>
          <a:p>
            <a:r>
              <a:rPr lang="en-US" dirty="0" smtClean="0"/>
              <a:t>Survey different aspects of the “</a:t>
            </a:r>
            <a:r>
              <a:rPr lang="en-US" dirty="0" smtClean="0">
                <a:solidFill>
                  <a:srgbClr val="FF0000"/>
                </a:solidFill>
              </a:rPr>
              <a:t>essential transit users</a:t>
            </a:r>
            <a:r>
              <a:rPr lang="en-US" dirty="0" smtClean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623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Measuring the Impact of COVID-19 on the Ridership in the US Transit Systems</vt:lpstr>
      <vt:lpstr>Data – transit demand</vt:lpstr>
      <vt:lpstr>All transit systems</vt:lpstr>
      <vt:lpstr>Logistic decline model</vt:lpstr>
      <vt:lpstr>Floor value</vt:lpstr>
      <vt:lpstr>Floor value</vt:lpstr>
      <vt:lpstr>PowerPoint Presentation</vt:lpstr>
      <vt:lpstr>Who are still using transit during the pandemic</vt:lpstr>
      <vt:lpstr>Survey</vt:lpstr>
      <vt:lpstr>Your occupation matters</vt:lpstr>
      <vt:lpstr>Your race matters</vt:lpstr>
      <vt:lpstr>Your sex/gender matters</vt:lpstr>
      <vt:lpstr>Your preference does not matter</vt:lpstr>
      <vt:lpstr>Who is the essential workers again?</vt:lpstr>
      <vt:lpstr>Peaks and commuting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55</cp:revision>
  <dcterms:created xsi:type="dcterms:W3CDTF">2020-03-23T01:23:25Z</dcterms:created>
  <dcterms:modified xsi:type="dcterms:W3CDTF">2020-05-05T14:33:14Z</dcterms:modified>
</cp:coreProperties>
</file>