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[COVID19_US.xlsx]Sheet3!$F$1</c:f>
              <c:strCache>
                <c:ptCount val="1"/>
                <c:pt idx="0">
                  <c:v>San Francisco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[COVID19_US.xlsx]Sheet3!$F$2:$F$43</c:f>
              <c:numCache>
                <c:formatCode>General</c:formatCode>
                <c:ptCount val="42"/>
                <c:pt idx="1">
                  <c:v>84</c:v>
                </c:pt>
                <c:pt idx="2">
                  <c:v>76</c:v>
                </c:pt>
                <c:pt idx="3">
                  <c:v>70</c:v>
                </c:pt>
                <c:pt idx="4">
                  <c:v>51</c:v>
                </c:pt>
                <c:pt idx="5">
                  <c:v>43</c:v>
                </c:pt>
                <c:pt idx="6">
                  <c:v>40</c:v>
                </c:pt>
                <c:pt idx="7">
                  <c:v>37</c:v>
                </c:pt>
                <c:pt idx="8">
                  <c:v>28</c:v>
                </c:pt>
                <c:pt idx="9">
                  <c:v>23</c:v>
                </c:pt>
                <c:pt idx="10">
                  <c:v>19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9</c:v>
                </c:pt>
                <c:pt idx="15">
                  <c:v>9</c:v>
                </c:pt>
                <c:pt idx="16">
                  <c:v>3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99-4B30-8157-9B44B1779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3256480"/>
        <c:axId val="1093257312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[COVID19_US.xlsx]Sheet3!$E$1</c:f>
              <c:strCache>
                <c:ptCount val="1"/>
                <c:pt idx="0">
                  <c:v>SFMTA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[COVID19_US.xlsx]Sheet3!$E$2:$E$43</c:f>
              <c:numCache>
                <c:formatCode>0%</c:formatCode>
                <c:ptCount val="42"/>
                <c:pt idx="0">
                  <c:v>0.81</c:v>
                </c:pt>
                <c:pt idx="1">
                  <c:v>0.83</c:v>
                </c:pt>
                <c:pt idx="2">
                  <c:v>0.85</c:v>
                </c:pt>
                <c:pt idx="3">
                  <c:v>0.86</c:v>
                </c:pt>
                <c:pt idx="4">
                  <c:v>0.86</c:v>
                </c:pt>
                <c:pt idx="5">
                  <c:v>0.83</c:v>
                </c:pt>
                <c:pt idx="6">
                  <c:v>0.68</c:v>
                </c:pt>
                <c:pt idx="7">
                  <c:v>0.53</c:v>
                </c:pt>
                <c:pt idx="8">
                  <c:v>0.54</c:v>
                </c:pt>
                <c:pt idx="9">
                  <c:v>0.47</c:v>
                </c:pt>
                <c:pt idx="10">
                  <c:v>0.41</c:v>
                </c:pt>
                <c:pt idx="11">
                  <c:v>0.36</c:v>
                </c:pt>
                <c:pt idx="12">
                  <c:v>0.33</c:v>
                </c:pt>
                <c:pt idx="13">
                  <c:v>0.28000000000000003</c:v>
                </c:pt>
                <c:pt idx="14">
                  <c:v>0.22</c:v>
                </c:pt>
                <c:pt idx="15">
                  <c:v>0.2</c:v>
                </c:pt>
                <c:pt idx="16">
                  <c:v>0.16</c:v>
                </c:pt>
                <c:pt idx="17">
                  <c:v>0.12</c:v>
                </c:pt>
                <c:pt idx="18">
                  <c:v>0.06</c:v>
                </c:pt>
                <c:pt idx="19">
                  <c:v>0.1</c:v>
                </c:pt>
                <c:pt idx="20">
                  <c:v>7.0000000000000007E-2</c:v>
                </c:pt>
                <c:pt idx="21">
                  <c:v>0.01</c:v>
                </c:pt>
                <c:pt idx="22">
                  <c:v>0.01</c:v>
                </c:pt>
                <c:pt idx="23">
                  <c:v>-0.02</c:v>
                </c:pt>
                <c:pt idx="24">
                  <c:v>0.01</c:v>
                </c:pt>
                <c:pt idx="25">
                  <c:v>0.02</c:v>
                </c:pt>
                <c:pt idx="26">
                  <c:v>0</c:v>
                </c:pt>
                <c:pt idx="27">
                  <c:v>-7.0000000000000007E-2</c:v>
                </c:pt>
                <c:pt idx="28">
                  <c:v>-0.03</c:v>
                </c:pt>
                <c:pt idx="29">
                  <c:v>-0.03</c:v>
                </c:pt>
                <c:pt idx="30">
                  <c:v>0</c:v>
                </c:pt>
                <c:pt idx="31">
                  <c:v>7.0000000000000007E-2</c:v>
                </c:pt>
                <c:pt idx="32">
                  <c:v>0.01</c:v>
                </c:pt>
                <c:pt idx="33">
                  <c:v>0.03</c:v>
                </c:pt>
                <c:pt idx="34">
                  <c:v>0.19</c:v>
                </c:pt>
                <c:pt idx="35">
                  <c:v>-0.05</c:v>
                </c:pt>
                <c:pt idx="36">
                  <c:v>-0.01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F99-4B30-8157-9B44B1779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760432"/>
        <c:axId val="1094599904"/>
      </c:scatterChart>
      <c:valAx>
        <c:axId val="109325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57312"/>
        <c:crosses val="autoZero"/>
        <c:crossBetween val="midCat"/>
      </c:valAx>
      <c:valAx>
        <c:axId val="10932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56480"/>
        <c:crosses val="autoZero"/>
        <c:crossBetween val="midCat"/>
      </c:valAx>
      <c:valAx>
        <c:axId val="109459990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760432"/>
        <c:crosses val="max"/>
        <c:crossBetween val="midCat"/>
      </c:valAx>
      <c:valAx>
        <c:axId val="103576043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1094599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[COVID19_US.xlsx]Sheet3!$I$1</c:f>
              <c:strCache>
                <c:ptCount val="1"/>
                <c:pt idx="0">
                  <c:v>King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[COVID19_US.xlsx]Sheet3!$I$2:$I$43</c:f>
              <c:numCache>
                <c:formatCode>General</c:formatCode>
                <c:ptCount val="42"/>
                <c:pt idx="1">
                  <c:v>934</c:v>
                </c:pt>
                <c:pt idx="2">
                  <c:v>793</c:v>
                </c:pt>
                <c:pt idx="3">
                  <c:v>693</c:v>
                </c:pt>
                <c:pt idx="4">
                  <c:v>562</c:v>
                </c:pt>
                <c:pt idx="5">
                  <c:v>569</c:v>
                </c:pt>
                <c:pt idx="6">
                  <c:v>488</c:v>
                </c:pt>
                <c:pt idx="7">
                  <c:v>420</c:v>
                </c:pt>
                <c:pt idx="8">
                  <c:v>387</c:v>
                </c:pt>
                <c:pt idx="9">
                  <c:v>328</c:v>
                </c:pt>
                <c:pt idx="10">
                  <c:v>270</c:v>
                </c:pt>
                <c:pt idx="11">
                  <c:v>234</c:v>
                </c:pt>
                <c:pt idx="12">
                  <c:v>190</c:v>
                </c:pt>
                <c:pt idx="13">
                  <c:v>116</c:v>
                </c:pt>
                <c:pt idx="14">
                  <c:v>83</c:v>
                </c:pt>
                <c:pt idx="15">
                  <c:v>71</c:v>
                </c:pt>
                <c:pt idx="16">
                  <c:v>59</c:v>
                </c:pt>
                <c:pt idx="17">
                  <c:v>51</c:v>
                </c:pt>
                <c:pt idx="18">
                  <c:v>31</c:v>
                </c:pt>
                <c:pt idx="19">
                  <c:v>21</c:v>
                </c:pt>
                <c:pt idx="20">
                  <c:v>14</c:v>
                </c:pt>
                <c:pt idx="21">
                  <c:v>9</c:v>
                </c:pt>
                <c:pt idx="22">
                  <c:v>6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1C-4958-9EC7-98820C870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3310176"/>
        <c:axId val="1093306432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[COVID19_US.xlsx]Sheet3!$H$1</c:f>
              <c:strCache>
                <c:ptCount val="1"/>
                <c:pt idx="0">
                  <c:v>City of Seattle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[COVID19_US.xlsx]Sheet3!$H$2:$H$43</c:f>
              <c:numCache>
                <c:formatCode>0%</c:formatCode>
                <c:ptCount val="42"/>
                <c:pt idx="0">
                  <c:v>0.81</c:v>
                </c:pt>
                <c:pt idx="1">
                  <c:v>0.75</c:v>
                </c:pt>
                <c:pt idx="2">
                  <c:v>0.74</c:v>
                </c:pt>
                <c:pt idx="3">
                  <c:v>0.78</c:v>
                </c:pt>
                <c:pt idx="4">
                  <c:v>0.76</c:v>
                </c:pt>
                <c:pt idx="5">
                  <c:v>0.73</c:v>
                </c:pt>
                <c:pt idx="6">
                  <c:v>0.69</c:v>
                </c:pt>
                <c:pt idx="7">
                  <c:v>0.56000000000000005</c:v>
                </c:pt>
                <c:pt idx="8">
                  <c:v>0.56999999999999995</c:v>
                </c:pt>
                <c:pt idx="9">
                  <c:v>0.56999999999999995</c:v>
                </c:pt>
                <c:pt idx="10">
                  <c:v>0.55000000000000004</c:v>
                </c:pt>
                <c:pt idx="11">
                  <c:v>0.5</c:v>
                </c:pt>
                <c:pt idx="12">
                  <c:v>0.46</c:v>
                </c:pt>
                <c:pt idx="13">
                  <c:v>0.44</c:v>
                </c:pt>
                <c:pt idx="14">
                  <c:v>0.44</c:v>
                </c:pt>
                <c:pt idx="15">
                  <c:v>0.37</c:v>
                </c:pt>
                <c:pt idx="16">
                  <c:v>0.38</c:v>
                </c:pt>
                <c:pt idx="17">
                  <c:v>0.28999999999999998</c:v>
                </c:pt>
                <c:pt idx="18">
                  <c:v>0.24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0.06</c:v>
                </c:pt>
                <c:pt idx="22">
                  <c:v>0</c:v>
                </c:pt>
                <c:pt idx="23">
                  <c:v>0.01</c:v>
                </c:pt>
                <c:pt idx="24">
                  <c:v>-0.03</c:v>
                </c:pt>
                <c:pt idx="25">
                  <c:v>7.0000000000000007E-2</c:v>
                </c:pt>
                <c:pt idx="26">
                  <c:v>0.04</c:v>
                </c:pt>
                <c:pt idx="27">
                  <c:v>0.12</c:v>
                </c:pt>
                <c:pt idx="28">
                  <c:v>0.03</c:v>
                </c:pt>
                <c:pt idx="29">
                  <c:v>-0.01</c:v>
                </c:pt>
                <c:pt idx="30">
                  <c:v>0</c:v>
                </c:pt>
                <c:pt idx="31">
                  <c:v>0</c:v>
                </c:pt>
                <c:pt idx="32">
                  <c:v>0.06</c:v>
                </c:pt>
                <c:pt idx="33">
                  <c:v>-0.02</c:v>
                </c:pt>
                <c:pt idx="34">
                  <c:v>0.16</c:v>
                </c:pt>
                <c:pt idx="35">
                  <c:v>-0.1</c:v>
                </c:pt>
                <c:pt idx="36">
                  <c:v>-0.13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1C-4958-9EC7-98820C870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556192"/>
        <c:axId val="1061555360"/>
      </c:scatterChart>
      <c:valAx>
        <c:axId val="109331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306432"/>
        <c:crosses val="autoZero"/>
        <c:crossBetween val="midCat"/>
      </c:valAx>
      <c:valAx>
        <c:axId val="109330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310176"/>
        <c:crosses val="autoZero"/>
        <c:crossBetween val="midCat"/>
      </c:valAx>
      <c:valAx>
        <c:axId val="10615553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556192"/>
        <c:crosses val="max"/>
        <c:crossBetween val="midCat"/>
      </c:valAx>
      <c:valAx>
        <c:axId val="106155619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106155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[COVID19_US.xlsx]Sheet3!$C$1</c:f>
              <c:strCache>
                <c:ptCount val="1"/>
                <c:pt idx="0">
                  <c:v>New York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[COVID19_US.xlsx]Sheet3!$C$2:$C$43</c:f>
              <c:numCache>
                <c:formatCode>General</c:formatCode>
                <c:ptCount val="42"/>
                <c:pt idx="1">
                  <c:v>8115</c:v>
                </c:pt>
                <c:pt idx="2">
                  <c:v>5151</c:v>
                </c:pt>
                <c:pt idx="3">
                  <c:v>3954</c:v>
                </c:pt>
                <c:pt idx="4">
                  <c:v>1871</c:v>
                </c:pt>
                <c:pt idx="5">
                  <c:v>923</c:v>
                </c:pt>
                <c:pt idx="6">
                  <c:v>463</c:v>
                </c:pt>
                <c:pt idx="7">
                  <c:v>329</c:v>
                </c:pt>
                <c:pt idx="8">
                  <c:v>269</c:v>
                </c:pt>
                <c:pt idx="9">
                  <c:v>19</c:v>
                </c:pt>
                <c:pt idx="10">
                  <c:v>19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12</c:v>
                </c:pt>
                <c:pt idx="15">
                  <c:v>11</c:v>
                </c:pt>
                <c:pt idx="16">
                  <c:v>11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8C-4233-9414-812317F82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7392"/>
        <c:axId val="883476128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[COVID19_US.xlsx]Sheet3!$B$1</c:f>
              <c:strCache>
                <c:ptCount val="1"/>
                <c:pt idx="0">
                  <c:v>MTA buses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[COVID19_US.xlsx]Sheet3!$B$2:$B$43</c:f>
              <c:numCache>
                <c:formatCode>0%</c:formatCode>
                <c:ptCount val="42"/>
                <c:pt idx="0">
                  <c:v>0.73</c:v>
                </c:pt>
                <c:pt idx="1">
                  <c:v>0.74</c:v>
                </c:pt>
                <c:pt idx="2">
                  <c:v>0.72</c:v>
                </c:pt>
                <c:pt idx="3">
                  <c:v>0.69</c:v>
                </c:pt>
                <c:pt idx="4">
                  <c:v>0.65</c:v>
                </c:pt>
                <c:pt idx="5">
                  <c:v>0.61</c:v>
                </c:pt>
                <c:pt idx="6">
                  <c:v>0.54</c:v>
                </c:pt>
                <c:pt idx="7">
                  <c:v>0.42</c:v>
                </c:pt>
                <c:pt idx="8">
                  <c:v>0.41</c:v>
                </c:pt>
                <c:pt idx="9">
                  <c:v>0.35</c:v>
                </c:pt>
                <c:pt idx="10">
                  <c:v>0.27</c:v>
                </c:pt>
                <c:pt idx="11">
                  <c:v>0.17</c:v>
                </c:pt>
                <c:pt idx="12">
                  <c:v>0.12</c:v>
                </c:pt>
                <c:pt idx="13">
                  <c:v>0.01</c:v>
                </c:pt>
                <c:pt idx="14">
                  <c:v>0.08</c:v>
                </c:pt>
                <c:pt idx="15">
                  <c:v>0.05</c:v>
                </c:pt>
                <c:pt idx="16">
                  <c:v>0.04</c:v>
                </c:pt>
                <c:pt idx="17">
                  <c:v>0.05</c:v>
                </c:pt>
                <c:pt idx="18">
                  <c:v>0.03</c:v>
                </c:pt>
                <c:pt idx="19">
                  <c:v>0.03</c:v>
                </c:pt>
                <c:pt idx="20">
                  <c:v>0</c:v>
                </c:pt>
                <c:pt idx="21">
                  <c:v>0.02</c:v>
                </c:pt>
                <c:pt idx="22">
                  <c:v>0.02</c:v>
                </c:pt>
                <c:pt idx="23">
                  <c:v>0</c:v>
                </c:pt>
                <c:pt idx="24">
                  <c:v>-0.01</c:v>
                </c:pt>
                <c:pt idx="25">
                  <c:v>-0.02</c:v>
                </c:pt>
                <c:pt idx="26">
                  <c:v>-0.03</c:v>
                </c:pt>
                <c:pt idx="27">
                  <c:v>-0.1</c:v>
                </c:pt>
                <c:pt idx="28">
                  <c:v>-0.01</c:v>
                </c:pt>
                <c:pt idx="29">
                  <c:v>0.02</c:v>
                </c:pt>
                <c:pt idx="30">
                  <c:v>0.05</c:v>
                </c:pt>
                <c:pt idx="31">
                  <c:v>0.02</c:v>
                </c:pt>
                <c:pt idx="32">
                  <c:v>-0.01</c:v>
                </c:pt>
                <c:pt idx="33">
                  <c:v>0.06</c:v>
                </c:pt>
                <c:pt idx="34">
                  <c:v>0.04</c:v>
                </c:pt>
                <c:pt idx="35">
                  <c:v>0</c:v>
                </c:pt>
                <c:pt idx="36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8C-4233-9414-812317F82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4896"/>
        <c:axId val="883464064"/>
      </c:scatterChart>
      <c:valAx>
        <c:axId val="88346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76128"/>
        <c:crosses val="autoZero"/>
        <c:crossBetween val="midCat"/>
      </c:valAx>
      <c:valAx>
        <c:axId val="88347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7392"/>
        <c:crosses val="autoZero"/>
        <c:crossBetween val="midCat"/>
      </c:valAx>
      <c:valAx>
        <c:axId val="8834640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4896"/>
        <c:crosses val="max"/>
        <c:crossBetween val="midCat"/>
      </c:valAx>
      <c:valAx>
        <c:axId val="883464896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883464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[COVID19_US.xlsx]Sheet3!$L$1</c:f>
              <c:strCache>
                <c:ptCount val="1"/>
                <c:pt idx="0">
                  <c:v>Miami-Dade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[COVID19_US.xlsx]Sheet3!$L$2:$L$43</c:f>
              <c:numCache>
                <c:formatCode>General</c:formatCode>
                <c:ptCount val="42"/>
                <c:pt idx="1">
                  <c:v>169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40</c:v>
                </c:pt>
                <c:pt idx="6">
                  <c:v>23</c:v>
                </c:pt>
                <c:pt idx="7">
                  <c:v>13</c:v>
                </c:pt>
                <c:pt idx="8">
                  <c:v>8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FA-4BC1-A7F2-B59F37F06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7454992"/>
        <c:axId val="1058763952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[COVID19_US.xlsx]Sheet3!$K$1</c:f>
              <c:strCache>
                <c:ptCount val="1"/>
                <c:pt idx="0">
                  <c:v>Miami-Dade Transit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[COVID19_US.xlsx]Sheet3!$K$2:$K$43</c:f>
              <c:numCache>
                <c:formatCode>0%</c:formatCode>
                <c:ptCount val="42"/>
                <c:pt idx="0">
                  <c:v>0.56000000000000005</c:v>
                </c:pt>
                <c:pt idx="1">
                  <c:v>0.55000000000000004</c:v>
                </c:pt>
                <c:pt idx="2">
                  <c:v>0.48</c:v>
                </c:pt>
                <c:pt idx="3">
                  <c:v>0.49</c:v>
                </c:pt>
                <c:pt idx="4">
                  <c:v>0.42</c:v>
                </c:pt>
                <c:pt idx="5">
                  <c:v>0.33</c:v>
                </c:pt>
                <c:pt idx="6">
                  <c:v>0.31</c:v>
                </c:pt>
                <c:pt idx="7">
                  <c:v>0.12</c:v>
                </c:pt>
                <c:pt idx="8">
                  <c:v>0.13</c:v>
                </c:pt>
                <c:pt idx="9">
                  <c:v>0.09</c:v>
                </c:pt>
                <c:pt idx="10">
                  <c:v>0.08</c:v>
                </c:pt>
                <c:pt idx="11">
                  <c:v>0.01</c:v>
                </c:pt>
                <c:pt idx="12">
                  <c:v>-0.06</c:v>
                </c:pt>
                <c:pt idx="13">
                  <c:v>0.02</c:v>
                </c:pt>
                <c:pt idx="14">
                  <c:v>0.08</c:v>
                </c:pt>
                <c:pt idx="15">
                  <c:v>0.02</c:v>
                </c:pt>
                <c:pt idx="16">
                  <c:v>0.04</c:v>
                </c:pt>
                <c:pt idx="17">
                  <c:v>0</c:v>
                </c:pt>
                <c:pt idx="18">
                  <c:v>-0.05</c:v>
                </c:pt>
                <c:pt idx="19">
                  <c:v>-7.0000000000000007E-2</c:v>
                </c:pt>
                <c:pt idx="20">
                  <c:v>0</c:v>
                </c:pt>
                <c:pt idx="21">
                  <c:v>0</c:v>
                </c:pt>
                <c:pt idx="22">
                  <c:v>-0.02</c:v>
                </c:pt>
                <c:pt idx="23">
                  <c:v>0.02</c:v>
                </c:pt>
                <c:pt idx="24">
                  <c:v>0.06</c:v>
                </c:pt>
                <c:pt idx="25">
                  <c:v>-0.01</c:v>
                </c:pt>
                <c:pt idx="26">
                  <c:v>-0.02</c:v>
                </c:pt>
                <c:pt idx="27">
                  <c:v>-0.04</c:v>
                </c:pt>
                <c:pt idx="28">
                  <c:v>-0.02</c:v>
                </c:pt>
                <c:pt idx="29">
                  <c:v>0</c:v>
                </c:pt>
                <c:pt idx="30">
                  <c:v>0.03</c:v>
                </c:pt>
                <c:pt idx="31">
                  <c:v>0.01</c:v>
                </c:pt>
                <c:pt idx="32">
                  <c:v>-0.05</c:v>
                </c:pt>
                <c:pt idx="33">
                  <c:v>-0.05</c:v>
                </c:pt>
                <c:pt idx="34">
                  <c:v>0.06</c:v>
                </c:pt>
                <c:pt idx="35">
                  <c:v>0.01</c:v>
                </c:pt>
                <c:pt idx="36">
                  <c:v>0.04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FA-4BC1-A7F2-B59F37F06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1152"/>
        <c:axId val="883472800"/>
      </c:scatterChart>
      <c:valAx>
        <c:axId val="102745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763952"/>
        <c:crosses val="autoZero"/>
        <c:crossBetween val="midCat"/>
      </c:valAx>
      <c:valAx>
        <c:axId val="105876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454992"/>
        <c:crosses val="autoZero"/>
        <c:crossBetween val="midCat"/>
      </c:valAx>
      <c:valAx>
        <c:axId val="88347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1152"/>
        <c:crosses val="max"/>
        <c:crossBetween val="midCat"/>
      </c:valAx>
      <c:valAx>
        <c:axId val="88346115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883472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[COVID19_US.xlsx]Sheet3!$O$1</c:f>
              <c:strCache>
                <c:ptCount val="1"/>
                <c:pt idx="0">
                  <c:v>Franklin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[COVID19_US.xlsx]Sheet3!$O$2:$O$43</c:f>
              <c:numCache>
                <c:formatCode>General</c:formatCode>
                <c:ptCount val="42"/>
                <c:pt idx="1">
                  <c:v>21</c:v>
                </c:pt>
                <c:pt idx="2">
                  <c:v>14</c:v>
                </c:pt>
                <c:pt idx="3">
                  <c:v>10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D4-4AED-8F28-CF422B35B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576192"/>
        <c:axId val="875575776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[COVID19_US.xlsx]Sheet3!$N$1</c:f>
              <c:strCache>
                <c:ptCount val="1"/>
                <c:pt idx="0">
                  <c:v>COTA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[COVID19_US.xlsx]Sheet3!$N$2:$N$43</c:f>
              <c:numCache>
                <c:formatCode>0%</c:formatCode>
                <c:ptCount val="42"/>
                <c:pt idx="0">
                  <c:v>0.45</c:v>
                </c:pt>
                <c:pt idx="1">
                  <c:v>0.4</c:v>
                </c:pt>
                <c:pt idx="2">
                  <c:v>0.54</c:v>
                </c:pt>
                <c:pt idx="3">
                  <c:v>0.52</c:v>
                </c:pt>
                <c:pt idx="4">
                  <c:v>0.52</c:v>
                </c:pt>
                <c:pt idx="5">
                  <c:v>0.5</c:v>
                </c:pt>
                <c:pt idx="6">
                  <c:v>0.38</c:v>
                </c:pt>
                <c:pt idx="7">
                  <c:v>0.23</c:v>
                </c:pt>
                <c:pt idx="8">
                  <c:v>0.26</c:v>
                </c:pt>
                <c:pt idx="9">
                  <c:v>0.23</c:v>
                </c:pt>
                <c:pt idx="10">
                  <c:v>0.21</c:v>
                </c:pt>
                <c:pt idx="11">
                  <c:v>0.15</c:v>
                </c:pt>
                <c:pt idx="12">
                  <c:v>0.12</c:v>
                </c:pt>
                <c:pt idx="13">
                  <c:v>0.08</c:v>
                </c:pt>
                <c:pt idx="14">
                  <c:v>-0.01</c:v>
                </c:pt>
                <c:pt idx="15">
                  <c:v>0.02</c:v>
                </c:pt>
                <c:pt idx="16">
                  <c:v>0.03</c:v>
                </c:pt>
                <c:pt idx="17">
                  <c:v>-0.06</c:v>
                </c:pt>
                <c:pt idx="18">
                  <c:v>-7.0000000000000007E-2</c:v>
                </c:pt>
                <c:pt idx="19">
                  <c:v>-0.05</c:v>
                </c:pt>
                <c:pt idx="20">
                  <c:v>-0.02</c:v>
                </c:pt>
                <c:pt idx="21">
                  <c:v>-0.08</c:v>
                </c:pt>
                <c:pt idx="22">
                  <c:v>-0.01</c:v>
                </c:pt>
                <c:pt idx="23">
                  <c:v>0.03</c:v>
                </c:pt>
                <c:pt idx="24">
                  <c:v>0.04</c:v>
                </c:pt>
                <c:pt idx="25">
                  <c:v>0</c:v>
                </c:pt>
                <c:pt idx="26">
                  <c:v>-0.01</c:v>
                </c:pt>
                <c:pt idx="27">
                  <c:v>-0.05</c:v>
                </c:pt>
                <c:pt idx="28">
                  <c:v>-0.09</c:v>
                </c:pt>
                <c:pt idx="29">
                  <c:v>-0.03</c:v>
                </c:pt>
                <c:pt idx="30">
                  <c:v>0.04</c:v>
                </c:pt>
                <c:pt idx="31">
                  <c:v>0.02</c:v>
                </c:pt>
                <c:pt idx="32">
                  <c:v>0</c:v>
                </c:pt>
                <c:pt idx="33">
                  <c:v>0.05</c:v>
                </c:pt>
                <c:pt idx="34">
                  <c:v>0.1</c:v>
                </c:pt>
                <c:pt idx="35">
                  <c:v>0.02</c:v>
                </c:pt>
                <c:pt idx="36">
                  <c:v>-0.02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D4-4AED-8F28-CF422B35B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338464"/>
        <c:axId val="886442656"/>
      </c:scatterChart>
      <c:valAx>
        <c:axId val="87557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75776"/>
        <c:crosses val="autoZero"/>
        <c:crossBetween val="midCat"/>
      </c:valAx>
      <c:valAx>
        <c:axId val="87557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76192"/>
        <c:crosses val="autoZero"/>
        <c:crossBetween val="midCat"/>
      </c:valAx>
      <c:valAx>
        <c:axId val="8864426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338464"/>
        <c:crosses val="max"/>
        <c:crossBetween val="midCat"/>
      </c:valAx>
      <c:valAx>
        <c:axId val="826338464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88644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[COVID19_US.xlsx]Sheet3!$B$1</c:f>
              <c:strCache>
                <c:ptCount val="1"/>
                <c:pt idx="0">
                  <c:v>MTA buses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[COVID19_US.xlsx]Sheet3!$B$2:$B$43</c:f>
              <c:numCache>
                <c:formatCode>0%</c:formatCode>
                <c:ptCount val="42"/>
                <c:pt idx="0">
                  <c:v>0.73</c:v>
                </c:pt>
                <c:pt idx="1">
                  <c:v>0.74</c:v>
                </c:pt>
                <c:pt idx="2">
                  <c:v>0.72</c:v>
                </c:pt>
                <c:pt idx="3">
                  <c:v>0.69</c:v>
                </c:pt>
                <c:pt idx="4">
                  <c:v>0.65</c:v>
                </c:pt>
                <c:pt idx="5">
                  <c:v>0.61</c:v>
                </c:pt>
                <c:pt idx="6">
                  <c:v>0.54</c:v>
                </c:pt>
                <c:pt idx="7">
                  <c:v>0.42</c:v>
                </c:pt>
                <c:pt idx="8">
                  <c:v>0.41</c:v>
                </c:pt>
                <c:pt idx="9">
                  <c:v>0.35</c:v>
                </c:pt>
                <c:pt idx="10">
                  <c:v>0.27</c:v>
                </c:pt>
                <c:pt idx="11">
                  <c:v>0.17</c:v>
                </c:pt>
                <c:pt idx="12">
                  <c:v>0.12</c:v>
                </c:pt>
                <c:pt idx="13">
                  <c:v>0.01</c:v>
                </c:pt>
                <c:pt idx="14">
                  <c:v>0.08</c:v>
                </c:pt>
                <c:pt idx="15">
                  <c:v>0.05</c:v>
                </c:pt>
                <c:pt idx="16">
                  <c:v>0.04</c:v>
                </c:pt>
                <c:pt idx="17">
                  <c:v>0.05</c:v>
                </c:pt>
                <c:pt idx="18">
                  <c:v>0.03</c:v>
                </c:pt>
                <c:pt idx="19">
                  <c:v>0.03</c:v>
                </c:pt>
                <c:pt idx="20">
                  <c:v>0</c:v>
                </c:pt>
                <c:pt idx="21">
                  <c:v>0.02</c:v>
                </c:pt>
                <c:pt idx="22">
                  <c:v>0.02</c:v>
                </c:pt>
                <c:pt idx="23">
                  <c:v>0</c:v>
                </c:pt>
                <c:pt idx="24">
                  <c:v>-0.01</c:v>
                </c:pt>
                <c:pt idx="25">
                  <c:v>-0.02</c:v>
                </c:pt>
                <c:pt idx="26">
                  <c:v>-0.03</c:v>
                </c:pt>
                <c:pt idx="27">
                  <c:v>-0.1</c:v>
                </c:pt>
                <c:pt idx="28">
                  <c:v>-0.01</c:v>
                </c:pt>
                <c:pt idx="29">
                  <c:v>0.02</c:v>
                </c:pt>
                <c:pt idx="30">
                  <c:v>0.05</c:v>
                </c:pt>
                <c:pt idx="31">
                  <c:v>0.02</c:v>
                </c:pt>
                <c:pt idx="32">
                  <c:v>-0.01</c:v>
                </c:pt>
                <c:pt idx="33">
                  <c:v>0.06</c:v>
                </c:pt>
                <c:pt idx="34">
                  <c:v>0.04</c:v>
                </c:pt>
                <c:pt idx="35">
                  <c:v>0</c:v>
                </c:pt>
                <c:pt idx="36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C0-4022-B3E4-F5A281DE5D21}"/>
            </c:ext>
          </c:extLst>
        </c:ser>
        <c:ser>
          <c:idx val="1"/>
          <c:order val="1"/>
          <c:tx>
            <c:strRef>
              <c:f>[COVID19_US.xlsx]Sheet3!$E$1</c:f>
              <c:strCache>
                <c:ptCount val="1"/>
                <c:pt idx="0">
                  <c:v>SFMTA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[COVID19_US.xlsx]Sheet3!$E$2:$E$43</c:f>
              <c:numCache>
                <c:formatCode>0%</c:formatCode>
                <c:ptCount val="42"/>
                <c:pt idx="0">
                  <c:v>0.81</c:v>
                </c:pt>
                <c:pt idx="1">
                  <c:v>0.83</c:v>
                </c:pt>
                <c:pt idx="2">
                  <c:v>0.85</c:v>
                </c:pt>
                <c:pt idx="3">
                  <c:v>0.86</c:v>
                </c:pt>
                <c:pt idx="4">
                  <c:v>0.86</c:v>
                </c:pt>
                <c:pt idx="5">
                  <c:v>0.83</c:v>
                </c:pt>
                <c:pt idx="6">
                  <c:v>0.68</c:v>
                </c:pt>
                <c:pt idx="7">
                  <c:v>0.53</c:v>
                </c:pt>
                <c:pt idx="8">
                  <c:v>0.54</c:v>
                </c:pt>
                <c:pt idx="9">
                  <c:v>0.47</c:v>
                </c:pt>
                <c:pt idx="10">
                  <c:v>0.41</c:v>
                </c:pt>
                <c:pt idx="11">
                  <c:v>0.36</c:v>
                </c:pt>
                <c:pt idx="12">
                  <c:v>0.33</c:v>
                </c:pt>
                <c:pt idx="13">
                  <c:v>0.28000000000000003</c:v>
                </c:pt>
                <c:pt idx="14">
                  <c:v>0.22</c:v>
                </c:pt>
                <c:pt idx="15">
                  <c:v>0.2</c:v>
                </c:pt>
                <c:pt idx="16">
                  <c:v>0.16</c:v>
                </c:pt>
                <c:pt idx="17">
                  <c:v>0.12</c:v>
                </c:pt>
                <c:pt idx="18">
                  <c:v>0.06</c:v>
                </c:pt>
                <c:pt idx="19">
                  <c:v>0.1</c:v>
                </c:pt>
                <c:pt idx="20">
                  <c:v>7.0000000000000007E-2</c:v>
                </c:pt>
                <c:pt idx="21">
                  <c:v>0.01</c:v>
                </c:pt>
                <c:pt idx="22">
                  <c:v>0.01</c:v>
                </c:pt>
                <c:pt idx="23">
                  <c:v>-0.02</c:v>
                </c:pt>
                <c:pt idx="24">
                  <c:v>0.01</c:v>
                </c:pt>
                <c:pt idx="25">
                  <c:v>0.02</c:v>
                </c:pt>
                <c:pt idx="26">
                  <c:v>0</c:v>
                </c:pt>
                <c:pt idx="27">
                  <c:v>-7.0000000000000007E-2</c:v>
                </c:pt>
                <c:pt idx="28">
                  <c:v>-0.03</c:v>
                </c:pt>
                <c:pt idx="29">
                  <c:v>-0.03</c:v>
                </c:pt>
                <c:pt idx="30">
                  <c:v>0</c:v>
                </c:pt>
                <c:pt idx="31">
                  <c:v>7.0000000000000007E-2</c:v>
                </c:pt>
                <c:pt idx="32">
                  <c:v>0.01</c:v>
                </c:pt>
                <c:pt idx="33">
                  <c:v>0.03</c:v>
                </c:pt>
                <c:pt idx="34">
                  <c:v>0.19</c:v>
                </c:pt>
                <c:pt idx="35">
                  <c:v>-0.05</c:v>
                </c:pt>
                <c:pt idx="36">
                  <c:v>-0.01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C0-4022-B3E4-F5A281DE5D21}"/>
            </c:ext>
          </c:extLst>
        </c:ser>
        <c:ser>
          <c:idx val="2"/>
          <c:order val="2"/>
          <c:tx>
            <c:strRef>
              <c:f>[COVID19_US.xlsx]Sheet3!$H$1</c:f>
              <c:strCache>
                <c:ptCount val="1"/>
                <c:pt idx="0">
                  <c:v>City of Seattle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[COVID19_US.xlsx]Sheet3!$H$2:$H$43</c:f>
              <c:numCache>
                <c:formatCode>0%</c:formatCode>
                <c:ptCount val="42"/>
                <c:pt idx="0">
                  <c:v>0.81</c:v>
                </c:pt>
                <c:pt idx="1">
                  <c:v>0.75</c:v>
                </c:pt>
                <c:pt idx="2">
                  <c:v>0.74</c:v>
                </c:pt>
                <c:pt idx="3">
                  <c:v>0.78</c:v>
                </c:pt>
                <c:pt idx="4">
                  <c:v>0.76</c:v>
                </c:pt>
                <c:pt idx="5">
                  <c:v>0.73</c:v>
                </c:pt>
                <c:pt idx="6">
                  <c:v>0.69</c:v>
                </c:pt>
                <c:pt idx="7">
                  <c:v>0.56000000000000005</c:v>
                </c:pt>
                <c:pt idx="8">
                  <c:v>0.56999999999999995</c:v>
                </c:pt>
                <c:pt idx="9">
                  <c:v>0.56999999999999995</c:v>
                </c:pt>
                <c:pt idx="10">
                  <c:v>0.55000000000000004</c:v>
                </c:pt>
                <c:pt idx="11">
                  <c:v>0.5</c:v>
                </c:pt>
                <c:pt idx="12">
                  <c:v>0.46</c:v>
                </c:pt>
                <c:pt idx="13">
                  <c:v>0.44</c:v>
                </c:pt>
                <c:pt idx="14">
                  <c:v>0.44</c:v>
                </c:pt>
                <c:pt idx="15">
                  <c:v>0.37</c:v>
                </c:pt>
                <c:pt idx="16">
                  <c:v>0.38</c:v>
                </c:pt>
                <c:pt idx="17">
                  <c:v>0.28999999999999998</c:v>
                </c:pt>
                <c:pt idx="18">
                  <c:v>0.24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0.06</c:v>
                </c:pt>
                <c:pt idx="22">
                  <c:v>0</c:v>
                </c:pt>
                <c:pt idx="23">
                  <c:v>0.01</c:v>
                </c:pt>
                <c:pt idx="24">
                  <c:v>-0.03</c:v>
                </c:pt>
                <c:pt idx="25">
                  <c:v>7.0000000000000007E-2</c:v>
                </c:pt>
                <c:pt idx="26">
                  <c:v>0.04</c:v>
                </c:pt>
                <c:pt idx="27">
                  <c:v>0.12</c:v>
                </c:pt>
                <c:pt idx="28">
                  <c:v>0.03</c:v>
                </c:pt>
                <c:pt idx="29">
                  <c:v>-0.01</c:v>
                </c:pt>
                <c:pt idx="30">
                  <c:v>0</c:v>
                </c:pt>
                <c:pt idx="31">
                  <c:v>0</c:v>
                </c:pt>
                <c:pt idx="32">
                  <c:v>0.06</c:v>
                </c:pt>
                <c:pt idx="33">
                  <c:v>-0.02</c:v>
                </c:pt>
                <c:pt idx="34">
                  <c:v>0.16</c:v>
                </c:pt>
                <c:pt idx="35">
                  <c:v>-0.1</c:v>
                </c:pt>
                <c:pt idx="36">
                  <c:v>-0.13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CC0-4022-B3E4-F5A281DE5D21}"/>
            </c:ext>
          </c:extLst>
        </c:ser>
        <c:ser>
          <c:idx val="3"/>
          <c:order val="3"/>
          <c:tx>
            <c:strRef>
              <c:f>[COVID19_US.xlsx]Sheet3!$K$1</c:f>
              <c:strCache>
                <c:ptCount val="1"/>
                <c:pt idx="0">
                  <c:v>Miami-Dade Transit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[COVID19_US.xlsx]Sheet3!$K$2:$K$43</c:f>
              <c:numCache>
                <c:formatCode>0%</c:formatCode>
                <c:ptCount val="42"/>
                <c:pt idx="0">
                  <c:v>0.56000000000000005</c:v>
                </c:pt>
                <c:pt idx="1">
                  <c:v>0.55000000000000004</c:v>
                </c:pt>
                <c:pt idx="2">
                  <c:v>0.48</c:v>
                </c:pt>
                <c:pt idx="3">
                  <c:v>0.49</c:v>
                </c:pt>
                <c:pt idx="4">
                  <c:v>0.42</c:v>
                </c:pt>
                <c:pt idx="5">
                  <c:v>0.33</c:v>
                </c:pt>
                <c:pt idx="6">
                  <c:v>0.31</c:v>
                </c:pt>
                <c:pt idx="7">
                  <c:v>0.12</c:v>
                </c:pt>
                <c:pt idx="8">
                  <c:v>0.13</c:v>
                </c:pt>
                <c:pt idx="9">
                  <c:v>0.09</c:v>
                </c:pt>
                <c:pt idx="10">
                  <c:v>0.08</c:v>
                </c:pt>
                <c:pt idx="11">
                  <c:v>0.01</c:v>
                </c:pt>
                <c:pt idx="12">
                  <c:v>-0.06</c:v>
                </c:pt>
                <c:pt idx="13">
                  <c:v>0.02</c:v>
                </c:pt>
                <c:pt idx="14">
                  <c:v>0.08</c:v>
                </c:pt>
                <c:pt idx="15">
                  <c:v>0.02</c:v>
                </c:pt>
                <c:pt idx="16">
                  <c:v>0.04</c:v>
                </c:pt>
                <c:pt idx="17">
                  <c:v>0</c:v>
                </c:pt>
                <c:pt idx="18">
                  <c:v>-0.05</c:v>
                </c:pt>
                <c:pt idx="19">
                  <c:v>-7.0000000000000007E-2</c:v>
                </c:pt>
                <c:pt idx="20">
                  <c:v>0</c:v>
                </c:pt>
                <c:pt idx="21">
                  <c:v>0</c:v>
                </c:pt>
                <c:pt idx="22">
                  <c:v>-0.02</c:v>
                </c:pt>
                <c:pt idx="23">
                  <c:v>0.02</c:v>
                </c:pt>
                <c:pt idx="24">
                  <c:v>0.06</c:v>
                </c:pt>
                <c:pt idx="25">
                  <c:v>-0.01</c:v>
                </c:pt>
                <c:pt idx="26">
                  <c:v>-0.02</c:v>
                </c:pt>
                <c:pt idx="27">
                  <c:v>-0.04</c:v>
                </c:pt>
                <c:pt idx="28">
                  <c:v>-0.02</c:v>
                </c:pt>
                <c:pt idx="29">
                  <c:v>0</c:v>
                </c:pt>
                <c:pt idx="30">
                  <c:v>0.03</c:v>
                </c:pt>
                <c:pt idx="31">
                  <c:v>0.01</c:v>
                </c:pt>
                <c:pt idx="32">
                  <c:v>-0.05</c:v>
                </c:pt>
                <c:pt idx="33">
                  <c:v>-0.05</c:v>
                </c:pt>
                <c:pt idx="34">
                  <c:v>0.06</c:v>
                </c:pt>
                <c:pt idx="35">
                  <c:v>0.01</c:v>
                </c:pt>
                <c:pt idx="36">
                  <c:v>0.04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CC0-4022-B3E4-F5A281DE5D21}"/>
            </c:ext>
          </c:extLst>
        </c:ser>
        <c:ser>
          <c:idx val="4"/>
          <c:order val="4"/>
          <c:tx>
            <c:strRef>
              <c:f>[COVID19_US.xlsx]Sheet3!$N$1</c:f>
              <c:strCache>
                <c:ptCount val="1"/>
                <c:pt idx="0">
                  <c:v>COTA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[COVID19_US.xlsx]Sheet3!$N$2:$N$43</c:f>
              <c:numCache>
                <c:formatCode>0%</c:formatCode>
                <c:ptCount val="42"/>
                <c:pt idx="0">
                  <c:v>0.45</c:v>
                </c:pt>
                <c:pt idx="1">
                  <c:v>0.4</c:v>
                </c:pt>
                <c:pt idx="2">
                  <c:v>0.54</c:v>
                </c:pt>
                <c:pt idx="3">
                  <c:v>0.52</c:v>
                </c:pt>
                <c:pt idx="4">
                  <c:v>0.52</c:v>
                </c:pt>
                <c:pt idx="5">
                  <c:v>0.5</c:v>
                </c:pt>
                <c:pt idx="6">
                  <c:v>0.38</c:v>
                </c:pt>
                <c:pt idx="7">
                  <c:v>0.23</c:v>
                </c:pt>
                <c:pt idx="8">
                  <c:v>0.26</c:v>
                </c:pt>
                <c:pt idx="9">
                  <c:v>0.23</c:v>
                </c:pt>
                <c:pt idx="10">
                  <c:v>0.21</c:v>
                </c:pt>
                <c:pt idx="11">
                  <c:v>0.15</c:v>
                </c:pt>
                <c:pt idx="12">
                  <c:v>0.12</c:v>
                </c:pt>
                <c:pt idx="13">
                  <c:v>0.08</c:v>
                </c:pt>
                <c:pt idx="14">
                  <c:v>-0.01</c:v>
                </c:pt>
                <c:pt idx="15">
                  <c:v>0.02</c:v>
                </c:pt>
                <c:pt idx="16">
                  <c:v>0.03</c:v>
                </c:pt>
                <c:pt idx="17">
                  <c:v>-0.06</c:v>
                </c:pt>
                <c:pt idx="18">
                  <c:v>-7.0000000000000007E-2</c:v>
                </c:pt>
                <c:pt idx="19">
                  <c:v>-0.05</c:v>
                </c:pt>
                <c:pt idx="20">
                  <c:v>-0.02</c:v>
                </c:pt>
                <c:pt idx="21">
                  <c:v>-0.08</c:v>
                </c:pt>
                <c:pt idx="22">
                  <c:v>-0.01</c:v>
                </c:pt>
                <c:pt idx="23">
                  <c:v>0.03</c:v>
                </c:pt>
                <c:pt idx="24">
                  <c:v>0.04</c:v>
                </c:pt>
                <c:pt idx="25">
                  <c:v>0</c:v>
                </c:pt>
                <c:pt idx="26">
                  <c:v>-0.01</c:v>
                </c:pt>
                <c:pt idx="27">
                  <c:v>-0.05</c:v>
                </c:pt>
                <c:pt idx="28">
                  <c:v>-0.09</c:v>
                </c:pt>
                <c:pt idx="29">
                  <c:v>-0.03</c:v>
                </c:pt>
                <c:pt idx="30">
                  <c:v>0.04</c:v>
                </c:pt>
                <c:pt idx="31">
                  <c:v>0.02</c:v>
                </c:pt>
                <c:pt idx="32">
                  <c:v>0</c:v>
                </c:pt>
                <c:pt idx="33">
                  <c:v>0.05</c:v>
                </c:pt>
                <c:pt idx="34">
                  <c:v>0.1</c:v>
                </c:pt>
                <c:pt idx="35">
                  <c:v>0.02</c:v>
                </c:pt>
                <c:pt idx="36">
                  <c:v>-0.02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CC0-4022-B3E4-F5A281DE5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6976"/>
        <c:axId val="883465312"/>
      </c:scatterChart>
      <c:valAx>
        <c:axId val="88346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5312"/>
        <c:crosses val="autoZero"/>
        <c:crossBetween val="midCat"/>
      </c:valAx>
      <c:valAx>
        <c:axId val="88346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6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declining systems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95486"/>
              </p:ext>
            </p:extLst>
          </p:nvPr>
        </p:nvGraphicFramePr>
        <p:xfrm>
          <a:off x="1171575" y="1852124"/>
          <a:ext cx="4411540" cy="4453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770">
                  <a:extLst>
                    <a:ext uri="{9D8B030D-6E8A-4147-A177-3AD203B41FA5}">
                      <a16:colId xmlns:a16="http://schemas.microsoft.com/office/drawing/2014/main" val="2236100048"/>
                    </a:ext>
                  </a:extLst>
                </a:gridCol>
                <a:gridCol w="2205770">
                  <a:extLst>
                    <a:ext uri="{9D8B030D-6E8A-4147-A177-3AD203B41FA5}">
                      <a16:colId xmlns:a16="http://schemas.microsoft.com/office/drawing/2014/main" val="2891722758"/>
                    </a:ext>
                  </a:extLst>
                </a:gridCol>
              </a:tblGrid>
              <a:tr h="926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University of California Berkeley (Bear Transit)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SF Bay Area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87416491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PresidiGo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SF Bay Area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626849291"/>
                  </a:ext>
                </a:extLst>
              </a:tr>
              <a:tr h="617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Via Mobility Services (Boulder)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Denver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095960705"/>
                  </a:ext>
                </a:extLst>
              </a:tr>
              <a:tr h="181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TCAT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Ithaca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61995487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U-M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Ann Arbor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933336963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Golden Gate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SF Bay Area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197252102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The Ride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Ann Arbor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220678221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Glendale Beeline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Los Angeles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606829509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MUNI (SFMTA)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SF Bay Area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401458813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City of Seattle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Seattle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394937951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AC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SF Bay Area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8991269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48618"/>
              </p:ext>
            </p:extLst>
          </p:nvPr>
        </p:nvGraphicFramePr>
        <p:xfrm>
          <a:off x="5996354" y="1852124"/>
          <a:ext cx="5249006" cy="4551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4503">
                  <a:extLst>
                    <a:ext uri="{9D8B030D-6E8A-4147-A177-3AD203B41FA5}">
                      <a16:colId xmlns:a16="http://schemas.microsoft.com/office/drawing/2014/main" val="3299219589"/>
                    </a:ext>
                  </a:extLst>
                </a:gridCol>
                <a:gridCol w="2624503">
                  <a:extLst>
                    <a:ext uri="{9D8B030D-6E8A-4147-A177-3AD203B41FA5}">
                      <a16:colId xmlns:a16="http://schemas.microsoft.com/office/drawing/2014/main" val="285326713"/>
                    </a:ext>
                  </a:extLst>
                </a:gridCol>
              </a:tblGrid>
              <a:tr h="9120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BART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 Bay Area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845320513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Capitol Corridor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 Bay Area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451141934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Santa Cruz Metro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Santa Cruz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824752318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Madison Metro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Madison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773610839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SamTrans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 Bay Area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198171421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West Hollywood (WeHo)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Los Angeles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886339106"/>
                  </a:ext>
                </a:extLst>
              </a:tr>
              <a:tr h="781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Caltrain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SF Bay Area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912361072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Monterey-Salinas Transit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Monterey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649865735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Santa Clarita Transit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Los Angeles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108208324"/>
                  </a:ext>
                </a:extLst>
              </a:tr>
              <a:tr h="15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CTA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Chicago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842976414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Las Vegas Monorail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Las Vegas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66237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5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who didn’t actually decline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0372"/>
              </p:ext>
            </p:extLst>
          </p:nvPr>
        </p:nvGraphicFramePr>
        <p:xfrm>
          <a:off x="1459522" y="1521068"/>
          <a:ext cx="9486900" cy="4906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296801718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389904349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85182991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3292164840"/>
                    </a:ext>
                  </a:extLst>
                </a:gridCol>
              </a:tblGrid>
              <a:tr h="323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CTTransit</a:t>
                      </a:r>
                      <a:r>
                        <a:rPr lang="en-US" sz="1800" u="none" strike="noStrike" dirty="0">
                          <a:effectLst/>
                        </a:rPr>
                        <a:t> New Britain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 Britain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Connecticut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1659986761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Fairfax Connector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Washington D.C.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687116396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SMART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Detroit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Wayne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Michigan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4019723279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KCATA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Kansas City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Jackson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Missouri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321822919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CTTransit New Haven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 Haven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 Haven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Connecticut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122730838"/>
                  </a:ext>
                </a:extLst>
              </a:tr>
              <a:tr h="512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Montgomery County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Washington D.C.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452516565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Baltimore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Baltimore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Maryland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788879657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San Antonio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Bexar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Texas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1109406759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Tri-Rail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Miami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Miami-Dade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Florida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423596035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Shore Line East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 Haven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 Haven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Connecticut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559854871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Palm Tran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Miami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Miami-Dade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Florida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45523121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CTTransit 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Connecticut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642613300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 Line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Connecticut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506444446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Greater Dayton RTA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Dayton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Montgomery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Ohio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928200686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PSTA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Tampa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Hillsborough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Florida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715089912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HRT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Hampton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Hampton city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Virginia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17147638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03684" y="6427263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just not severe… Or hasn’t reach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theory: why Columbus is so 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Columbus is still engaging.</a:t>
            </a:r>
          </a:p>
          <a:p>
            <a:r>
              <a:rPr lang="en-US" dirty="0" smtClean="0"/>
              <a:t>Hasn’t reached the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SFMTA – San Francisco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68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746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Seattle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8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9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MTA buses Manhattan – New York City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30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Miami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89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06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COTA – Franklin OH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5007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0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81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69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Slope: the speed of declining;</a:t>
            </a:r>
          </a:p>
          <a:p>
            <a:r>
              <a:rPr lang="en-US" dirty="0" smtClean="0"/>
              <a:t>Platform: the proportion that cannot WFH.</a:t>
            </a:r>
          </a:p>
          <a:p>
            <a:endParaRPr lang="en-US" dirty="0"/>
          </a:p>
          <a:p>
            <a:r>
              <a:rPr lang="en-US" dirty="0" smtClean="0"/>
              <a:t>Theory: every city have very different platform value:</a:t>
            </a:r>
          </a:p>
          <a:p>
            <a:pPr lvl="1"/>
            <a:r>
              <a:rPr lang="en-US" dirty="0" smtClean="0"/>
              <a:t>Columbus: 50% ~</a:t>
            </a:r>
          </a:p>
          <a:p>
            <a:pPr lvl="1"/>
            <a:r>
              <a:rPr lang="en-US" dirty="0" smtClean="0"/>
              <a:t>New York: 70% ~</a:t>
            </a:r>
          </a:p>
          <a:p>
            <a:pPr lvl="1"/>
            <a:r>
              <a:rPr lang="en-US" dirty="0" smtClean="0"/>
              <a:t>Seattle and Bay area: 80%~</a:t>
            </a:r>
          </a:p>
          <a:p>
            <a:pPr lvl="1"/>
            <a:r>
              <a:rPr lang="en-US" dirty="0" smtClean="0"/>
              <a:t>UCB: 90%+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921" y="2546927"/>
            <a:ext cx="569595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polar: Urban rate and white-collar rate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9510" y="5668798"/>
            <a:ext cx="157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University;</a:t>
            </a:r>
          </a:p>
          <a:p>
            <a:r>
              <a:rPr lang="en-US" dirty="0" smtClean="0"/>
              <a:t>Office/white collar dominating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7122" y="5020700"/>
            <a:ext cx="22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Car- dominating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8922" y="6475928"/>
            <a:ext cx="32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transit- dominating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06316" y="1574760"/>
            <a:ext cx="10515600" cy="4351338"/>
          </a:xfrm>
        </p:spPr>
        <p:txBody>
          <a:bodyPr/>
          <a:lstStyle/>
          <a:p>
            <a:r>
              <a:rPr lang="en-US" dirty="0" smtClean="0"/>
              <a:t>Urban rate OR sustainability score: how many (portion) people rely on public transit to work;</a:t>
            </a:r>
          </a:p>
          <a:p>
            <a:r>
              <a:rPr lang="en-US" dirty="0" smtClean="0"/>
              <a:t>White-collar rate or collar whiteness: how many (portion) people can actually WFH.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97977" y="4993524"/>
            <a:ext cx="2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Service/manufacture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46585" y="4932485"/>
            <a:ext cx="1019907" cy="27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353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Some results</vt:lpstr>
      <vt:lpstr>SFMTA – San Francisco</vt:lpstr>
      <vt:lpstr>Seattle</vt:lpstr>
      <vt:lpstr>MTA buses Manhattan – New York City</vt:lpstr>
      <vt:lpstr>Miami </vt:lpstr>
      <vt:lpstr>COTA – Franklin OH</vt:lpstr>
      <vt:lpstr>PowerPoint Presentation</vt:lpstr>
      <vt:lpstr>Two parameters</vt:lpstr>
      <vt:lpstr>Two polar: Urban rate and white-collar rate</vt:lpstr>
      <vt:lpstr>Top 20 declining systems</vt:lpstr>
      <vt:lpstr>Those who didn’t actually decline</vt:lpstr>
      <vt:lpstr>Another theory: why Columbus is so 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8</cp:revision>
  <dcterms:created xsi:type="dcterms:W3CDTF">2020-03-23T01:23:25Z</dcterms:created>
  <dcterms:modified xsi:type="dcterms:W3CDTF">2020-03-23T02:14:03Z</dcterms:modified>
</cp:coreProperties>
</file>