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4" r:id="rId4"/>
    <p:sldId id="275" r:id="rId5"/>
    <p:sldId id="283" r:id="rId6"/>
    <p:sldId id="271" r:id="rId7"/>
    <p:sldId id="276" r:id="rId8"/>
    <p:sldId id="278" r:id="rId9"/>
    <p:sldId id="277" r:id="rId10"/>
    <p:sldId id="280" r:id="rId11"/>
    <p:sldId id="281" r:id="rId12"/>
    <p:sldId id="282" r:id="rId13"/>
    <p:sldId id="287" r:id="rId14"/>
    <p:sldId id="291" r:id="rId15"/>
    <p:sldId id="292" r:id="rId16"/>
    <p:sldId id="288" r:id="rId17"/>
    <p:sldId id="293" r:id="rId18"/>
    <p:sldId id="284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er, Harvey J." initials="MHJ" lastIdx="4" clrIdx="0">
    <p:extLst>
      <p:ext uri="{19B8F6BF-5375-455C-9EA6-DF929625EA0E}">
        <p15:presenceInfo xmlns:p15="http://schemas.microsoft.com/office/powerpoint/2012/main" userId="S-1-5-21-3711032425-755364728-2729317452-19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463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Measuring the </a:t>
            </a:r>
            <a:r>
              <a:rPr lang="en-US" sz="4400" dirty="0" smtClean="0"/>
              <a:t>Impact </a:t>
            </a:r>
            <a:r>
              <a:rPr lang="en-US" sz="4400" dirty="0"/>
              <a:t>of COVID-19 on the Ridership in the US </a:t>
            </a:r>
            <a:r>
              <a:rPr lang="en-US" sz="4400" dirty="0" smtClean="0"/>
              <a:t>Transit 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5373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Luyu Liu, Harvey Miller</a:t>
            </a:r>
          </a:p>
          <a:p>
            <a:r>
              <a:rPr lang="en-US" dirty="0" smtClean="0"/>
              <a:t>The Ohio State University</a:t>
            </a:r>
          </a:p>
          <a:p>
            <a:r>
              <a:rPr lang="en-US" dirty="0" smtClean="0"/>
              <a:t>Center for Urban and Regional Analysis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{liu.6544, miller.81}@osu.edu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occupation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From our research:</a:t>
            </a:r>
          </a:p>
          <a:p>
            <a:r>
              <a:rPr lang="en-US" dirty="0" smtClean="0"/>
              <a:t>The amount of essential transit passengers is highly correlated with </a:t>
            </a:r>
            <a:r>
              <a:rPr lang="en-US" dirty="0" smtClean="0">
                <a:solidFill>
                  <a:srgbClr val="FF0000"/>
                </a:solidFill>
              </a:rPr>
              <a:t>the ratio of people with non-physical occupations</a:t>
            </a:r>
          </a:p>
          <a:p>
            <a:r>
              <a:rPr lang="en-US" dirty="0" smtClean="0"/>
              <a:t>Or: </a:t>
            </a:r>
            <a:r>
              <a:rPr lang="en-US" dirty="0" smtClean="0">
                <a:solidFill>
                  <a:srgbClr val="FF0000"/>
                </a:solidFill>
              </a:rPr>
              <a:t>how many people can work from home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the survey:</a:t>
            </a:r>
          </a:p>
          <a:p>
            <a:r>
              <a:rPr lang="en-US" dirty="0" smtClean="0"/>
              <a:t>The top 4 industry: </a:t>
            </a:r>
          </a:p>
          <a:p>
            <a:pPr lvl="1"/>
            <a:r>
              <a:rPr lang="en-US" dirty="0" smtClean="0"/>
              <a:t>Food;</a:t>
            </a:r>
          </a:p>
          <a:p>
            <a:pPr lvl="1"/>
            <a:r>
              <a:rPr lang="en-US" dirty="0" smtClean="0"/>
              <a:t>Health care;</a:t>
            </a:r>
          </a:p>
          <a:p>
            <a:pPr lvl="1"/>
            <a:r>
              <a:rPr lang="en-US" dirty="0" smtClean="0"/>
              <a:t>Sales;</a:t>
            </a:r>
          </a:p>
          <a:p>
            <a:pPr lvl="1"/>
            <a:r>
              <a:rPr lang="en-US" dirty="0" smtClean="0"/>
              <a:t>Health care </a:t>
            </a:r>
            <a:r>
              <a:rPr lang="en-US" dirty="0" err="1" smtClean="0"/>
              <a:t>practioners</a:t>
            </a:r>
            <a:r>
              <a:rPr lang="en-US" dirty="0" smtClean="0"/>
              <a:t> and technical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5126" y="4352879"/>
            <a:ext cx="48286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least 4 </a:t>
            </a:r>
            <a:r>
              <a:rPr lang="en-US" sz="2400" dirty="0" smtClean="0"/>
              <a:t>industry: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Management;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Architecture and engineering;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Legal;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Science.</a:t>
            </a:r>
          </a:p>
        </p:txBody>
      </p:sp>
    </p:spTree>
    <p:extLst>
      <p:ext uri="{BB962C8B-B14F-4D97-AF65-F5344CB8AC3E}">
        <p14:creationId xmlns:p14="http://schemas.microsoft.com/office/powerpoint/2010/main" val="141512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race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592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From our research:</a:t>
            </a:r>
          </a:p>
          <a:p>
            <a:r>
              <a:rPr lang="en-US" dirty="0" smtClean="0"/>
              <a:t>A city’s demand decrease level is correlated with ratio of African American and Hispanic population.</a:t>
            </a:r>
          </a:p>
          <a:p>
            <a:r>
              <a:rPr lang="en-US" dirty="0" smtClean="0"/>
              <a:t>Cities with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African American / Hispanic population are likely to have a </a:t>
            </a:r>
            <a:r>
              <a:rPr lang="en-US" dirty="0" smtClean="0">
                <a:solidFill>
                  <a:srgbClr val="FF0000"/>
                </a:solidFill>
              </a:rPr>
              <a:t>higher</a:t>
            </a:r>
            <a:r>
              <a:rPr lang="en-US" dirty="0" smtClean="0"/>
              <a:t>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survey:</a:t>
            </a:r>
          </a:p>
          <a:p>
            <a:endParaRPr lang="en-US" dirty="0"/>
          </a:p>
        </p:txBody>
      </p:sp>
      <p:pic>
        <p:nvPicPr>
          <p:cNvPr id="1026" name="Picture 2" descr="https://miro.medium.com/max/4080/1*sdo8aCUUs4vlDpzHe-I8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49" y="772737"/>
            <a:ext cx="6996301" cy="593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9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sex/gender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our research: If a city has larger female ratio, the floor value is  very likely to have a higher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survey: transit female/male ratio change from 49%/49% to 56%/40%</a:t>
            </a:r>
          </a:p>
          <a:p>
            <a:pPr marL="0" indent="0">
              <a:buNone/>
            </a:pPr>
            <a:r>
              <a:rPr lang="en-US" dirty="0" smtClean="0"/>
              <a:t>In cities like Philadelphia, </a:t>
            </a:r>
            <a:r>
              <a:rPr lang="en-US" dirty="0" smtClean="0">
                <a:solidFill>
                  <a:srgbClr val="FF0000"/>
                </a:solidFill>
              </a:rPr>
              <a:t>more than 68% of riders are women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6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preference does not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and Google search statistics have no correlation with the floor value.</a:t>
            </a:r>
          </a:p>
          <a:p>
            <a:r>
              <a:rPr lang="en-US" dirty="0" smtClean="0"/>
              <a:t>But Google search statistics are significantly correlated with the speed of the transit demand decrease.</a:t>
            </a:r>
          </a:p>
          <a:p>
            <a:endParaRPr lang="en-US" dirty="0"/>
          </a:p>
          <a:p>
            <a:r>
              <a:rPr lang="en-US" dirty="0" smtClean="0"/>
              <a:t>The myth of “awareness”:</a:t>
            </a:r>
          </a:p>
          <a:p>
            <a:pPr lvl="1"/>
            <a:r>
              <a:rPr lang="en-US" dirty="0" smtClean="0"/>
              <a:t>Essential workers know, yet they still have to work;</a:t>
            </a:r>
          </a:p>
          <a:p>
            <a:pPr lvl="1"/>
            <a:r>
              <a:rPr lang="en-US" dirty="0" smtClean="0"/>
              <a:t>Awareness is only relevant to those who </a:t>
            </a:r>
            <a:r>
              <a:rPr lang="en-US" b="1" i="1" dirty="0" smtClean="0"/>
              <a:t>can </a:t>
            </a:r>
            <a:r>
              <a:rPr lang="en-US" dirty="0" smtClean="0"/>
              <a:t>work from home.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12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building on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Awareness of the fact that building is on fire: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relevant to the fleeing speed of those who can run for their life;</a:t>
            </a:r>
          </a:p>
          <a:p>
            <a:r>
              <a:rPr lang="en-US" dirty="0" smtClean="0"/>
              <a:t>Is not relevant to the amount of people who will run for their life;</a:t>
            </a:r>
          </a:p>
          <a:p>
            <a:r>
              <a:rPr lang="en-US" dirty="0" smtClean="0"/>
              <a:t>Instead, your race, your age, your sex/gender, and your occupation are the factors that are relevant to whether you can run for your life.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9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essential workers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rotests over coronavirus orders started with fringe groups, bu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3" y="2031518"/>
            <a:ext cx="5495674" cy="39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rocery Workers Plea for Virus Safety Measures as Clerks Deal With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6527"/>
            <a:ext cx="5990136" cy="33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954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Peaks and commuting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5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Weekdays and weekends are no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pandemic made difference of the dynamic within a day between weekdays and weekends less obvious.</a:t>
            </a:r>
            <a:endParaRPr lang="en-US" sz="2400" dirty="0"/>
          </a:p>
          <a:p>
            <a:pPr lvl="1"/>
            <a:r>
              <a:rPr lang="en-US" dirty="0"/>
              <a:t>Weekends are more like weekdays. In many systems such the MTA system in New York City, the weekends curves show a two-peak patterns when it only had one peak. The cessation of the unessential businesses made the weekends trips become commuting-dominating.</a:t>
            </a:r>
            <a:endParaRPr lang="en-US" sz="2000" dirty="0"/>
          </a:p>
          <a:p>
            <a:pPr lvl="1"/>
            <a:r>
              <a:rPr lang="en-US" dirty="0"/>
              <a:t>Weekdays are more like weekends. Disproportional decrease of the morning and afternoon commuting activities in the weekdays made the difference between rush hours and normal hours less obvious.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7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7" y="156412"/>
            <a:ext cx="10876085" cy="67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2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0"/>
            <a:ext cx="10877550" cy="68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1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</a:t>
            </a:r>
            <a:r>
              <a:rPr lang="en-US" dirty="0" smtClean="0">
                <a:solidFill>
                  <a:srgbClr val="FF0000"/>
                </a:solidFill>
              </a:rPr>
              <a:t>transit demand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Indicates how many people opened the Transit app in </a:t>
            </a:r>
            <a:r>
              <a:rPr lang="en-US" altLang="zh-CN" dirty="0" smtClean="0">
                <a:solidFill>
                  <a:srgbClr val="FF0000"/>
                </a:solidFill>
              </a:rPr>
              <a:t>each</a:t>
            </a:r>
            <a:r>
              <a:rPr lang="en-US" dirty="0" smtClean="0">
                <a:solidFill>
                  <a:srgbClr val="FF0000"/>
                </a:solidFill>
              </a:rPr>
              <a:t> single day;</a:t>
            </a:r>
          </a:p>
          <a:p>
            <a:r>
              <a:rPr lang="en-US" dirty="0" smtClean="0"/>
              <a:t>Using the app is highly correlated with the actual ridership.</a:t>
            </a:r>
          </a:p>
          <a:p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/>
              <a:t>phone data: public dataset from Transit app;</a:t>
            </a:r>
          </a:p>
          <a:p>
            <a:r>
              <a:rPr lang="en-US" dirty="0"/>
              <a:t>For 113 transit systems in 70 cities in the US, including Columbus and COTA.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230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30" y="0"/>
            <a:ext cx="10971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transit 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1234440"/>
            <a:ext cx="749808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9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ogistic decline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459865" y="1690688"/>
                <a:ext cx="2723501" cy="627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865" y="1690688"/>
                <a:ext cx="2723501" cy="627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 rot="5400000">
            <a:off x="4062046" y="3930955"/>
            <a:ext cx="2620108" cy="211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1954" y="3851797"/>
            <a:ext cx="9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5246" y="2989385"/>
            <a:ext cx="4548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: Floor value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the base level of patronage during this crisis?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this vary by 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explains this variation: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Transit dependence?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Jobs mix?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Socioeconomic status?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7" y="1860794"/>
            <a:ext cx="5801784" cy="4351338"/>
          </a:xfrm>
        </p:spPr>
      </p:pic>
      <p:sp>
        <p:nvSpPr>
          <p:cNvPr id="3" name="Right Brace 2"/>
          <p:cNvSpPr/>
          <p:nvPr/>
        </p:nvSpPr>
        <p:spPr>
          <a:xfrm>
            <a:off x="5124850" y="2865389"/>
            <a:ext cx="311123" cy="2342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85192" y="3851796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Floor value</a:t>
            </a:r>
          </a:p>
        </p:txBody>
      </p:sp>
    </p:spTree>
    <p:extLst>
      <p:ext uri="{BB962C8B-B14F-4D97-AF65-F5344CB8AC3E}">
        <p14:creationId xmlns:p14="http://schemas.microsoft.com/office/powerpoint/2010/main" val="426041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/>
              <a:t>What is the base level of patronage during this crisis? </a:t>
            </a:r>
            <a:endParaRPr lang="en-US" dirty="0" smtClean="0"/>
          </a:p>
          <a:p>
            <a:pPr marL="285750" indent="-285750"/>
            <a:r>
              <a:rPr lang="en-US" dirty="0" smtClean="0"/>
              <a:t>Or: how many people stopped to use transit during this pandemic?</a:t>
            </a:r>
          </a:p>
          <a:p>
            <a:pPr marL="285750" indent="-285750"/>
            <a:r>
              <a:rPr lang="en-US" dirty="0" smtClean="0"/>
              <a:t>Or: how many people continued to use transit?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Does this vary by city?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What explains this variation:</a:t>
            </a:r>
          </a:p>
          <a:p>
            <a:pPr marL="742950" lvl="1" indent="-285750"/>
            <a:r>
              <a:rPr lang="en-US" dirty="0"/>
              <a:t>Transit dependence?</a:t>
            </a:r>
          </a:p>
          <a:p>
            <a:pPr marL="742950" lvl="1" indent="-285750"/>
            <a:r>
              <a:rPr lang="en-US" dirty="0"/>
              <a:t>Jobs mix?</a:t>
            </a:r>
          </a:p>
          <a:p>
            <a:pPr marL="742950" lvl="1" indent="-285750"/>
            <a:r>
              <a:rPr lang="en-US" dirty="0"/>
              <a:t>Socioeconomic status?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9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276-E1AB-4571-BD44-4D63E3D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A25E-6B10-43A6-A9B6-49DA24EA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Cities have different floor values:</a:t>
            </a:r>
          </a:p>
          <a:p>
            <a:pPr lvl="1"/>
            <a:r>
              <a:rPr lang="en-US" dirty="0" smtClean="0"/>
              <a:t>University of California Berkeley, The Ride Ann Arbor, and TCAT Ithaca: 90%+</a:t>
            </a:r>
          </a:p>
          <a:p>
            <a:pPr lvl="1"/>
            <a:r>
              <a:rPr lang="en-US" dirty="0"/>
              <a:t>Seattle and Bay area: 80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/>
              <a:t>New York City: 70%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Ohio (Columbus, Cincinnati, Cleveland): 50% - 60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Florida (Tampa, Miami, and Orlando): 40% - 50%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6073" y="-1"/>
            <a:ext cx="11352335" cy="695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2584" y="886162"/>
            <a:ext cx="3272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Blue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versus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Demography?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Ability to work from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Concern, local leadership?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21030" y="4246323"/>
            <a:ext cx="1077239" cy="2630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Floor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are still using transit </a:t>
            </a:r>
            <a:r>
              <a:rPr lang="en-US" altLang="zh-CN" dirty="0" smtClean="0"/>
              <a:t>during the pandemic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conclusions from our research and the survey by Transit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7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 app conduced a user survey (n= 25000, n = 15000 in US) about who are still using the transit during the pandemic.</a:t>
            </a:r>
          </a:p>
          <a:p>
            <a:r>
              <a:rPr lang="en-US" dirty="0" smtClean="0"/>
              <a:t>Survey different aspects of the “</a:t>
            </a:r>
            <a:r>
              <a:rPr lang="en-US" dirty="0" smtClean="0">
                <a:solidFill>
                  <a:srgbClr val="FF0000"/>
                </a:solidFill>
              </a:rPr>
              <a:t>essential transit users</a:t>
            </a:r>
            <a:r>
              <a:rPr lang="en-US" dirty="0" smtClean="0"/>
              <a:t>” during the pandemic, including mobility, social-economic, and demographic information.</a:t>
            </a:r>
          </a:p>
          <a:p>
            <a:endParaRPr lang="en-US" dirty="0"/>
          </a:p>
          <a:p>
            <a:r>
              <a:rPr lang="en-US" dirty="0"/>
              <a:t>Different data source, same conclusions.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7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794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Measuring the Impact of COVID-19 on the Ridership in the US Transit Systems</vt:lpstr>
      <vt:lpstr>Data – transit demand</vt:lpstr>
      <vt:lpstr>All transit systems</vt:lpstr>
      <vt:lpstr>Logistic decline model</vt:lpstr>
      <vt:lpstr>Floor value</vt:lpstr>
      <vt:lpstr>Floor value</vt:lpstr>
      <vt:lpstr>PowerPoint Presentation</vt:lpstr>
      <vt:lpstr>Who are still using transit during the pandemic</vt:lpstr>
      <vt:lpstr>Survey</vt:lpstr>
      <vt:lpstr>Your occupation matters</vt:lpstr>
      <vt:lpstr>Your race matters</vt:lpstr>
      <vt:lpstr>Your sex/gender matters</vt:lpstr>
      <vt:lpstr>Your preference does not matter</vt:lpstr>
      <vt:lpstr>A building on fire</vt:lpstr>
      <vt:lpstr>Who is the essential workers again?</vt:lpstr>
      <vt:lpstr>Peaks and commuting</vt:lpstr>
      <vt:lpstr>Weekdays and weekends are no more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results</dc:title>
  <dc:creator>Liu, Luyu</dc:creator>
  <cp:lastModifiedBy>Liu, Luyu</cp:lastModifiedBy>
  <cp:revision>57</cp:revision>
  <dcterms:created xsi:type="dcterms:W3CDTF">2020-03-23T01:23:25Z</dcterms:created>
  <dcterms:modified xsi:type="dcterms:W3CDTF">2020-05-05T16:24:48Z</dcterms:modified>
</cp:coreProperties>
</file>