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17"/>
  </p:notesMasterIdLst>
  <p:handoutMasterIdLst>
    <p:handoutMasterId r:id="rId18"/>
  </p:handoutMasterIdLst>
  <p:sldIdLst>
    <p:sldId id="256" r:id="rId3"/>
    <p:sldId id="257" r:id="rId4"/>
    <p:sldId id="258" r:id="rId5"/>
    <p:sldId id="260" r:id="rId6"/>
    <p:sldId id="259" r:id="rId7"/>
    <p:sldId id="262" r:id="rId8"/>
    <p:sldId id="263" r:id="rId9"/>
    <p:sldId id="261"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7"/>
            <p14:sldId id="258"/>
            <p14:sldId id="260"/>
            <p14:sldId id="259"/>
            <p14:sldId id="262"/>
            <p14:sldId id="263"/>
            <p14:sldId id="261"/>
            <p14:sldId id="265"/>
            <p14:sldId id="266"/>
            <p14:sldId id="267"/>
            <p14:sldId id="268"/>
            <p14:sldId id="269"/>
            <p14:sldId id="270"/>
          </p14:sldIdLst>
        </p14:section>
        <p14:section name="Untitled Section" id="{38F2203A-DA60-42C6-838D-14914B3C4B1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386" autoAdjust="0"/>
  </p:normalViewPr>
  <p:slideViewPr>
    <p:cSldViewPr snapToGrid="0" snapToObjects="1">
      <p:cViewPr>
        <p:scale>
          <a:sx n="125" d="100"/>
          <a:sy n="125" d="100"/>
        </p:scale>
        <p:origin x="1422"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10/17/2019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10/17/2019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372791"/>
            <a:ext cx="8229600" cy="3394472"/>
          </a:xfrm>
          <a:prstGeom prst="rect">
            <a:avLst/>
          </a:prstGeom>
          <a:ln>
            <a:solidFill>
              <a:srgbClr val="FFFFFF"/>
            </a:solidFill>
          </a:ln>
        </p:spPr>
        <p:txBody>
          <a:bodyPr/>
          <a:lstStyle>
            <a:lvl1pPr>
              <a:defRPr sz="28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BIG WORD BIG PHRASE</a:t>
            </a:r>
            <a:br>
              <a:rPr lang="en-US" dirty="0" smtClean="0"/>
            </a:br>
            <a:r>
              <a:rPr lang="en-US" dirty="0" smtClean="0"/>
              <a:t>SLIDE</a:t>
            </a:r>
            <a:endParaRPr lang="en-US" dirty="0"/>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BIG WORD</a:t>
            </a:r>
          </a:p>
          <a:p>
            <a:pPr lvl="0"/>
            <a:r>
              <a:rPr lang="en-US" dirty="0" smtClean="0"/>
              <a:t>BIG PHRASE</a:t>
            </a:r>
            <a:br>
              <a:rPr lang="en-US" dirty="0" smtClean="0"/>
            </a:br>
            <a:r>
              <a:rPr lang="en-US" dirty="0" smtClean="0"/>
              <a:t>SLIDE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smtClean="0">
                <a:solidFill>
                  <a:schemeClr val="tx1">
                    <a:lumMod val="75000"/>
                    <a:lumOff val="25000"/>
                  </a:schemeClr>
                </a:solidFill>
                <a:cs typeface="Arial"/>
              </a:rPr>
              <a:t>– </a:t>
            </a:r>
            <a:r>
              <a:rPr lang="en-US" sz="2400" dirty="0" err="1" smtClean="0">
                <a:solidFill>
                  <a:schemeClr val="tx1">
                    <a:lumMod val="75000"/>
                    <a:lumOff val="25000"/>
                  </a:schemeClr>
                </a:solidFill>
                <a:cs typeface="Arial"/>
              </a:rPr>
              <a:t>Firstandlast</a:t>
            </a:r>
            <a:r>
              <a:rPr lang="en-US" sz="2400" dirty="0" smtClean="0">
                <a:solidFill>
                  <a:schemeClr val="tx1">
                    <a:lumMod val="75000"/>
                    <a:lumOff val="25000"/>
                  </a:schemeClr>
                </a:solidFill>
                <a:cs typeface="Arial"/>
              </a:rPr>
              <a:t> Name</a:t>
            </a:r>
          </a:p>
          <a:p>
            <a:pPr algn="r">
              <a:lnSpc>
                <a:spcPct val="110000"/>
              </a:lnSpc>
            </a:pPr>
            <a:r>
              <a:rPr lang="en-US" sz="1800" dirty="0" smtClean="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smtClean="0">
                <a:solidFill>
                  <a:srgbClr val="BB0032"/>
                </a:solidFill>
                <a:latin typeface="+mj-lt"/>
                <a:cs typeface="Arial"/>
              </a:rPr>
              <a:t>“Notable quotes</a:t>
            </a:r>
            <a:br>
              <a:rPr lang="en-US" sz="6500" b="0" dirty="0" smtClean="0">
                <a:solidFill>
                  <a:srgbClr val="BB0032"/>
                </a:solidFill>
                <a:latin typeface="+mj-lt"/>
                <a:cs typeface="Arial"/>
              </a:rPr>
            </a:br>
            <a:r>
              <a:rPr lang="en-US" sz="6500" b="0" dirty="0" smtClean="0">
                <a:solidFill>
                  <a:srgbClr val="BB0032"/>
                </a:solidFill>
                <a:latin typeface="+mj-lt"/>
                <a:cs typeface="Arial"/>
              </a:rPr>
              <a:t>goes right here,</a:t>
            </a:r>
            <a:br>
              <a:rPr lang="en-US" sz="6500" b="0" dirty="0" smtClean="0">
                <a:solidFill>
                  <a:srgbClr val="BB0032"/>
                </a:solidFill>
                <a:latin typeface="+mj-lt"/>
                <a:cs typeface="Arial"/>
              </a:rPr>
            </a:br>
            <a:r>
              <a:rPr lang="en-US" sz="6500" b="0" dirty="0" smtClean="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smtClean="0"/>
              <a:t>Full slide picture</a:t>
            </a:r>
            <a:endParaRPr lang="en-US" dirty="0"/>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Fifth level</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smtClean="0"/>
              <a:t>½ slide picture</a:t>
            </a:r>
            <a:endParaRPr lang="en-US" dirty="0"/>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TOPIC TITLE HERE</a:t>
            </a:r>
            <a:endParaRPr lang="en-US" dirty="0"/>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TOPIC TITLE HERE</a:t>
            </a:r>
            <a:endParaRPr lang="en-US" dirty="0"/>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smtClean="0"/>
          </a:p>
          <a:p>
            <a:pPr lvl="0"/>
            <a:endParaRPr lang="en-US" dirty="0" smtClean="0"/>
          </a:p>
          <a:p>
            <a:pPr lvl="0"/>
            <a:endParaRPr lang="en-US" dirty="0" smtClean="0"/>
          </a:p>
          <a:p>
            <a:pPr lvl="0"/>
            <a:endParaRPr lang="en-US" dirty="0" smtClean="0"/>
          </a:p>
          <a:p>
            <a:pPr lvl="0"/>
            <a:r>
              <a:rPr lang="en-US" dirty="0" smtClean="0"/>
              <a:t>chart/graph/table</a:t>
            </a:r>
            <a:endParaRPr lang="en-US" dirty="0"/>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10/17/2019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smtClean="0"/>
              <a:t>Device Placement with Reinforcement </a:t>
            </a:r>
            <a:r>
              <a:rPr lang="en-US" sz="3200" dirty="0"/>
              <a:t>Learning</a:t>
            </a:r>
            <a:endParaRPr lang="en-US" sz="3200" dirty="0"/>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endParaRPr lang="en-US" sz="1800" dirty="0"/>
          </a:p>
        </p:txBody>
      </p:sp>
    </p:spTree>
    <p:extLst>
      <p:ext uri="{BB962C8B-B14F-4D97-AF65-F5344CB8AC3E}">
        <p14:creationId xmlns:p14="http://schemas.microsoft.com/office/powerpoint/2010/main" val="22844774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smtClean="0"/>
              <a:t>How?</a:t>
            </a:r>
          </a:p>
          <a:p>
            <a:pPr marL="457200" lvl="1" indent="-457200">
              <a:buFont typeface="Arial" panose="020B0604020202020204" pitchFamily="34" charset="0"/>
              <a:buChar char="•"/>
            </a:pPr>
            <a:r>
              <a:rPr lang="en-US" dirty="0" smtClean="0">
                <a:solidFill>
                  <a:srgbClr val="C00000"/>
                </a:solidFill>
              </a:rPr>
              <a:t>Human specify: </a:t>
            </a:r>
          </a:p>
          <a:p>
            <a:pPr marL="457200" lvl="2" indent="-457200">
              <a:buFont typeface="Arial" panose="020B0604020202020204" pitchFamily="34" charset="0"/>
              <a:buChar char="•"/>
            </a:pPr>
            <a:r>
              <a:rPr lang="en-US" dirty="0" smtClean="0"/>
              <a:t>Questionable;</a:t>
            </a:r>
          </a:p>
          <a:p>
            <a:pPr marL="457200" lvl="2" indent="-457200">
              <a:buFont typeface="Arial" panose="020B0604020202020204" pitchFamily="34" charset="0"/>
              <a:buChar char="•"/>
            </a:pPr>
            <a:r>
              <a:rPr lang="en-US" dirty="0" smtClean="0"/>
              <a:t>Low reusability/generalizability</a:t>
            </a:r>
            <a:endParaRPr lang="en-US" dirty="0"/>
          </a:p>
          <a:p>
            <a:pPr marL="457200" lvl="1" indent="-457200">
              <a:buFont typeface="Arial" panose="020B0604020202020204" pitchFamily="34" charset="0"/>
              <a:buChar char="•"/>
            </a:pPr>
            <a:r>
              <a:rPr lang="en-US" dirty="0" smtClean="0">
                <a:solidFill>
                  <a:srgbClr val="C00000"/>
                </a:solidFill>
              </a:rPr>
              <a:t>Algorithm:</a:t>
            </a:r>
          </a:p>
          <a:p>
            <a:pPr marL="457200" lvl="2" indent="-457200">
              <a:buFont typeface="Arial" panose="020B0604020202020204" pitchFamily="34" charset="0"/>
              <a:buChar char="•"/>
            </a:pPr>
            <a:r>
              <a:rPr lang="en-US" dirty="0" smtClean="0"/>
              <a:t>“I used the stones to destroy the stones”  - </a:t>
            </a:r>
            <a:r>
              <a:rPr lang="en-US" dirty="0" err="1" smtClean="0"/>
              <a:t>Thanos</a:t>
            </a:r>
            <a:endParaRPr lang="en-US" dirty="0" smtClean="0"/>
          </a:p>
          <a:p>
            <a:pPr marL="457200" lvl="2" indent="-457200">
              <a:buFont typeface="Arial" panose="020B0604020202020204" pitchFamily="34" charset="0"/>
              <a:buChar char="•"/>
            </a:pPr>
            <a:r>
              <a:rPr lang="en-US" dirty="0" smtClean="0"/>
              <a:t>Hard to tune the </a:t>
            </a:r>
            <a:r>
              <a:rPr lang="en-US" dirty="0" err="1" smtClean="0"/>
              <a:t>hyperparameters</a:t>
            </a:r>
            <a:r>
              <a:rPr lang="en-US" dirty="0" smtClean="0"/>
              <a:t>.</a:t>
            </a:r>
          </a:p>
          <a:p>
            <a:pPr marL="457200" lvl="2" indent="-457200">
              <a:buFont typeface="Arial" panose="020B0604020202020204" pitchFamily="34" charset="0"/>
              <a:buChar char="•"/>
            </a:pPr>
            <a:endParaRPr lang="en-US" dirty="0" smtClean="0"/>
          </a:p>
          <a:p>
            <a:pPr marL="457200" lvl="2" indent="-45720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364311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smtClean="0"/>
              <a:t>Reinforcement Learning?</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dirty="0" smtClean="0"/>
          </a:p>
          <a:p>
            <a:r>
              <a:rPr lang="en-US" dirty="0" smtClean="0"/>
              <a:t>What?</a:t>
            </a:r>
          </a:p>
          <a:p>
            <a:pPr marL="342900" indent="-342900">
              <a:buFont typeface="Arial" panose="020B0604020202020204" pitchFamily="34" charset="0"/>
              <a:buChar char="•"/>
            </a:pPr>
            <a:r>
              <a:rPr lang="en-US" sz="2400" dirty="0" smtClean="0"/>
              <a:t>Agents (Problem)</a:t>
            </a:r>
          </a:p>
          <a:p>
            <a:pPr marL="342900" indent="-342900">
              <a:buFont typeface="Arial" panose="020B0604020202020204" pitchFamily="34" charset="0"/>
              <a:buChar char="•"/>
            </a:pPr>
            <a:r>
              <a:rPr lang="en-US" sz="2400" dirty="0" smtClean="0"/>
              <a:t>E</a:t>
            </a:r>
            <a:r>
              <a:rPr lang="en-US" altLang="zh-CN" sz="2400" dirty="0" smtClean="0"/>
              <a:t>xploration (Ac</a:t>
            </a:r>
            <a:r>
              <a:rPr lang="en-US" sz="2400" dirty="0" smtClean="0"/>
              <a:t>tions)</a:t>
            </a:r>
          </a:p>
          <a:p>
            <a:pPr marL="342900" indent="-342900">
              <a:buFont typeface="Arial" panose="020B0604020202020204" pitchFamily="34" charset="0"/>
              <a:buChar char="•"/>
            </a:pPr>
            <a:r>
              <a:rPr lang="en-US" sz="2400" dirty="0" smtClean="0"/>
              <a:t>An </a:t>
            </a:r>
            <a:r>
              <a:rPr lang="en-US" sz="2400" dirty="0"/>
              <a:t>environment (</a:t>
            </a:r>
            <a:r>
              <a:rPr lang="en-US" sz="2400" dirty="0"/>
              <a:t>Markov decision </a:t>
            </a:r>
            <a:r>
              <a:rPr lang="en-US" sz="2400" dirty="0"/>
              <a:t>process)</a:t>
            </a:r>
          </a:p>
          <a:p>
            <a:pPr marL="342900" indent="-342900">
              <a:buFont typeface="Arial" panose="020B0604020202020204" pitchFamily="34" charset="0"/>
              <a:buChar char="•"/>
            </a:pPr>
            <a:r>
              <a:rPr lang="en-US" sz="2400" dirty="0" smtClean="0"/>
              <a:t>Cumulative reward (Feedback)</a:t>
            </a:r>
            <a:endParaRPr lang="en-US" sz="2400" dirty="0"/>
          </a:p>
        </p:txBody>
      </p:sp>
      <p:sp>
        <p:nvSpPr>
          <p:cNvPr id="3" name="Title 2"/>
          <p:cNvSpPr>
            <a:spLocks noGrp="1"/>
          </p:cNvSpPr>
          <p:nvPr>
            <p:ph type="title"/>
          </p:nvPr>
        </p:nvSpPr>
        <p:spPr/>
        <p:txBody>
          <a:bodyPr/>
          <a:lstStyle/>
          <a:p>
            <a:r>
              <a:rPr lang="en-US" dirty="0"/>
              <a:t>Reinforcement Learning</a:t>
            </a:r>
            <a:r>
              <a:rPr lang="en-US" dirty="0" smtClean="0"/>
              <a:t>?</a:t>
            </a:r>
            <a:endParaRPr lang="en-US" dirty="0"/>
          </a:p>
        </p:txBody>
      </p:sp>
      <p:pic>
        <p:nvPicPr>
          <p:cNvPr id="1026" name="Picture 2" descr="Image result for Reinforcemen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660" y="1219178"/>
            <a:ext cx="4316095" cy="16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smtClean="0"/>
              <a:t>W</a:t>
            </a:r>
            <a:r>
              <a:rPr lang="en-US" altLang="zh-CN" dirty="0" smtClean="0"/>
              <a:t>here?</a:t>
            </a:r>
            <a:endParaRPr lang="en-US" dirty="0"/>
          </a:p>
        </p:txBody>
      </p:sp>
      <p:sp>
        <p:nvSpPr>
          <p:cNvPr id="3" name="Title 2"/>
          <p:cNvSpPr>
            <a:spLocks noGrp="1"/>
          </p:cNvSpPr>
          <p:nvPr>
            <p:ph type="title"/>
          </p:nvPr>
        </p:nvSpPr>
        <p:spPr/>
        <p:txBody>
          <a:bodyPr/>
          <a:lstStyle/>
          <a:p>
            <a:r>
              <a:rPr lang="en-US" dirty="0"/>
              <a:t>Reinforcement Learning?</a:t>
            </a:r>
          </a:p>
        </p:txBody>
      </p:sp>
      <p:pic>
        <p:nvPicPr>
          <p:cNvPr id="2050" name="Picture 2" descr="Image result for Reinforcement Learn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97382" y="2286000"/>
            <a:ext cx="3922366" cy="22592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inforcement learning starcraf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1" y="2286000"/>
            <a:ext cx="4050452" cy="2278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20" y="1927860"/>
            <a:ext cx="2796540" cy="369332"/>
          </a:xfrm>
          <a:prstGeom prst="rect">
            <a:avLst/>
          </a:prstGeom>
          <a:noFill/>
        </p:spPr>
        <p:txBody>
          <a:bodyPr wrap="square" rtlCol="0">
            <a:spAutoFit/>
          </a:bodyPr>
          <a:lstStyle/>
          <a:p>
            <a:r>
              <a:rPr lang="en-US" dirty="0" smtClean="0"/>
              <a:t>Real-time strategy game</a:t>
            </a:r>
            <a:endParaRPr lang="en-US" dirty="0"/>
          </a:p>
        </p:txBody>
      </p:sp>
      <p:sp>
        <p:nvSpPr>
          <p:cNvPr id="7" name="TextBox 6"/>
          <p:cNvSpPr txBox="1"/>
          <p:nvPr/>
        </p:nvSpPr>
        <p:spPr>
          <a:xfrm>
            <a:off x="5478780" y="1927860"/>
            <a:ext cx="2796540" cy="369332"/>
          </a:xfrm>
          <a:prstGeom prst="rect">
            <a:avLst/>
          </a:prstGeom>
          <a:noFill/>
        </p:spPr>
        <p:txBody>
          <a:bodyPr wrap="square" rtlCol="0">
            <a:spAutoFit/>
          </a:bodyPr>
          <a:lstStyle/>
          <a:p>
            <a:pPr algn="ctr"/>
            <a:r>
              <a:rPr lang="en-US" dirty="0" smtClean="0"/>
              <a:t>Atari game</a:t>
            </a:r>
            <a:endParaRPr lang="en-US" dirty="0"/>
          </a:p>
        </p:txBody>
      </p:sp>
    </p:spTree>
    <p:extLst>
      <p:ext uri="{BB962C8B-B14F-4D97-AF65-F5344CB8AC3E}">
        <p14:creationId xmlns:p14="http://schemas.microsoft.com/office/powerpoint/2010/main" val="148474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smtClean="0"/>
              <a:t>Why?</a:t>
            </a:r>
          </a:p>
          <a:p>
            <a:endParaRPr lang="en-US" dirty="0"/>
          </a:p>
        </p:txBody>
      </p:sp>
      <p:sp>
        <p:nvSpPr>
          <p:cNvPr id="3" name="Title 2"/>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2"/>
          <a:stretch>
            <a:fillRect/>
          </a:stretch>
        </p:blipFill>
        <p:spPr>
          <a:xfrm>
            <a:off x="3142580" y="3800475"/>
            <a:ext cx="2952750" cy="1123950"/>
          </a:xfrm>
          <a:prstGeom prst="rect">
            <a:avLst/>
          </a:prstGeom>
        </p:spPr>
      </p:pic>
    </p:spTree>
    <p:extLst>
      <p:ext uri="{BB962C8B-B14F-4D97-AF65-F5344CB8AC3E}">
        <p14:creationId xmlns:p14="http://schemas.microsoft.com/office/powerpoint/2010/main" val="758280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sz="1400" dirty="0">
                <a:solidFill>
                  <a:srgbClr val="C00000"/>
                </a:solidFill>
              </a:rPr>
              <a:t>Device Placement </a:t>
            </a:r>
            <a:r>
              <a:rPr lang="en-US" sz="1400" dirty="0">
                <a:solidFill>
                  <a:schemeClr val="tx1"/>
                </a:solidFill>
              </a:rPr>
              <a:t>Optimization with </a:t>
            </a:r>
            <a:r>
              <a:rPr lang="en-US" sz="1400" dirty="0">
                <a:solidFill>
                  <a:srgbClr val="C00000"/>
                </a:solidFill>
              </a:rPr>
              <a:t>Reinforcement Learning</a:t>
            </a:r>
          </a:p>
          <a:p>
            <a:r>
              <a:rPr lang="en-US" sz="1400" dirty="0">
                <a:solidFill>
                  <a:schemeClr val="tx1"/>
                </a:solidFill>
              </a:rPr>
              <a:t>The past few years have witnessed a growth in size and computational requirements for training and inference with neural networks. Currently, a common approach to address these requirements is to use a heterogeneous distributed environment with a mixture of hardware devices such as CPUs and GPUs. Importantly, the decision of placing parts of the neural models on devices is often made by human experts based on simple heuristics and intuitions. In this paper, we propose a method which learns to optimize </a:t>
            </a:r>
            <a:r>
              <a:rPr lang="en-US" sz="1400" dirty="0">
                <a:solidFill>
                  <a:srgbClr val="C00000"/>
                </a:solidFill>
              </a:rPr>
              <a:t>device placement </a:t>
            </a:r>
            <a:r>
              <a:rPr lang="en-US" sz="1400" dirty="0">
                <a:solidFill>
                  <a:schemeClr val="tx1"/>
                </a:solidFill>
              </a:rPr>
              <a:t>for </a:t>
            </a:r>
            <a:r>
              <a:rPr lang="en-US" sz="1400" dirty="0" err="1">
                <a:solidFill>
                  <a:srgbClr val="C00000"/>
                </a:solidFill>
              </a:rPr>
              <a:t>TensorFlow</a:t>
            </a:r>
            <a:r>
              <a:rPr lang="en-US" sz="1400" dirty="0">
                <a:solidFill>
                  <a:srgbClr val="C00000"/>
                </a:solidFill>
              </a:rPr>
              <a:t> computational graphs</a:t>
            </a:r>
            <a:r>
              <a:rPr lang="en-US" sz="1400" dirty="0">
                <a:solidFill>
                  <a:schemeClr val="tx1"/>
                </a:solidFill>
              </a:rPr>
              <a:t>. Key to our method is the use of a </a:t>
            </a:r>
            <a:r>
              <a:rPr lang="en-US" sz="1400" dirty="0">
                <a:solidFill>
                  <a:srgbClr val="C00000"/>
                </a:solidFill>
              </a:rPr>
              <a:t>sequence-to-sequence model </a:t>
            </a:r>
            <a:r>
              <a:rPr lang="en-US" sz="1400" dirty="0">
                <a:solidFill>
                  <a:schemeClr val="tx1"/>
                </a:solidFill>
              </a:rPr>
              <a:t>to predict which subsets of operations in a </a:t>
            </a:r>
            <a:r>
              <a:rPr lang="en-US" sz="1400" dirty="0" err="1">
                <a:solidFill>
                  <a:schemeClr val="tx1"/>
                </a:solidFill>
              </a:rPr>
              <a:t>TensorFlow</a:t>
            </a:r>
            <a:r>
              <a:rPr lang="en-US" sz="1400" dirty="0">
                <a:solidFill>
                  <a:schemeClr val="tx1"/>
                </a:solidFill>
              </a:rPr>
              <a:t> graph should run on which of the available devices. The execution time of the predicted placements is then used as the reward signal to optimize the parameters of the sequence-to-sequence model. Our main result is that on Inception-V3 for ImageNet classification, and on RNN LSTM, for language modeling and neural machine translation, our model finds non-trivial device placements that outperform hand-crafted heuristics and traditional algorithmic methods.</a:t>
            </a:r>
          </a:p>
          <a:p>
            <a:endParaRPr lang="en-US" sz="1400" dirty="0"/>
          </a:p>
        </p:txBody>
      </p:sp>
      <p:sp>
        <p:nvSpPr>
          <p:cNvPr id="3" name="Title 2"/>
          <p:cNvSpPr>
            <a:spLocks noGrp="1"/>
          </p:cNvSpPr>
          <p:nvPr>
            <p:ph type="title"/>
          </p:nvPr>
        </p:nvSpPr>
        <p:spPr/>
        <p:txBody>
          <a:bodyPr/>
          <a:lstStyle/>
          <a:p>
            <a:r>
              <a:rPr lang="en-US" dirty="0"/>
              <a:t>The abstract: find the fancy words</a:t>
            </a:r>
          </a:p>
        </p:txBody>
      </p:sp>
    </p:spTree>
    <p:extLst>
      <p:ext uri="{BB962C8B-B14F-4D97-AF65-F5344CB8AC3E}">
        <p14:creationId xmlns:p14="http://schemas.microsoft.com/office/powerpoint/2010/main" val="4068989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Learning</a:t>
            </a:r>
          </a:p>
          <a:p>
            <a:pPr marL="457200" indent="-457200">
              <a:buFont typeface="Arial" panose="020B0604020202020204" pitchFamily="34" charset="0"/>
              <a:buChar char="•"/>
            </a:pPr>
            <a:r>
              <a:rPr lang="en-US" dirty="0"/>
              <a:t>Sequence-to-sequence model</a:t>
            </a:r>
          </a:p>
          <a:p>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smtClean="0"/>
              <a:t>Device </a:t>
            </a:r>
            <a:r>
              <a:rPr lang="en-US" sz="7200" dirty="0"/>
              <a:t>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a:t>
            </a:r>
            <a:r>
              <a:rPr lang="en-US" dirty="0" smtClean="0"/>
              <a:t>improve performance</a:t>
            </a:r>
            <a:endParaRPr lang="en-US" dirty="0"/>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223185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a:t>
            </a:r>
            <a:r>
              <a:rPr lang="en-US" dirty="0" smtClean="0"/>
              <a:t>higher frequency, more complicated and faster cache mechanism;</a:t>
            </a:r>
          </a:p>
          <a:p>
            <a:pPr marL="457200" lvl="1" indent="-457200">
              <a:buFont typeface="Arial" panose="020B0604020202020204" pitchFamily="34" charset="0"/>
              <a:buChar char="•"/>
            </a:pPr>
            <a:r>
              <a:rPr lang="en-US" dirty="0" smtClean="0"/>
              <a:t>GPU: much more cores, SIMD, harder to program.</a:t>
            </a:r>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79064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again?</a:t>
            </a:r>
            <a:endParaRPr lang="en-US" i="1" dirty="0"/>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even more again?</a:t>
            </a:r>
            <a:endParaRPr lang="en-US" i="1"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Decrease </a:t>
            </a:r>
            <a:r>
              <a:rPr lang="en-US" dirty="0"/>
              <a:t>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123429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not?</a:t>
            </a:r>
          </a:p>
          <a:p>
            <a:pPr marL="457200" indent="-457200">
              <a:buFont typeface="Arial" panose="020B0604020202020204" pitchFamily="34" charset="0"/>
              <a:buChar char="•"/>
            </a:pPr>
            <a:r>
              <a:rPr lang="en-US" dirty="0" smtClean="0"/>
              <a:t>Programming difficulties - solutions:</a:t>
            </a:r>
          </a:p>
          <a:p>
            <a:pPr marL="457200" lvl="2" indent="-457200">
              <a:buFont typeface="Arial" panose="020B0604020202020204" pitchFamily="34" charset="0"/>
              <a:buChar char="•"/>
            </a:pPr>
            <a:r>
              <a:rPr lang="en-US" dirty="0" smtClean="0"/>
              <a:t>Develop human-friendly libraries (</a:t>
            </a:r>
            <a:r>
              <a:rPr lang="en-US" dirty="0" err="1" smtClean="0"/>
              <a:t>tensorflow-gpu</a:t>
            </a:r>
            <a:r>
              <a:rPr lang="en-US" dirty="0" smtClean="0"/>
              <a:t>)</a:t>
            </a:r>
          </a:p>
          <a:p>
            <a:pPr marL="457200" lvl="2" indent="-457200">
              <a:buFont typeface="Arial" panose="020B0604020202020204" pitchFamily="34" charset="0"/>
              <a:buChar char="•"/>
            </a:pPr>
            <a:r>
              <a:rPr lang="en-US" dirty="0" smtClean="0"/>
              <a:t>Hire more graduate students	</a:t>
            </a:r>
          </a:p>
          <a:p>
            <a:pPr marL="457200" indent="-457200">
              <a:buFont typeface="Arial" panose="020B0604020202020204" pitchFamily="34" charset="0"/>
              <a:buChar char="•"/>
            </a:pPr>
            <a:r>
              <a:rPr lang="en-US" dirty="0" smtClean="0"/>
              <a:t>Workload balance?</a:t>
            </a:r>
          </a:p>
          <a:p>
            <a:pPr marL="457200" lvl="2" indent="-457200">
              <a:buFont typeface="Arial" panose="020B0604020202020204" pitchFamily="34" charset="0"/>
              <a:buChar char="•"/>
            </a:pPr>
            <a:r>
              <a:rPr lang="en-US" dirty="0" smtClean="0"/>
              <a:t>Hard to implement and optimize</a:t>
            </a:r>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3761667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1439</TotalTime>
  <Words>410</Words>
  <Application>Microsoft Office PowerPoint</Application>
  <PresentationFormat>On-screen Show (16:9)</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黑体</vt:lpstr>
      <vt:lpstr>Arial</vt:lpstr>
      <vt:lpstr>Calibri</vt:lpstr>
      <vt:lpstr>2_Title Slide</vt:lpstr>
      <vt:lpstr>Content Slide</vt:lpstr>
      <vt:lpstr>PowerPoint Presentation</vt:lpstr>
      <vt:lpstr>The abstract: find the fancy words</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Reinforcement Learning?</vt:lpstr>
      <vt:lpstr>Reinforcement Learning?</vt:lpstr>
      <vt:lpstr>Reinforcement Learning?</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42</cp:revision>
  <cp:lastPrinted>2013-08-13T14:25:08Z</cp:lastPrinted>
  <dcterms:created xsi:type="dcterms:W3CDTF">2013-05-24T18:55:25Z</dcterms:created>
  <dcterms:modified xsi:type="dcterms:W3CDTF">2019-10-18T15:00:06Z</dcterms:modified>
</cp:coreProperties>
</file>