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8" r:id="rId4"/>
    <p:sldId id="260" r:id="rId5"/>
    <p:sldId id="259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70" r:id="rId14"/>
    <p:sldId id="269" r:id="rId15"/>
    <p:sldId id="283" r:id="rId16"/>
    <p:sldId id="271" r:id="rId17"/>
    <p:sldId id="273" r:id="rId18"/>
    <p:sldId id="275" r:id="rId19"/>
    <p:sldId id="274" r:id="rId20"/>
    <p:sldId id="276" r:id="rId21"/>
    <p:sldId id="278" r:id="rId22"/>
    <p:sldId id="279" r:id="rId23"/>
    <p:sldId id="280" r:id="rId24"/>
    <p:sldId id="282" r:id="rId25"/>
    <p:sldId id="281" r:id="rId26"/>
    <p:sldId id="284" r:id="rId27"/>
    <p:sldId id="285" r:id="rId28"/>
    <p:sldId id="286" r:id="rId29"/>
    <p:sldId id="287" r:id="rId30"/>
    <p:sldId id="28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E321F-C732-43ED-8A4F-5BC37F8B61CE}">
          <p14:sldIdLst>
            <p14:sldId id="256"/>
            <p14:sldId id="258"/>
            <p14:sldId id="260"/>
            <p14:sldId id="259"/>
            <p14:sldId id="262"/>
            <p14:sldId id="263"/>
            <p14:sldId id="261"/>
            <p14:sldId id="265"/>
            <p14:sldId id="266"/>
            <p14:sldId id="267"/>
            <p14:sldId id="268"/>
            <p14:sldId id="270"/>
            <p14:sldId id="269"/>
            <p14:sldId id="283"/>
            <p14:sldId id="271"/>
            <p14:sldId id="273"/>
            <p14:sldId id="275"/>
            <p14:sldId id="274"/>
            <p14:sldId id="276"/>
            <p14:sldId id="278"/>
            <p14:sldId id="279"/>
            <p14:sldId id="280"/>
            <p14:sldId id="282"/>
            <p14:sldId id="281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SU u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D6E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6386" autoAdjust="0"/>
  </p:normalViewPr>
  <p:slideViewPr>
    <p:cSldViewPr snapToGrid="0" snapToObjects="1">
      <p:cViewPr varScale="1">
        <p:scale>
          <a:sx n="131" d="100"/>
          <a:sy n="131" d="100"/>
        </p:scale>
        <p:origin x="127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1-06T09:32:00.900" idx="1">
    <p:pos x="10" y="10"/>
    <p:text>go to slide master view and add unique titles to all slides. They will not be visible, but will be used by screen readers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 works faster, since not non-deterministic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GA;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 benefits from features such as temporal credit assignment, which can speed up the convergence. It does so by maintaining a ‘trace’ of highly rewarding states.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 is by definition, an inter-life algorithm, which means that the approach requires individuals to ‘die’ in order to progress. RL is intended to be an intra-life learning algorithm, with many recently (an not so recently) developed methods targeting the issue of continual learning and safe RL.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all of the operations of a huge LSTM on a single GPU will exceed the device’s memory limit.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46930" y="1372791"/>
            <a:ext cx="8229600" cy="339447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 sz="2400">
                <a:solidFill>
                  <a:srgbClr val="BB0000"/>
                </a:solidFill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91540" indent="-342900">
              <a:buFont typeface="Arial" panose="020B0604020202020204" pitchFamily="34" charset="0"/>
              <a:buChar char="•"/>
              <a:defRPr/>
            </a:lvl4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	Second </a:t>
            </a:r>
            <a:r>
              <a:rPr lang="en-US" dirty="0" smtClean="0"/>
              <a:t>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	Fifth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8836730" cy="534613"/>
          </a:xfrm>
          <a:prstGeom prst="rect">
            <a:avLst/>
          </a:prstGeom>
        </p:spPr>
        <p:txBody>
          <a:bodyPr vert="horz"/>
          <a:lstStyle>
            <a:lvl1pPr algn="l"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BIG WORD BIG PHRASE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2626"/>
            <a:ext cx="9144000" cy="4460875"/>
          </a:xfrm>
          <a:prstGeom prst="rect">
            <a:avLst/>
          </a:prstGeom>
          <a:solidFill>
            <a:srgbClr val="636D6E"/>
          </a:solidFill>
          <a:ln>
            <a:solidFill>
              <a:srgbClr val="636D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81604"/>
            <a:ext cx="3392206" cy="501609"/>
          </a:xfrm>
          <a:prstGeom prst="rect">
            <a:avLst/>
          </a:prstGeom>
          <a:solidFill>
            <a:srgbClr val="636D6E"/>
          </a:solidFill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72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BIG WORD</a:t>
            </a:r>
          </a:p>
          <a:p>
            <a:pPr lvl="0"/>
            <a:r>
              <a:rPr lang="en-US" dirty="0" smtClean="0"/>
              <a:t>BIG PHRASE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4110247"/>
            <a:ext cx="3392206" cy="8205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157326"/>
            <a:ext cx="7200384" cy="284248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 smtClean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92952"/>
            <a:ext cx="9144000" cy="445054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Full slide picture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1" y="1064378"/>
            <a:ext cx="3998889" cy="1374022"/>
          </a:xfrm>
          <a:prstGeom prst="rect">
            <a:avLst/>
          </a:prstGeom>
          <a:ln w="3810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92952"/>
            <a:ext cx="3883850" cy="445054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 smtClean="0"/>
              <a:t>½ slide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593" y="1372791"/>
            <a:ext cx="4701503" cy="316534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rgbClr val="636D6E"/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rgbClr val="636D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rgbClr val="636D6E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rgbClr val="636D6E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372791"/>
            <a:ext cx="6527582" cy="339447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chart/graph/table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974" y="4741863"/>
            <a:ext cx="2133600" cy="2738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36D6E"/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230833"/>
            <a:ext cx="9144000" cy="2222105"/>
          </a:xfrm>
          <a:prstGeom prst="rect">
            <a:avLst/>
          </a:prstGeom>
          <a:solidFill>
            <a:srgbClr val="636D6E"/>
          </a:solidFill>
          <a:ln>
            <a:solidFill>
              <a:srgbClr val="636D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heOhioStateUniversity-Horiz-RGB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4" y="1200151"/>
            <a:ext cx="4800600" cy="6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9144000" cy="682625"/>
            <a:chOff x="0" y="1040406"/>
            <a:chExt cx="9144000" cy="910167"/>
          </a:xfrm>
          <a:solidFill>
            <a:srgbClr val="636D6E"/>
          </a:solidFill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3"/>
              <a:ext cx="2438400" cy="471424"/>
            </a:xfrm>
            <a:prstGeom prst="rect">
              <a:avLst/>
            </a:prstGeom>
            <a:grpFill/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476342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towardsdatascience.com/the-almighty-policy-gradient-in-reinforcement-learning-6790bee8db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almighty-policy-gradient-in-reinforcement-learning-6790bee8db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s://towardsdatascience.com/the-almighty-policy-gradient-in-reinforcement-learning-6790bee8db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almighty-policy-gradient-in-reinforcement-learning-6790bee8db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nu.edu/documents/139931/1275097249/NTNU_HetComp_toPublish.pdf/486588ee-23af-4104-8a04-bb18cd5a68c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1413015" y="2323668"/>
            <a:ext cx="6400800" cy="61753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Device Placement with Reinforcement </a:t>
            </a:r>
            <a:r>
              <a:rPr lang="en-US" sz="3200" dirty="0"/>
              <a:t>Learning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5" y="3425539"/>
            <a:ext cx="6400800" cy="61753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Azalia</a:t>
            </a:r>
            <a:r>
              <a:rPr lang="en-US" sz="1800" dirty="0"/>
              <a:t> </a:t>
            </a:r>
            <a:r>
              <a:rPr lang="en-US" sz="1800" dirty="0" err="1"/>
              <a:t>Mirhoseini</a:t>
            </a:r>
            <a:r>
              <a:rPr lang="en-US" sz="1800" dirty="0"/>
              <a:t>,  </a:t>
            </a:r>
            <a:r>
              <a:rPr lang="en-US" sz="1800" dirty="0" err="1"/>
              <a:t>Hieu</a:t>
            </a:r>
            <a:r>
              <a:rPr lang="en-US" sz="1800" dirty="0"/>
              <a:t> Pham,  </a:t>
            </a:r>
            <a:r>
              <a:rPr lang="en-US" sz="1800" dirty="0" err="1"/>
              <a:t>Quoc</a:t>
            </a:r>
            <a:r>
              <a:rPr lang="en-US" sz="1800" dirty="0"/>
              <a:t> V. Le,  Benoit Steiner,  </a:t>
            </a:r>
            <a:r>
              <a:rPr lang="en-US" sz="1800" dirty="0" err="1"/>
              <a:t>Rasmus</a:t>
            </a:r>
            <a:r>
              <a:rPr lang="en-US" sz="1800" dirty="0"/>
              <a:t> Larsen,  </a:t>
            </a:r>
            <a:r>
              <a:rPr lang="en-US" sz="1800" dirty="0" err="1"/>
              <a:t>Yuefeng</a:t>
            </a:r>
            <a:r>
              <a:rPr lang="en-US" sz="1800" dirty="0"/>
              <a:t> Zhou,  Naveen Kumar, Mohammad </a:t>
            </a:r>
            <a:r>
              <a:rPr lang="en-US" sz="1800" dirty="0" err="1"/>
              <a:t>Norouzi</a:t>
            </a:r>
            <a:r>
              <a:rPr lang="en-US" sz="1800" dirty="0"/>
              <a:t>,  </a:t>
            </a:r>
            <a:r>
              <a:rPr lang="en-US" sz="1800" dirty="0" err="1"/>
              <a:t>Samy</a:t>
            </a:r>
            <a:r>
              <a:rPr lang="en-US" sz="1800" dirty="0"/>
              <a:t> </a:t>
            </a:r>
            <a:r>
              <a:rPr lang="en-US" sz="1800" dirty="0" err="1"/>
              <a:t>Bengio</a:t>
            </a:r>
            <a:r>
              <a:rPr lang="en-US" sz="1800" dirty="0"/>
              <a:t>,  Jeff Dean  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smtClean="0"/>
              <a:t>Reinforcement Learning?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Agents (Problem)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</a:t>
            </a:r>
            <a:r>
              <a:rPr lang="en-US" altLang="zh-CN" sz="2400" dirty="0" smtClean="0"/>
              <a:t>xploration (Ac</a:t>
            </a:r>
            <a:r>
              <a:rPr lang="en-US" sz="2400" dirty="0" smtClean="0"/>
              <a:t>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environment (Markov decision process)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Cumulative reward (Feedback)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Image result for Reinforcem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60" y="1219178"/>
            <a:ext cx="4316095" cy="16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sz="2000" dirty="0" smtClean="0"/>
              <a:t>A good strategy;</a:t>
            </a:r>
          </a:p>
          <a:p>
            <a:pPr lvl="1"/>
            <a:r>
              <a:rPr lang="en-US" sz="2000" dirty="0" smtClean="0"/>
              <a:t>A good policy-finder.</a:t>
            </a:r>
            <a:endParaRPr lang="en-US" sz="2000" dirty="0" smtClean="0"/>
          </a:p>
          <a:p>
            <a:pPr algn="ctr"/>
            <a:endParaRPr lang="en-US" sz="2000" i="1" dirty="0" smtClean="0"/>
          </a:p>
          <a:p>
            <a:pPr algn="ctr"/>
            <a:r>
              <a:rPr lang="en-US" sz="2000" i="1" dirty="0" smtClean="0"/>
              <a:t>Isn’t reinforcement learning just genetic algorithm</a:t>
            </a:r>
            <a:r>
              <a:rPr lang="en-US" sz="1800" i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Mutation and evolution;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(Kind of) metaheuristics optimization;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Search and memory;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27" y="1630723"/>
            <a:ext cx="2952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altLang="zh-CN" dirty="0" smtClean="0"/>
              <a:t>here?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Learning?</a:t>
            </a:r>
          </a:p>
        </p:txBody>
      </p:sp>
      <p:pic>
        <p:nvPicPr>
          <p:cNvPr id="2050" name="Picture 2" descr="Image result for Reinforcement Learnin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82" y="2286000"/>
            <a:ext cx="3922366" cy="225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einforcement learning starcraf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1" y="2286000"/>
            <a:ext cx="4050452" cy="22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4420" y="1927860"/>
            <a:ext cx="27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Real-time strategy game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8780" y="1927860"/>
            <a:ext cx="27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Atari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sz="1600" dirty="0" smtClean="0">
                    <a:solidFill>
                      <a:schemeClr val="accent4"/>
                    </a:solidFill>
                  </a:rPr>
                  <a:t>Minimize: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1600" b="0" dirty="0" smtClean="0">
                  <a:solidFill>
                    <a:schemeClr val="accent4"/>
                  </a:solidFill>
                </a:endParaRPr>
              </a:p>
              <a:p>
                <a:endParaRPr lang="en-US" sz="1600" dirty="0" smtClean="0">
                  <a:solidFill>
                    <a:schemeClr val="accent4"/>
                  </a:solidFill>
                </a:endParaRPr>
              </a:p>
              <a:p>
                <a:r>
                  <a:rPr lang="en-US" sz="1600" dirty="0" smtClean="0">
                    <a:solidFill>
                      <a:schemeClr val="accent4"/>
                    </a:solidFill>
                  </a:rPr>
                  <a:t>Where: </a:t>
                </a:r>
              </a:p>
              <a:p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schemeClr val="accent4"/>
                        </a:solidFill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operations</a:t>
                </a:r>
                <a:r>
                  <a:rPr lang="en-US" sz="1600" dirty="0" smtClean="0">
                    <a:solidFill>
                      <a:schemeClr val="accent4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err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600" b="0" i="0" dirty="0" smtClean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dirty="0">
                        <a:solidFill>
                          <a:schemeClr val="accent4"/>
                        </a:solidFill>
                      </a:rPr>
                      <m:t>𝐷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 available </a:t>
                </a:r>
                <a:r>
                  <a:rPr lang="en-US" sz="1600" dirty="0" smtClean="0">
                    <a:solidFill>
                      <a:schemeClr val="accent4"/>
                    </a:solidFill>
                  </a:rPr>
                  <a:t>devices;</a:t>
                </a:r>
              </a:p>
              <a:p>
                <a:r>
                  <a:rPr lang="en-US" sz="1600" dirty="0" smtClean="0">
                    <a:solidFill>
                      <a:schemeClr val="accent4"/>
                    </a:solidFill>
                  </a:rPr>
                  <a:t>P is a placement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: an assignment of an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to a device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𝑝𝑖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∈ {1, …, 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sz="1600" dirty="0" smtClean="0">
                  <a:solidFill>
                    <a:schemeClr val="accent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accent4"/>
                    </a:solidFill>
                  </a:rPr>
                  <a:t> is the complete execution time of a </a:t>
                </a:r>
                <a:r>
                  <a:rPr lang="en-US" sz="1600" dirty="0" err="1" smtClean="0">
                    <a:solidFill>
                      <a:schemeClr val="accent4"/>
                    </a:solidFill>
                  </a:rPr>
                  <a:t>TensorFlow</a:t>
                </a:r>
                <a:r>
                  <a:rPr lang="en-US" sz="1600" dirty="0" smtClean="0">
                    <a:solidFill>
                      <a:schemeClr val="accent4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solidFill>
                      <a:schemeClr val="accent4"/>
                    </a:solidFill>
                  </a:rPr>
                  <a:t> under placement P.</a:t>
                </a:r>
              </a:p>
              <a:p>
                <a:endParaRPr lang="en-US" sz="2000" dirty="0">
                  <a:solidFill>
                    <a:schemeClr val="accent4"/>
                  </a:solidFill>
                </a:endParaRPr>
              </a:p>
              <a:p>
                <a:r>
                  <a:rPr lang="en-US" sz="2000" dirty="0" smtClean="0">
                    <a:solidFill>
                      <a:schemeClr val="accent4"/>
                    </a:solidFill>
                  </a:rPr>
                  <a:t>In plain word: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under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different placement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minimize the corresponding execution time.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40" t="-358" r="-74" b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endParaRPr lang="en-US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Bad placements sampled in the beginning is noisy: will lead to bad learning signals.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Near converged, different placement is hard to distinguish.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sz="2400" dirty="0" smtClean="0"/>
                  <a:t>Empirically change a more robust optimization target: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R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P</m:t>
                      </m:r>
                      <m:r>
                        <m:rPr>
                          <m:nor/>
                        </m:rPr>
                        <a:rPr lang="en-US"/>
                        <m:t>) 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√</m:t>
                      </m:r>
                      <m:r>
                        <m:rPr>
                          <m:nor/>
                        </m:rPr>
                        <a:rPr lang="en-US"/>
                        <m:t>r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P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we just do the math, based on r(P)?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Supposing a system consisting of several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 and corresponding action between subsequent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3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Basically: next state is only determined by current state and the action.</a:t>
                </a:r>
              </a:p>
              <a:p>
                <a:endParaRPr lang="en-US" dirty="0" smtClean="0"/>
              </a:p>
              <a:p>
                <a:r>
                  <a:rPr lang="en-US" sz="2000" i="1" dirty="0" smtClean="0"/>
                  <a:t>Remember dynamic programming?</a:t>
                </a:r>
                <a:endParaRPr lang="en-US" sz="2000" i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109" t="-1252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assumption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977" y="4831385"/>
            <a:ext cx="81739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https://towardsdatascience.com/the-almighty-policy-gradient-in-reinforcement-learning-6790bee8db6</a:t>
            </a:r>
            <a:endParaRPr lang="en-US" sz="1100" dirty="0"/>
          </a:p>
        </p:txBody>
      </p:sp>
      <p:pic>
        <p:nvPicPr>
          <p:cNvPr id="4098" name="Picture 2" descr="Image result for dynamic program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08" y="3508719"/>
            <a:ext cx="3108960" cy="14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Supposing a policy/action/arrangement/placement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, which is parameterized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 smtClean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 smtClean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Our goal is to find:</a:t>
                </a:r>
                <a:endParaRPr lang="en-US" b="0" dirty="0" smtClean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accent3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Basically: Find the best parameters for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109"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977" y="4831385"/>
            <a:ext cx="81739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https://towardsdatascience.com/the-almighty-policy-gradient-in-reinforcement-learning-6790bee8db6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2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We will need to assign a reward for our </a:t>
                </a:r>
                <a:r>
                  <a:rPr lang="en-US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decision/policy:</a:t>
                </a: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 smtClean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Basically: Find the best parameters for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with shortest time.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109"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 reward?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977" y="4831385"/>
            <a:ext cx="81739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https://towardsdatascience.com/the-almighty-policy-gradient-in-reinforcement-learning-6790bee8db6</a:t>
            </a:r>
            <a:endParaRPr lang="en-US" sz="1100" dirty="0"/>
          </a:p>
        </p:txBody>
      </p:sp>
      <p:pic>
        <p:nvPicPr>
          <p:cNvPr id="5" name="Picture 2" descr="Image result for detroit become human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84" y="2262784"/>
            <a:ext cx="5109716" cy="28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lose-up of a human-like android's face, with the skyline of Detroit in the backgroun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241"/>
          <a:stretch/>
        </p:blipFill>
        <p:spPr bwMode="auto">
          <a:xfrm>
            <a:off x="7246959" y="0"/>
            <a:ext cx="1897041" cy="22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Device Placement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Reinforcement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Sequence-to-sequence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everal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Why there’s an E? </a:t>
                </a:r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dirty="0" smtClean="0"/>
                  <a:t>R(P) is a stochastic process;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l-GR" sz="2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;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lvl="1"/>
                <a:r>
                  <a:rPr lang="en-US" sz="2000" dirty="0" smtClean="0"/>
                  <a:t>	It is </a:t>
                </a:r>
                <a:r>
                  <a:rPr lang="en-US" sz="2000" dirty="0"/>
                  <a:t>defined by an attentional sequence-to-sequence model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/>
                      <m:t>𝑃</m:t>
                    </m:r>
                    <m:r>
                      <a:rPr lang="en-US" sz="2000"/>
                      <m:t>∼</m:t>
                    </m:r>
                    <m:r>
                      <a:rPr lang="el-GR" sz="2000"/>
                      <m:t>𝜋</m:t>
                    </m:r>
                    <m:r>
                      <a:rPr lang="el-GR" sz="2000"/>
                      <m:t>(</m:t>
                    </m:r>
                    <m:r>
                      <a:rPr lang="en-US" sz="2000"/>
                      <m:t>𝑃</m:t>
                    </m:r>
                    <m:r>
                      <a:rPr lang="en-US" sz="2000"/>
                      <m:t> |</m:t>
                    </m:r>
                    <m:r>
                      <a:rPr lang="en-US" sz="2000"/>
                      <m:t>𝐺</m:t>
                    </m:r>
                    <m:r>
                      <a:rPr lang="en-US" sz="2000"/>
                      <m:t>;</m:t>
                    </m:r>
                    <m:r>
                      <a:rPr lang="el-GR" sz="2000"/>
                      <m:t>𝜃</m:t>
                    </m:r>
                    <m:r>
                      <a:rPr lang="el-GR" sz="2000"/>
                      <m:t>)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dirty="0" smtClean="0"/>
                  <a:t>P follows the distribution of policy we gave, which is also pre-determined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0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does this mean!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4"/>
                    </a:solidFill>
                  </a:rPr>
                  <a:t>This is a famous equation!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4"/>
                    </a:solidFill>
                  </a:rPr>
                  <a:t>Explicit learning – not (or less) a black box.</a:t>
                </a:r>
                <a:endParaRPr lang="en-US" sz="2000" dirty="0" smtClean="0">
                  <a:solidFill>
                    <a:schemeClr val="accent4"/>
                  </a:solidFill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4"/>
                    </a:solidFill>
                  </a:rPr>
                  <a:t>It works!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4"/>
                    </a:solidFill>
                  </a:rPr>
                  <a:t>S</a:t>
                </a:r>
                <a:r>
                  <a:rPr lang="en-US" altLang="zh-CN" sz="2000" dirty="0" smtClean="0">
                    <a:solidFill>
                      <a:schemeClr val="accent4"/>
                    </a:solidFill>
                  </a:rPr>
                  <a:t>cale-down using a baseline term 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4"/>
                    </a:solidFill>
                  </a:rPr>
                  <a:t>Easier</a:t>
                </a:r>
                <a:endParaRPr lang="en-US" sz="20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592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- REINFORCE equation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977" y="4831385"/>
            <a:ext cx="81739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https://towardsdatascience.com/the-almighty-policy-gradient-in-reinforcement-learning-6790bee8db6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2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Graphs </a:t>
            </a:r>
            <a:r>
              <a:rPr lang="en-US" dirty="0"/>
              <a:t>with large memory </a:t>
            </a:r>
            <a:r>
              <a:rPr lang="en-US" dirty="0" smtClean="0"/>
              <a:t>footprint: fail to execute.</a:t>
            </a:r>
          </a:p>
          <a:p>
            <a:pPr lvl="1"/>
            <a:r>
              <a:rPr lang="en-US" dirty="0" smtClean="0"/>
              <a:t>Instead, set a large failing signal, manually.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B0000"/>
                </a:solidFill>
              </a:rPr>
              <a:t>Some sporicidal and unexpected fail: especially after higher steps.</a:t>
            </a:r>
          </a:p>
          <a:p>
            <a:pPr lvl="1"/>
            <a:r>
              <a:rPr lang="en-US" dirty="0" smtClean="0"/>
              <a:t>Instead, hard code the training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Initialize the baseline B with the failing signal results in more exploration.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smtClean="0"/>
              <a:t>Architecture details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With LSTM;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And a content-based attention mechanism;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7068"/>
            <a:ext cx="9144000" cy="26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Sequence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Embed the operations by concatenating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Store </a:t>
            </a:r>
            <a:r>
              <a:rPr lang="en-US" dirty="0"/>
              <a:t>a </a:t>
            </a:r>
            <a:r>
              <a:rPr lang="en-US" dirty="0" smtClean="0"/>
              <a:t>tunable embedding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graph’s operation has a computation type:</a:t>
            </a:r>
          </a:p>
          <a:p>
            <a:pPr marL="1234440" lvl="3"/>
            <a:r>
              <a:rPr lang="en-US" dirty="0" err="1" smtClean="0"/>
              <a:t>MatMul</a:t>
            </a:r>
            <a:r>
              <a:rPr lang="en-US" dirty="0" smtClean="0"/>
              <a:t> or conv2d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Attentional 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steps as operations in graph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step outputs the device for the operation at the same encoder time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lot of operations in a graph;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Vanishing and exploding gradient;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Large memory footprints;</a:t>
            </a:r>
          </a:p>
          <a:p>
            <a:endParaRPr lang="en-US" dirty="0" smtClean="0"/>
          </a:p>
          <a:p>
            <a:r>
              <a:rPr lang="en-US" dirty="0" smtClean="0"/>
              <a:t>Solution: manually forcing several operations located on same device.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collocate_with</a:t>
            </a:r>
            <a:r>
              <a:rPr lang="en-US" dirty="0" smtClean="0"/>
              <a:t> feature of </a:t>
            </a:r>
            <a:r>
              <a:rPr lang="en-US" dirty="0" err="1" smtClean="0"/>
              <a:t>TensorFlow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Co-locating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Asynchronous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Several controllers;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storing input graph parameters on server to avoid latency;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controller control K workers.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11" y="0"/>
            <a:ext cx="3755189" cy="16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7200" dirty="0" smtClean="0"/>
              <a:t>Device </a:t>
            </a:r>
            <a:r>
              <a:rPr lang="en-US" sz="7200" dirty="0"/>
              <a:t>placement?</a:t>
            </a:r>
          </a:p>
          <a:p>
            <a:endParaRPr lang="en-US" sz="7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What?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Merging CPU and GPU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Neural network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make the system works and </a:t>
            </a:r>
            <a:r>
              <a:rPr lang="en-US" dirty="0" smtClean="0"/>
              <a:t>improve performance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</a:t>
            </a:r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Different purposes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CPU: fewer cores, </a:t>
            </a:r>
            <a:r>
              <a:rPr lang="en-US" dirty="0" smtClean="0"/>
              <a:t>higher frequency, more complicated and faster cache mechanism;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GPU: much more cores, SIMD, harder to program.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</a:t>
            </a:r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 smtClean="0"/>
              <a:t>Why, again?</a:t>
            </a: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Balanced workload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</a:t>
            </a:r>
            <a:r>
              <a:rPr lang="en-US" dirty="0" smtClean="0"/>
              <a:t>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7"/>
          <a:stretch/>
        </p:blipFill>
        <p:spPr>
          <a:xfrm>
            <a:off x="2491077" y="2318334"/>
            <a:ext cx="5776623" cy="2245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735" y="4773588"/>
            <a:ext cx="8186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https://www.ntnu.edu/documents/139931/1275097249/NTNU_HetComp_toPublish.pdf/486588ee-23af-4104-8a04-bb18cd5a68c1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3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 smtClean="0"/>
              <a:t>Why, even </a:t>
            </a:r>
            <a:r>
              <a:rPr lang="en-US" i="1" dirty="0" smtClean="0"/>
              <a:t>more?</a:t>
            </a: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Decrease </a:t>
            </a:r>
            <a:r>
              <a:rPr lang="en-US" dirty="0"/>
              <a:t>data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 flexibility and reliability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 energy efficiency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</a:t>
            </a:r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 smtClean="0"/>
              <a:t>Why not?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Programming difficulties - solutions: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Develop human-friendly libraries (</a:t>
            </a:r>
            <a:r>
              <a:rPr lang="en-US" dirty="0" err="1" smtClean="0"/>
              <a:t>tensorflow-gpu</a:t>
            </a:r>
            <a:r>
              <a:rPr lang="en-US" dirty="0" smtClean="0"/>
              <a:t>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Hire more graduate students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Workload balance?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Hard to implement and optimize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</a:t>
            </a:r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How?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Human specify: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Questionable;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Low reusability/generalizability</a:t>
            </a: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Algorithm: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Hard </a:t>
            </a:r>
            <a:r>
              <a:rPr lang="en-US" dirty="0" smtClean="0"/>
              <a:t>to tune the </a:t>
            </a:r>
            <a:r>
              <a:rPr lang="en-US" dirty="0" err="1" smtClean="0"/>
              <a:t>hyperparameters</a:t>
            </a:r>
            <a:r>
              <a:rPr lang="en-US" dirty="0" smtClean="0"/>
              <a:t>.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</a:t>
            </a:r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4947</TotalTime>
  <Words>668</Words>
  <Application>Microsoft Office PowerPoint</Application>
  <PresentationFormat>On-screen Show (16:9)</PresentationFormat>
  <Paragraphs>166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SimHei</vt:lpstr>
      <vt:lpstr>Arial</vt:lpstr>
      <vt:lpstr>Calibri</vt:lpstr>
      <vt:lpstr>Cambria Math</vt:lpstr>
      <vt:lpstr>Wingdings</vt:lpstr>
      <vt:lpstr>2_Title Slide</vt:lpstr>
      <vt:lpstr>Content Slide</vt:lpstr>
      <vt:lpstr>PowerPoint Presentation</vt:lpstr>
      <vt:lpstr>Several keywords</vt:lpstr>
      <vt:lpstr>PowerPoint Presentation</vt:lpstr>
      <vt:lpstr>Heterogeneous distributed environment</vt:lpstr>
      <vt:lpstr>Heterogeneous distributed environment</vt:lpstr>
      <vt:lpstr>Heterogeneous distributed environment</vt:lpstr>
      <vt:lpstr>Heterogeneous distributed environment</vt:lpstr>
      <vt:lpstr>Heterogeneous distributed environment</vt:lpstr>
      <vt:lpstr>Heterogeneous distributed environment</vt:lpstr>
      <vt:lpstr>PowerPoint Presentation</vt:lpstr>
      <vt:lpstr>Reinforcement Learning?</vt:lpstr>
      <vt:lpstr>Reinforcement Learning?</vt:lpstr>
      <vt:lpstr>Reinforcement Learning?</vt:lpstr>
      <vt:lpstr>PowerPoint Presentation</vt:lpstr>
      <vt:lpstr>Question description</vt:lpstr>
      <vt:lpstr>Why can’t we just do the math, based on r(P)?</vt:lpstr>
      <vt:lpstr>Markov assumption</vt:lpstr>
      <vt:lpstr>What do we want?</vt:lpstr>
      <vt:lpstr>What is my reward?</vt:lpstr>
      <vt:lpstr>What the heck does this mean!</vt:lpstr>
      <vt:lpstr>Policy gradient - REINFORCE equation</vt:lpstr>
      <vt:lpstr>Difficulties in practice</vt:lpstr>
      <vt:lpstr>PowerPoint Presentation</vt:lpstr>
      <vt:lpstr>sequence-to-sequence model</vt:lpstr>
      <vt:lpstr>Encoder</vt:lpstr>
      <vt:lpstr>Decoder</vt:lpstr>
      <vt:lpstr>Co-locating operations</vt:lpstr>
      <vt:lpstr>Distributed training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Liu, Luyu</cp:lastModifiedBy>
  <cp:revision>118</cp:revision>
  <cp:lastPrinted>2013-08-13T14:25:08Z</cp:lastPrinted>
  <dcterms:created xsi:type="dcterms:W3CDTF">2013-05-24T18:55:25Z</dcterms:created>
  <dcterms:modified xsi:type="dcterms:W3CDTF">2019-10-21T01:27:42Z</dcterms:modified>
</cp:coreProperties>
</file>