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 id="2147483751" r:id="rId2"/>
  </p:sldMasterIdLst>
  <p:notesMasterIdLst>
    <p:notesMasterId r:id="rId79"/>
  </p:notesMasterIdLst>
  <p:handoutMasterIdLst>
    <p:handoutMasterId r:id="rId80"/>
  </p:handoutMasterIdLst>
  <p:sldIdLst>
    <p:sldId id="256" r:id="rId3"/>
    <p:sldId id="258" r:id="rId4"/>
    <p:sldId id="260" r:id="rId5"/>
    <p:sldId id="259" r:id="rId6"/>
    <p:sldId id="262" r:id="rId7"/>
    <p:sldId id="263" r:id="rId8"/>
    <p:sldId id="261" r:id="rId9"/>
    <p:sldId id="265" r:id="rId10"/>
    <p:sldId id="266" r:id="rId11"/>
    <p:sldId id="267" r:id="rId12"/>
    <p:sldId id="268" r:id="rId13"/>
    <p:sldId id="270" r:id="rId14"/>
    <p:sldId id="269" r:id="rId15"/>
    <p:sldId id="283" r:id="rId16"/>
    <p:sldId id="271" r:id="rId17"/>
    <p:sldId id="273" r:id="rId18"/>
    <p:sldId id="275" r:id="rId19"/>
    <p:sldId id="274" r:id="rId20"/>
    <p:sldId id="276" r:id="rId21"/>
    <p:sldId id="278" r:id="rId22"/>
    <p:sldId id="279" r:id="rId23"/>
    <p:sldId id="280" r:id="rId24"/>
    <p:sldId id="282" r:id="rId25"/>
    <p:sldId id="281" r:id="rId26"/>
    <p:sldId id="284" r:id="rId27"/>
    <p:sldId id="285" r:id="rId28"/>
    <p:sldId id="286" r:id="rId29"/>
    <p:sldId id="287" r:id="rId30"/>
    <p:sldId id="289" r:id="rId31"/>
    <p:sldId id="290" r:id="rId32"/>
    <p:sldId id="291" r:id="rId33"/>
    <p:sldId id="288" r:id="rId34"/>
    <p:sldId id="292" r:id="rId35"/>
    <p:sldId id="293" r:id="rId36"/>
    <p:sldId id="294" r:id="rId37"/>
    <p:sldId id="295" r:id="rId38"/>
    <p:sldId id="296" r:id="rId39"/>
    <p:sldId id="297" r:id="rId40"/>
    <p:sldId id="298" r:id="rId41"/>
    <p:sldId id="299" r:id="rId42"/>
    <p:sldId id="302" r:id="rId43"/>
    <p:sldId id="336" r:id="rId44"/>
    <p:sldId id="303" r:id="rId45"/>
    <p:sldId id="304" r:id="rId46"/>
    <p:sldId id="306" r:id="rId47"/>
    <p:sldId id="307" r:id="rId48"/>
    <p:sldId id="308" r:id="rId49"/>
    <p:sldId id="305" r:id="rId50"/>
    <p:sldId id="312" r:id="rId51"/>
    <p:sldId id="309" r:id="rId52"/>
    <p:sldId id="310" r:id="rId53"/>
    <p:sldId id="337" r:id="rId54"/>
    <p:sldId id="311" r:id="rId55"/>
    <p:sldId id="313" r:id="rId56"/>
    <p:sldId id="314" r:id="rId57"/>
    <p:sldId id="315" r:id="rId58"/>
    <p:sldId id="316" r:id="rId59"/>
    <p:sldId id="318" r:id="rId60"/>
    <p:sldId id="317" r:id="rId61"/>
    <p:sldId id="322" r:id="rId62"/>
    <p:sldId id="321" r:id="rId63"/>
    <p:sldId id="319" r:id="rId64"/>
    <p:sldId id="320"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CE321F-C732-43ED-8A4F-5BC37F8B61CE}">
          <p14:sldIdLst>
            <p14:sldId id="256"/>
            <p14:sldId id="258"/>
            <p14:sldId id="260"/>
            <p14:sldId id="259"/>
            <p14:sldId id="262"/>
            <p14:sldId id="263"/>
            <p14:sldId id="261"/>
            <p14:sldId id="265"/>
            <p14:sldId id="266"/>
            <p14:sldId id="267"/>
            <p14:sldId id="268"/>
            <p14:sldId id="270"/>
            <p14:sldId id="269"/>
            <p14:sldId id="283"/>
            <p14:sldId id="271"/>
            <p14:sldId id="273"/>
            <p14:sldId id="275"/>
            <p14:sldId id="274"/>
            <p14:sldId id="276"/>
            <p14:sldId id="278"/>
            <p14:sldId id="279"/>
            <p14:sldId id="280"/>
            <p14:sldId id="282"/>
            <p14:sldId id="281"/>
            <p14:sldId id="284"/>
            <p14:sldId id="285"/>
            <p14:sldId id="286"/>
            <p14:sldId id="287"/>
            <p14:sldId id="289"/>
            <p14:sldId id="290"/>
            <p14:sldId id="291"/>
            <p14:sldId id="288"/>
            <p14:sldId id="292"/>
            <p14:sldId id="293"/>
            <p14:sldId id="294"/>
            <p14:sldId id="295"/>
            <p14:sldId id="296"/>
            <p14:sldId id="297"/>
            <p14:sldId id="298"/>
            <p14:sldId id="299"/>
            <p14:sldId id="302"/>
            <p14:sldId id="336"/>
            <p14:sldId id="303"/>
            <p14:sldId id="304"/>
            <p14:sldId id="306"/>
            <p14:sldId id="307"/>
            <p14:sldId id="308"/>
            <p14:sldId id="305"/>
            <p14:sldId id="312"/>
            <p14:sldId id="309"/>
            <p14:sldId id="310"/>
            <p14:sldId id="337"/>
            <p14:sldId id="311"/>
            <p14:sldId id="313"/>
            <p14:sldId id="314"/>
            <p14:sldId id="315"/>
            <p14:sldId id="316"/>
            <p14:sldId id="318"/>
            <p14:sldId id="317"/>
            <p14:sldId id="322"/>
            <p14:sldId id="321"/>
            <p14:sldId id="319"/>
            <p14:sldId id="320"/>
            <p14:sldId id="323"/>
            <p14:sldId id="324"/>
            <p14:sldId id="325"/>
            <p14:sldId id="326"/>
            <p14:sldId id="327"/>
            <p14:sldId id="328"/>
            <p14:sldId id="329"/>
            <p14:sldId id="330"/>
            <p14:sldId id="331"/>
            <p14:sldId id="332"/>
            <p14:sldId id="333"/>
            <p14:sldId id="334"/>
            <p14:sldId id="33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SU uCO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36D6E"/>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86386" autoAdjust="0"/>
  </p:normalViewPr>
  <p:slideViewPr>
    <p:cSldViewPr snapToGrid="0" snapToObjects="1">
      <p:cViewPr varScale="1">
        <p:scale>
          <a:sx n="131" d="100"/>
          <a:sy n="131" d="100"/>
        </p:scale>
        <p:origin x="1026"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394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1-06T09:32:00.900" idx="1">
    <p:pos x="10" y="10"/>
    <p:text>go to slide master view and add unique titles to all slides. They will not be visible, but will be used by screen readers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B6E0F-1DB3-5A43-B8F9-5E1E696749DF}" type="datetimeFigureOut">
              <a:t>10/31/2019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C1F9FE-B8FF-F345-B45D-636AC2B598BD}" type="slidenum">
              <a:t>‹#›</a:t>
            </a:fld>
            <a:endParaRPr lang="en-US"/>
          </a:p>
        </p:txBody>
      </p:sp>
    </p:spTree>
    <p:extLst>
      <p:ext uri="{BB962C8B-B14F-4D97-AF65-F5344CB8AC3E}">
        <p14:creationId xmlns:p14="http://schemas.microsoft.com/office/powerpoint/2010/main" val="1905765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C211-ACBD-CB48-B939-364088D2CD6D}" type="datetimeFigureOut">
              <a:t>10/31/2019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04D311-73F7-5D42-B843-E8305C73070F}" type="slidenum">
              <a:t>‹#›</a:t>
            </a:fld>
            <a:endParaRPr lang="en-US"/>
          </a:p>
        </p:txBody>
      </p:sp>
    </p:spTree>
    <p:extLst>
      <p:ext uri="{BB962C8B-B14F-4D97-AF65-F5344CB8AC3E}">
        <p14:creationId xmlns:p14="http://schemas.microsoft.com/office/powerpoint/2010/main" val="11940208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Page_(computer_memory)#cite_note-2" TargetMode="External"/><Relationship Id="rId3" Type="http://schemas.openxmlformats.org/officeDocument/2006/relationships/hyperlink" Target="https://en.wikipedia.org/wiki/Virtual_memory" TargetMode="External"/><Relationship Id="rId7" Type="http://schemas.openxmlformats.org/officeDocument/2006/relationships/hyperlink" Target="https://en.wikipedia.org/wiki/Page_(computer_memory)#cite_note-1"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s://en.wikipedia.org/wiki/Physical_memory" TargetMode="External"/><Relationship Id="rId11" Type="http://schemas.openxmlformats.org/officeDocument/2006/relationships/hyperlink" Target="https://en.wikipedia.org/wiki/Page_(computer_memory)#cite_note-4" TargetMode="External"/><Relationship Id="rId5" Type="http://schemas.openxmlformats.org/officeDocument/2006/relationships/hyperlink" Target="https://en.wikipedia.org/wiki/Operating_system" TargetMode="External"/><Relationship Id="rId10" Type="http://schemas.openxmlformats.org/officeDocument/2006/relationships/hyperlink" Target="https://en.wikipedia.org/wiki/Paging" TargetMode="External"/><Relationship Id="rId4" Type="http://schemas.openxmlformats.org/officeDocument/2006/relationships/hyperlink" Target="https://en.wikipedia.org/wiki/Page_table" TargetMode="External"/><Relationship Id="rId9" Type="http://schemas.openxmlformats.org/officeDocument/2006/relationships/hyperlink" Target="https://en.wikipedia.org/wiki/Page_(computer_memory)#cite_note-3"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RL works faster, since not non-deterministic</a:t>
            </a:r>
            <a:r>
              <a:rPr lang="en-US" sz="1200" b="0" i="0" kern="1200" baseline="0" dirty="0">
                <a:solidFill>
                  <a:schemeClr val="tx1"/>
                </a:solidFill>
                <a:effectLst/>
                <a:latin typeface="+mn-lt"/>
                <a:ea typeface="+mn-ea"/>
                <a:cs typeface="+mn-cs"/>
              </a:rPr>
              <a:t> for GA;</a:t>
            </a:r>
          </a:p>
          <a:p>
            <a:r>
              <a:rPr lang="en-US" sz="1200" b="0" i="0" kern="1200" dirty="0">
                <a:solidFill>
                  <a:schemeClr val="tx1"/>
                </a:solidFill>
                <a:effectLst/>
                <a:latin typeface="+mn-lt"/>
                <a:ea typeface="+mn-ea"/>
                <a:cs typeface="+mn-cs"/>
              </a:rPr>
              <a:t>RL benefits from features such as temporal credit assignment, which can speed up the convergence. It does so by maintaining a ‘trace’ of highly rewarding states.</a:t>
            </a:r>
          </a:p>
          <a:p>
            <a:r>
              <a:rPr lang="en-US" sz="1200" b="0" i="0" kern="1200" dirty="0">
                <a:solidFill>
                  <a:schemeClr val="tx1"/>
                </a:solidFill>
                <a:effectLst/>
                <a:latin typeface="+mn-lt"/>
                <a:ea typeface="+mn-ea"/>
                <a:cs typeface="+mn-cs"/>
              </a:rPr>
              <a:t>GA is by definition, an inter-life algorithm, which means that the approach requires individuals to ‘die’ in order to progress. RL is intended to be an intra-life learning algorithm, with many recently (an not so recently) developed methods targeting the issue of continual learning and safe RL.</a:t>
            </a:r>
          </a:p>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12</a:t>
            </a:fld>
            <a:endParaRPr lang="en-US"/>
          </a:p>
        </p:txBody>
      </p:sp>
    </p:spTree>
    <p:extLst>
      <p:ext uri="{BB962C8B-B14F-4D97-AF65-F5344CB8AC3E}">
        <p14:creationId xmlns:p14="http://schemas.microsoft.com/office/powerpoint/2010/main" val="2242718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48</a:t>
            </a:fld>
            <a:endParaRPr lang="en-US"/>
          </a:p>
        </p:txBody>
      </p:sp>
    </p:spTree>
    <p:extLst>
      <p:ext uri="{BB962C8B-B14F-4D97-AF65-F5344CB8AC3E}">
        <p14:creationId xmlns:p14="http://schemas.microsoft.com/office/powerpoint/2010/main" val="1711825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page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memory page</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virtual page</a:t>
            </a:r>
            <a:r>
              <a:rPr lang="en-US" sz="1200" b="0" i="0" kern="1200" dirty="0" smtClean="0">
                <a:solidFill>
                  <a:schemeClr val="tx1"/>
                </a:solidFill>
                <a:effectLst/>
                <a:latin typeface="+mn-lt"/>
                <a:ea typeface="+mn-ea"/>
                <a:cs typeface="+mn-cs"/>
              </a:rPr>
              <a:t> is a fixed-length contiguous block of </a:t>
            </a:r>
            <a:r>
              <a:rPr lang="en-US" sz="1200" b="0" i="0" u="none" strike="noStrike" kern="1200" dirty="0" smtClean="0">
                <a:solidFill>
                  <a:schemeClr val="tx1"/>
                </a:solidFill>
                <a:effectLst/>
                <a:latin typeface="+mn-lt"/>
                <a:ea typeface="+mn-ea"/>
                <a:cs typeface="+mn-cs"/>
                <a:hlinkClick r:id="rId3" tooltip="Virtual memory"/>
              </a:rPr>
              <a:t>virtual memory</a:t>
            </a:r>
            <a:r>
              <a:rPr lang="en-US" sz="1200" b="0" i="0" kern="1200" dirty="0" smtClean="0">
                <a:solidFill>
                  <a:schemeClr val="tx1"/>
                </a:solidFill>
                <a:effectLst/>
                <a:latin typeface="+mn-lt"/>
                <a:ea typeface="+mn-ea"/>
                <a:cs typeface="+mn-cs"/>
              </a:rPr>
              <a:t>, described by a single entry in the </a:t>
            </a:r>
            <a:r>
              <a:rPr lang="en-US" sz="1200" b="0" i="0" u="none" strike="noStrike" kern="1200" dirty="0" smtClean="0">
                <a:solidFill>
                  <a:schemeClr val="tx1"/>
                </a:solidFill>
                <a:effectLst/>
                <a:latin typeface="+mn-lt"/>
                <a:ea typeface="+mn-ea"/>
                <a:cs typeface="+mn-cs"/>
                <a:hlinkClick r:id="rId4" tooltip="Page table"/>
              </a:rPr>
              <a:t>page table</a:t>
            </a:r>
            <a:r>
              <a:rPr lang="en-US" sz="1200" b="0" i="0" kern="1200" dirty="0" smtClean="0">
                <a:solidFill>
                  <a:schemeClr val="tx1"/>
                </a:solidFill>
                <a:effectLst/>
                <a:latin typeface="+mn-lt"/>
                <a:ea typeface="+mn-ea"/>
                <a:cs typeface="+mn-cs"/>
              </a:rPr>
              <a:t>. It is the smallest unit of data for memory management in a virtual memory </a:t>
            </a:r>
            <a:r>
              <a:rPr lang="en-US" sz="1200" b="0" i="0" u="none" strike="noStrike" kern="1200" dirty="0" smtClean="0">
                <a:solidFill>
                  <a:schemeClr val="tx1"/>
                </a:solidFill>
                <a:effectLst/>
                <a:latin typeface="+mn-lt"/>
                <a:ea typeface="+mn-ea"/>
                <a:cs typeface="+mn-cs"/>
                <a:hlinkClick r:id="rId5" tooltip="Operating system"/>
              </a:rPr>
              <a:t>operating system</a:t>
            </a:r>
            <a:r>
              <a:rPr lang="en-US" sz="1200" b="0" i="0" kern="1200" dirty="0" smtClean="0">
                <a:solidFill>
                  <a:schemeClr val="tx1"/>
                </a:solidFill>
                <a:effectLst/>
                <a:latin typeface="+mn-lt"/>
                <a:ea typeface="+mn-ea"/>
                <a:cs typeface="+mn-cs"/>
              </a:rPr>
              <a:t>. Similarly, a </a:t>
            </a:r>
            <a:r>
              <a:rPr lang="en-US" sz="1200" b="1" i="0" kern="1200" dirty="0" smtClean="0">
                <a:solidFill>
                  <a:schemeClr val="tx1"/>
                </a:solidFill>
                <a:effectLst/>
                <a:latin typeface="+mn-lt"/>
                <a:ea typeface="+mn-ea"/>
                <a:cs typeface="+mn-cs"/>
              </a:rPr>
              <a:t>page frame</a:t>
            </a:r>
            <a:r>
              <a:rPr lang="en-US" sz="1200" b="0" i="0" kern="1200" dirty="0" smtClean="0">
                <a:solidFill>
                  <a:schemeClr val="tx1"/>
                </a:solidFill>
                <a:effectLst/>
                <a:latin typeface="+mn-lt"/>
                <a:ea typeface="+mn-ea"/>
                <a:cs typeface="+mn-cs"/>
              </a:rPr>
              <a:t> is the smallest fixed-length contiguous block of </a:t>
            </a:r>
            <a:r>
              <a:rPr lang="en-US" sz="1200" b="0" i="0" u="none" strike="noStrike" kern="1200" dirty="0" smtClean="0">
                <a:solidFill>
                  <a:schemeClr val="tx1"/>
                </a:solidFill>
                <a:effectLst/>
                <a:latin typeface="+mn-lt"/>
                <a:ea typeface="+mn-ea"/>
                <a:cs typeface="+mn-cs"/>
                <a:hlinkClick r:id="rId6" tooltip="Physical memory"/>
              </a:rPr>
              <a:t>physical memory</a:t>
            </a:r>
            <a:r>
              <a:rPr lang="en-US" sz="1200" b="0" i="0" kern="1200" dirty="0" smtClean="0">
                <a:solidFill>
                  <a:schemeClr val="tx1"/>
                </a:solidFill>
                <a:effectLst/>
                <a:latin typeface="+mn-lt"/>
                <a:ea typeface="+mn-ea"/>
                <a:cs typeface="+mn-cs"/>
              </a:rPr>
              <a:t> into which memory pages are mapped by the operating system.</a:t>
            </a:r>
            <a:r>
              <a:rPr lang="en-US" sz="1200" b="0" i="0" u="none" strike="noStrike" kern="1200" baseline="30000" dirty="0" smtClean="0">
                <a:solidFill>
                  <a:schemeClr val="tx1"/>
                </a:solidFill>
                <a:effectLst/>
                <a:latin typeface="+mn-lt"/>
                <a:ea typeface="+mn-ea"/>
                <a:cs typeface="+mn-cs"/>
                <a:hlinkClick r:id="rId7"/>
              </a:rPr>
              <a:t>[1]</a:t>
            </a:r>
            <a:r>
              <a:rPr lang="en-US" sz="1200" b="0" i="0" u="none" strike="noStrike" kern="1200" baseline="30000" dirty="0" smtClean="0">
                <a:solidFill>
                  <a:schemeClr val="tx1"/>
                </a:solidFill>
                <a:effectLst/>
                <a:latin typeface="+mn-lt"/>
                <a:ea typeface="+mn-ea"/>
                <a:cs typeface="+mn-cs"/>
                <a:hlinkClick r:id="rId8"/>
              </a:rPr>
              <a:t>[2]</a:t>
            </a:r>
            <a:r>
              <a:rPr lang="en-US" sz="1200" b="0" i="0" u="none" strike="noStrike" kern="1200" baseline="30000" dirty="0" smtClean="0">
                <a:solidFill>
                  <a:schemeClr val="tx1"/>
                </a:solidFill>
                <a:effectLst/>
                <a:latin typeface="+mn-lt"/>
                <a:ea typeface="+mn-ea"/>
                <a:cs typeface="+mn-cs"/>
                <a:hlinkClick r:id="rId9"/>
              </a:rPr>
              <a:t>[3]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transfer of pages between main memory and an auxiliary store, such as a hard disk drive, is referred to as </a:t>
            </a:r>
            <a:r>
              <a:rPr lang="en-US" sz="1200" b="0" i="0" u="none" strike="noStrike" kern="1200" dirty="0" smtClean="0">
                <a:solidFill>
                  <a:schemeClr val="tx1"/>
                </a:solidFill>
                <a:effectLst/>
                <a:latin typeface="+mn-lt"/>
                <a:ea typeface="+mn-ea"/>
                <a:cs typeface="+mn-cs"/>
                <a:hlinkClick r:id="rId10" tooltip="Paging"/>
              </a:rPr>
              <a:t>paging</a:t>
            </a:r>
            <a:r>
              <a:rPr lang="en-US" sz="1200" b="0" i="0" kern="1200" dirty="0" smtClean="0">
                <a:solidFill>
                  <a:schemeClr val="tx1"/>
                </a:solidFill>
                <a:effectLst/>
                <a:latin typeface="+mn-lt"/>
                <a:ea typeface="+mn-ea"/>
                <a:cs typeface="+mn-cs"/>
              </a:rPr>
              <a:t> or swapping.</a:t>
            </a:r>
            <a:r>
              <a:rPr lang="en-US" sz="1200" b="0" i="0" u="none" strike="noStrike" kern="1200" baseline="30000" dirty="0" smtClean="0">
                <a:solidFill>
                  <a:schemeClr val="tx1"/>
                </a:solidFill>
                <a:effectLst/>
                <a:latin typeface="+mn-lt"/>
                <a:ea typeface="+mn-ea"/>
                <a:cs typeface="+mn-cs"/>
                <a:hlinkClick r:id="rId11"/>
              </a:rPr>
              <a:t>[4]</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49</a:t>
            </a:fld>
            <a:endParaRPr lang="en-US"/>
          </a:p>
        </p:txBody>
      </p:sp>
    </p:spTree>
    <p:extLst>
      <p:ext uri="{BB962C8B-B14F-4D97-AF65-F5344CB8AC3E}">
        <p14:creationId xmlns:p14="http://schemas.microsoft.com/office/powerpoint/2010/main" val="1856912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frameworks will suffer from huge performance penalties when relying on page-migration for training DNNs. </a:t>
            </a:r>
          </a:p>
        </p:txBody>
      </p:sp>
      <p:sp>
        <p:nvSpPr>
          <p:cNvPr id="4" name="Slide Number Placeholder 3"/>
          <p:cNvSpPr>
            <a:spLocks noGrp="1"/>
          </p:cNvSpPr>
          <p:nvPr>
            <p:ph type="sldNum" sz="quarter" idx="5"/>
          </p:nvPr>
        </p:nvSpPr>
        <p:spPr/>
        <p:txBody>
          <a:bodyPr/>
          <a:lstStyle/>
          <a:p>
            <a:fld id="{D904D311-73F7-5D42-B843-E8305C73070F}" type="slidenum">
              <a:rPr lang="en-US" smtClean="0"/>
              <a:t>50</a:t>
            </a:fld>
            <a:endParaRPr lang="en-US"/>
          </a:p>
        </p:txBody>
      </p:sp>
    </p:spTree>
    <p:extLst>
      <p:ext uri="{BB962C8B-B14F-4D97-AF65-F5344CB8AC3E}">
        <p14:creationId xmlns:p14="http://schemas.microsoft.com/office/powerpoint/2010/main" val="3649075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51</a:t>
            </a:fld>
            <a:endParaRPr lang="en-US"/>
          </a:p>
        </p:txBody>
      </p:sp>
    </p:spTree>
    <p:extLst>
      <p:ext uri="{BB962C8B-B14F-4D97-AF65-F5344CB8AC3E}">
        <p14:creationId xmlns:p14="http://schemas.microsoft.com/office/powerpoint/2010/main" val="2614637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Arithmetic intensity</a:t>
            </a:r>
            <a:r>
              <a:rPr lang="en-US" sz="1200" b="0" i="0" kern="1200" dirty="0" smtClean="0">
                <a:solidFill>
                  <a:schemeClr val="tx1"/>
                </a:solidFill>
                <a:effectLst/>
                <a:latin typeface="+mn-lt"/>
                <a:ea typeface="+mn-ea"/>
                <a:cs typeface="+mn-cs"/>
              </a:rPr>
              <a:t> is a measure of floating-point operations (FLOPs) performed by a given code (or code section) relative to the amount of memory accesses (Bytes) that are required to support those operations. It is most often defined as a FLOP per Byte ratio (F/B).</a:t>
            </a:r>
          </a:p>
          <a:p>
            <a:r>
              <a:rPr lang="en-US" sz="1200" b="0" i="0" kern="1200" dirty="0" smtClean="0">
                <a:solidFill>
                  <a:schemeClr val="tx1"/>
                </a:solidFill>
                <a:effectLst/>
                <a:latin typeface="+mn-lt"/>
                <a:ea typeface="+mn-ea"/>
                <a:cs typeface="+mn-cs"/>
              </a:rPr>
              <a:t>You</a:t>
            </a:r>
            <a:r>
              <a:rPr lang="en-US" sz="1200" b="0" i="0" kern="1200" baseline="0" dirty="0" smtClean="0">
                <a:solidFill>
                  <a:schemeClr val="tx1"/>
                </a:solidFill>
                <a:effectLst/>
                <a:latin typeface="+mn-lt"/>
                <a:ea typeface="+mn-ea"/>
                <a:cs typeface="+mn-cs"/>
              </a:rPr>
              <a:t> can imagine a </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52</a:t>
            </a:fld>
            <a:endParaRPr lang="en-US"/>
          </a:p>
        </p:txBody>
      </p:sp>
    </p:spTree>
    <p:extLst>
      <p:ext uri="{BB962C8B-B14F-4D97-AF65-F5344CB8AC3E}">
        <p14:creationId xmlns:p14="http://schemas.microsoft.com/office/powerpoint/2010/main" val="341820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Virtualization enables the possibility</a:t>
            </a:r>
            <a:r>
              <a:rPr lang="en-US" baseline="0" dirty="0" smtClean="0"/>
              <a:t> of memory transfer and efficiently usage.</a:t>
            </a:r>
          </a:p>
          <a:p>
            <a:pPr marL="228600" indent="-228600">
              <a:buAutoNum type="arabicPeriod"/>
            </a:pPr>
            <a:r>
              <a:rPr lang="en-US" baseline="0" dirty="0" smtClean="0"/>
              <a:t>GPU memory is precious! CPU memory, on the other hand, is significantly cheaper.</a:t>
            </a:r>
          </a:p>
          <a:p>
            <a:pPr marL="228600" indent="-228600">
              <a:buAutoNum type="arabicPeriod"/>
            </a:pPr>
            <a:r>
              <a:rPr lang="en-US" baseline="0" dirty="0" smtClean="0"/>
              <a:t>Virtualization is harmful for </a:t>
            </a:r>
            <a:r>
              <a:rPr lang="en-US" baseline="0" dirty="0" err="1" smtClean="0"/>
              <a:t>performnace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53</a:t>
            </a:fld>
            <a:endParaRPr lang="en-US"/>
          </a:p>
        </p:txBody>
      </p:sp>
    </p:spTree>
    <p:extLst>
      <p:ext uri="{BB962C8B-B14F-4D97-AF65-F5344CB8AC3E}">
        <p14:creationId xmlns:p14="http://schemas.microsoft.com/office/powerpoint/2010/main" val="3009774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that sense, we</a:t>
            </a:r>
            <a:r>
              <a:rPr lang="en-US" baseline="0" dirty="0" smtClean="0"/>
              <a:t> ask two questions:</a:t>
            </a:r>
          </a:p>
          <a:p>
            <a:r>
              <a:rPr lang="en-US" baseline="0" dirty="0" smtClean="0"/>
              <a:t>Is the data useful later, if not, just release;</a:t>
            </a:r>
          </a:p>
          <a:p>
            <a:r>
              <a:rPr lang="en-US" baseline="0" dirty="0" smtClean="0"/>
              <a:t>Is the data useful right now, if not, just transfer to CPU</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54</a:t>
            </a:fld>
            <a:endParaRPr lang="en-US"/>
          </a:p>
        </p:txBody>
      </p:sp>
    </p:spTree>
    <p:extLst>
      <p:ext uri="{BB962C8B-B14F-4D97-AF65-F5344CB8AC3E}">
        <p14:creationId xmlns:p14="http://schemas.microsoft.com/office/powerpoint/2010/main" val="798412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Pinned memory is memory allocated using the </a:t>
            </a:r>
            <a:r>
              <a:rPr lang="en-US" sz="1200" b="0" i="1" kern="1200" dirty="0" err="1">
                <a:solidFill>
                  <a:schemeClr val="tx1"/>
                </a:solidFill>
                <a:effectLst/>
                <a:latin typeface="+mn-lt"/>
                <a:ea typeface="+mn-ea"/>
                <a:cs typeface="+mn-cs"/>
              </a:rPr>
              <a:t>cudaMallocHost</a:t>
            </a:r>
            <a:r>
              <a:rPr lang="en-US" sz="1200" b="0" i="0" kern="1200" dirty="0">
                <a:solidFill>
                  <a:schemeClr val="tx1"/>
                </a:solidFill>
                <a:effectLst/>
                <a:latin typeface="+mn-lt"/>
                <a:ea typeface="+mn-ea"/>
                <a:cs typeface="+mn-cs"/>
              </a:rPr>
              <a:t> function, which prevents the memory from being swapped out and provides improved transfer speeds. </a:t>
            </a:r>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59</a:t>
            </a:fld>
            <a:endParaRPr lang="en-US"/>
          </a:p>
        </p:txBody>
      </p:sp>
    </p:spTree>
    <p:extLst>
      <p:ext uri="{BB962C8B-B14F-4D97-AF65-F5344CB8AC3E}">
        <p14:creationId xmlns:p14="http://schemas.microsoft.com/office/powerpoint/2010/main" val="778358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prefetching data too early in time will again </a:t>
            </a:r>
            <a:r>
              <a:rPr lang="en-US" dirty="0" err="1"/>
              <a:t>suboptimally</a:t>
            </a:r>
            <a:r>
              <a:rPr lang="en-US" dirty="0"/>
              <a:t> utilize GPU memory as the prefetched data will once again camp inside the GPU memory without immediate usage.</a:t>
            </a:r>
          </a:p>
          <a:p>
            <a:r>
              <a:rPr lang="en-US" dirty="0"/>
              <a:t>Consequently, any prefetch operation launched during layer(n) ’s backward computation is guaranteed to be ready before layer(n−1)’s computation</a:t>
            </a:r>
          </a:p>
          <a:p>
            <a:endParaRPr lang="en-US" dirty="0"/>
          </a:p>
          <a:p>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61</a:t>
            </a:fld>
            <a:endParaRPr lang="en-US"/>
          </a:p>
        </p:txBody>
      </p:sp>
    </p:spTree>
    <p:extLst>
      <p:ext uri="{BB962C8B-B14F-4D97-AF65-F5344CB8AC3E}">
        <p14:creationId xmlns:p14="http://schemas.microsoft.com/office/powerpoint/2010/main" val="3844929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baseline is the normal process of training. From forward propagation 1 to n, then backward propagation n to1.</a:t>
            </a:r>
          </a:p>
          <a:p>
            <a:endParaRPr lang="en-US" dirty="0"/>
          </a:p>
          <a:p>
            <a:r>
              <a:rPr lang="en-US" dirty="0"/>
              <a:t>In the </a:t>
            </a:r>
            <a:r>
              <a:rPr lang="en-US" dirty="0" err="1"/>
              <a:t>vDNN</a:t>
            </a:r>
            <a:r>
              <a:rPr lang="en-US" dirty="0"/>
              <a:t>, it’s all the same, but with memory allocation and transfer. </a:t>
            </a:r>
          </a:p>
          <a:p>
            <a:r>
              <a:rPr lang="en-US" dirty="0"/>
              <a:t>If offload or prefetch process is longer than the actual propagation, then it has to wait.</a:t>
            </a:r>
          </a:p>
        </p:txBody>
      </p:sp>
      <p:sp>
        <p:nvSpPr>
          <p:cNvPr id="4" name="Slide Number Placeholder 3"/>
          <p:cNvSpPr>
            <a:spLocks noGrp="1"/>
          </p:cNvSpPr>
          <p:nvPr>
            <p:ph type="sldNum" sz="quarter" idx="5"/>
          </p:nvPr>
        </p:nvSpPr>
        <p:spPr/>
        <p:txBody>
          <a:bodyPr/>
          <a:lstStyle/>
          <a:p>
            <a:fld id="{D904D311-73F7-5D42-B843-E8305C73070F}" type="slidenum">
              <a:rPr lang="en-US" smtClean="0"/>
              <a:t>62</a:t>
            </a:fld>
            <a:endParaRPr lang="en-US"/>
          </a:p>
        </p:txBody>
      </p:sp>
    </p:spTree>
    <p:extLst>
      <p:ext uri="{BB962C8B-B14F-4D97-AF65-F5344CB8AC3E}">
        <p14:creationId xmlns:p14="http://schemas.microsoft.com/office/powerpoint/2010/main" val="3400057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17</a:t>
            </a:fld>
            <a:endParaRPr lang="en-US"/>
          </a:p>
        </p:txBody>
      </p:sp>
    </p:spTree>
    <p:extLst>
      <p:ext uri="{BB962C8B-B14F-4D97-AF65-F5344CB8AC3E}">
        <p14:creationId xmlns:p14="http://schemas.microsoft.com/office/powerpoint/2010/main" val="1401746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feature extraction layers are conceptually divided into five groups of CONV layers, separated by the intermediate POOL layers. The only difference among these CONV layer groups is that the number of output feature maps grows from 64 to 512, from the first to the last layer group.</a:t>
            </a:r>
          </a:p>
        </p:txBody>
      </p:sp>
      <p:sp>
        <p:nvSpPr>
          <p:cNvPr id="4" name="Slide Number Placeholder 3"/>
          <p:cNvSpPr>
            <a:spLocks noGrp="1"/>
          </p:cNvSpPr>
          <p:nvPr>
            <p:ph type="sldNum" sz="quarter" idx="5"/>
          </p:nvPr>
        </p:nvSpPr>
        <p:spPr/>
        <p:txBody>
          <a:bodyPr/>
          <a:lstStyle/>
          <a:p>
            <a:fld id="{D904D311-73F7-5D42-B843-E8305C73070F}" type="slidenum">
              <a:rPr lang="en-US" smtClean="0"/>
              <a:t>68</a:t>
            </a:fld>
            <a:endParaRPr lang="en-US"/>
          </a:p>
        </p:txBody>
      </p:sp>
    </p:spTree>
    <p:extLst>
      <p:ext uri="{BB962C8B-B14F-4D97-AF65-F5344CB8AC3E}">
        <p14:creationId xmlns:p14="http://schemas.microsoft.com/office/powerpoint/2010/main" val="408226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t>
            </a:r>
            <a:r>
              <a:rPr lang="en-US" dirty="0" err="1"/>
              <a:t>vDNNall</a:t>
            </a:r>
            <a:r>
              <a:rPr lang="en-US" dirty="0"/>
              <a:t> and </a:t>
            </a:r>
            <a:r>
              <a:rPr lang="en-US" dirty="0" err="1"/>
              <a:t>vDNNconv</a:t>
            </a:r>
            <a:r>
              <a:rPr lang="en-US" dirty="0"/>
              <a:t> with memory-optimal algorithms exhibit an average 58% and 55% performance loss (maximum 65% and 63% degradation) compared to baseline</a:t>
            </a:r>
          </a:p>
        </p:txBody>
      </p:sp>
      <p:sp>
        <p:nvSpPr>
          <p:cNvPr id="4" name="Slide Number Placeholder 3"/>
          <p:cNvSpPr>
            <a:spLocks noGrp="1"/>
          </p:cNvSpPr>
          <p:nvPr>
            <p:ph type="sldNum" sz="quarter" idx="5"/>
          </p:nvPr>
        </p:nvSpPr>
        <p:spPr/>
        <p:txBody>
          <a:bodyPr/>
          <a:lstStyle/>
          <a:p>
            <a:fld id="{D904D311-73F7-5D42-B843-E8305C73070F}" type="slidenum">
              <a:rPr lang="en-US" smtClean="0"/>
              <a:t>74</a:t>
            </a:fld>
            <a:endParaRPr lang="en-US"/>
          </a:p>
        </p:txBody>
      </p:sp>
    </p:spTree>
    <p:extLst>
      <p:ext uri="{BB962C8B-B14F-4D97-AF65-F5344CB8AC3E}">
        <p14:creationId xmlns:p14="http://schemas.microsoft.com/office/powerpoint/2010/main" val="2978333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18</a:t>
            </a:fld>
            <a:endParaRPr lang="en-US"/>
          </a:p>
        </p:txBody>
      </p:sp>
    </p:spTree>
    <p:extLst>
      <p:ext uri="{BB962C8B-B14F-4D97-AF65-F5344CB8AC3E}">
        <p14:creationId xmlns:p14="http://schemas.microsoft.com/office/powerpoint/2010/main" val="323062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19</a:t>
            </a:fld>
            <a:endParaRPr lang="en-US"/>
          </a:p>
        </p:txBody>
      </p:sp>
    </p:spTree>
    <p:extLst>
      <p:ext uri="{BB962C8B-B14F-4D97-AF65-F5344CB8AC3E}">
        <p14:creationId xmlns:p14="http://schemas.microsoft.com/office/powerpoint/2010/main" val="4260481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all of the operations of a huge LSTM on a single GPU will exceed the device’s memory limit. </a:t>
            </a:r>
          </a:p>
        </p:txBody>
      </p:sp>
      <p:sp>
        <p:nvSpPr>
          <p:cNvPr id="4" name="Slide Number Placeholder 3"/>
          <p:cNvSpPr>
            <a:spLocks noGrp="1"/>
          </p:cNvSpPr>
          <p:nvPr>
            <p:ph type="sldNum" sz="quarter" idx="10"/>
          </p:nvPr>
        </p:nvSpPr>
        <p:spPr/>
        <p:txBody>
          <a:bodyPr/>
          <a:lstStyle/>
          <a:p>
            <a:fld id="{D904D311-73F7-5D42-B843-E8305C73070F}" type="slidenum">
              <a:rPr lang="en-US" smtClean="0"/>
              <a:t>22</a:t>
            </a:fld>
            <a:endParaRPr lang="en-US"/>
          </a:p>
        </p:txBody>
      </p:sp>
    </p:spTree>
    <p:extLst>
      <p:ext uri="{BB962C8B-B14F-4D97-AF65-F5344CB8AC3E}">
        <p14:creationId xmlns:p14="http://schemas.microsoft.com/office/powerpoint/2010/main" val="168799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grid structure of this model introduces tremendous potential for parallel executions because each LSTM cell can start as soon as its input and previous states are available</a:t>
            </a:r>
          </a:p>
          <a:p>
            <a:endParaRPr lang="en-US" dirty="0"/>
          </a:p>
          <a:p>
            <a:r>
              <a:rPr lang="en-US" dirty="0"/>
              <a:t>its large number of hidden states due to the source and target sentences necessitates </a:t>
            </a:r>
            <a:r>
              <a:rPr lang="en-US" dirty="0" err="1"/>
              <a:t>modeparallelism</a:t>
            </a:r>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30</a:t>
            </a:fld>
            <a:endParaRPr lang="en-US"/>
          </a:p>
        </p:txBody>
      </p:sp>
    </p:spTree>
    <p:extLst>
      <p:ext uri="{BB962C8B-B14F-4D97-AF65-F5344CB8AC3E}">
        <p14:creationId xmlns:p14="http://schemas.microsoft.com/office/powerpoint/2010/main" val="456832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Interestingly, if we do not take into account the time for back-propagation, then expert-designed placement makes sense because the workload is more balanced (whilst still less balanced than ours).</a:t>
            </a:r>
          </a:p>
        </p:txBody>
      </p:sp>
      <p:sp>
        <p:nvSpPr>
          <p:cNvPr id="4" name="Slide Number Placeholder 3"/>
          <p:cNvSpPr>
            <a:spLocks noGrp="1"/>
          </p:cNvSpPr>
          <p:nvPr>
            <p:ph type="sldNum" sz="quarter" idx="5"/>
          </p:nvPr>
        </p:nvSpPr>
        <p:spPr/>
        <p:txBody>
          <a:bodyPr/>
          <a:lstStyle/>
          <a:p>
            <a:fld id="{D904D311-73F7-5D42-B843-E8305C73070F}" type="slidenum">
              <a:rPr lang="en-US" smtClean="0"/>
              <a:t>38</a:t>
            </a:fld>
            <a:endParaRPr lang="en-US"/>
          </a:p>
        </p:txBody>
      </p:sp>
    </p:spTree>
    <p:extLst>
      <p:ext uri="{BB962C8B-B14F-4D97-AF65-F5344CB8AC3E}">
        <p14:creationId xmlns:p14="http://schemas.microsoft.com/office/powerpoint/2010/main" val="99212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42</a:t>
            </a:fld>
            <a:endParaRPr lang="en-US"/>
          </a:p>
        </p:txBody>
      </p:sp>
    </p:spTree>
    <p:extLst>
      <p:ext uri="{BB962C8B-B14F-4D97-AF65-F5344CB8AC3E}">
        <p14:creationId xmlns:p14="http://schemas.microsoft.com/office/powerpoint/2010/main" val="2773256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47</a:t>
            </a:fld>
            <a:endParaRPr lang="en-US"/>
          </a:p>
        </p:txBody>
      </p:sp>
    </p:spTree>
    <p:extLst>
      <p:ext uri="{BB962C8B-B14F-4D97-AF65-F5344CB8AC3E}">
        <p14:creationId xmlns:p14="http://schemas.microsoft.com/office/powerpoint/2010/main" val="16863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0389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746930" y="1372791"/>
            <a:ext cx="8229600" cy="3394472"/>
          </a:xfrm>
          <a:prstGeom prst="rect">
            <a:avLst/>
          </a:prstGeom>
          <a:ln>
            <a:solidFill>
              <a:srgbClr val="FFFFFF"/>
            </a:solidFill>
          </a:ln>
        </p:spPr>
        <p:txBody>
          <a:bodyPr/>
          <a:lstStyle>
            <a:lvl1pPr>
              <a:defRPr sz="2400">
                <a:solidFill>
                  <a:srgbClr val="BB0000"/>
                </a:solidFill>
              </a:defRPr>
            </a:lvl1pPr>
            <a:lvl2pPr marL="0" indent="0">
              <a:spcBef>
                <a:spcPts val="600"/>
              </a:spcBef>
              <a:buFont typeface="Arial" panose="020B0604020202020204" pitchFamily="34" charset="0"/>
              <a:buNone/>
              <a:defRPr sz="2000">
                <a:solidFill>
                  <a:schemeClr val="tx1">
                    <a:lumMod val="65000"/>
                    <a:lumOff val="35000"/>
                  </a:schemeClr>
                </a:solidFill>
              </a:defRPr>
            </a:lvl2pPr>
            <a:lvl3pPr>
              <a:spcBef>
                <a:spcPts val="0"/>
              </a:spcBef>
              <a:defRPr sz="2000">
                <a:solidFill>
                  <a:schemeClr val="tx1">
                    <a:lumMod val="65000"/>
                    <a:lumOff val="35000"/>
                  </a:schemeClr>
                </a:solidFill>
              </a:defRPr>
            </a:lvl3pPr>
            <a:lvl4pPr marL="891540" indent="-342900">
              <a:buFont typeface="Arial" panose="020B0604020202020204" pitchFamily="34" charset="0"/>
              <a:buChar char="•"/>
              <a:defRPr/>
            </a:lvl4pPr>
            <a:lvl5pPr marL="502920" indent="0">
              <a:spcBef>
                <a:spcPts val="350"/>
              </a:spcBef>
              <a:buNone/>
              <a:defRPr sz="1600">
                <a:solidFill>
                  <a:schemeClr val="tx1">
                    <a:lumMod val="65000"/>
                    <a:lumOff val="35000"/>
                  </a:schemeClr>
                </a:solidFill>
              </a:defRPr>
            </a:lvl5pPr>
          </a:lstStyle>
          <a:p>
            <a:pPr lvl="0"/>
            <a:r>
              <a:rPr lang="en-US" dirty="0"/>
              <a:t>Click to edit Master text styles</a:t>
            </a:r>
          </a:p>
          <a:p>
            <a:pPr lvl="1"/>
            <a:r>
              <a:rPr lang="en-US" dirty="0"/>
              <a:t>	Second level</a:t>
            </a:r>
          </a:p>
          <a:p>
            <a:pPr lvl="3"/>
            <a:r>
              <a:rPr lang="en-US" dirty="0"/>
              <a:t>Third level</a:t>
            </a:r>
          </a:p>
          <a:p>
            <a:pPr lvl="4"/>
            <a:r>
              <a:rPr lang="en-US" dirty="0"/>
              <a:t>	Fifth level</a:t>
            </a:r>
          </a:p>
        </p:txBody>
      </p:sp>
      <p:sp>
        <p:nvSpPr>
          <p:cNvPr id="4" name="Title 3"/>
          <p:cNvSpPr>
            <a:spLocks noGrp="1"/>
          </p:cNvSpPr>
          <p:nvPr>
            <p:ph type="title"/>
          </p:nvPr>
        </p:nvSpPr>
        <p:spPr>
          <a:xfrm>
            <a:off x="200590" y="838178"/>
            <a:ext cx="8836730" cy="534613"/>
          </a:xfrm>
          <a:prstGeom prst="rect">
            <a:avLst/>
          </a:prstGeom>
        </p:spPr>
        <p:txBody>
          <a:bodyPr vert="horz"/>
          <a:lstStyle>
            <a:lvl1pPr algn="l">
              <a:defRPr sz="2800"/>
            </a:lvl1pPr>
          </a:lstStyle>
          <a:p>
            <a:endParaRPr lang="en-US" dirty="0"/>
          </a:p>
        </p:txBody>
      </p:sp>
    </p:spTree>
    <p:extLst>
      <p:ext uri="{BB962C8B-B14F-4D97-AF65-F5344CB8AC3E}">
        <p14:creationId xmlns:p14="http://schemas.microsoft.com/office/powerpoint/2010/main" val="379316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7" y="1300891"/>
            <a:ext cx="7194020" cy="3313013"/>
          </a:xfrm>
          <a:prstGeom prst="rect">
            <a:avLst/>
          </a:prstGeom>
          <a:ln>
            <a:solidFill>
              <a:srgbClr val="FFFFFF"/>
            </a:solidFill>
          </a:ln>
        </p:spPr>
        <p:txBody>
          <a:bodyPr/>
          <a:lstStyle>
            <a:lvl1pPr algn="l">
              <a:lnSpc>
                <a:spcPts val="8400"/>
              </a:lnSpc>
              <a:spcBef>
                <a:spcPts val="0"/>
              </a:spcBef>
              <a:defRPr sz="8000" b="1" baseline="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 BIG PHRASE</a:t>
            </a:r>
            <a:br>
              <a:rPr lang="en-US" dirty="0"/>
            </a:br>
            <a:r>
              <a:rPr lang="en-US" dirty="0"/>
              <a:t>SLIDE</a:t>
            </a:r>
          </a:p>
        </p:txBody>
      </p:sp>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4"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10680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hrase-Word Slide RED">
    <p:spTree>
      <p:nvGrpSpPr>
        <p:cNvPr id="1" name=""/>
        <p:cNvGrpSpPr/>
        <p:nvPr/>
      </p:nvGrpSpPr>
      <p:grpSpPr>
        <a:xfrm>
          <a:off x="0" y="0"/>
          <a:ext cx="0" cy="0"/>
          <a:chOff x="0" y="0"/>
          <a:chExt cx="0" cy="0"/>
        </a:xfrm>
      </p:grpSpPr>
      <p:sp>
        <p:nvSpPr>
          <p:cNvPr id="4" name="Rectangle 3"/>
          <p:cNvSpPr/>
          <p:nvPr userDrawn="1"/>
        </p:nvSpPr>
        <p:spPr>
          <a:xfrm>
            <a:off x="0" y="682626"/>
            <a:ext cx="9144000" cy="4460875"/>
          </a:xfrm>
          <a:prstGeom prst="rect">
            <a:avLst/>
          </a:prstGeom>
          <a:solidFill>
            <a:srgbClr val="636D6E"/>
          </a:solidFill>
          <a:ln>
            <a:solidFill>
              <a:srgbClr val="636D6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5" hasCustomPrompt="1"/>
          </p:nvPr>
        </p:nvSpPr>
        <p:spPr>
          <a:xfrm>
            <a:off x="5573888" y="181604"/>
            <a:ext cx="3392206" cy="501609"/>
          </a:xfrm>
          <a:prstGeom prst="rect">
            <a:avLst/>
          </a:prstGeom>
          <a:solidFill>
            <a:srgbClr val="636D6E"/>
          </a:solidFill>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9" name="Content Placeholder 2"/>
          <p:cNvSpPr>
            <a:spLocks noGrp="1"/>
          </p:cNvSpPr>
          <p:nvPr>
            <p:ph idx="16" hasCustomPrompt="1"/>
          </p:nvPr>
        </p:nvSpPr>
        <p:spPr>
          <a:xfrm>
            <a:off x="651757" y="1300891"/>
            <a:ext cx="7194020" cy="3313013"/>
          </a:xfrm>
          <a:prstGeom prst="rect">
            <a:avLst/>
          </a:prstGeom>
          <a:ln>
            <a:solidFill>
              <a:srgbClr val="636D6E"/>
            </a:solidFill>
          </a:ln>
        </p:spPr>
        <p:txBody>
          <a:bodyPr/>
          <a:lstStyle>
            <a:lvl1pPr algn="l">
              <a:lnSpc>
                <a:spcPts val="8400"/>
              </a:lnSpc>
              <a:spcBef>
                <a:spcPts val="0"/>
              </a:spcBef>
              <a:defRPr sz="7200" b="1"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47195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ln>
                  <a:noFill/>
                </a:ln>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3" name="Content Placeholder 2"/>
          <p:cNvSpPr>
            <a:spLocks noGrp="1"/>
          </p:cNvSpPr>
          <p:nvPr>
            <p:ph idx="17" hasCustomPrompt="1"/>
          </p:nvPr>
        </p:nvSpPr>
        <p:spPr>
          <a:xfrm>
            <a:off x="4881010" y="4110247"/>
            <a:ext cx="3392206" cy="820519"/>
          </a:xfrm>
          <a:prstGeom prst="rect">
            <a:avLst/>
          </a:prstGeom>
          <a:ln>
            <a:solidFill>
              <a:schemeClr val="bg1"/>
            </a:solidFill>
          </a:ln>
        </p:spPr>
        <p:txBody>
          <a:bodyPr/>
          <a:lstStyle>
            <a:lvl1pPr algn="r">
              <a:lnSpc>
                <a:spcPct val="110000"/>
              </a:lnSpc>
              <a:spcBef>
                <a:spcPts val="0"/>
              </a:spcBef>
              <a:defRPr sz="2400" baseline="-2500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algn="r">
              <a:lnSpc>
                <a:spcPct val="110000"/>
              </a:lnSpc>
            </a:pPr>
            <a:r>
              <a:rPr lang="en-US" sz="2400" dirty="0">
                <a:solidFill>
                  <a:schemeClr val="tx1">
                    <a:lumMod val="75000"/>
                    <a:lumOff val="25000"/>
                  </a:schemeClr>
                </a:solidFill>
                <a:cs typeface="Arial"/>
              </a:rPr>
              <a:t>– </a:t>
            </a:r>
            <a:r>
              <a:rPr lang="en-US" sz="2400" dirty="0" err="1">
                <a:solidFill>
                  <a:schemeClr val="tx1">
                    <a:lumMod val="75000"/>
                    <a:lumOff val="25000"/>
                  </a:schemeClr>
                </a:solidFill>
                <a:cs typeface="Arial"/>
              </a:rPr>
              <a:t>Firstandlast</a:t>
            </a:r>
            <a:r>
              <a:rPr lang="en-US" sz="2400" dirty="0">
                <a:solidFill>
                  <a:schemeClr val="tx1">
                    <a:lumMod val="75000"/>
                    <a:lumOff val="25000"/>
                  </a:schemeClr>
                </a:solidFill>
                <a:cs typeface="Arial"/>
              </a:rPr>
              <a:t> Name</a:t>
            </a:r>
          </a:p>
          <a:p>
            <a:pPr algn="r">
              <a:lnSpc>
                <a:spcPct val="110000"/>
              </a:lnSpc>
            </a:pPr>
            <a:r>
              <a:rPr lang="en-US" sz="1800"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44698" y="1157326"/>
            <a:ext cx="7200384" cy="2842484"/>
          </a:xfrm>
          <a:prstGeom prst="rect">
            <a:avLst/>
          </a:prstGeom>
          <a:ln>
            <a:solidFill>
              <a:srgbClr val="FFFFFF"/>
            </a:solidFill>
          </a:ln>
        </p:spPr>
        <p:txBody>
          <a:bodyPr vert="horz"/>
          <a:lstStyle>
            <a:lvl1pPr algn="ctr">
              <a:defRPr lang="en-US" sz="3200" b="0" smtClean="0">
                <a:solidFill>
                  <a:srgbClr val="BB0032"/>
                </a:solidFill>
                <a:cs typeface="Arial"/>
              </a:defRPr>
            </a:lvl1pPr>
          </a:lstStyle>
          <a:p>
            <a:pPr lvl="0"/>
            <a:r>
              <a:rPr lang="en-US" sz="6500" b="0" dirty="0">
                <a:solidFill>
                  <a:srgbClr val="BB0032"/>
                </a:solidFill>
                <a:latin typeface="+mj-lt"/>
                <a:cs typeface="Arial"/>
              </a:rPr>
              <a:t>“Notable quotes</a:t>
            </a:r>
            <a:br>
              <a:rPr lang="en-US" sz="6500" b="0" dirty="0">
                <a:solidFill>
                  <a:srgbClr val="BB0032"/>
                </a:solidFill>
                <a:latin typeface="+mj-lt"/>
                <a:cs typeface="Arial"/>
              </a:rPr>
            </a:br>
            <a:r>
              <a:rPr lang="en-US" sz="6500" b="0" dirty="0">
                <a:solidFill>
                  <a:srgbClr val="BB0032"/>
                </a:solidFill>
                <a:latin typeface="+mj-lt"/>
                <a:cs typeface="Arial"/>
              </a:rPr>
              <a:t>goes right here,</a:t>
            </a:r>
            <a:br>
              <a:rPr lang="en-US" sz="6500" b="0" dirty="0">
                <a:solidFill>
                  <a:srgbClr val="BB0032"/>
                </a:solidFill>
                <a:latin typeface="+mj-lt"/>
                <a:cs typeface="Arial"/>
              </a:rPr>
            </a:br>
            <a:r>
              <a:rPr lang="en-US" sz="6500" b="0" dirty="0">
                <a:solidFill>
                  <a:srgbClr val="BB0032"/>
                </a:solidFill>
                <a:latin typeface="+mj-lt"/>
                <a:cs typeface="Arial"/>
              </a:rPr>
              <a:t>yes right here.”</a:t>
            </a:r>
            <a:endParaRPr lang="en-US" dirty="0"/>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627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692952"/>
            <a:ext cx="9144000" cy="4450548"/>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2" name="Content Placeholder 2"/>
          <p:cNvSpPr>
            <a:spLocks noGrp="1"/>
          </p:cNvSpPr>
          <p:nvPr>
            <p:ph idx="14"/>
          </p:nvPr>
        </p:nvSpPr>
        <p:spPr>
          <a:xfrm>
            <a:off x="4868541" y="1064378"/>
            <a:ext cx="3998889" cy="1374022"/>
          </a:xfrm>
          <a:prstGeom prst="rect">
            <a:avLst/>
          </a:prstGeom>
          <a:ln w="38100" cmpd="sng">
            <a:noFill/>
          </a:ln>
          <a:effectLst/>
        </p:spPr>
        <p:txBody>
          <a:bodyPr/>
          <a:lstStyle>
            <a:lvl1pPr marL="91440">
              <a:lnSpc>
                <a:spcPts val="3440"/>
              </a:lnSpc>
              <a:spcBef>
                <a:spcPts val="0"/>
              </a:spcBef>
              <a:defRPr sz="2000" b="1">
                <a:solidFill>
                  <a:srgbClr val="BB0000"/>
                </a:solidFill>
              </a:defRPr>
            </a:lvl1pPr>
            <a:lvl2pPr marL="91440" indent="182880">
              <a:spcBef>
                <a:spcPts val="200"/>
              </a:spcBef>
              <a:spcAft>
                <a:spcPts val="0"/>
              </a:spcAft>
              <a:buClr>
                <a:srgbClr val="BB0000"/>
              </a:buClr>
              <a:buFont typeface="Arial"/>
              <a:buChar char="•"/>
              <a:defRPr sz="1600">
                <a:solidFill>
                  <a:schemeClr val="tx1">
                    <a:lumMod val="65000"/>
                    <a:lumOff val="35000"/>
                  </a:schemeClr>
                </a:solidFill>
              </a:defRPr>
            </a:lvl2pPr>
            <a:lvl3pPr marL="91440" indent="182880">
              <a:spcBef>
                <a:spcPts val="200"/>
              </a:spcBef>
              <a:spcAft>
                <a:spcPts val="0"/>
              </a:spcAft>
              <a:buClr>
                <a:srgbClr val="BB0000"/>
              </a:buClr>
              <a:defRPr sz="1600">
                <a:solidFill>
                  <a:schemeClr val="tx1">
                    <a:lumMod val="65000"/>
                    <a:lumOff val="35000"/>
                  </a:schemeClr>
                </a:solidFill>
              </a:defRPr>
            </a:lvl3pPr>
            <a:lvl5pPr marL="502920" indent="0">
              <a:spcBef>
                <a:spcPts val="350"/>
              </a:spcBef>
              <a:buFont typeface="Arial"/>
              <a:buNone/>
              <a:defRPr sz="18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2"/>
            <a:r>
              <a:rPr lang="en-US" dirty="0"/>
              <a:t>Fifth level</a:t>
            </a:r>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320174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692952"/>
            <a:ext cx="3883850" cy="4450548"/>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593" y="1372791"/>
            <a:ext cx="4701503" cy="3165342"/>
          </a:xfrm>
          <a:prstGeom prst="rect">
            <a:avLst/>
          </a:prstGeom>
          <a:ln>
            <a:solidFill>
              <a:srgbClr val="FFFFFF"/>
            </a:solidFill>
          </a:ln>
        </p:spPr>
        <p:txBody>
          <a:bodyPr/>
          <a:lstStyle>
            <a:lvl1pPr>
              <a:lnSpc>
                <a:spcPts val="3440"/>
              </a:lnSpc>
              <a:spcBef>
                <a:spcPts val="0"/>
              </a:spcBef>
              <a:defRPr>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rgbClr val="636D6E"/>
                </a:solidFill>
              </a:defRPr>
            </a:lvl3pPr>
            <a:lvl5pPr marL="502920" indent="0">
              <a:spcBef>
                <a:spcPts val="350"/>
              </a:spcBef>
              <a:buNone/>
              <a:defRPr sz="1600">
                <a:solidFill>
                  <a:srgbClr val="636D6E"/>
                </a:solidFill>
              </a:defRPr>
            </a:lvl5p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
        <p:nvSpPr>
          <p:cNvPr id="12"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3" name="Content Placeholder 2"/>
          <p:cNvSpPr>
            <a:spLocks noGrp="1"/>
          </p:cNvSpPr>
          <p:nvPr>
            <p:ph idx="16" hasCustomPrompt="1"/>
          </p:nvPr>
        </p:nvSpPr>
        <p:spPr>
          <a:xfrm>
            <a:off x="4315390" y="789714"/>
            <a:ext cx="4642821" cy="477089"/>
          </a:xfrm>
          <a:prstGeom prst="rect">
            <a:avLst/>
          </a:prstGeom>
          <a:ln>
            <a:solidFill>
              <a:schemeClr val="bg1"/>
            </a:solidFill>
          </a:ln>
        </p:spPr>
        <p:txBody>
          <a:bodyPr/>
          <a:lstStyle>
            <a:lvl1pPr algn="r">
              <a:lnSpc>
                <a:spcPts val="1640"/>
              </a:lnSpc>
              <a:spcBef>
                <a:spcPts val="0"/>
              </a:spcBef>
              <a:defRPr sz="1600" b="1" baseline="0">
                <a:solidFill>
                  <a:srgbClr val="636D6E"/>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67368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5" name="Content Placeholder 2"/>
          <p:cNvSpPr>
            <a:spLocks noGrp="1"/>
          </p:cNvSpPr>
          <p:nvPr>
            <p:ph idx="16" hasCustomPrompt="1"/>
          </p:nvPr>
        </p:nvSpPr>
        <p:spPr>
          <a:xfrm>
            <a:off x="4315390" y="789714"/>
            <a:ext cx="4642821" cy="477089"/>
          </a:xfrm>
          <a:prstGeom prst="rect">
            <a:avLst/>
          </a:prstGeom>
          <a:ln>
            <a:solidFill>
              <a:schemeClr val="bg1"/>
            </a:solidFill>
          </a:ln>
        </p:spPr>
        <p:txBody>
          <a:bodyPr/>
          <a:lstStyle>
            <a:lvl1pPr algn="r">
              <a:lnSpc>
                <a:spcPts val="1640"/>
              </a:lnSpc>
              <a:spcBef>
                <a:spcPts val="0"/>
              </a:spcBef>
              <a:defRPr sz="1600" b="1" baseline="0">
                <a:solidFill>
                  <a:srgbClr val="636D6E"/>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372791"/>
            <a:ext cx="6527582" cy="3394472"/>
          </a:xfrm>
          <a:prstGeom prst="rect">
            <a:avLst/>
          </a:prstGeom>
          <a:ln>
            <a:solidFill>
              <a:srgbClr val="FFFFFF"/>
            </a:solidFill>
          </a:ln>
        </p:spPr>
        <p:txBody>
          <a:bodyPr/>
          <a:lstStyle>
            <a:lvl1pPr algn="ctr">
              <a:lnSpc>
                <a:spcPts val="3440"/>
              </a:lnSpc>
              <a:spcBef>
                <a:spcPts val="0"/>
              </a:spcBef>
              <a:defRPr>
                <a:solidFill>
                  <a:schemeClr val="bg1">
                    <a:lumMod val="7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endParaRPr lang="en-US" dirty="0"/>
          </a:p>
          <a:p>
            <a:pPr lvl="0"/>
            <a:endParaRPr lang="en-US" dirty="0"/>
          </a:p>
          <a:p>
            <a:pPr lvl="0"/>
            <a:endParaRPr lang="en-US" dirty="0"/>
          </a:p>
          <a:p>
            <a:pPr lvl="0"/>
            <a:endParaRPr lang="en-US" dirty="0"/>
          </a:p>
          <a:p>
            <a:pPr lvl="0"/>
            <a:r>
              <a:rPr lang="en-US" dirty="0"/>
              <a:t>chart/graph/table</a:t>
            </a:r>
          </a:p>
        </p:txBody>
      </p:sp>
      <p:sp>
        <p:nvSpPr>
          <p:cNvPr id="7"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38332825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627974" y="4741863"/>
            <a:ext cx="2133600" cy="273844"/>
          </a:xfrm>
          <a:prstGeom prst="rect">
            <a:avLst/>
          </a:prstGeom>
          <a:ln>
            <a:solidFill>
              <a:schemeClr val="bg1"/>
            </a:solidFill>
          </a:ln>
        </p:spPr>
        <p:txBody>
          <a:bodyPr vert="horz" lIns="91440" tIns="45720" rIns="91440" bIns="45720" rtlCol="0" anchor="ctr"/>
          <a:lstStyle>
            <a:lvl1pPr algn="ctr">
              <a:defRPr sz="1200">
                <a:solidFill>
                  <a:srgbClr val="636D6E"/>
                </a:solidFill>
              </a:defRPr>
            </a:lvl1pPr>
          </a:lstStyle>
          <a:p>
            <a:fld id="{0F0D8E7B-AF3B-B444-8E74-E549FC814F53}" type="datetimeFigureOut">
              <a:rPr lang="en-US" smtClean="0"/>
              <a:pPr/>
              <a:t>10/31/2019</a:t>
            </a:fld>
            <a:endParaRPr lang="en-US" dirty="0"/>
          </a:p>
        </p:txBody>
      </p:sp>
      <p:sp>
        <p:nvSpPr>
          <p:cNvPr id="7" name="Rectangle 6"/>
          <p:cNvSpPr/>
          <p:nvPr userDrawn="1"/>
        </p:nvSpPr>
        <p:spPr>
          <a:xfrm>
            <a:off x="0" y="2230833"/>
            <a:ext cx="9144000" cy="2222105"/>
          </a:xfrm>
          <a:prstGeom prst="rect">
            <a:avLst/>
          </a:prstGeom>
          <a:solidFill>
            <a:srgbClr val="636D6E"/>
          </a:solidFill>
          <a:ln>
            <a:solidFill>
              <a:srgbClr val="636D6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TheOhioStateUniversity-Horiz-RGB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584" y="1200151"/>
            <a:ext cx="4800600" cy="696087"/>
          </a:xfrm>
          <a:prstGeom prst="rect">
            <a:avLst/>
          </a:prstGeom>
        </p:spPr>
      </p:pic>
    </p:spTree>
    <p:extLst>
      <p:ext uri="{BB962C8B-B14F-4D97-AF65-F5344CB8AC3E}">
        <p14:creationId xmlns:p14="http://schemas.microsoft.com/office/powerpoint/2010/main" val="1848112563"/>
      </p:ext>
    </p:extLst>
  </p:cSld>
  <p:clrMap bg1="lt1" tx1="dk1" bg2="lt2" tx2="dk2" accent1="accent1" accent2="accent2" accent3="accent3" accent4="accent4" accent5="accent5" accent6="accent6" hlink="hlink" folHlink="folHlink"/>
  <p:sldLayoutIdLst>
    <p:sldLayoutId id="214748377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
            <a:ext cx="9144000" cy="682625"/>
            <a:chOff x="0" y="1040406"/>
            <a:chExt cx="9144000" cy="910167"/>
          </a:xfrm>
          <a:solidFill>
            <a:srgbClr val="636D6E"/>
          </a:solidFill>
        </p:grpSpPr>
        <p:sp>
          <p:nvSpPr>
            <p:cNvPr id="8" name="Rectangle 7"/>
            <p:cNvSpPr/>
            <p:nvPr/>
          </p:nvSpPr>
          <p:spPr>
            <a:xfrm>
              <a:off x="0" y="1040406"/>
              <a:ext cx="9144000" cy="910167"/>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TheOhioStateUniversity-REV-Horiz-RGBHEX.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917" y="1238313"/>
              <a:ext cx="2438400" cy="471424"/>
            </a:xfrm>
            <a:prstGeom prst="rect">
              <a:avLst/>
            </a:prstGeom>
            <a:grpFill/>
          </p:spPr>
        </p:pic>
      </p:grpSp>
      <p:sp>
        <p:nvSpPr>
          <p:cNvPr id="2" name="Rectangle 1"/>
          <p:cNvSpPr/>
          <p:nvPr userDrawn="1"/>
        </p:nvSpPr>
        <p:spPr>
          <a:xfrm>
            <a:off x="8518368" y="4763429"/>
            <a:ext cx="435436" cy="338554"/>
          </a:xfrm>
          <a:prstGeom prst="rect">
            <a:avLst/>
          </a:prstGeom>
        </p:spPr>
        <p:txBody>
          <a:bodyPr wrap="none">
            <a:spAutoFit/>
          </a:bodyPr>
          <a:lstStyle/>
          <a:p>
            <a:fld id="{B5C881AA-F0C4-B947-803C-EA0A96934EAC}" type="slidenum">
              <a:rPr lang="en-US" sz="1600" smtClean="0">
                <a:solidFill>
                  <a:srgbClr val="636D6E"/>
                </a:solidFill>
              </a:rPr>
              <a:pPr/>
              <a:t>‹#›</a:t>
            </a:fld>
            <a:endParaRPr lang="en-US" sz="1600" dirty="0">
              <a:solidFill>
                <a:srgbClr val="636D6E"/>
              </a:solidFill>
            </a:endParaRPr>
          </a:p>
        </p:txBody>
      </p:sp>
    </p:spTree>
    <p:extLst>
      <p:ext uri="{BB962C8B-B14F-4D97-AF65-F5344CB8AC3E}">
        <p14:creationId xmlns:p14="http://schemas.microsoft.com/office/powerpoint/2010/main" val="4027036291"/>
      </p:ext>
    </p:extLst>
  </p:cSld>
  <p:clrMap bg1="lt1" tx1="dk1" bg2="lt2" tx2="dk2" accent1="accent1" accent2="accent2" accent3="accent3" accent4="accent4" accent5="accent5" accent6="accent6" hlink="hlink" folHlink="folHlink"/>
  <p:sldLayoutIdLst>
    <p:sldLayoutId id="2147483752" r:id="rId1"/>
    <p:sldLayoutId id="2147483754" r:id="rId2"/>
    <p:sldLayoutId id="2147483769" r:id="rId3"/>
    <p:sldLayoutId id="2147483767" r:id="rId4"/>
    <p:sldLayoutId id="2147483758" r:id="rId5"/>
    <p:sldLayoutId id="2147483768" r:id="rId6"/>
    <p:sldLayoutId id="2147483763"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0" indent="-228600" algn="l" defTabSz="457200" rtl="0" eaLnBrk="1" latinLnBrk="0" hangingPunct="1">
        <a:spcBef>
          <a:spcPts val="500"/>
        </a:spcBef>
        <a:buFont typeface="Arial"/>
        <a:buChar char="•"/>
        <a:defRPr sz="2400" kern="1200">
          <a:solidFill>
            <a:schemeClr val="tx1"/>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towardsdatascience.com/the-almighty-policy-gradient-in-reinforcement-learning-6790bee8db6"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owardsdatascience.com/the-almighty-policy-gradient-in-reinforcement-learning-6790bee8db6"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hyperlink" Target="https://towardsdatascience.com/the-almighty-policy-gradient-in-reinforcement-learning-6790bee8db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owardsdatascience.com/the-almighty-policy-gradient-in-reinforcement-learning-6790bee8db6"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cs.virginia.edu/~mwb7w/cuda_support/pinned_tradeoff.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hyperlink" Target="https://www.ntnu.edu/documents/139931/1275097249/NTNU_HetComp_toPublish.pdf/486588ee-23af-4104-8a04-bb18cd5a68c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1413015" y="2323668"/>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dirty="0"/>
              <a:t>Device Placement with Reinforcement Learning</a:t>
            </a:r>
          </a:p>
        </p:txBody>
      </p:sp>
      <p:sp>
        <p:nvSpPr>
          <p:cNvPr id="16" name="Subtitle 2"/>
          <p:cNvSpPr txBox="1">
            <a:spLocks/>
          </p:cNvSpPr>
          <p:nvPr/>
        </p:nvSpPr>
        <p:spPr>
          <a:xfrm>
            <a:off x="1413015" y="3425539"/>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err="1"/>
              <a:t>Azalia</a:t>
            </a:r>
            <a:r>
              <a:rPr lang="en-US" sz="1800" dirty="0"/>
              <a:t> </a:t>
            </a:r>
            <a:r>
              <a:rPr lang="en-US" sz="1800" dirty="0" err="1"/>
              <a:t>Mirhoseini</a:t>
            </a:r>
            <a:r>
              <a:rPr lang="en-US" sz="1800" dirty="0"/>
              <a:t>,  </a:t>
            </a:r>
            <a:r>
              <a:rPr lang="en-US" sz="1800" dirty="0" err="1"/>
              <a:t>Hieu</a:t>
            </a:r>
            <a:r>
              <a:rPr lang="en-US" sz="1800" dirty="0"/>
              <a:t> Pham,  </a:t>
            </a:r>
            <a:r>
              <a:rPr lang="en-US" sz="1800" dirty="0" err="1"/>
              <a:t>Quoc</a:t>
            </a:r>
            <a:r>
              <a:rPr lang="en-US" sz="1800" dirty="0"/>
              <a:t> V. Le,  Benoit Steiner,  </a:t>
            </a:r>
            <a:r>
              <a:rPr lang="en-US" sz="1800" dirty="0" err="1"/>
              <a:t>Rasmus</a:t>
            </a:r>
            <a:r>
              <a:rPr lang="en-US" sz="1800" dirty="0"/>
              <a:t> Larsen,  </a:t>
            </a:r>
            <a:r>
              <a:rPr lang="en-US" sz="1800" dirty="0" err="1"/>
              <a:t>Yuefeng</a:t>
            </a:r>
            <a:r>
              <a:rPr lang="en-US" sz="1800" dirty="0"/>
              <a:t> Zhou,  Naveen Kumar, Mohammad </a:t>
            </a:r>
            <a:r>
              <a:rPr lang="en-US" sz="1800" dirty="0" err="1"/>
              <a:t>Norouzi</a:t>
            </a:r>
            <a:r>
              <a:rPr lang="en-US" sz="1800" dirty="0"/>
              <a:t>,  </a:t>
            </a:r>
            <a:r>
              <a:rPr lang="en-US" sz="1800" dirty="0" err="1"/>
              <a:t>Samy</a:t>
            </a:r>
            <a:r>
              <a:rPr lang="en-US" sz="1800" dirty="0"/>
              <a:t> </a:t>
            </a:r>
            <a:r>
              <a:rPr lang="en-US" sz="1800" dirty="0" err="1"/>
              <a:t>Bengio</a:t>
            </a:r>
            <a:r>
              <a:rPr lang="en-US" sz="1800" dirty="0"/>
              <a:t>,  Jeff Dean  </a:t>
            </a:r>
          </a:p>
        </p:txBody>
      </p:sp>
    </p:spTree>
    <p:extLst>
      <p:ext uri="{BB962C8B-B14F-4D97-AF65-F5344CB8AC3E}">
        <p14:creationId xmlns:p14="http://schemas.microsoft.com/office/powerpoint/2010/main" val="228447740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a:t>Reinforcement Learning?</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860977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endParaRPr lang="en-US" dirty="0"/>
          </a:p>
          <a:p>
            <a:r>
              <a:rPr lang="en-US" dirty="0"/>
              <a:t>What?</a:t>
            </a:r>
          </a:p>
          <a:p>
            <a:pPr marL="342900" indent="-342900">
              <a:buFont typeface="Arial" panose="020B0604020202020204" pitchFamily="34" charset="0"/>
              <a:buChar char="•"/>
            </a:pPr>
            <a:r>
              <a:rPr lang="en-US" sz="2400" dirty="0"/>
              <a:t>Agents (Problem)</a:t>
            </a:r>
          </a:p>
          <a:p>
            <a:pPr marL="342900" indent="-342900">
              <a:buFont typeface="Arial" panose="020B0604020202020204" pitchFamily="34" charset="0"/>
              <a:buChar char="•"/>
            </a:pPr>
            <a:r>
              <a:rPr lang="en-US" sz="2400" dirty="0"/>
              <a:t>E</a:t>
            </a:r>
            <a:r>
              <a:rPr lang="en-US" altLang="zh-CN" sz="2400" dirty="0"/>
              <a:t>xploration (Ac</a:t>
            </a:r>
            <a:r>
              <a:rPr lang="en-US" sz="2400" dirty="0"/>
              <a:t>tions)</a:t>
            </a:r>
          </a:p>
          <a:p>
            <a:pPr marL="342900" indent="-342900">
              <a:buFont typeface="Arial" panose="020B0604020202020204" pitchFamily="34" charset="0"/>
              <a:buChar char="•"/>
            </a:pPr>
            <a:r>
              <a:rPr lang="en-US" sz="2400" dirty="0"/>
              <a:t>An environment (Markov decision process)</a:t>
            </a:r>
          </a:p>
          <a:p>
            <a:pPr marL="342900" indent="-342900">
              <a:buFont typeface="Arial" panose="020B0604020202020204" pitchFamily="34" charset="0"/>
              <a:buChar char="•"/>
            </a:pPr>
            <a:r>
              <a:rPr lang="en-US" sz="2400" dirty="0"/>
              <a:t>Cumulative reward (Feedback)</a:t>
            </a:r>
          </a:p>
        </p:txBody>
      </p:sp>
      <p:sp>
        <p:nvSpPr>
          <p:cNvPr id="3" name="Title 2"/>
          <p:cNvSpPr>
            <a:spLocks noGrp="1"/>
          </p:cNvSpPr>
          <p:nvPr>
            <p:ph type="title"/>
          </p:nvPr>
        </p:nvSpPr>
        <p:spPr/>
        <p:txBody>
          <a:bodyPr/>
          <a:lstStyle/>
          <a:p>
            <a:r>
              <a:rPr lang="en-US" dirty="0"/>
              <a:t>Reinforcement Learning?</a:t>
            </a:r>
          </a:p>
        </p:txBody>
      </p:sp>
      <p:pic>
        <p:nvPicPr>
          <p:cNvPr id="1026" name="Picture 2" descr="Image result for Reinforcemen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660" y="1219178"/>
            <a:ext cx="4316095" cy="166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7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a:t>Why?</a:t>
            </a:r>
          </a:p>
          <a:p>
            <a:pPr lvl="1"/>
            <a:r>
              <a:rPr lang="en-US" sz="2000" dirty="0"/>
              <a:t>A good strategy;</a:t>
            </a:r>
          </a:p>
          <a:p>
            <a:pPr lvl="1"/>
            <a:r>
              <a:rPr lang="en-US" sz="2000" dirty="0"/>
              <a:t>A good policy-finder.</a:t>
            </a:r>
          </a:p>
          <a:p>
            <a:pPr algn="ctr"/>
            <a:endParaRPr lang="en-US" sz="2000" i="1" dirty="0"/>
          </a:p>
          <a:p>
            <a:pPr algn="ctr"/>
            <a:r>
              <a:rPr lang="en-US" sz="2000" i="1" dirty="0"/>
              <a:t>Isn’t reinforcement learning just genetic algorithm</a:t>
            </a:r>
            <a:r>
              <a:rPr lang="en-US" sz="1800" i="1" dirty="0"/>
              <a:t>?</a:t>
            </a:r>
          </a:p>
          <a:p>
            <a:pPr marL="285750" indent="-285750">
              <a:buFont typeface="Arial" panose="020B0604020202020204" pitchFamily="34" charset="0"/>
              <a:buChar char="•"/>
            </a:pPr>
            <a:r>
              <a:rPr lang="en-US" sz="1800" dirty="0"/>
              <a:t>Mutation and evolution;</a:t>
            </a:r>
          </a:p>
          <a:p>
            <a:pPr marL="285750" indent="-285750">
              <a:buFont typeface="Arial" panose="020B0604020202020204" pitchFamily="34" charset="0"/>
              <a:buChar char="•"/>
            </a:pPr>
            <a:r>
              <a:rPr lang="en-US" sz="1800" dirty="0"/>
              <a:t>(Kind of) metaheuristics optimization;</a:t>
            </a:r>
          </a:p>
          <a:p>
            <a:pPr marL="285750" indent="-285750">
              <a:buFont typeface="Arial" panose="020B0604020202020204" pitchFamily="34" charset="0"/>
              <a:buChar char="•"/>
            </a:pPr>
            <a:r>
              <a:rPr lang="en-US" sz="1800" dirty="0"/>
              <a:t>Search and memory;</a:t>
            </a:r>
          </a:p>
          <a:p>
            <a:pPr marL="285750" indent="-285750">
              <a:buFont typeface="Arial" panose="020B0604020202020204" pitchFamily="34" charset="0"/>
              <a:buChar char="•"/>
            </a:pPr>
            <a:endParaRPr lang="en-US" sz="1800" dirty="0"/>
          </a:p>
          <a:p>
            <a:endParaRPr lang="en-US" sz="1800" dirty="0"/>
          </a:p>
          <a:p>
            <a:endParaRPr lang="en-US" dirty="0"/>
          </a:p>
        </p:txBody>
      </p:sp>
      <p:sp>
        <p:nvSpPr>
          <p:cNvPr id="3" name="Title 2"/>
          <p:cNvSpPr>
            <a:spLocks noGrp="1"/>
          </p:cNvSpPr>
          <p:nvPr>
            <p:ph type="title"/>
          </p:nvPr>
        </p:nvSpPr>
        <p:spPr/>
        <p:txBody>
          <a:bodyPr/>
          <a:lstStyle/>
          <a:p>
            <a:r>
              <a:rPr lang="en-US" dirty="0"/>
              <a:t>Reinforcement Learning?</a:t>
            </a:r>
          </a:p>
        </p:txBody>
      </p:sp>
      <p:pic>
        <p:nvPicPr>
          <p:cNvPr id="4" name="Picture 3"/>
          <p:cNvPicPr>
            <a:picLocks noChangeAspect="1"/>
          </p:cNvPicPr>
          <p:nvPr/>
        </p:nvPicPr>
        <p:blipFill>
          <a:blip r:embed="rId3"/>
          <a:stretch>
            <a:fillRect/>
          </a:stretch>
        </p:blipFill>
        <p:spPr>
          <a:xfrm>
            <a:off x="5234727" y="1630723"/>
            <a:ext cx="2952750" cy="1123950"/>
          </a:xfrm>
          <a:prstGeom prst="rect">
            <a:avLst/>
          </a:prstGeom>
        </p:spPr>
      </p:pic>
    </p:spTree>
    <p:extLst>
      <p:ext uri="{BB962C8B-B14F-4D97-AF65-F5344CB8AC3E}">
        <p14:creationId xmlns:p14="http://schemas.microsoft.com/office/powerpoint/2010/main" val="758280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a:t>W</a:t>
            </a:r>
            <a:r>
              <a:rPr lang="en-US" altLang="zh-CN" dirty="0"/>
              <a:t>here?</a:t>
            </a:r>
            <a:endParaRPr lang="en-US" dirty="0"/>
          </a:p>
        </p:txBody>
      </p:sp>
      <p:sp>
        <p:nvSpPr>
          <p:cNvPr id="3" name="Title 2"/>
          <p:cNvSpPr>
            <a:spLocks noGrp="1"/>
          </p:cNvSpPr>
          <p:nvPr>
            <p:ph type="title"/>
          </p:nvPr>
        </p:nvSpPr>
        <p:spPr/>
        <p:txBody>
          <a:bodyPr/>
          <a:lstStyle/>
          <a:p>
            <a:r>
              <a:rPr lang="en-US" dirty="0"/>
              <a:t>Reinforcement Learning?</a:t>
            </a:r>
          </a:p>
        </p:txBody>
      </p:sp>
      <p:pic>
        <p:nvPicPr>
          <p:cNvPr id="2050" name="Picture 2" descr="Image result for Reinforcement Learning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797382" y="2286000"/>
            <a:ext cx="3922366" cy="22592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reinforcement learning starcraf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1" y="2286000"/>
            <a:ext cx="4050452" cy="2278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4420" y="1927860"/>
            <a:ext cx="2796540" cy="369332"/>
          </a:xfrm>
          <a:prstGeom prst="rect">
            <a:avLst/>
          </a:prstGeom>
          <a:noFill/>
        </p:spPr>
        <p:txBody>
          <a:bodyPr wrap="square" rtlCol="0">
            <a:spAutoFit/>
          </a:bodyPr>
          <a:lstStyle/>
          <a:p>
            <a:r>
              <a:rPr lang="en-US" dirty="0"/>
              <a:t>Real-time strategy game</a:t>
            </a:r>
          </a:p>
        </p:txBody>
      </p:sp>
      <p:sp>
        <p:nvSpPr>
          <p:cNvPr id="7" name="TextBox 6"/>
          <p:cNvSpPr txBox="1"/>
          <p:nvPr/>
        </p:nvSpPr>
        <p:spPr>
          <a:xfrm>
            <a:off x="5478780" y="1927860"/>
            <a:ext cx="2796540" cy="369332"/>
          </a:xfrm>
          <a:prstGeom prst="rect">
            <a:avLst/>
          </a:prstGeom>
          <a:noFill/>
        </p:spPr>
        <p:txBody>
          <a:bodyPr wrap="square" rtlCol="0">
            <a:spAutoFit/>
          </a:bodyPr>
          <a:lstStyle/>
          <a:p>
            <a:pPr algn="ctr"/>
            <a:r>
              <a:rPr lang="en-US" dirty="0"/>
              <a:t>Atari game</a:t>
            </a:r>
          </a:p>
        </p:txBody>
      </p:sp>
    </p:spTree>
    <p:extLst>
      <p:ext uri="{BB962C8B-B14F-4D97-AF65-F5344CB8AC3E}">
        <p14:creationId xmlns:p14="http://schemas.microsoft.com/office/powerpoint/2010/main" val="1484742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a:t>Model description</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984170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sz="1600" dirty="0">
                    <a:solidFill>
                      <a:schemeClr val="accent4"/>
                    </a:solidFill>
                  </a:rPr>
                  <a:t>Minimize: </a:t>
                </a:r>
                <a14:m>
                  <m:oMath xmlns:m="http://schemas.openxmlformats.org/officeDocument/2006/math">
                    <m:r>
                      <a:rPr lang="en-US" sz="1600" i="1" dirty="0" smtClean="0">
                        <a:solidFill>
                          <a:schemeClr val="accent4"/>
                        </a:solidFill>
                        <a:latin typeface="Cambria Math" panose="02040503050406030204" pitchFamily="18" charset="0"/>
                      </a:rPr>
                      <m:t>𝑟</m:t>
                    </m:r>
                    <m:d>
                      <m:dPr>
                        <m:ctrlPr>
                          <a:rPr lang="en-US" sz="1600" i="1" dirty="0" smtClean="0">
                            <a:solidFill>
                              <a:schemeClr val="accent4"/>
                            </a:solidFill>
                            <a:latin typeface="Cambria Math" panose="02040503050406030204" pitchFamily="18" charset="0"/>
                          </a:rPr>
                        </m:ctrlPr>
                      </m:dPr>
                      <m:e>
                        <m:r>
                          <a:rPr lang="en-US" sz="1600" i="1" dirty="0" smtClean="0">
                            <a:solidFill>
                              <a:schemeClr val="accent4"/>
                            </a:solidFill>
                            <a:latin typeface="Cambria Math" panose="02040503050406030204" pitchFamily="18" charset="0"/>
                          </a:rPr>
                          <m:t>𝑃</m:t>
                        </m:r>
                      </m:e>
                    </m:d>
                  </m:oMath>
                </a14:m>
                <a:endParaRPr lang="en-US" sz="1600" b="0" dirty="0">
                  <a:solidFill>
                    <a:schemeClr val="accent4"/>
                  </a:solidFill>
                </a:endParaRPr>
              </a:p>
              <a:p>
                <a:endParaRPr lang="en-US" sz="1600" dirty="0">
                  <a:solidFill>
                    <a:schemeClr val="accent4"/>
                  </a:solidFill>
                </a:endParaRPr>
              </a:p>
              <a:p>
                <a:r>
                  <a:rPr lang="en-US" sz="1600" dirty="0">
                    <a:solidFill>
                      <a:schemeClr val="accent4"/>
                    </a:solidFill>
                  </a:rPr>
                  <a:t>Where: </a:t>
                </a:r>
              </a:p>
              <a:p>
                <a14:m>
                  <m:oMath xmlns:m="http://schemas.openxmlformats.org/officeDocument/2006/math">
                    <m:r>
                      <a:rPr lang="en-US" sz="1600" smtClean="0">
                        <a:solidFill>
                          <a:schemeClr val="accent4"/>
                        </a:solidFill>
                        <a:latin typeface="Cambria Math" panose="02040503050406030204" pitchFamily="18" charset="0"/>
                      </a:rPr>
                      <m:t>𝑀</m:t>
                    </m:r>
                  </m:oMath>
                </a14:m>
                <a:r>
                  <a:rPr lang="en-US" sz="1600" dirty="0">
                    <a:solidFill>
                      <a:schemeClr val="accent4"/>
                    </a:solidFill>
                  </a:rPr>
                  <a:t> operations: </a:t>
                </a:r>
                <a14:m>
                  <m:oMath xmlns:m="http://schemas.openxmlformats.org/officeDocument/2006/math">
                    <m:d>
                      <m:dPr>
                        <m:begChr m:val="{"/>
                        <m:endChr m:val="}"/>
                        <m:ctrlPr>
                          <a:rPr lang="en-US" sz="1600" b="0" i="1" dirty="0" smtClean="0">
                            <a:solidFill>
                              <a:schemeClr val="accent4"/>
                            </a:solidFill>
                            <a:latin typeface="Cambria Math" panose="02040503050406030204" pitchFamily="18" charset="0"/>
                          </a:rPr>
                        </m:ctrlPr>
                      </m:dPr>
                      <m:e>
                        <m:sSub>
                          <m:sSubPr>
                            <m:ctrlPr>
                              <a:rPr lang="en-US" sz="1600" b="0" i="1" dirty="0" smtClean="0">
                                <a:solidFill>
                                  <a:schemeClr val="accent4"/>
                                </a:solidFill>
                                <a:latin typeface="Cambria Math" panose="02040503050406030204" pitchFamily="18" charset="0"/>
                              </a:rPr>
                            </m:ctrlPr>
                          </m:sSubPr>
                          <m:e>
                            <m:r>
                              <a:rPr lang="en-US" sz="1600" i="1" dirty="0" smtClean="0">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1</m:t>
                            </m:r>
                          </m:sub>
                        </m:sSub>
                        <m:r>
                          <a:rPr lang="en-US" sz="1600" i="1" dirty="0" smtClean="0">
                            <a:solidFill>
                              <a:schemeClr val="accent4"/>
                            </a:solidFill>
                            <a:latin typeface="Cambria Math" panose="02040503050406030204" pitchFamily="18" charset="0"/>
                          </a:rPr>
                          <m:t>, </m:t>
                        </m:r>
                        <m:sSub>
                          <m:sSubPr>
                            <m:ctrlPr>
                              <a:rPr lang="en-US" sz="1600" b="0" i="1" dirty="0" smtClean="0">
                                <a:solidFill>
                                  <a:schemeClr val="accent4"/>
                                </a:solidFill>
                                <a:latin typeface="Cambria Math" panose="02040503050406030204" pitchFamily="18" charset="0"/>
                              </a:rPr>
                            </m:ctrlPr>
                          </m:sSubPr>
                          <m:e>
                            <m:r>
                              <a:rPr lang="en-US" sz="1600" i="1" dirty="0">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2</m:t>
                            </m:r>
                          </m:sub>
                        </m:sSub>
                        <m:r>
                          <a:rPr lang="en-US" sz="1600" i="1" dirty="0">
                            <a:solidFill>
                              <a:schemeClr val="accent4"/>
                            </a:solidFill>
                            <a:latin typeface="Cambria Math" panose="02040503050406030204" pitchFamily="18" charset="0"/>
                          </a:rPr>
                          <m:t>, …, </m:t>
                        </m:r>
                        <m:sSub>
                          <m:sSubPr>
                            <m:ctrlPr>
                              <a:rPr lang="en-US" sz="1600" b="0" i="1" dirty="0" smtClean="0">
                                <a:solidFill>
                                  <a:schemeClr val="accent4"/>
                                </a:solidFill>
                                <a:latin typeface="Cambria Math" panose="02040503050406030204" pitchFamily="18" charset="0"/>
                              </a:rPr>
                            </m:ctrlPr>
                          </m:sSubPr>
                          <m:e>
                            <m:r>
                              <a:rPr lang="en-US" sz="1600" i="1" dirty="0" err="1">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𝑀</m:t>
                            </m:r>
                          </m:sub>
                        </m:sSub>
                        <m:r>
                          <a:rPr lang="en-US" sz="1600" i="1" dirty="0">
                            <a:solidFill>
                              <a:schemeClr val="accent4"/>
                            </a:solidFill>
                            <a:latin typeface="Cambria Math" panose="02040503050406030204" pitchFamily="18" charset="0"/>
                          </a:rPr>
                          <m:t> </m:t>
                        </m:r>
                      </m:e>
                    </m:d>
                    <m:r>
                      <a:rPr lang="en-US" sz="1600" b="0" i="0" dirty="0" smtClean="0">
                        <a:solidFill>
                          <a:schemeClr val="accent4"/>
                        </a:solidFill>
                        <a:latin typeface="Cambria Math" panose="02040503050406030204" pitchFamily="18" charset="0"/>
                      </a:rPr>
                      <m:t>;</m:t>
                    </m:r>
                  </m:oMath>
                </a14:m>
                <a:endParaRPr lang="en-US" sz="1600" b="0" i="0" dirty="0">
                  <a:solidFill>
                    <a:schemeClr val="accent4"/>
                  </a:solidFill>
                  <a:latin typeface="Cambria Math" panose="02040503050406030204" pitchFamily="18" charset="0"/>
                </a:endParaRPr>
              </a:p>
              <a:p>
                <a14:m>
                  <m:oMath xmlns:m="http://schemas.openxmlformats.org/officeDocument/2006/math">
                    <m:r>
                      <a:rPr lang="en-US" sz="1600" dirty="0">
                        <a:solidFill>
                          <a:schemeClr val="accent4"/>
                        </a:solidFill>
                        <a:latin typeface="Cambria Math" panose="02040503050406030204" pitchFamily="18" charset="0"/>
                      </a:rPr>
                      <m:t>𝐷</m:t>
                    </m:r>
                  </m:oMath>
                </a14:m>
                <a:r>
                  <a:rPr lang="en-US" sz="1600" dirty="0">
                    <a:solidFill>
                      <a:schemeClr val="accent4"/>
                    </a:solidFill>
                  </a:rPr>
                  <a:t> available devices;</a:t>
                </a:r>
              </a:p>
              <a:p>
                <a:r>
                  <a:rPr lang="en-US" sz="1600" dirty="0">
                    <a:solidFill>
                      <a:schemeClr val="accent4"/>
                    </a:solidFill>
                  </a:rPr>
                  <a:t>P is a placement: an assignment of an operation </a:t>
                </a:r>
                <a14:m>
                  <m:oMath xmlns:m="http://schemas.openxmlformats.org/officeDocument/2006/math">
                    <m:sSub>
                      <m:sSubPr>
                        <m:ctrlPr>
                          <a:rPr lang="en-US" sz="1600" b="0" i="1" dirty="0" smtClean="0">
                            <a:solidFill>
                              <a:schemeClr val="accent4"/>
                            </a:solidFill>
                            <a:latin typeface="Cambria Math" panose="02040503050406030204" pitchFamily="18" charset="0"/>
                          </a:rPr>
                        </m:ctrlPr>
                      </m:sSubPr>
                      <m:e>
                        <m:r>
                          <a:rPr lang="en-US" sz="1600" i="1" dirty="0" smtClean="0">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𝑖</m:t>
                        </m:r>
                      </m:sub>
                    </m:sSub>
                    <m:r>
                      <a:rPr lang="en-US" sz="1600" i="1" dirty="0" smtClean="0">
                        <a:solidFill>
                          <a:schemeClr val="accent4"/>
                        </a:solidFill>
                        <a:latin typeface="Cambria Math" panose="02040503050406030204" pitchFamily="18" charset="0"/>
                      </a:rPr>
                      <m:t> ∈ </m:t>
                    </m:r>
                    <m:r>
                      <a:rPr lang="en-US" sz="1600" i="1" dirty="0" smtClean="0">
                        <a:solidFill>
                          <a:schemeClr val="accent4"/>
                        </a:solidFill>
                        <a:latin typeface="Cambria Math" panose="02040503050406030204" pitchFamily="18" charset="0"/>
                      </a:rPr>
                      <m:t>𝐺</m:t>
                    </m:r>
                    <m:r>
                      <a:rPr lang="en-US" sz="1600" i="1" dirty="0" smtClean="0">
                        <a:solidFill>
                          <a:schemeClr val="accent4"/>
                        </a:solidFill>
                        <a:latin typeface="Cambria Math" panose="02040503050406030204" pitchFamily="18" charset="0"/>
                      </a:rPr>
                      <m:t> </m:t>
                    </m:r>
                  </m:oMath>
                </a14:m>
                <a:r>
                  <a:rPr lang="en-US" sz="1600" dirty="0">
                    <a:solidFill>
                      <a:schemeClr val="accent4"/>
                    </a:solidFill>
                  </a:rPr>
                  <a:t>to a device </a:t>
                </a:r>
                <a14:m>
                  <m:oMath xmlns:m="http://schemas.openxmlformats.org/officeDocument/2006/math">
                    <m:r>
                      <a:rPr lang="en-US" sz="1600" i="1" dirty="0" smtClean="0">
                        <a:solidFill>
                          <a:schemeClr val="accent4"/>
                        </a:solidFill>
                        <a:latin typeface="Cambria Math" panose="02040503050406030204" pitchFamily="18" charset="0"/>
                      </a:rPr>
                      <m:t>𝑝𝑖</m:t>
                    </m:r>
                  </m:oMath>
                </a14:m>
                <a:r>
                  <a:rPr lang="en-US" sz="1600" dirty="0">
                    <a:solidFill>
                      <a:schemeClr val="accent4"/>
                    </a:solidFill>
                  </a:rPr>
                  <a:t> , where </a:t>
                </a:r>
                <a14:m>
                  <m:oMath xmlns:m="http://schemas.openxmlformats.org/officeDocument/2006/math">
                    <m:r>
                      <a:rPr lang="en-US" sz="1600" i="1" dirty="0" smtClean="0">
                        <a:solidFill>
                          <a:schemeClr val="accent4"/>
                        </a:solidFill>
                        <a:latin typeface="Cambria Math" panose="02040503050406030204" pitchFamily="18" charset="0"/>
                      </a:rPr>
                      <m:t>𝑝𝑖</m:t>
                    </m:r>
                    <m:r>
                      <a:rPr lang="en-US" sz="1600" i="1" dirty="0" smtClean="0">
                        <a:solidFill>
                          <a:schemeClr val="accent4"/>
                        </a:solidFill>
                        <a:latin typeface="Cambria Math" panose="02040503050406030204" pitchFamily="18" charset="0"/>
                      </a:rPr>
                      <m:t> ∈ {1, …, </m:t>
                    </m:r>
                    <m:r>
                      <a:rPr lang="en-US" sz="1600" i="1" dirty="0" smtClean="0">
                        <a:solidFill>
                          <a:schemeClr val="accent4"/>
                        </a:solidFill>
                        <a:latin typeface="Cambria Math" panose="02040503050406030204" pitchFamily="18" charset="0"/>
                      </a:rPr>
                      <m:t>𝐷</m:t>
                    </m:r>
                    <m:r>
                      <a:rPr lang="en-US" sz="1600" i="1" dirty="0" smtClean="0">
                        <a:solidFill>
                          <a:schemeClr val="accent4"/>
                        </a:solidFill>
                        <a:latin typeface="Cambria Math" panose="02040503050406030204" pitchFamily="18" charset="0"/>
                      </a:rPr>
                      <m:t>}.</m:t>
                    </m:r>
                  </m:oMath>
                </a14:m>
                <a:endParaRPr lang="en-US" sz="1600" dirty="0">
                  <a:solidFill>
                    <a:schemeClr val="accent4"/>
                  </a:solidFill>
                </a:endParaRPr>
              </a:p>
              <a:p>
                <a14:m>
                  <m:oMath xmlns:m="http://schemas.openxmlformats.org/officeDocument/2006/math">
                    <m:r>
                      <a:rPr lang="en-US" sz="1600" b="0" i="1" smtClean="0">
                        <a:solidFill>
                          <a:schemeClr val="accent4"/>
                        </a:solidFill>
                        <a:latin typeface="Cambria Math" panose="02040503050406030204" pitchFamily="18" charset="0"/>
                      </a:rPr>
                      <m:t>𝑟</m:t>
                    </m:r>
                    <m:r>
                      <a:rPr lang="en-US" sz="1600" b="0" i="1" smtClean="0">
                        <a:solidFill>
                          <a:schemeClr val="accent4"/>
                        </a:solidFill>
                        <a:latin typeface="Cambria Math" panose="02040503050406030204" pitchFamily="18" charset="0"/>
                      </a:rPr>
                      <m:t>(</m:t>
                    </m:r>
                    <m:r>
                      <a:rPr lang="en-US" sz="1600" b="0" i="1" smtClean="0">
                        <a:solidFill>
                          <a:schemeClr val="accent4"/>
                        </a:solidFill>
                        <a:latin typeface="Cambria Math" panose="02040503050406030204" pitchFamily="18" charset="0"/>
                      </a:rPr>
                      <m:t>𝑃</m:t>
                    </m:r>
                    <m:r>
                      <a:rPr lang="en-US" sz="1600" b="0" i="1" smtClean="0">
                        <a:solidFill>
                          <a:schemeClr val="accent4"/>
                        </a:solidFill>
                        <a:latin typeface="Cambria Math" panose="02040503050406030204" pitchFamily="18" charset="0"/>
                      </a:rPr>
                      <m:t>)</m:t>
                    </m:r>
                  </m:oMath>
                </a14:m>
                <a:r>
                  <a:rPr lang="en-US" sz="1600" dirty="0">
                    <a:solidFill>
                      <a:schemeClr val="accent4"/>
                    </a:solidFill>
                  </a:rPr>
                  <a:t> is the complete execution time of a </a:t>
                </a:r>
                <a:r>
                  <a:rPr lang="en-US" sz="1600" dirty="0" err="1">
                    <a:solidFill>
                      <a:schemeClr val="accent4"/>
                    </a:solidFill>
                  </a:rPr>
                  <a:t>TensorFlow</a:t>
                </a:r>
                <a:r>
                  <a:rPr lang="en-US" sz="1600" dirty="0">
                    <a:solidFill>
                      <a:schemeClr val="accent4"/>
                    </a:solidFill>
                  </a:rPr>
                  <a:t> graph </a:t>
                </a:r>
                <a14:m>
                  <m:oMath xmlns:m="http://schemas.openxmlformats.org/officeDocument/2006/math">
                    <m:r>
                      <a:rPr lang="en-US" sz="1600" b="0" i="1" smtClean="0">
                        <a:solidFill>
                          <a:schemeClr val="accent4"/>
                        </a:solidFill>
                        <a:latin typeface="Cambria Math" panose="02040503050406030204" pitchFamily="18" charset="0"/>
                      </a:rPr>
                      <m:t>𝐺</m:t>
                    </m:r>
                  </m:oMath>
                </a14:m>
                <a:r>
                  <a:rPr lang="en-US" sz="1600" dirty="0">
                    <a:solidFill>
                      <a:schemeClr val="accent4"/>
                    </a:solidFill>
                  </a:rPr>
                  <a:t> under placement P.</a:t>
                </a:r>
              </a:p>
              <a:p>
                <a:endParaRPr lang="en-US" sz="2000" dirty="0">
                  <a:solidFill>
                    <a:schemeClr val="accent4"/>
                  </a:solidFill>
                </a:endParaRPr>
              </a:p>
              <a:p>
                <a:r>
                  <a:rPr lang="en-US" sz="2000" dirty="0">
                    <a:solidFill>
                      <a:schemeClr val="accent4"/>
                    </a:solidFill>
                  </a:rPr>
                  <a:t>In plain word: </a:t>
                </a:r>
                <a:r>
                  <a:rPr lang="en-US" sz="2000" dirty="0">
                    <a:solidFill>
                      <a:srgbClr val="C00000"/>
                    </a:solidFill>
                  </a:rPr>
                  <a:t>under different placement </a:t>
                </a:r>
                <a14:m>
                  <m:oMath xmlns:m="http://schemas.openxmlformats.org/officeDocument/2006/math">
                    <m:r>
                      <a:rPr lang="en-US" sz="2000" b="0" i="1" smtClean="0">
                        <a:solidFill>
                          <a:srgbClr val="C00000"/>
                        </a:solidFill>
                        <a:latin typeface="Cambria Math" panose="02040503050406030204" pitchFamily="18" charset="0"/>
                      </a:rPr>
                      <m:t>𝑃</m:t>
                    </m:r>
                  </m:oMath>
                </a14:m>
                <a:r>
                  <a:rPr lang="en-US" sz="2000" dirty="0">
                    <a:solidFill>
                      <a:srgbClr val="C00000"/>
                    </a:solidFill>
                  </a:rPr>
                  <a:t>, minimize the corresponding execution time.</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740" t="-358" r="-74" b="-250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Question description</a:t>
            </a:r>
          </a:p>
        </p:txBody>
      </p:sp>
    </p:spTree>
    <p:extLst>
      <p:ext uri="{BB962C8B-B14F-4D97-AF65-F5344CB8AC3E}">
        <p14:creationId xmlns:p14="http://schemas.microsoft.com/office/powerpoint/2010/main" val="124908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pPr marL="514350" indent="-514350">
                  <a:buFont typeface="+mj-lt"/>
                  <a:buAutoNum type="arabicPeriod"/>
                </a:pPr>
                <a:endParaRPr lang="en-US" sz="2400" dirty="0"/>
              </a:p>
              <a:p>
                <a:pPr marL="514350" indent="-514350">
                  <a:buFont typeface="+mj-lt"/>
                  <a:buAutoNum type="arabicPeriod"/>
                </a:pPr>
                <a:r>
                  <a:rPr lang="en-US" sz="2400" dirty="0"/>
                  <a:t>Bad placements sampled in the beginning is noisy: will lead to bad learning signals.</a:t>
                </a:r>
              </a:p>
              <a:p>
                <a:pPr marL="514350" indent="-514350">
                  <a:buFont typeface="+mj-lt"/>
                  <a:buAutoNum type="arabicPeriod"/>
                </a:pPr>
                <a:r>
                  <a:rPr lang="en-US" sz="2400" dirty="0"/>
                  <a:t>Near converged, different placement is hard to distinguish.</a:t>
                </a:r>
              </a:p>
              <a:p>
                <a:pPr marL="514350" indent="-514350">
                  <a:buFont typeface="+mj-lt"/>
                  <a:buAutoNum type="arabicPeriod"/>
                </a:pPr>
                <a:endParaRPr lang="en-US" dirty="0"/>
              </a:p>
              <a:p>
                <a:r>
                  <a:rPr lang="en-US" sz="2400" dirty="0"/>
                  <a:t>Empirically change a more robust optimization target:</a:t>
                </a:r>
              </a:p>
              <a:p>
                <a:pPr/>
                <a14:m>
                  <m:oMathPara xmlns:m="http://schemas.openxmlformats.org/officeDocument/2006/math">
                    <m:oMathParaPr>
                      <m:jc m:val="centerGroup"/>
                    </m:oMathParaPr>
                    <m:oMath xmlns:m="http://schemas.openxmlformats.org/officeDocument/2006/math">
                      <m:r>
                        <m:rPr>
                          <m:nor/>
                        </m:rPr>
                        <a:rPr lang="en-US"/>
                        <m:t>R</m:t>
                      </m:r>
                      <m:r>
                        <m:rPr>
                          <m:nor/>
                        </m:rPr>
                        <a:rPr lang="en-US"/>
                        <m:t>(</m:t>
                      </m:r>
                      <m:r>
                        <m:rPr>
                          <m:nor/>
                        </m:rPr>
                        <a:rPr lang="en-US"/>
                        <m:t>P</m:t>
                      </m:r>
                      <m:r>
                        <m:rPr>
                          <m:nor/>
                        </m:rPr>
                        <a:rPr lang="en-US"/>
                        <m:t>) = </m:t>
                      </m:r>
                      <m:r>
                        <a:rPr lang="en-US" b="0" i="1" smtClean="0">
                          <a:latin typeface="Cambria Math" panose="02040503050406030204" pitchFamily="18" charset="0"/>
                        </a:rPr>
                        <m:t>√</m:t>
                      </m:r>
                      <m:r>
                        <m:rPr>
                          <m:nor/>
                        </m:rPr>
                        <a:rPr lang="en-US"/>
                        <m:t>r</m:t>
                      </m:r>
                      <m:r>
                        <m:rPr>
                          <m:nor/>
                        </m:rPr>
                        <a:rPr lang="en-US"/>
                        <m:t>(</m:t>
                      </m:r>
                      <m:r>
                        <m:rPr>
                          <m:nor/>
                        </m:rPr>
                        <a:rPr lang="en-US"/>
                        <m:t>P</m:t>
                      </m:r>
                      <m:r>
                        <m:rPr>
                          <m:nor/>
                        </m:rPr>
                        <a:rPr lang="en-US"/>
                        <m:t>)</m:t>
                      </m:r>
                    </m:oMath>
                  </m:oMathPara>
                </a14:m>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110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Why can’t we just do the math, based on r(P)?</a:t>
            </a:r>
          </a:p>
        </p:txBody>
      </p:sp>
    </p:spTree>
    <p:extLst>
      <p:ext uri="{BB962C8B-B14F-4D97-AF65-F5344CB8AC3E}">
        <p14:creationId xmlns:p14="http://schemas.microsoft.com/office/powerpoint/2010/main" val="3687574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b="0" dirty="0">
                    <a:solidFill>
                      <a:schemeClr val="accent3"/>
                    </a:solidFill>
                    <a:latin typeface="Cambria Math" panose="02040503050406030204" pitchFamily="18" charset="0"/>
                  </a:rPr>
                  <a:t>Supposing a system consisting of several states </a:t>
                </a:r>
                <a14:m>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𝑠</m:t>
                        </m:r>
                      </m:e>
                      <m:sub>
                        <m:r>
                          <a:rPr lang="en-US" b="0" i="1" smtClean="0">
                            <a:solidFill>
                              <a:schemeClr val="accent3"/>
                            </a:solidFill>
                            <a:latin typeface="Cambria Math" panose="02040503050406030204" pitchFamily="18" charset="0"/>
                          </a:rPr>
                          <m:t>𝑡</m:t>
                        </m:r>
                      </m:sub>
                    </m:sSub>
                  </m:oMath>
                </a14:m>
                <a:r>
                  <a:rPr lang="en-US" b="0" dirty="0">
                    <a:solidFill>
                      <a:schemeClr val="accent3"/>
                    </a:solidFill>
                    <a:latin typeface="Cambria Math" panose="02040503050406030204" pitchFamily="18" charset="0"/>
                  </a:rPr>
                  <a:t> and corresponding action between subsequent action </a:t>
                </a:r>
                <a14:m>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𝑎</m:t>
                        </m:r>
                      </m:e>
                      <m:sub>
                        <m:r>
                          <a:rPr lang="en-US" b="0" i="1" smtClean="0">
                            <a:solidFill>
                              <a:schemeClr val="accent3"/>
                            </a:solidFill>
                            <a:latin typeface="Cambria Math" panose="02040503050406030204" pitchFamily="18" charset="0"/>
                          </a:rPr>
                          <m:t>𝑡</m:t>
                        </m:r>
                      </m:sub>
                    </m:sSub>
                  </m:oMath>
                </a14:m>
                <a:endParaRPr lang="en-US" b="0" dirty="0">
                  <a:solidFill>
                    <a:schemeClr val="accent3"/>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𝑝</m:t>
                      </m:r>
                      <m:d>
                        <m:dPr>
                          <m:ctrlPr>
                            <a:rPr lang="en-US" b="0" i="1" smtClean="0">
                              <a:solidFill>
                                <a:schemeClr val="accent3"/>
                              </a:solidFill>
                              <a:latin typeface="Cambria Math" panose="02040503050406030204" pitchFamily="18" charset="0"/>
                            </a:rPr>
                          </m:ctrlPr>
                        </m:dPr>
                        <m:e>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𝑠</m:t>
                              </m:r>
                            </m:e>
                            <m:sub>
                              <m:r>
                                <a:rPr lang="en-US" b="0" i="1" smtClean="0">
                                  <a:solidFill>
                                    <a:schemeClr val="accent3"/>
                                  </a:solidFill>
                                  <a:latin typeface="Cambria Math" panose="02040503050406030204" pitchFamily="18" charset="0"/>
                                </a:rPr>
                                <m:t>𝑡</m:t>
                              </m:r>
                              <m:r>
                                <a:rPr lang="en-US" b="0" i="1" smtClean="0">
                                  <a:solidFill>
                                    <a:schemeClr val="accent3"/>
                                  </a:solidFill>
                                  <a:latin typeface="Cambria Math" panose="02040503050406030204" pitchFamily="18" charset="0"/>
                                </a:rPr>
                                <m:t>+1</m:t>
                              </m:r>
                            </m:sub>
                          </m:sSub>
                        </m:e>
                        <m:e>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𝑠</m:t>
                              </m:r>
                            </m:e>
                            <m:sub>
                              <m:r>
                                <a:rPr lang="en-US" b="0" i="1" smtClean="0">
                                  <a:solidFill>
                                    <a:schemeClr val="accent3"/>
                                  </a:solidFill>
                                  <a:latin typeface="Cambria Math" panose="02040503050406030204" pitchFamily="18" charset="0"/>
                                </a:rPr>
                                <m:t>𝑡</m:t>
                              </m:r>
                            </m:sub>
                          </m:sSub>
                          <m:r>
                            <a:rPr lang="en-US" b="0" i="1" smtClean="0">
                              <a:solidFill>
                                <a:schemeClr val="accent3"/>
                              </a:solidFill>
                              <a:latin typeface="Cambria Math" panose="02040503050406030204" pitchFamily="18" charset="0"/>
                            </a:rPr>
                            <m:t>,</m:t>
                          </m:r>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𝑎</m:t>
                              </m:r>
                            </m:e>
                            <m:sub>
                              <m:r>
                                <a:rPr lang="en-US" b="0" i="1" smtClean="0">
                                  <a:solidFill>
                                    <a:schemeClr val="accent3"/>
                                  </a:solidFill>
                                  <a:latin typeface="Cambria Math" panose="02040503050406030204" pitchFamily="18" charset="0"/>
                                </a:rPr>
                                <m:t>𝑡</m:t>
                              </m:r>
                            </m:sub>
                          </m:sSub>
                        </m:e>
                      </m:d>
                      <m:r>
                        <a:rPr lang="en-US" b="0" i="1"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𝑓</m:t>
                      </m:r>
                      <m:r>
                        <a:rPr lang="en-US" b="0" i="1" smtClean="0">
                          <a:solidFill>
                            <a:schemeClr val="accent3"/>
                          </a:solidFill>
                          <a:latin typeface="Cambria Math" panose="02040503050406030204" pitchFamily="18" charset="0"/>
                        </a:rPr>
                        <m:t>(</m:t>
                      </m:r>
                      <m:sSub>
                        <m:sSubPr>
                          <m:ctrlPr>
                            <a:rPr lang="en-US" i="1">
                              <a:solidFill>
                                <a:schemeClr val="accent3"/>
                              </a:solidFill>
                              <a:latin typeface="Cambria Math" panose="02040503050406030204" pitchFamily="18" charset="0"/>
                            </a:rPr>
                          </m:ctrlPr>
                        </m:sSubPr>
                        <m:e>
                          <m:r>
                            <a:rPr lang="en-US" i="1">
                              <a:solidFill>
                                <a:schemeClr val="accent3"/>
                              </a:solidFill>
                              <a:latin typeface="Cambria Math" panose="02040503050406030204" pitchFamily="18" charset="0"/>
                            </a:rPr>
                            <m:t>𝑠</m:t>
                          </m:r>
                        </m:e>
                        <m:sub>
                          <m:r>
                            <a:rPr lang="en-US" i="1">
                              <a:solidFill>
                                <a:schemeClr val="accent3"/>
                              </a:solidFill>
                              <a:latin typeface="Cambria Math" panose="02040503050406030204" pitchFamily="18" charset="0"/>
                            </a:rPr>
                            <m:t>𝑡</m:t>
                          </m:r>
                        </m:sub>
                      </m:sSub>
                      <m:r>
                        <a:rPr lang="en-US" i="1">
                          <a:solidFill>
                            <a:schemeClr val="accent3"/>
                          </a:solidFill>
                          <a:latin typeface="Cambria Math" panose="02040503050406030204" pitchFamily="18" charset="0"/>
                        </a:rPr>
                        <m:t>,</m:t>
                      </m:r>
                      <m:sSub>
                        <m:sSubPr>
                          <m:ctrlPr>
                            <a:rPr lang="en-US" i="1">
                              <a:solidFill>
                                <a:schemeClr val="accent3"/>
                              </a:solidFill>
                              <a:latin typeface="Cambria Math" panose="02040503050406030204" pitchFamily="18" charset="0"/>
                            </a:rPr>
                          </m:ctrlPr>
                        </m:sSubPr>
                        <m:e>
                          <m:r>
                            <a:rPr lang="en-US" i="1">
                              <a:solidFill>
                                <a:schemeClr val="accent3"/>
                              </a:solidFill>
                              <a:latin typeface="Cambria Math" panose="02040503050406030204" pitchFamily="18" charset="0"/>
                            </a:rPr>
                            <m:t>𝑎</m:t>
                          </m:r>
                        </m:e>
                        <m:sub>
                          <m:r>
                            <a:rPr lang="en-US" i="1">
                              <a:solidFill>
                                <a:schemeClr val="accent3"/>
                              </a:solidFill>
                              <a:latin typeface="Cambria Math" panose="02040503050406030204" pitchFamily="18" charset="0"/>
                            </a:rPr>
                            <m:t>𝑡</m:t>
                          </m:r>
                        </m:sub>
                      </m:sSub>
                      <m:r>
                        <a:rPr lang="en-US" b="0" i="1" smtClean="0">
                          <a:solidFill>
                            <a:schemeClr val="accent3"/>
                          </a:solidFill>
                          <a:latin typeface="Cambria Math" panose="02040503050406030204" pitchFamily="18" charset="0"/>
                        </a:rPr>
                        <m:t>)</m:t>
                      </m:r>
                    </m:oMath>
                  </m:oMathPara>
                </a14:m>
                <a:endParaRPr lang="en-US" dirty="0">
                  <a:solidFill>
                    <a:schemeClr val="accent3"/>
                  </a:solidFill>
                </a:endParaRPr>
              </a:p>
              <a:p>
                <a:endParaRPr lang="en-US" dirty="0"/>
              </a:p>
              <a:p>
                <a:r>
                  <a:rPr lang="en-US" dirty="0"/>
                  <a:t>Basically: next state is only determined by current state and the action.</a:t>
                </a:r>
              </a:p>
              <a:p>
                <a:endParaRPr lang="en-US" dirty="0"/>
              </a:p>
              <a:p>
                <a:r>
                  <a:rPr lang="en-US" sz="2000" i="1" dirty="0"/>
                  <a:t>Remember dynamic programming?</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t="-1252" r="-192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Markov assumption</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4"/>
              </a:rPr>
              <a:t>https://towardsdatascience.com/the-almighty-policy-gradient-in-reinforcement-learning-6790bee8db6</a:t>
            </a:r>
            <a:endParaRPr lang="en-US" sz="1100" dirty="0"/>
          </a:p>
        </p:txBody>
      </p:sp>
      <p:pic>
        <p:nvPicPr>
          <p:cNvPr id="4098" name="Picture 2" descr="Image result for dynamic programm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08" y="3508719"/>
            <a:ext cx="3108960" cy="145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153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b="0" dirty="0">
                    <a:solidFill>
                      <a:schemeClr val="accent3"/>
                    </a:solidFill>
                    <a:latin typeface="Cambria Math" panose="02040503050406030204" pitchFamily="18" charset="0"/>
                  </a:rPr>
                  <a:t>Supposing a policy/action/arrangement/placement  </a:t>
                </a:r>
                <a14:m>
                  <m:oMath xmlns:m="http://schemas.openxmlformats.org/officeDocument/2006/math">
                    <m:r>
                      <m:rPr>
                        <m:sty m:val="p"/>
                      </m:rPr>
                      <a:rPr lang="en-US" b="0" i="0" smtClean="0">
                        <a:solidFill>
                          <a:schemeClr val="accent3"/>
                        </a:solidFill>
                        <a:latin typeface="Cambria Math" panose="02040503050406030204" pitchFamily="18" charset="0"/>
                      </a:rPr>
                      <m:t>π</m:t>
                    </m:r>
                    <m:r>
                      <a:rPr lang="en-US" b="0" i="0"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𝜃</m:t>
                    </m:r>
                    <m:r>
                      <a:rPr lang="en-US" b="0" i="0" smtClean="0">
                        <a:solidFill>
                          <a:schemeClr val="accent3"/>
                        </a:solidFill>
                        <a:latin typeface="Cambria Math" panose="02040503050406030204" pitchFamily="18" charset="0"/>
                      </a:rPr>
                      <m:t>)</m:t>
                    </m:r>
                  </m:oMath>
                </a14:m>
                <a:r>
                  <a:rPr lang="en-US" b="0" dirty="0">
                    <a:solidFill>
                      <a:schemeClr val="accent3"/>
                    </a:solidFill>
                    <a:latin typeface="Cambria Math" panose="02040503050406030204" pitchFamily="18" charset="0"/>
                  </a:rPr>
                  <a:t>, which is parameterized by </a:t>
                </a:r>
                <a14:m>
                  <m:oMath xmlns:m="http://schemas.openxmlformats.org/officeDocument/2006/math">
                    <m:r>
                      <a:rPr lang="en-US" b="0" i="1" smtClean="0">
                        <a:solidFill>
                          <a:schemeClr val="accent3"/>
                        </a:solidFill>
                        <a:latin typeface="Cambria Math" panose="02040503050406030204" pitchFamily="18" charset="0"/>
                      </a:rPr>
                      <m:t>𝜃</m:t>
                    </m:r>
                  </m:oMath>
                </a14:m>
                <a:r>
                  <a:rPr lang="en-US" b="0" dirty="0">
                    <a:solidFill>
                      <a:schemeClr val="accent3"/>
                    </a:solidFill>
                    <a:latin typeface="Cambria Math" panose="02040503050406030204" pitchFamily="18" charset="0"/>
                  </a:rPr>
                  <a:t>.</a:t>
                </a:r>
              </a:p>
              <a:p>
                <a:r>
                  <a:rPr lang="en-US" dirty="0">
                    <a:solidFill>
                      <a:schemeClr val="accent3"/>
                    </a:solidFill>
                    <a:latin typeface="Cambria Math" panose="02040503050406030204" pitchFamily="18" charset="0"/>
                  </a:rPr>
                  <a:t>Our goal is to find:</a:t>
                </a:r>
                <a:endParaRPr lang="en-US" b="0" dirty="0">
                  <a:solidFill>
                    <a:schemeClr val="accent3"/>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b="0" i="1" smtClean="0">
                              <a:solidFill>
                                <a:schemeClr val="accent3"/>
                              </a:solidFill>
                              <a:latin typeface="Cambria Math" panose="02040503050406030204" pitchFamily="18" charset="0"/>
                            </a:rPr>
                          </m:ctrlPr>
                        </m:sSupPr>
                        <m:e>
                          <m:r>
                            <a:rPr lang="en-US" b="0" i="1" smtClean="0">
                              <a:solidFill>
                                <a:schemeClr val="accent3"/>
                              </a:solidFill>
                              <a:latin typeface="Cambria Math" panose="02040503050406030204" pitchFamily="18" charset="0"/>
                            </a:rPr>
                            <m:t>𝜃</m:t>
                          </m:r>
                        </m:e>
                        <m:sup>
                          <m:r>
                            <a:rPr lang="en-US" b="0" i="1" smtClean="0">
                              <a:solidFill>
                                <a:schemeClr val="accent3"/>
                              </a:solidFill>
                              <a:latin typeface="Cambria Math" panose="02040503050406030204" pitchFamily="18" charset="0"/>
                            </a:rPr>
                            <m:t>∗</m:t>
                          </m:r>
                        </m:sup>
                      </m:sSup>
                      <m:r>
                        <a:rPr lang="en-US" b="0" i="1" smtClean="0">
                          <a:solidFill>
                            <a:schemeClr val="accent3"/>
                          </a:solidFill>
                          <a:latin typeface="Cambria Math" panose="02040503050406030204" pitchFamily="18" charset="0"/>
                        </a:rPr>
                        <m:t>=</m:t>
                      </m:r>
                      <m:func>
                        <m:funcPr>
                          <m:ctrlPr>
                            <a:rPr lang="en-US" b="0" i="1" smtClean="0">
                              <a:solidFill>
                                <a:schemeClr val="accent3"/>
                              </a:solidFill>
                              <a:latin typeface="Cambria Math" panose="02040503050406030204" pitchFamily="18" charset="0"/>
                            </a:rPr>
                          </m:ctrlPr>
                        </m:funcPr>
                        <m:fName>
                          <m:r>
                            <m:rPr>
                              <m:sty m:val="p"/>
                            </m:rPr>
                            <a:rPr lang="en-US" b="0" i="0" smtClean="0">
                              <a:solidFill>
                                <a:schemeClr val="accent3"/>
                              </a:solidFill>
                              <a:latin typeface="Cambria Math" panose="02040503050406030204" pitchFamily="18" charset="0"/>
                            </a:rPr>
                            <m:t>arg</m:t>
                          </m:r>
                        </m:fName>
                        <m:e>
                          <m:func>
                            <m:funcPr>
                              <m:ctrlPr>
                                <a:rPr lang="en-US" b="0" i="1" smtClean="0">
                                  <a:solidFill>
                                    <a:schemeClr val="accent3"/>
                                  </a:solidFill>
                                  <a:latin typeface="Cambria Math" panose="02040503050406030204" pitchFamily="18" charset="0"/>
                                </a:rPr>
                              </m:ctrlPr>
                            </m:funcPr>
                            <m:fName>
                              <m:limLow>
                                <m:limLowPr>
                                  <m:ctrlPr>
                                    <a:rPr lang="en-US" b="0" i="1" smtClean="0">
                                      <a:solidFill>
                                        <a:schemeClr val="accent3"/>
                                      </a:solidFill>
                                      <a:latin typeface="Cambria Math" panose="02040503050406030204" pitchFamily="18" charset="0"/>
                                    </a:rPr>
                                  </m:ctrlPr>
                                </m:limLowPr>
                                <m:e>
                                  <m:r>
                                    <m:rPr>
                                      <m:sty m:val="p"/>
                                    </m:rPr>
                                    <a:rPr lang="en-US" b="0" i="0" smtClean="0">
                                      <a:solidFill>
                                        <a:schemeClr val="accent3"/>
                                      </a:solidFill>
                                      <a:latin typeface="Cambria Math" panose="02040503050406030204" pitchFamily="18" charset="0"/>
                                    </a:rPr>
                                    <m:t>max</m:t>
                                  </m:r>
                                </m:e>
                                <m:lim>
                                  <m:r>
                                    <a:rPr lang="en-US" b="0" i="1" smtClean="0">
                                      <a:solidFill>
                                        <a:schemeClr val="accent3"/>
                                      </a:solidFill>
                                      <a:latin typeface="Cambria Math" panose="02040503050406030204" pitchFamily="18" charset="0"/>
                                    </a:rPr>
                                    <m:t>𝜃</m:t>
                                  </m:r>
                                </m:lim>
                              </m:limLow>
                            </m:fName>
                            <m:e>
                              <m:r>
                                <a:rPr lang="en-US" b="0" i="1" smtClean="0">
                                  <a:solidFill>
                                    <a:schemeClr val="accent3"/>
                                  </a:solidFill>
                                  <a:latin typeface="Cambria Math" panose="02040503050406030204" pitchFamily="18" charset="0"/>
                                </a:rPr>
                                <m:t>𝐽</m:t>
                              </m:r>
                              <m:r>
                                <a:rPr lang="en-US" b="0" i="1"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𝜃</m:t>
                              </m:r>
                              <m:r>
                                <a:rPr lang="en-US" b="0" i="1" smtClean="0">
                                  <a:solidFill>
                                    <a:schemeClr val="accent3"/>
                                  </a:solidFill>
                                  <a:latin typeface="Cambria Math" panose="02040503050406030204" pitchFamily="18" charset="0"/>
                                </a:rPr>
                                <m:t>)</m:t>
                              </m:r>
                            </m:e>
                          </m:func>
                        </m:e>
                      </m:func>
                    </m:oMath>
                  </m:oMathPara>
                </a14:m>
                <a:endParaRPr lang="en-US" dirty="0">
                  <a:solidFill>
                    <a:schemeClr val="accent3"/>
                  </a:solidFill>
                </a:endParaRPr>
              </a:p>
              <a:p>
                <a:endParaRPr lang="en-US" dirty="0"/>
              </a:p>
              <a:p>
                <a:r>
                  <a:rPr lang="en-US" dirty="0"/>
                  <a:t>Basically: Find the best parameters for our </a:t>
                </a:r>
                <a14:m>
                  <m:oMath xmlns:m="http://schemas.openxmlformats.org/officeDocument/2006/math">
                    <m:r>
                      <a:rPr lang="en-US" b="0" i="1" smtClean="0">
                        <a:latin typeface="Cambria Math" panose="02040503050406030204" pitchFamily="18" charset="0"/>
                      </a:rPr>
                      <m:t>𝜋</m:t>
                    </m:r>
                  </m:oMath>
                </a14:m>
                <a:endParaRPr lang="en-US" dirty="0"/>
              </a:p>
              <a:p>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t="-125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What do we want?</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4"/>
              </a:rPr>
              <a:t>https://towardsdatascience.com/the-almighty-policy-gradient-in-reinforcement-learning-6790bee8db6</a:t>
            </a:r>
            <a:endParaRPr lang="en-US" sz="1100" dirty="0"/>
          </a:p>
        </p:txBody>
      </p:sp>
    </p:spTree>
    <p:extLst>
      <p:ext uri="{BB962C8B-B14F-4D97-AF65-F5344CB8AC3E}">
        <p14:creationId xmlns:p14="http://schemas.microsoft.com/office/powerpoint/2010/main" val="286299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dirty="0">
                    <a:solidFill>
                      <a:schemeClr val="accent3"/>
                    </a:solidFill>
                    <a:latin typeface="Cambria Math" panose="02040503050406030204" pitchFamily="18" charset="0"/>
                  </a:rPr>
                  <a:t>We will need to assign a reward for our </a:t>
                </a:r>
                <a:r>
                  <a:rPr lang="en-US" i="1" dirty="0">
                    <a:solidFill>
                      <a:srgbClr val="C00000"/>
                    </a:solidFill>
                    <a:latin typeface="Cambria Math" panose="02040503050406030204" pitchFamily="18" charset="0"/>
                  </a:rPr>
                  <a:t>decision/policy:</a:t>
                </a:r>
              </a:p>
              <a:p>
                <a:endParaRPr lang="en-US" i="1" dirty="0">
                  <a:solidFill>
                    <a:srgbClr val="C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5"/>
                          </a:solidFill>
                          <a:latin typeface="Cambria Math" panose="02040503050406030204" pitchFamily="18" charset="0"/>
                        </a:rPr>
                        <m:t>𝐽</m:t>
                      </m:r>
                      <m:r>
                        <a:rPr lang="el-GR"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 = </m:t>
                      </m:r>
                      <m:sSub>
                        <m:sSubPr>
                          <m:ctrlPr>
                            <a:rPr lang="en-US" b="0"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𝐸</m:t>
                          </m:r>
                        </m:e>
                        <m:sub>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𝜋</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m:t>
                          </m:r>
                        </m:sub>
                      </m:sSub>
                      <m:r>
                        <a:rPr lang="en-US" i="1" smtClean="0">
                          <a:solidFill>
                            <a:schemeClr val="accent5"/>
                          </a:solidFill>
                          <a:latin typeface="Cambria Math" panose="02040503050406030204" pitchFamily="18" charset="0"/>
                        </a:rPr>
                        <m:t> </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𝑅</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oMath>
                  </m:oMathPara>
                </a14:m>
                <a:endParaRPr lang="en-US" i="1" dirty="0">
                  <a:solidFill>
                    <a:schemeClr val="accent5"/>
                  </a:solidFill>
                  <a:latin typeface="Cambria Math" panose="02040503050406030204" pitchFamily="18" charset="0"/>
                </a:endParaRPr>
              </a:p>
              <a:p>
                <a:endParaRPr lang="en-US" i="1" dirty="0">
                  <a:solidFill>
                    <a:srgbClr val="C00000"/>
                  </a:solidFill>
                  <a:latin typeface="Cambria Math" panose="02040503050406030204" pitchFamily="18" charset="0"/>
                </a:endParaRPr>
              </a:p>
              <a:p>
                <a:endParaRPr lang="en-US" dirty="0"/>
              </a:p>
              <a:p>
                <a:r>
                  <a:rPr lang="en-US" dirty="0"/>
                  <a:t>Basically: Find the best parameters for our </a:t>
                </a:r>
                <a14:m>
                  <m:oMath xmlns:m="http://schemas.openxmlformats.org/officeDocument/2006/math">
                    <m:r>
                      <a:rPr lang="en-US" b="0" i="1" smtClean="0">
                        <a:latin typeface="Cambria Math" panose="02040503050406030204" pitchFamily="18" charset="0"/>
                      </a:rPr>
                      <m:t>𝜋</m:t>
                    </m:r>
                  </m:oMath>
                </a14:m>
                <a:r>
                  <a:rPr lang="en-US" dirty="0"/>
                  <a:t> with shortest time.</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t="-125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What is my reward?</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4"/>
              </a:rPr>
              <a:t>https://towardsdatascience.com/the-almighty-policy-gradient-in-reinforcement-learning-6790bee8db6</a:t>
            </a:r>
            <a:endParaRPr lang="en-US" sz="1100" dirty="0"/>
          </a:p>
        </p:txBody>
      </p:sp>
      <p:pic>
        <p:nvPicPr>
          <p:cNvPr id="5" name="Picture 2" descr="Image result for detroit become human tre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4284" y="2262784"/>
            <a:ext cx="5109716" cy="28742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lose-up of a human-like android's face, with the skyline of Detroit in the background"/>
          <p:cNvPicPr>
            <a:picLocks noChangeAspect="1" noChangeArrowheads="1"/>
          </p:cNvPicPr>
          <p:nvPr/>
        </p:nvPicPr>
        <p:blipFill rotWithShape="1">
          <a:blip r:embed="rId6">
            <a:extLst>
              <a:ext uri="{28A0092B-C50C-407E-A947-70E740481C1C}">
                <a14:useLocalDpi xmlns:a14="http://schemas.microsoft.com/office/drawing/2010/main" val="0"/>
              </a:ext>
            </a:extLst>
          </a:blip>
          <a:srcRect t="1" b="-2241"/>
          <a:stretch/>
        </p:blipFill>
        <p:spPr bwMode="auto">
          <a:xfrm>
            <a:off x="7246959" y="0"/>
            <a:ext cx="1897041" cy="226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61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Device Placement</a:t>
            </a:r>
          </a:p>
          <a:p>
            <a:pPr marL="457200" indent="-457200">
              <a:buFont typeface="Arial" panose="020B0604020202020204" pitchFamily="34" charset="0"/>
              <a:buChar char="•"/>
            </a:pPr>
            <a:r>
              <a:rPr lang="en-US" dirty="0"/>
              <a:t>Reinforcement </a:t>
            </a:r>
            <a:r>
              <a:rPr lang="en-US" dirty="0" smtClean="0"/>
              <a:t>Learning</a:t>
            </a:r>
          </a:p>
          <a:p>
            <a:pPr marL="457200" indent="-457200">
              <a:buFont typeface="Arial" panose="020B0604020202020204" pitchFamily="34" charset="0"/>
              <a:buChar char="•"/>
            </a:pPr>
            <a:r>
              <a:rPr lang="en-US" dirty="0" smtClean="0"/>
              <a:t>Model Description</a:t>
            </a:r>
          </a:p>
          <a:p>
            <a:pPr marL="457200" indent="-457200">
              <a:buFont typeface="Arial" panose="020B0604020202020204" pitchFamily="34" charset="0"/>
              <a:buChar char="•"/>
            </a:pPr>
            <a:r>
              <a:rPr lang="en-US" dirty="0" smtClean="0"/>
              <a:t>Architecture Details</a:t>
            </a:r>
          </a:p>
          <a:p>
            <a:pPr marL="457200" indent="-457200">
              <a:buFont typeface="Arial" panose="020B0604020202020204" pitchFamily="34" charset="0"/>
              <a:buChar char="•"/>
            </a:pPr>
            <a:r>
              <a:rPr lang="en-US" dirty="0" err="1" smtClean="0"/>
              <a:t>Experiements</a:t>
            </a:r>
            <a:endParaRPr lang="en-US" dirty="0"/>
          </a:p>
          <a:p>
            <a:pPr marL="457200" indent="-4572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a:t>
            </a:r>
            <a:r>
              <a:rPr lang="en-US" altLang="zh-CN" dirty="0"/>
              <a:t>everal keywords</a:t>
            </a:r>
            <a:endParaRPr lang="en-US" dirty="0"/>
          </a:p>
        </p:txBody>
      </p:sp>
    </p:spTree>
    <p:extLst>
      <p:ext uri="{BB962C8B-B14F-4D97-AF65-F5344CB8AC3E}">
        <p14:creationId xmlns:p14="http://schemas.microsoft.com/office/powerpoint/2010/main" val="755625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pPr/>
                <a14:m>
                  <m:oMathPara xmlns:m="http://schemas.openxmlformats.org/officeDocument/2006/math">
                    <m:oMathParaPr>
                      <m:jc m:val="centerGroup"/>
                    </m:oMathParaPr>
                    <m:oMath xmlns:m="http://schemas.openxmlformats.org/officeDocument/2006/math">
                      <m:r>
                        <a:rPr lang="en-US" i="1" smtClean="0">
                          <a:solidFill>
                            <a:schemeClr val="accent5"/>
                          </a:solidFill>
                          <a:latin typeface="Cambria Math" panose="02040503050406030204" pitchFamily="18" charset="0"/>
                        </a:rPr>
                        <m:t>𝐽</m:t>
                      </m:r>
                      <m:r>
                        <a:rPr lang="el-GR"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 = </m:t>
                      </m:r>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𝐸</m:t>
                          </m:r>
                        </m:e>
                        <m:sub>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𝜋</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m:t>
                          </m:r>
                        </m:sub>
                      </m:sSub>
                      <m:r>
                        <a:rPr lang="en-US" i="1">
                          <a:solidFill>
                            <a:schemeClr val="accent5"/>
                          </a:solidFill>
                          <a:latin typeface="Cambria Math" panose="02040503050406030204" pitchFamily="18" charset="0"/>
                        </a:rPr>
                        <m:t> </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𝑅</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oMath>
                  </m:oMathPara>
                </a14:m>
                <a:endParaRPr lang="en-US" i="1" dirty="0">
                  <a:solidFill>
                    <a:schemeClr val="accent5"/>
                  </a:solidFill>
                  <a:latin typeface="Cambria Math" panose="02040503050406030204" pitchFamily="18" charset="0"/>
                </a:endParaRPr>
              </a:p>
              <a:p>
                <a:pPr marL="457200" indent="-457200">
                  <a:buFont typeface="+mj-lt"/>
                  <a:buAutoNum type="arabicPeriod"/>
                </a:pPr>
                <a:r>
                  <a:rPr lang="en-US" sz="2000" dirty="0"/>
                  <a:t>Why there’s an E? </a:t>
                </a:r>
              </a:p>
              <a:p>
                <a:pPr lvl="1"/>
                <a:r>
                  <a:rPr lang="en-US" sz="2000" dirty="0"/>
                  <a:t>	R(P) is a stochastic process;</a:t>
                </a:r>
              </a:p>
              <a:p>
                <a:pPr marL="457200" indent="-457200">
                  <a:buFont typeface="+mj-lt"/>
                  <a:buAutoNum type="arabicPeriod"/>
                </a:pPr>
                <a:r>
                  <a:rPr lang="en-US" sz="2000" dirty="0"/>
                  <a:t>What is </a:t>
                </a:r>
                <a14:m>
                  <m:oMath xmlns:m="http://schemas.openxmlformats.org/officeDocument/2006/math">
                    <m:r>
                      <a:rPr lang="el-GR" sz="2000">
                        <a:latin typeface="Cambria Math" panose="02040503050406030204" pitchFamily="18" charset="0"/>
                      </a:rPr>
                      <m:t>𝜋</m:t>
                    </m:r>
                    <m:r>
                      <a:rPr lang="el-GR" sz="2000">
                        <a:latin typeface="Cambria Math" panose="02040503050406030204" pitchFamily="18" charset="0"/>
                      </a:rPr>
                      <m:t>(</m:t>
                    </m:r>
                    <m:r>
                      <a:rPr lang="en-US" sz="2000">
                        <a:latin typeface="Cambria Math" panose="02040503050406030204" pitchFamily="18" charset="0"/>
                      </a:rPr>
                      <m:t>𝑃</m:t>
                    </m:r>
                    <m:r>
                      <a:rPr lang="en-US" sz="2000">
                        <a:latin typeface="Cambria Math" panose="02040503050406030204" pitchFamily="18" charset="0"/>
                      </a:rPr>
                      <m:t> |</m:t>
                    </m:r>
                    <m:r>
                      <a:rPr lang="en-US" sz="2000">
                        <a:latin typeface="Cambria Math" panose="02040503050406030204" pitchFamily="18" charset="0"/>
                      </a:rPr>
                      <m:t>𝐺</m:t>
                    </m:r>
                    <m:r>
                      <a:rPr lang="en-US" sz="2000">
                        <a:latin typeface="Cambria Math" panose="02040503050406030204" pitchFamily="18" charset="0"/>
                      </a:rPr>
                      <m:t>;</m:t>
                    </m:r>
                    <m:r>
                      <a:rPr lang="el-GR" sz="2000">
                        <a:latin typeface="Cambria Math" panose="02040503050406030204" pitchFamily="18" charset="0"/>
                      </a:rPr>
                      <m:t>𝜃</m:t>
                    </m:r>
                    <m:r>
                      <a:rPr lang="el-GR" sz="2000">
                        <a:latin typeface="Cambria Math" panose="02040503050406030204" pitchFamily="18" charset="0"/>
                      </a:rPr>
                      <m:t>)</m:t>
                    </m:r>
                  </m:oMath>
                </a14:m>
                <a:r>
                  <a:rPr lang="en-US" sz="2000" dirty="0"/>
                  <a:t>?</a:t>
                </a:r>
              </a:p>
              <a:p>
                <a:pPr lvl="1"/>
                <a:r>
                  <a:rPr lang="en-US" sz="2000" dirty="0"/>
                  <a:t>	It is defined by an attentional sequence-to-sequence model</a:t>
                </a:r>
              </a:p>
              <a:p>
                <a:pPr marL="457200" indent="-457200">
                  <a:buFont typeface="+mj-lt"/>
                  <a:buAutoNum type="arabicPeriod"/>
                </a:pPr>
                <a:r>
                  <a:rPr lang="en-US" sz="2000" dirty="0"/>
                  <a:t>What is </a:t>
                </a:r>
                <a14:m>
                  <m:oMath xmlns:m="http://schemas.openxmlformats.org/officeDocument/2006/math">
                    <m:r>
                      <a:rPr lang="en-US" sz="2000">
                        <a:latin typeface="Cambria Math" panose="02040503050406030204" pitchFamily="18" charset="0"/>
                      </a:rPr>
                      <m:t>𝑃</m:t>
                    </m:r>
                    <m:r>
                      <a:rPr lang="en-US" sz="2000">
                        <a:latin typeface="Cambria Math" panose="02040503050406030204" pitchFamily="18" charset="0"/>
                      </a:rPr>
                      <m:t>∼</m:t>
                    </m:r>
                    <m:r>
                      <a:rPr lang="el-GR" sz="2000">
                        <a:latin typeface="Cambria Math" panose="02040503050406030204" pitchFamily="18" charset="0"/>
                      </a:rPr>
                      <m:t>𝜋</m:t>
                    </m:r>
                    <m:r>
                      <a:rPr lang="el-GR" sz="2000">
                        <a:latin typeface="Cambria Math" panose="02040503050406030204" pitchFamily="18" charset="0"/>
                      </a:rPr>
                      <m:t>(</m:t>
                    </m:r>
                    <m:r>
                      <a:rPr lang="en-US" sz="2000">
                        <a:latin typeface="Cambria Math" panose="02040503050406030204" pitchFamily="18" charset="0"/>
                      </a:rPr>
                      <m:t>𝑃</m:t>
                    </m:r>
                    <m:r>
                      <a:rPr lang="en-US" sz="2000">
                        <a:latin typeface="Cambria Math" panose="02040503050406030204" pitchFamily="18" charset="0"/>
                      </a:rPr>
                      <m:t> |</m:t>
                    </m:r>
                    <m:r>
                      <a:rPr lang="en-US" sz="2000">
                        <a:latin typeface="Cambria Math" panose="02040503050406030204" pitchFamily="18" charset="0"/>
                      </a:rPr>
                      <m:t>𝐺</m:t>
                    </m:r>
                    <m:r>
                      <a:rPr lang="en-US" sz="2000">
                        <a:latin typeface="Cambria Math" panose="02040503050406030204" pitchFamily="18" charset="0"/>
                      </a:rPr>
                      <m:t>;</m:t>
                    </m:r>
                    <m:r>
                      <a:rPr lang="el-GR" sz="2000">
                        <a:latin typeface="Cambria Math" panose="02040503050406030204" pitchFamily="18" charset="0"/>
                      </a:rPr>
                      <m:t>𝜃</m:t>
                    </m:r>
                    <m:r>
                      <a:rPr lang="el-GR" sz="2000">
                        <a:latin typeface="Cambria Math" panose="02040503050406030204" pitchFamily="18" charset="0"/>
                      </a:rPr>
                      <m:t>)</m:t>
                    </m:r>
                  </m:oMath>
                </a14:m>
                <a:r>
                  <a:rPr lang="en-US" sz="2000" dirty="0"/>
                  <a:t>?</a:t>
                </a:r>
              </a:p>
              <a:p>
                <a:pPr lvl="1"/>
                <a:r>
                  <a:rPr lang="en-US" sz="2000" dirty="0"/>
                  <a:t>	P follows the distribution of policy we gave, which is also pre-determined by </a:t>
                </a:r>
                <a14:m>
                  <m:oMath xmlns:m="http://schemas.openxmlformats.org/officeDocument/2006/math">
                    <m:r>
                      <a:rPr lang="en-US" sz="2000" b="0" i="1" smtClean="0">
                        <a:latin typeface="Cambria Math" panose="02040503050406030204" pitchFamily="18" charset="0"/>
                      </a:rPr>
                      <m:t>𝜃</m:t>
                    </m:r>
                    <m:r>
                      <a:rPr lang="en-US" sz="2000" b="0" i="0" smtClean="0">
                        <a:latin typeface="Cambria Math" panose="02040503050406030204" pitchFamily="18" charset="0"/>
                      </a:rPr>
                      <m:t>;</m:t>
                    </m:r>
                  </m:oMath>
                </a14:m>
                <a:endParaRPr lang="en-US" sz="2000" b="0" dirty="0"/>
              </a:p>
              <a:p>
                <a:pPr lvl="1"/>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740"/>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What the heck does this mean!</a:t>
            </a:r>
          </a:p>
        </p:txBody>
      </p:sp>
    </p:spTree>
    <p:extLst>
      <p:ext uri="{BB962C8B-B14F-4D97-AF65-F5344CB8AC3E}">
        <p14:creationId xmlns:p14="http://schemas.microsoft.com/office/powerpoint/2010/main" val="645163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l-GR" i="1" smtClean="0">
                              <a:latin typeface="Cambria Math" panose="02040503050406030204" pitchFamily="18" charset="0"/>
                            </a:rPr>
                            <m:t>𝛻</m:t>
                          </m:r>
                        </m:e>
                        <m:sub>
                          <m:r>
                            <a:rPr lang="el-GR" i="1">
                              <a:latin typeface="Cambria Math" panose="02040503050406030204" pitchFamily="18" charset="0"/>
                            </a:rPr>
                            <m:t>𝜃</m:t>
                          </m:r>
                        </m:sub>
                      </m:sSub>
                      <m:r>
                        <a:rPr lang="en-US" i="1">
                          <a:latin typeface="Cambria Math" panose="02040503050406030204" pitchFamily="18" charset="0"/>
                        </a:rPr>
                        <m:t>𝐽</m:t>
                      </m:r>
                      <m:r>
                        <a:rPr lang="en-US" i="1">
                          <a:latin typeface="Cambria Math" panose="02040503050406030204" pitchFamily="18" charset="0"/>
                        </a:rPr>
                        <m:t>(</m:t>
                      </m:r>
                      <m:r>
                        <a:rPr lang="el-GR" i="1">
                          <a:latin typeface="Cambria Math" panose="02040503050406030204" pitchFamily="18" charset="0"/>
                        </a:rPr>
                        <m:t>𝜃</m:t>
                      </m:r>
                      <m:r>
                        <a:rPr lang="el-GR" i="1">
                          <a:latin typeface="Cambria Math" panose="02040503050406030204" pitchFamily="18" charset="0"/>
                        </a:rPr>
                        <m:t>) = </m:t>
                      </m:r>
                      <m:sSub>
                        <m:sSubPr>
                          <m:ctrlPr>
                            <a:rPr lang="en-US" b="0" i="1" smtClean="0">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𝑃</m:t>
                          </m:r>
                          <m:r>
                            <a:rPr lang="en-US" i="1">
                              <a:latin typeface="Cambria Math" panose="02040503050406030204" pitchFamily="18" charset="0"/>
                            </a:rPr>
                            <m:t>∼</m:t>
                          </m:r>
                          <m:r>
                            <a:rPr lang="el-GR" i="1">
                              <a:latin typeface="Cambria Math" panose="02040503050406030204" pitchFamily="18" charset="0"/>
                            </a:rPr>
                            <m:t>𝜋</m:t>
                          </m:r>
                          <m:r>
                            <a:rPr lang="el-GR"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 |</m:t>
                          </m:r>
                          <m:r>
                            <a:rPr lang="en-US" i="1">
                              <a:latin typeface="Cambria Math" panose="02040503050406030204" pitchFamily="18" charset="0"/>
                            </a:rPr>
                            <m:t>𝐺</m:t>
                          </m:r>
                          <m:r>
                            <a:rPr lang="en-US" i="1">
                              <a:latin typeface="Cambria Math" panose="02040503050406030204" pitchFamily="18" charset="0"/>
                            </a:rPr>
                            <m:t>;</m:t>
                          </m:r>
                          <m:r>
                            <a:rPr lang="el-GR" i="1">
                              <a:latin typeface="Cambria Math" panose="02040503050406030204" pitchFamily="18" charset="0"/>
                            </a:rPr>
                            <m:t>𝜃</m:t>
                          </m:r>
                          <m:r>
                            <a:rPr lang="el-GR" i="1">
                              <a:latin typeface="Cambria Math" panose="02040503050406030204" pitchFamily="18" charset="0"/>
                            </a:rPr>
                            <m:t>)</m:t>
                          </m:r>
                        </m:sub>
                      </m:sSub>
                      <m:r>
                        <a:rPr lang="en-US" i="1" smtClean="0">
                          <a:latin typeface="Cambria Math" panose="02040503050406030204" pitchFamily="18" charset="0"/>
                        </a:rPr>
                        <m:t> </m:t>
                      </m:r>
                      <m:r>
                        <a:rPr lang="el-GR"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𝑃</m:t>
                          </m:r>
                        </m:e>
                      </m:d>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rPr>
                            <m:t>𝛻</m:t>
                          </m:r>
                        </m:e>
                        <m:sub>
                          <m:r>
                            <a:rPr lang="el-GR" i="1">
                              <a:latin typeface="Cambria Math" panose="02040503050406030204" pitchFamily="18" charset="0"/>
                            </a:rPr>
                            <m:t>𝜃</m:t>
                          </m:r>
                        </m:sub>
                      </m:sSub>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i="0">
                                  <a:latin typeface="Cambria Math" panose="02040503050406030204" pitchFamily="18" charset="0"/>
                                </a:rPr>
                                <m:t>log</m:t>
                              </m:r>
                            </m:e>
                            <m:sub>
                              <m:r>
                                <a:rPr lang="en-US" i="1">
                                  <a:latin typeface="Cambria Math" panose="02040503050406030204" pitchFamily="18" charset="0"/>
                                </a:rPr>
                                <m:t>𝑝</m:t>
                              </m:r>
                            </m:sub>
                          </m:sSub>
                        </m:fName>
                        <m:e>
                          <m:d>
                            <m:dPr>
                              <m:ctrlPr>
                                <a:rPr lang="en-US" i="1">
                                  <a:latin typeface="Cambria Math" panose="02040503050406030204" pitchFamily="18" charset="0"/>
                                </a:rPr>
                              </m:ctrlPr>
                            </m:dPr>
                            <m:e>
                              <m:r>
                                <a:rPr lang="en-US" i="1">
                                  <a:latin typeface="Cambria Math" panose="02040503050406030204" pitchFamily="18" charset="0"/>
                                </a:rPr>
                                <m:t>𝑃</m:t>
                              </m:r>
                            </m:e>
                            <m:e>
                              <m:r>
                                <a:rPr lang="en-US" i="1">
                                  <a:latin typeface="Cambria Math" panose="02040503050406030204" pitchFamily="18" charset="0"/>
                                </a:rPr>
                                <m:t>𝐺</m:t>
                              </m:r>
                              <m:r>
                                <a:rPr lang="en-US" i="1">
                                  <a:latin typeface="Cambria Math" panose="02040503050406030204" pitchFamily="18" charset="0"/>
                                </a:rPr>
                                <m:t>; </m:t>
                              </m:r>
                              <m:r>
                                <a:rPr lang="el-GR" i="1">
                                  <a:latin typeface="Cambria Math" panose="02040503050406030204" pitchFamily="18" charset="0"/>
                                </a:rPr>
                                <m:t>𝜃</m:t>
                              </m:r>
                            </m:e>
                          </m:d>
                        </m:e>
                      </m:func>
                      <m:r>
                        <a:rPr lang="en-US" b="0" i="1" smtClean="0">
                          <a:latin typeface="Cambria Math" panose="02040503050406030204" pitchFamily="18" charset="0"/>
                        </a:rPr>
                        <m:t>]</m:t>
                      </m:r>
                    </m:oMath>
                  </m:oMathPara>
                </a14:m>
                <a:endParaRPr lang="en-US" dirty="0"/>
              </a:p>
              <a:p>
                <a:pPr marL="342900" lvl="1" indent="-342900">
                  <a:buFont typeface="Arial" panose="020B0604020202020204" pitchFamily="34" charset="0"/>
                  <a:buChar char="•"/>
                </a:pPr>
                <a:r>
                  <a:rPr lang="en-US" sz="2000" dirty="0">
                    <a:solidFill>
                      <a:schemeClr val="accent4"/>
                    </a:solidFill>
                  </a:rPr>
                  <a:t>This is a famous equation!</a:t>
                </a:r>
              </a:p>
              <a:p>
                <a:pPr marL="342900" lvl="1" indent="-342900">
                  <a:buFont typeface="Arial" panose="020B0604020202020204" pitchFamily="34" charset="0"/>
                  <a:buChar char="•"/>
                </a:pPr>
                <a:r>
                  <a:rPr lang="en-US" sz="2000" dirty="0">
                    <a:solidFill>
                      <a:schemeClr val="accent4"/>
                    </a:solidFill>
                  </a:rPr>
                  <a:t>Explicit learning – not (or less) a black box.</a:t>
                </a:r>
                <a:endParaRPr lang="en-US" sz="2000" dirty="0">
                  <a:solidFill>
                    <a:schemeClr val="accent4"/>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rPr>
                            <m:t>𝛻</m:t>
                          </m:r>
                        </m:e>
                        <m:sub>
                          <m:r>
                            <a:rPr lang="el-GR" i="1">
                              <a:latin typeface="Cambria Math" panose="02040503050406030204" pitchFamily="18" charset="0"/>
                            </a:rPr>
                            <m:t>𝜃</m:t>
                          </m:r>
                        </m:sub>
                      </m:sSub>
                      <m:r>
                        <a:rPr lang="en-US" i="1">
                          <a:latin typeface="Cambria Math" panose="02040503050406030204" pitchFamily="18" charset="0"/>
                        </a:rPr>
                        <m:t>𝐽</m:t>
                      </m:r>
                      <m:r>
                        <a:rPr lang="en-US" i="1">
                          <a:latin typeface="Cambria Math" panose="02040503050406030204" pitchFamily="18" charset="0"/>
                        </a:rPr>
                        <m:t>(</m:t>
                      </m:r>
                      <m:r>
                        <a:rPr lang="el-GR" i="1">
                          <a:latin typeface="Cambria Math" panose="02040503050406030204" pitchFamily="18" charset="0"/>
                        </a:rPr>
                        <m:t>𝜃</m:t>
                      </m:r>
                      <m:r>
                        <a:rPr lang="el-GR"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𝐾</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𝐼</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i="1">
                              <a:latin typeface="Cambria Math" panose="02040503050406030204" pitchFamily="18" charset="0"/>
                            </a:rPr>
                            <m:t>) − </m:t>
                          </m:r>
                          <m:r>
                            <a:rPr lang="en-US" i="1">
                              <a:latin typeface="Cambria Math" panose="02040503050406030204" pitchFamily="18" charset="0"/>
                            </a:rPr>
                            <m:t>𝐵</m:t>
                          </m:r>
                          <m:r>
                            <a:rPr lang="en-US" i="1">
                              <a:latin typeface="Cambria Math" panose="02040503050406030204" pitchFamily="18" charset="0"/>
                            </a:rPr>
                            <m:t>)</m:t>
                          </m:r>
                        </m:e>
                      </m:nary>
                      <m:r>
                        <a:rPr lang="en-US"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e>
                        <m:sub>
                          <m:r>
                            <a:rPr lang="el-GR" i="1">
                              <a:latin typeface="Cambria Math" panose="02040503050406030204" pitchFamily="18" charset="0"/>
                            </a:rPr>
                            <m:t>𝜃</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𝑝</m:t>
                              </m:r>
                            </m:sub>
                          </m:sSub>
                        </m:fName>
                        <m:e>
                          <m:d>
                            <m:dPr>
                              <m:ctrlPr>
                                <a:rPr lang="en-US" i="1">
                                  <a:latin typeface="Cambria Math" panose="02040503050406030204" pitchFamily="18" charset="0"/>
                                </a:rPr>
                              </m:ctrlPr>
                            </m:dPr>
                            <m:e>
                              <m:r>
                                <a:rPr lang="en-US" i="1">
                                  <a:latin typeface="Cambria Math" panose="02040503050406030204" pitchFamily="18" charset="0"/>
                                </a:rPr>
                                <m:t>𝑃</m:t>
                              </m:r>
                            </m:e>
                            <m:e>
                              <m:r>
                                <a:rPr lang="en-US" i="1">
                                  <a:latin typeface="Cambria Math" panose="02040503050406030204" pitchFamily="18" charset="0"/>
                                </a:rPr>
                                <m:t>𝐺</m:t>
                              </m:r>
                              <m:r>
                                <a:rPr lang="en-US" i="1">
                                  <a:latin typeface="Cambria Math" panose="02040503050406030204" pitchFamily="18" charset="0"/>
                                </a:rPr>
                                <m:t>; </m:t>
                              </m:r>
                              <m:r>
                                <a:rPr lang="el-GR" i="1">
                                  <a:latin typeface="Cambria Math" panose="02040503050406030204" pitchFamily="18" charset="0"/>
                                </a:rPr>
                                <m:t>𝜃</m:t>
                              </m:r>
                            </m:e>
                          </m:d>
                        </m:e>
                      </m:func>
                    </m:oMath>
                  </m:oMathPara>
                </a14:m>
                <a:endParaRPr lang="en-US" dirty="0"/>
              </a:p>
              <a:p>
                <a:pPr marL="342900" indent="-342900">
                  <a:buFont typeface="Arial" panose="020B0604020202020204" pitchFamily="34" charset="0"/>
                  <a:buChar char="•"/>
                </a:pPr>
                <a:r>
                  <a:rPr lang="en-US" sz="2000" dirty="0">
                    <a:solidFill>
                      <a:schemeClr val="accent4"/>
                    </a:solidFill>
                  </a:rPr>
                  <a:t>It works!</a:t>
                </a:r>
              </a:p>
              <a:p>
                <a:pPr marL="342900" indent="-342900">
                  <a:buFont typeface="Arial" panose="020B0604020202020204" pitchFamily="34" charset="0"/>
                  <a:buChar char="•"/>
                </a:pPr>
                <a:r>
                  <a:rPr lang="en-US" sz="2000" dirty="0">
                    <a:solidFill>
                      <a:schemeClr val="accent4"/>
                    </a:solidFill>
                  </a:rPr>
                  <a:t>S</a:t>
                </a:r>
                <a:r>
                  <a:rPr lang="en-US" altLang="zh-CN" sz="2000" dirty="0">
                    <a:solidFill>
                      <a:schemeClr val="accent4"/>
                    </a:solidFill>
                  </a:rPr>
                  <a:t>cale-down using a baseline term B</a:t>
                </a:r>
              </a:p>
              <a:p>
                <a:pPr marL="342900" indent="-342900">
                  <a:buFont typeface="Arial" panose="020B0604020202020204" pitchFamily="34" charset="0"/>
                  <a:buChar char="•"/>
                </a:pPr>
                <a:r>
                  <a:rPr lang="en-US" sz="2000" dirty="0">
                    <a:solidFill>
                      <a:schemeClr val="accent4"/>
                    </a:solidFill>
                  </a:rPr>
                  <a:t>Easier</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592" b="-286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Policy gradient - REINFORCE equation</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3"/>
              </a:rPr>
              <a:t>https://towardsdatascience.com/the-almighty-policy-gradient-in-reinforcement-learning-6790bee8db6</a:t>
            </a:r>
            <a:endParaRPr lang="en-US" sz="1100" dirty="0"/>
          </a:p>
        </p:txBody>
      </p:sp>
    </p:spTree>
    <p:extLst>
      <p:ext uri="{BB962C8B-B14F-4D97-AF65-F5344CB8AC3E}">
        <p14:creationId xmlns:p14="http://schemas.microsoft.com/office/powerpoint/2010/main" val="408212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Graphs with large memory footprint: fail to execute.</a:t>
            </a:r>
          </a:p>
          <a:p>
            <a:pPr lvl="1"/>
            <a:r>
              <a:rPr lang="en-US" dirty="0"/>
              <a:t>Instead, set a large failing signal, manually.</a:t>
            </a:r>
          </a:p>
          <a:p>
            <a:pPr marL="342900" lvl="1" indent="-342900">
              <a:buFont typeface="Arial" panose="020B0604020202020204" pitchFamily="34" charset="0"/>
              <a:buChar char="•"/>
            </a:pPr>
            <a:r>
              <a:rPr lang="en-US" dirty="0">
                <a:solidFill>
                  <a:srgbClr val="BB0000"/>
                </a:solidFill>
              </a:rPr>
              <a:t>Some sporicidal and unexpected fail: especially after higher steps.</a:t>
            </a:r>
          </a:p>
          <a:p>
            <a:pPr lvl="1"/>
            <a:r>
              <a:rPr lang="en-US" dirty="0"/>
              <a:t>Instead, hard code the training process.</a:t>
            </a:r>
          </a:p>
          <a:p>
            <a:pPr marL="342900" indent="-342900">
              <a:buFont typeface="Arial" panose="020B0604020202020204" pitchFamily="34" charset="0"/>
              <a:buChar char="•"/>
            </a:pPr>
            <a:r>
              <a:rPr lang="en-US" dirty="0"/>
              <a:t>Initialize the baseline B with the failing signal results in more exploration.</a:t>
            </a:r>
          </a:p>
          <a:p>
            <a:endParaRPr lang="en-US" dirty="0"/>
          </a:p>
        </p:txBody>
      </p:sp>
      <p:sp>
        <p:nvSpPr>
          <p:cNvPr id="3" name="Title 2"/>
          <p:cNvSpPr>
            <a:spLocks noGrp="1"/>
          </p:cNvSpPr>
          <p:nvPr>
            <p:ph type="title"/>
          </p:nvPr>
        </p:nvSpPr>
        <p:spPr/>
        <p:txBody>
          <a:bodyPr/>
          <a:lstStyle/>
          <a:p>
            <a:r>
              <a:rPr lang="en-US" dirty="0"/>
              <a:t>Difficulties in practice</a:t>
            </a:r>
          </a:p>
        </p:txBody>
      </p:sp>
    </p:spTree>
    <p:extLst>
      <p:ext uri="{BB962C8B-B14F-4D97-AF65-F5344CB8AC3E}">
        <p14:creationId xmlns:p14="http://schemas.microsoft.com/office/powerpoint/2010/main" val="2314990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a:t>Architecture details</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882995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With </a:t>
            </a:r>
            <a:r>
              <a:rPr lang="en-US" dirty="0" smtClean="0"/>
              <a:t>LSTM (</a:t>
            </a:r>
            <a:r>
              <a:rPr lang="en-US" b="1" dirty="0"/>
              <a:t>Long short-term memory</a:t>
            </a:r>
            <a:r>
              <a:rPr lang="en-US" dirty="0" smtClean="0"/>
              <a:t>);</a:t>
            </a:r>
            <a:endParaRPr lang="en-US" dirty="0"/>
          </a:p>
          <a:p>
            <a:pPr marL="342900" indent="-342900">
              <a:buFont typeface="Arial" panose="020B0604020202020204" pitchFamily="34" charset="0"/>
              <a:buChar char="•"/>
            </a:pPr>
            <a:r>
              <a:rPr lang="en-US" dirty="0"/>
              <a:t>And a content-based attention mechanism;</a:t>
            </a:r>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t>sequence-to-sequence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7068"/>
            <a:ext cx="9144000" cy="2656432"/>
          </a:xfrm>
          <a:prstGeom prst="rect">
            <a:avLst/>
          </a:prstGeom>
        </p:spPr>
      </p:pic>
    </p:spTree>
    <p:extLst>
      <p:ext uri="{BB962C8B-B14F-4D97-AF65-F5344CB8AC3E}">
        <p14:creationId xmlns:p14="http://schemas.microsoft.com/office/powerpoint/2010/main" val="318939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Input: </a:t>
            </a:r>
            <a:r>
              <a:rPr lang="en-US" dirty="0" smtClean="0"/>
              <a:t>Sequence </a:t>
            </a:r>
            <a:r>
              <a:rPr lang="en-US" dirty="0"/>
              <a:t>of operations</a:t>
            </a:r>
          </a:p>
          <a:p>
            <a:pPr marL="342900" indent="-342900">
              <a:buFont typeface="Arial" panose="020B0604020202020204" pitchFamily="34" charset="0"/>
              <a:buChar char="•"/>
            </a:pPr>
            <a:r>
              <a:rPr lang="en-US" dirty="0"/>
              <a:t>Embed the operations by concatenating</a:t>
            </a:r>
          </a:p>
          <a:p>
            <a:pPr marL="342900" indent="-342900">
              <a:buFont typeface="Arial" panose="020B0604020202020204" pitchFamily="34" charset="0"/>
              <a:buChar char="•"/>
            </a:pPr>
            <a:r>
              <a:rPr lang="en-US" dirty="0"/>
              <a:t>Store a tunable embedding </a:t>
            </a:r>
            <a:r>
              <a:rPr lang="en-US" dirty="0" smtClean="0"/>
              <a:t>vector for each layer</a:t>
            </a:r>
          </a:p>
          <a:p>
            <a:pPr marL="342900" indent="-342900">
              <a:buFont typeface="Arial" panose="020B0604020202020204" pitchFamily="34" charset="0"/>
              <a:buChar char="•"/>
            </a:pPr>
            <a:endParaRPr lang="en-US" dirty="0" smtClean="0"/>
          </a:p>
        </p:txBody>
      </p:sp>
      <p:sp>
        <p:nvSpPr>
          <p:cNvPr id="3" name="Title 2"/>
          <p:cNvSpPr>
            <a:spLocks noGrp="1"/>
          </p:cNvSpPr>
          <p:nvPr>
            <p:ph type="title"/>
          </p:nvPr>
        </p:nvSpPr>
        <p:spPr/>
        <p:txBody>
          <a:bodyPr/>
          <a:lstStyle/>
          <a:p>
            <a:r>
              <a:rPr lang="en-US" dirty="0"/>
              <a:t>Encoder</a:t>
            </a:r>
          </a:p>
        </p:txBody>
      </p:sp>
    </p:spTree>
    <p:extLst>
      <p:ext uri="{BB962C8B-B14F-4D97-AF65-F5344CB8AC3E}">
        <p14:creationId xmlns:p14="http://schemas.microsoft.com/office/powerpoint/2010/main" val="966637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Attentional LSTM</a:t>
            </a:r>
          </a:p>
          <a:p>
            <a:pPr marL="342900" indent="-342900">
              <a:buFont typeface="Arial" panose="020B0604020202020204" pitchFamily="34" charset="0"/>
              <a:buChar char="•"/>
            </a:pPr>
            <a:r>
              <a:rPr lang="en-US" dirty="0"/>
              <a:t>Same steps as operations in graph G</a:t>
            </a:r>
          </a:p>
          <a:p>
            <a:pPr marL="342900" indent="-342900">
              <a:buFont typeface="Arial" panose="020B0604020202020204" pitchFamily="34" charset="0"/>
              <a:buChar char="•"/>
            </a:pPr>
            <a:r>
              <a:rPr lang="en-US" dirty="0" smtClean="0"/>
              <a:t>Output: </a:t>
            </a:r>
            <a:r>
              <a:rPr lang="en-US" dirty="0"/>
              <a:t>Each </a:t>
            </a:r>
            <a:r>
              <a:rPr lang="en-US" dirty="0"/>
              <a:t>step outputs the device for the operation at the same encoder time step</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Decoder</a:t>
            </a:r>
          </a:p>
        </p:txBody>
      </p:sp>
    </p:spTree>
    <p:extLst>
      <p:ext uri="{BB962C8B-B14F-4D97-AF65-F5344CB8AC3E}">
        <p14:creationId xmlns:p14="http://schemas.microsoft.com/office/powerpoint/2010/main" val="2242712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A lot of operations in a graph;</a:t>
            </a:r>
          </a:p>
          <a:p>
            <a:pPr marL="342900" indent="-342900">
              <a:buFont typeface="Arial" panose="020B0604020202020204" pitchFamily="34" charset="0"/>
              <a:buChar char="•"/>
            </a:pPr>
            <a:r>
              <a:rPr lang="en-US" dirty="0"/>
              <a:t>Vanishing and exploding gradient;</a:t>
            </a:r>
          </a:p>
          <a:p>
            <a:pPr marL="342900" indent="-342900">
              <a:buFont typeface="Arial" panose="020B0604020202020204" pitchFamily="34" charset="0"/>
              <a:buChar char="•"/>
            </a:pPr>
            <a:r>
              <a:rPr lang="en-US" dirty="0"/>
              <a:t>Large memory footprints;</a:t>
            </a:r>
          </a:p>
          <a:p>
            <a:endParaRPr lang="en-US" dirty="0"/>
          </a:p>
          <a:p>
            <a:r>
              <a:rPr lang="en-US" dirty="0"/>
              <a:t>Solution: </a:t>
            </a:r>
            <a:r>
              <a:rPr lang="en-US" dirty="0" smtClean="0"/>
              <a:t>manually/heuristically </a:t>
            </a:r>
            <a:r>
              <a:rPr lang="en-US" dirty="0"/>
              <a:t>forcing several operations located on same device.</a:t>
            </a:r>
          </a:p>
          <a:p>
            <a:r>
              <a:rPr lang="en-US" dirty="0"/>
              <a:t>With </a:t>
            </a:r>
            <a:r>
              <a:rPr lang="en-US" dirty="0" err="1"/>
              <a:t>collocate_with</a:t>
            </a:r>
            <a:r>
              <a:rPr lang="en-US" dirty="0"/>
              <a:t> feature of </a:t>
            </a:r>
            <a:r>
              <a:rPr lang="en-US" dirty="0" err="1"/>
              <a:t>TensorFlow</a:t>
            </a:r>
            <a:endParaRPr lang="en-US" dirty="0"/>
          </a:p>
        </p:txBody>
      </p:sp>
      <p:sp>
        <p:nvSpPr>
          <p:cNvPr id="3" name="Title 2"/>
          <p:cNvSpPr>
            <a:spLocks noGrp="1"/>
          </p:cNvSpPr>
          <p:nvPr>
            <p:ph type="title"/>
          </p:nvPr>
        </p:nvSpPr>
        <p:spPr/>
        <p:txBody>
          <a:bodyPr/>
          <a:lstStyle/>
          <a:p>
            <a:r>
              <a:rPr lang="en-US" dirty="0"/>
              <a:t>Co-locating operations</a:t>
            </a:r>
          </a:p>
        </p:txBody>
      </p:sp>
    </p:spTree>
    <p:extLst>
      <p:ext uri="{BB962C8B-B14F-4D97-AF65-F5344CB8AC3E}">
        <p14:creationId xmlns:p14="http://schemas.microsoft.com/office/powerpoint/2010/main" val="3888938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Asynchronous distributed</a:t>
            </a:r>
          </a:p>
          <a:p>
            <a:pPr marL="342900" indent="-342900">
              <a:buFont typeface="Arial" panose="020B0604020202020204" pitchFamily="34" charset="0"/>
              <a:buChar char="•"/>
            </a:pPr>
            <a:r>
              <a:rPr lang="en-US" dirty="0"/>
              <a:t>Several controllers;</a:t>
            </a:r>
          </a:p>
          <a:p>
            <a:pPr marL="342900" indent="-342900">
              <a:buFont typeface="Arial" panose="020B0604020202020204" pitchFamily="34" charset="0"/>
              <a:buChar char="•"/>
            </a:pPr>
            <a:r>
              <a:rPr lang="en-US" dirty="0"/>
              <a:t>Not storing input graph parameters on server to avoid latency;</a:t>
            </a:r>
          </a:p>
          <a:p>
            <a:pPr marL="342900" indent="-342900">
              <a:buFont typeface="Arial" panose="020B0604020202020204" pitchFamily="34" charset="0"/>
              <a:buChar char="•"/>
            </a:pPr>
            <a:r>
              <a:rPr lang="en-US" dirty="0"/>
              <a:t>Each controller control K workers.</a:t>
            </a:r>
          </a:p>
          <a:p>
            <a:pPr marL="342900" lvl="1" indent="-342900">
              <a:buFont typeface="Arial" panose="020B0604020202020204" pitchFamily="34" charset="0"/>
              <a:buChar char="•"/>
            </a:pPr>
            <a:r>
              <a:rPr lang="en-US" altLang="zh-CN" dirty="0" smtClean="0"/>
              <a:t>Execute 10 steps for each benchmark</a:t>
            </a:r>
          </a:p>
          <a:p>
            <a:pPr marL="342900" lvl="1" indent="-342900">
              <a:buFont typeface="Arial" panose="020B0604020202020204" pitchFamily="34" charset="0"/>
              <a:buChar char="•"/>
            </a:pPr>
            <a:r>
              <a:rPr lang="en-US" altLang="zh-CN" dirty="0" smtClean="0"/>
              <a:t>20 </a:t>
            </a:r>
            <a:r>
              <a:rPr lang="en-US" altLang="zh-CN" dirty="0"/>
              <a:t>controller; each with 4 – 8 workers</a:t>
            </a:r>
          </a:p>
          <a:p>
            <a:pPr marL="342900" lvl="1" indent="-342900">
              <a:buFont typeface="Arial" panose="020B0604020202020204" pitchFamily="34" charset="0"/>
              <a:buChar char="•"/>
            </a:pPr>
            <a:r>
              <a:rPr lang="en-US" dirty="0"/>
              <a:t>Takes 12 – 27 hours to find best placement</a:t>
            </a:r>
          </a:p>
        </p:txBody>
      </p:sp>
      <p:sp>
        <p:nvSpPr>
          <p:cNvPr id="3" name="Title 2"/>
          <p:cNvSpPr>
            <a:spLocks noGrp="1"/>
          </p:cNvSpPr>
          <p:nvPr>
            <p:ph type="title"/>
          </p:nvPr>
        </p:nvSpPr>
        <p:spPr/>
        <p:txBody>
          <a:bodyPr/>
          <a:lstStyle/>
          <a:p>
            <a:r>
              <a:rPr lang="en-US" dirty="0"/>
              <a:t>Distributed training</a:t>
            </a:r>
          </a:p>
        </p:txBody>
      </p:sp>
      <p:pic>
        <p:nvPicPr>
          <p:cNvPr id="4" name="Picture 3"/>
          <p:cNvPicPr>
            <a:picLocks noChangeAspect="1"/>
          </p:cNvPicPr>
          <p:nvPr/>
        </p:nvPicPr>
        <p:blipFill>
          <a:blip r:embed="rId2"/>
          <a:stretch>
            <a:fillRect/>
          </a:stretch>
        </p:blipFill>
        <p:spPr>
          <a:xfrm>
            <a:off x="5388811" y="0"/>
            <a:ext cx="3755189" cy="1670914"/>
          </a:xfrm>
          <a:prstGeom prst="rect">
            <a:avLst/>
          </a:prstGeom>
        </p:spPr>
      </p:pic>
    </p:spTree>
    <p:extLst>
      <p:ext uri="{BB962C8B-B14F-4D97-AF65-F5344CB8AC3E}">
        <p14:creationId xmlns:p14="http://schemas.microsoft.com/office/powerpoint/2010/main" val="3065810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72D60F-EAF8-45A8-AA55-E9A5AE4C0E5D}"/>
              </a:ext>
            </a:extLst>
          </p:cNvPr>
          <p:cNvSpPr>
            <a:spLocks noGrp="1"/>
          </p:cNvSpPr>
          <p:nvPr>
            <p:ph idx="15"/>
          </p:nvPr>
        </p:nvSpPr>
        <p:spPr/>
        <p:txBody>
          <a:bodyPr/>
          <a:lstStyle/>
          <a:p>
            <a:endParaRPr lang="en-US"/>
          </a:p>
        </p:txBody>
      </p:sp>
      <p:sp>
        <p:nvSpPr>
          <p:cNvPr id="3" name="Content Placeholder 2">
            <a:extLst>
              <a:ext uri="{FF2B5EF4-FFF2-40B4-BE49-F238E27FC236}">
                <a16:creationId xmlns:a16="http://schemas.microsoft.com/office/drawing/2014/main" id="{1B61FC6D-EC1B-4796-B8BE-AF825622A818}"/>
              </a:ext>
            </a:extLst>
          </p:cNvPr>
          <p:cNvSpPr>
            <a:spLocks noGrp="1"/>
          </p:cNvSpPr>
          <p:nvPr>
            <p:ph idx="16"/>
          </p:nvPr>
        </p:nvSpPr>
        <p:spPr/>
        <p:txBody>
          <a:bodyPr/>
          <a:lstStyle/>
          <a:p>
            <a:r>
              <a:rPr lang="en-US" dirty="0"/>
              <a:t>Experiments</a:t>
            </a:r>
          </a:p>
        </p:txBody>
      </p:sp>
      <p:sp>
        <p:nvSpPr>
          <p:cNvPr id="4" name="Title 3">
            <a:extLst>
              <a:ext uri="{FF2B5EF4-FFF2-40B4-BE49-F238E27FC236}">
                <a16:creationId xmlns:a16="http://schemas.microsoft.com/office/drawing/2014/main" id="{704055C9-109F-4D76-B2B0-E9C922665AC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97844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sz="7200" dirty="0"/>
              <a:t>Device placement?</a:t>
            </a:r>
          </a:p>
          <a:p>
            <a:endParaRPr lang="en-US" sz="72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096095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7549EE-C7F5-4E25-AAA8-43B148608E37}"/>
              </a:ext>
            </a:extLst>
          </p:cNvPr>
          <p:cNvSpPr>
            <a:spLocks noGrp="1"/>
          </p:cNvSpPr>
          <p:nvPr>
            <p:ph idx="13"/>
          </p:nvPr>
        </p:nvSpPr>
        <p:spPr/>
        <p:txBody>
          <a:bodyPr/>
          <a:lstStyle/>
          <a:p>
            <a:r>
              <a:rPr lang="en-US" dirty="0"/>
              <a:t>Three established deep learning models:</a:t>
            </a:r>
          </a:p>
          <a:p>
            <a:pPr marL="342900" indent="-342900">
              <a:buFont typeface="Arial" panose="020B0604020202020204" pitchFamily="34" charset="0"/>
              <a:buChar char="•"/>
            </a:pPr>
            <a:r>
              <a:rPr lang="en-US" sz="2000" dirty="0"/>
              <a:t>Recurrent Neural Network Language Model (RNNLM) with 2 LSTM layers (size = 2048 and 1024): with Adam.</a:t>
            </a:r>
          </a:p>
          <a:p>
            <a:pPr marL="342900" indent="-342900">
              <a:buFont typeface="Arial" panose="020B0604020202020204" pitchFamily="34" charset="0"/>
              <a:buChar char="•"/>
            </a:pPr>
            <a:r>
              <a:rPr lang="en-US" sz="2000" dirty="0"/>
              <a:t>Neural Machine Translation with attention mechanism (NMT) (size = 2048 and 1024): with Adam.</a:t>
            </a:r>
          </a:p>
          <a:p>
            <a:pPr marL="342900" indent="-342900">
              <a:buFont typeface="Arial" panose="020B0604020202020204" pitchFamily="34" charset="0"/>
              <a:buChar char="•"/>
            </a:pPr>
            <a:r>
              <a:rPr lang="en-US" sz="2000" dirty="0"/>
              <a:t>Inception-V3 (299 × 299 × 3): with </a:t>
            </a:r>
            <a:r>
              <a:rPr lang="en-US" sz="2000" dirty="0" err="1"/>
              <a:t>RMSProp</a:t>
            </a:r>
            <a:endParaRPr lang="en-US" sz="2000" dirty="0"/>
          </a:p>
        </p:txBody>
      </p:sp>
      <p:sp>
        <p:nvSpPr>
          <p:cNvPr id="3" name="Title 2">
            <a:extLst>
              <a:ext uri="{FF2B5EF4-FFF2-40B4-BE49-F238E27FC236}">
                <a16:creationId xmlns:a16="http://schemas.microsoft.com/office/drawing/2014/main" id="{F27EEA4C-42A0-4C6B-BA4C-B8369AAE8118}"/>
              </a:ext>
            </a:extLst>
          </p:cNvPr>
          <p:cNvSpPr>
            <a:spLocks noGrp="1"/>
          </p:cNvSpPr>
          <p:nvPr>
            <p:ph type="title"/>
          </p:nvPr>
        </p:nvSpPr>
        <p:spPr/>
        <p:txBody>
          <a:bodyPr/>
          <a:lstStyle/>
          <a:p>
            <a:r>
              <a:rPr lang="en-US" dirty="0"/>
              <a:t>Benchmark models</a:t>
            </a:r>
          </a:p>
        </p:txBody>
      </p:sp>
      <p:pic>
        <p:nvPicPr>
          <p:cNvPr id="6" name="Content Placeholder 3">
            <a:extLst>
              <a:ext uri="{FF2B5EF4-FFF2-40B4-BE49-F238E27FC236}">
                <a16:creationId xmlns:a16="http://schemas.microsoft.com/office/drawing/2014/main" id="{1CC144A1-87CF-43F5-8335-C0FDFE711BB7}"/>
              </a:ext>
            </a:extLst>
          </p:cNvPr>
          <p:cNvPicPr>
            <a:picLocks noChangeAspect="1"/>
          </p:cNvPicPr>
          <p:nvPr/>
        </p:nvPicPr>
        <p:blipFill>
          <a:blip r:embed="rId3"/>
          <a:stretch>
            <a:fillRect/>
          </a:stretch>
        </p:blipFill>
        <p:spPr>
          <a:xfrm>
            <a:off x="3944611" y="3530421"/>
            <a:ext cx="4169242" cy="1594122"/>
          </a:xfrm>
          <a:prstGeom prst="rect">
            <a:avLst/>
          </a:prstGeom>
          <a:ln>
            <a:solidFill>
              <a:srgbClr val="FFFFFF"/>
            </a:solidFill>
          </a:ln>
        </p:spPr>
      </p:pic>
      <p:sp>
        <p:nvSpPr>
          <p:cNvPr id="7" name="TextBox 6">
            <a:extLst>
              <a:ext uri="{FF2B5EF4-FFF2-40B4-BE49-F238E27FC236}">
                <a16:creationId xmlns:a16="http://schemas.microsoft.com/office/drawing/2014/main" id="{8886EA59-7D66-4BBF-9B29-1C85C5086B28}"/>
              </a:ext>
            </a:extLst>
          </p:cNvPr>
          <p:cNvSpPr txBox="1"/>
          <p:nvPr/>
        </p:nvSpPr>
        <p:spPr>
          <a:xfrm>
            <a:off x="1641975" y="4120656"/>
            <a:ext cx="3165313" cy="369332"/>
          </a:xfrm>
          <a:prstGeom prst="rect">
            <a:avLst/>
          </a:prstGeom>
          <a:noFill/>
        </p:spPr>
        <p:txBody>
          <a:bodyPr wrap="square" rtlCol="0">
            <a:spAutoFit/>
          </a:bodyPr>
          <a:lstStyle/>
          <a:p>
            <a:r>
              <a:rPr lang="en-US" dirty="0"/>
              <a:t>Co-location groups:</a:t>
            </a:r>
          </a:p>
        </p:txBody>
      </p:sp>
    </p:spTree>
    <p:extLst>
      <p:ext uri="{BB962C8B-B14F-4D97-AF65-F5344CB8AC3E}">
        <p14:creationId xmlns:p14="http://schemas.microsoft.com/office/powerpoint/2010/main" val="3384164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1B32F8-E097-4D9E-BB41-57B81CC8CF32}"/>
              </a:ext>
            </a:extLst>
          </p:cNvPr>
          <p:cNvSpPr>
            <a:spLocks noGrp="1"/>
          </p:cNvSpPr>
          <p:nvPr>
            <p:ph idx="13"/>
          </p:nvPr>
        </p:nvSpPr>
        <p:spPr/>
        <p:txBody>
          <a:bodyPr/>
          <a:lstStyle/>
          <a:p>
            <a:endParaRPr lang="en-US" dirty="0"/>
          </a:p>
          <a:p>
            <a:r>
              <a:rPr lang="en-US" dirty="0"/>
              <a:t>1 Intel Haswell 2300 CPU with 18 cores </a:t>
            </a:r>
          </a:p>
          <a:p>
            <a:r>
              <a:rPr lang="en-US" dirty="0"/>
              <a:t>OR</a:t>
            </a:r>
          </a:p>
          <a:p>
            <a:r>
              <a:rPr lang="en-US" dirty="0"/>
              <a:t>2 or 4 Nvidia Tesla K80 GPUs</a:t>
            </a:r>
          </a:p>
          <a:p>
            <a:endParaRPr lang="en-US" dirty="0"/>
          </a:p>
          <a:p>
            <a:r>
              <a:rPr lang="en-US" dirty="0"/>
              <a:t>50 GB of RAM</a:t>
            </a:r>
          </a:p>
        </p:txBody>
      </p:sp>
      <p:sp>
        <p:nvSpPr>
          <p:cNvPr id="3" name="Title 2">
            <a:extLst>
              <a:ext uri="{FF2B5EF4-FFF2-40B4-BE49-F238E27FC236}">
                <a16:creationId xmlns:a16="http://schemas.microsoft.com/office/drawing/2014/main" id="{DCA1334E-9A67-48E2-9A28-802C9976669B}"/>
              </a:ext>
            </a:extLst>
          </p:cNvPr>
          <p:cNvSpPr>
            <a:spLocks noGrp="1"/>
          </p:cNvSpPr>
          <p:nvPr>
            <p:ph type="title"/>
          </p:nvPr>
        </p:nvSpPr>
        <p:spPr/>
        <p:txBody>
          <a:bodyPr/>
          <a:lstStyle/>
          <a:p>
            <a:r>
              <a:rPr lang="en-US" dirty="0"/>
              <a:t>Device</a:t>
            </a:r>
          </a:p>
        </p:txBody>
      </p:sp>
    </p:spTree>
    <p:extLst>
      <p:ext uri="{BB962C8B-B14F-4D97-AF65-F5344CB8AC3E}">
        <p14:creationId xmlns:p14="http://schemas.microsoft.com/office/powerpoint/2010/main" val="3845098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Baselines</a:t>
            </a:r>
          </a:p>
        </p:txBody>
      </p:sp>
      <p:sp>
        <p:nvSpPr>
          <p:cNvPr id="5" name="Content Placeholder 4">
            <a:extLst>
              <a:ext uri="{FF2B5EF4-FFF2-40B4-BE49-F238E27FC236}">
                <a16:creationId xmlns:a16="http://schemas.microsoft.com/office/drawing/2014/main" id="{5B5997E7-1673-481D-82E3-BEC7D411B9C2}"/>
              </a:ext>
            </a:extLst>
          </p:cNvPr>
          <p:cNvSpPr>
            <a:spLocks noGrp="1"/>
          </p:cNvSpPr>
          <p:nvPr>
            <p:ph idx="13"/>
          </p:nvPr>
        </p:nvSpPr>
        <p:spPr/>
        <p:txBody>
          <a:bodyPr/>
          <a:lstStyle/>
          <a:p>
            <a:r>
              <a:rPr lang="en-US" dirty="0"/>
              <a:t>Comparison with the trained placement:</a:t>
            </a:r>
          </a:p>
          <a:p>
            <a:pPr marL="342900" indent="-342900">
              <a:buFont typeface="Arial" panose="020B0604020202020204" pitchFamily="34" charset="0"/>
              <a:buChar char="•"/>
            </a:pPr>
            <a:r>
              <a:rPr lang="en-US" dirty="0"/>
              <a:t>Single-CPU;</a:t>
            </a:r>
          </a:p>
          <a:p>
            <a:pPr marL="342900" indent="-342900">
              <a:buFont typeface="Arial" panose="020B0604020202020204" pitchFamily="34" charset="0"/>
              <a:buChar char="•"/>
            </a:pPr>
            <a:r>
              <a:rPr lang="en-US" dirty="0"/>
              <a:t>Single-GPU;</a:t>
            </a:r>
          </a:p>
          <a:p>
            <a:pPr marL="342900" indent="-342900">
              <a:buFont typeface="Arial" panose="020B0604020202020204" pitchFamily="34" charset="0"/>
              <a:buChar char="•"/>
            </a:pPr>
            <a:r>
              <a:rPr lang="en-US" dirty="0"/>
              <a:t>Scotch static mapper;</a:t>
            </a:r>
          </a:p>
          <a:p>
            <a:pPr marL="342900" indent="-342900">
              <a:buFont typeface="Arial" panose="020B0604020202020204" pitchFamily="34" charset="0"/>
              <a:buChar char="•"/>
            </a:pPr>
            <a:r>
              <a:rPr lang="en-US" dirty="0" err="1"/>
              <a:t>MinCut</a:t>
            </a:r>
            <a:endParaRPr lang="en-US" dirty="0"/>
          </a:p>
          <a:p>
            <a:pPr marL="342900" indent="-342900">
              <a:buFont typeface="Arial" panose="020B0604020202020204" pitchFamily="34" charset="0"/>
              <a:buChar char="•"/>
            </a:pPr>
            <a:r>
              <a:rPr lang="en-US" dirty="0"/>
              <a:t>Expert-design</a:t>
            </a:r>
          </a:p>
        </p:txBody>
      </p:sp>
    </p:spTree>
    <p:extLst>
      <p:ext uri="{BB962C8B-B14F-4D97-AF65-F5344CB8AC3E}">
        <p14:creationId xmlns:p14="http://schemas.microsoft.com/office/powerpoint/2010/main" val="38756238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83D05920-5F83-4713-8AFB-25F6BE83DADC}"/>
              </a:ext>
            </a:extLst>
          </p:cNvPr>
          <p:cNvPicPr>
            <a:picLocks noGrp="1" noChangeAspect="1"/>
          </p:cNvPicPr>
          <p:nvPr>
            <p:ph idx="13"/>
          </p:nvPr>
        </p:nvPicPr>
        <p:blipFill>
          <a:blip r:embed="rId2"/>
          <a:stretch>
            <a:fillRect/>
          </a:stretch>
        </p:blipFill>
        <p:spPr>
          <a:xfrm>
            <a:off x="889397" y="1500704"/>
            <a:ext cx="7459116" cy="1819529"/>
          </a:xfrm>
        </p:spPr>
      </p:pic>
      <p:sp>
        <p:nvSpPr>
          <p:cNvPr id="3" name="Title 2">
            <a:extLst>
              <a:ext uri="{FF2B5EF4-FFF2-40B4-BE49-F238E27FC236}">
                <a16:creationId xmlns:a16="http://schemas.microsoft.com/office/drawing/2014/main" id="{245CBCB5-2745-4BFD-827E-90406D1A2FA5}"/>
              </a:ext>
            </a:extLst>
          </p:cNvPr>
          <p:cNvSpPr>
            <a:spLocks noGrp="1"/>
          </p:cNvSpPr>
          <p:nvPr>
            <p:ph type="title"/>
          </p:nvPr>
        </p:nvSpPr>
        <p:spPr/>
        <p:txBody>
          <a:bodyPr/>
          <a:lstStyle/>
          <a:p>
            <a:r>
              <a:rPr lang="en-US" dirty="0"/>
              <a:t>Single-Step Runtime Efficiency</a:t>
            </a:r>
          </a:p>
        </p:txBody>
      </p:sp>
      <p:pic>
        <p:nvPicPr>
          <p:cNvPr id="7" name="Picture 6" descr="A picture containing drawing&#10;&#10;Description automatically generated">
            <a:extLst>
              <a:ext uri="{FF2B5EF4-FFF2-40B4-BE49-F238E27FC236}">
                <a16:creationId xmlns:a16="http://schemas.microsoft.com/office/drawing/2014/main" id="{9E588944-0EDC-4152-A04B-BD86B9D35538}"/>
              </a:ext>
            </a:extLst>
          </p:cNvPr>
          <p:cNvPicPr>
            <a:picLocks noChangeAspect="1"/>
          </p:cNvPicPr>
          <p:nvPr/>
        </p:nvPicPr>
        <p:blipFill>
          <a:blip r:embed="rId3"/>
          <a:stretch>
            <a:fillRect/>
          </a:stretch>
        </p:blipFill>
        <p:spPr>
          <a:xfrm>
            <a:off x="703633" y="3391851"/>
            <a:ext cx="7830643" cy="1743318"/>
          </a:xfrm>
          <a:prstGeom prst="rect">
            <a:avLst/>
          </a:prstGeom>
        </p:spPr>
      </p:pic>
    </p:spTree>
    <p:extLst>
      <p:ext uri="{BB962C8B-B14F-4D97-AF65-F5344CB8AC3E}">
        <p14:creationId xmlns:p14="http://schemas.microsoft.com/office/powerpoint/2010/main" val="1141414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F4B47C-FF78-4056-89A3-08C6371B1508}"/>
              </a:ext>
            </a:extLst>
          </p:cNvPr>
          <p:cNvSpPr>
            <a:spLocks noGrp="1"/>
          </p:cNvSpPr>
          <p:nvPr>
            <p:ph idx="13"/>
          </p:nvPr>
        </p:nvSpPr>
        <p:spPr/>
        <p:txBody>
          <a:bodyPr/>
          <a:lstStyle/>
          <a:p>
            <a:pPr marL="342900" indent="-342900">
              <a:buFont typeface="Arial" panose="020B0604020202020204" pitchFamily="34" charset="0"/>
              <a:buChar char="•"/>
            </a:pPr>
            <a:r>
              <a:rPr lang="en-US" sz="2000" dirty="0"/>
              <a:t>RNNLM: </a:t>
            </a:r>
            <a:r>
              <a:rPr lang="en-US" sz="2000" dirty="0">
                <a:solidFill>
                  <a:schemeClr val="accent5"/>
                </a:solidFill>
              </a:rPr>
              <a:t>detects that it is possible to fit the whole RNNLM graph into one GPU, to </a:t>
            </a:r>
            <a:r>
              <a:rPr lang="en-US" sz="2000" dirty="0">
                <a:solidFill>
                  <a:srgbClr val="C00000"/>
                </a:solidFill>
              </a:rPr>
              <a:t>save communication latencies</a:t>
            </a:r>
            <a:r>
              <a:rPr lang="en-US" sz="2000" dirty="0">
                <a:solidFill>
                  <a:schemeClr val="accent5"/>
                </a:solidFill>
              </a:rPr>
              <a:t>. </a:t>
            </a:r>
          </a:p>
          <a:p>
            <a:pPr marL="342900" indent="-342900">
              <a:buFont typeface="Arial" panose="020B0604020202020204" pitchFamily="34" charset="0"/>
              <a:buChar char="•"/>
            </a:pPr>
            <a:r>
              <a:rPr lang="en-US" sz="2000" dirty="0"/>
              <a:t>Neural MT: </a:t>
            </a:r>
            <a:r>
              <a:rPr lang="en-US" sz="2000" dirty="0">
                <a:solidFill>
                  <a:schemeClr val="accent5"/>
                </a:solidFill>
              </a:rPr>
              <a:t>Learns to put the </a:t>
            </a:r>
            <a:r>
              <a:rPr lang="en-US" sz="2000" dirty="0">
                <a:solidFill>
                  <a:srgbClr val="C00000"/>
                </a:solidFill>
              </a:rPr>
              <a:t>less computational expensive</a:t>
            </a:r>
            <a:r>
              <a:rPr lang="en-US" sz="2000" dirty="0">
                <a:solidFill>
                  <a:schemeClr val="accent5"/>
                </a:solidFill>
              </a:rPr>
              <a:t> operations, such as embedding lookups, on the CPU</a:t>
            </a:r>
          </a:p>
          <a:p>
            <a:pPr marL="342900" indent="-342900">
              <a:buFont typeface="Arial" panose="020B0604020202020204" pitchFamily="34" charset="0"/>
              <a:buChar char="•"/>
            </a:pPr>
            <a:r>
              <a:rPr lang="en-US" sz="2000" dirty="0"/>
              <a:t>Inception-V3: </a:t>
            </a:r>
            <a:r>
              <a:rPr lang="en-US" sz="2000" dirty="0">
                <a:solidFill>
                  <a:schemeClr val="accent5"/>
                </a:solidFill>
              </a:rPr>
              <a:t>when only 2 GPUs available, the degree of freedom for model parallelism is limited. It thus places </a:t>
            </a:r>
            <a:r>
              <a:rPr lang="en-US" sz="2000" dirty="0">
                <a:solidFill>
                  <a:srgbClr val="C00000"/>
                </a:solidFill>
              </a:rPr>
              <a:t>all the operations on a single GPU </a:t>
            </a:r>
            <a:r>
              <a:rPr lang="en-US" sz="2000" dirty="0">
                <a:solidFill>
                  <a:schemeClr val="accent5"/>
                </a:solidFill>
              </a:rPr>
              <a:t>(although it </a:t>
            </a:r>
            <a:r>
              <a:rPr lang="en-US" sz="2000" dirty="0">
                <a:solidFill>
                  <a:srgbClr val="C00000"/>
                </a:solidFill>
              </a:rPr>
              <a:t>could use 2 GPUs</a:t>
            </a:r>
            <a:r>
              <a:rPr lang="en-US" sz="2000" dirty="0" smtClean="0">
                <a:solidFill>
                  <a:schemeClr val="accent5"/>
                </a:solidFill>
              </a:rPr>
              <a:t>)</a:t>
            </a:r>
          </a:p>
          <a:p>
            <a:pPr marL="342900" indent="-342900">
              <a:buFont typeface="Arial" panose="020B0604020202020204" pitchFamily="34" charset="0"/>
              <a:buChar char="•"/>
            </a:pPr>
            <a:endParaRPr lang="en-US" sz="2000" dirty="0">
              <a:solidFill>
                <a:schemeClr val="accent5"/>
              </a:solidFill>
            </a:endParaRPr>
          </a:p>
          <a:p>
            <a:r>
              <a:rPr lang="en-US" sz="2000" dirty="0" smtClean="0">
                <a:solidFill>
                  <a:schemeClr val="accent5"/>
                </a:solidFill>
              </a:rPr>
              <a:t>Again, unexpected results through searching!</a:t>
            </a:r>
            <a:endParaRPr lang="en-US" sz="2000" dirty="0">
              <a:solidFill>
                <a:schemeClr val="accent5"/>
              </a:solidFill>
            </a:endParaRPr>
          </a:p>
        </p:txBody>
      </p:sp>
      <p:sp>
        <p:nvSpPr>
          <p:cNvPr id="3" name="Title 2">
            <a:extLst>
              <a:ext uri="{FF2B5EF4-FFF2-40B4-BE49-F238E27FC236}">
                <a16:creationId xmlns:a16="http://schemas.microsoft.com/office/drawing/2014/main" id="{9532D52A-5D13-4CA7-934B-B5740A3D1E6B}"/>
              </a:ext>
            </a:extLst>
          </p:cNvPr>
          <p:cNvSpPr>
            <a:spLocks noGrp="1"/>
          </p:cNvSpPr>
          <p:nvPr>
            <p:ph type="title"/>
          </p:nvPr>
        </p:nvSpPr>
        <p:spPr/>
        <p:txBody>
          <a:bodyPr/>
          <a:lstStyle/>
          <a:p>
            <a:r>
              <a:rPr lang="en-US" dirty="0"/>
              <a:t>For each model…</a:t>
            </a:r>
          </a:p>
        </p:txBody>
      </p:sp>
    </p:spTree>
    <p:extLst>
      <p:ext uri="{BB962C8B-B14F-4D97-AF65-F5344CB8AC3E}">
        <p14:creationId xmlns:p14="http://schemas.microsoft.com/office/powerpoint/2010/main" val="15106248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7436C1-1E09-4A2D-AF6C-D3939B2969BB}"/>
              </a:ext>
            </a:extLst>
          </p:cNvPr>
          <p:cNvSpPr>
            <a:spLocks noGrp="1"/>
          </p:cNvSpPr>
          <p:nvPr>
            <p:ph idx="13"/>
          </p:nvPr>
        </p:nvSpPr>
        <p:spPr/>
        <p:txBody>
          <a:bodyPr/>
          <a:lstStyle/>
          <a:p>
            <a:pPr marL="342900" indent="-342900">
              <a:buFont typeface="Arial" panose="020B0604020202020204" pitchFamily="34" charset="0"/>
              <a:buChar char="•"/>
            </a:pPr>
            <a:r>
              <a:rPr lang="en-US" dirty="0"/>
              <a:t>Not only the single-step-wise training performance.</a:t>
            </a:r>
          </a:p>
          <a:p>
            <a:pPr marL="342900" indent="-342900">
              <a:buFont typeface="Arial" panose="020B0604020202020204" pitchFamily="34" charset="0"/>
              <a:buChar char="•"/>
            </a:pPr>
            <a:r>
              <a:rPr lang="en-US" dirty="0"/>
              <a:t>But also the entire training process.</a:t>
            </a:r>
          </a:p>
          <a:p>
            <a:pPr marL="342900" indent="-342900">
              <a:buFont typeface="Arial" panose="020B0604020202020204" pitchFamily="34" charset="0"/>
              <a:buChar char="•"/>
            </a:pPr>
            <a:r>
              <a:rPr lang="en-US" dirty="0"/>
              <a:t>Strangely, the paper only presented NMT and Inception-V3</a:t>
            </a:r>
          </a:p>
        </p:txBody>
      </p:sp>
      <p:sp>
        <p:nvSpPr>
          <p:cNvPr id="3" name="Title 2">
            <a:extLst>
              <a:ext uri="{FF2B5EF4-FFF2-40B4-BE49-F238E27FC236}">
                <a16:creationId xmlns:a16="http://schemas.microsoft.com/office/drawing/2014/main" id="{6F09326A-9ED0-43F8-83B6-EC93A4EFF295}"/>
              </a:ext>
            </a:extLst>
          </p:cNvPr>
          <p:cNvSpPr>
            <a:spLocks noGrp="1"/>
          </p:cNvSpPr>
          <p:nvPr>
            <p:ph type="title"/>
          </p:nvPr>
        </p:nvSpPr>
        <p:spPr/>
        <p:txBody>
          <a:bodyPr/>
          <a:lstStyle/>
          <a:p>
            <a:r>
              <a:rPr lang="en-US" dirty="0"/>
              <a:t>End-to-End Runtime Efficiency</a:t>
            </a:r>
          </a:p>
        </p:txBody>
      </p:sp>
      <p:pic>
        <p:nvPicPr>
          <p:cNvPr id="4" name="Picture 3" descr="A drawing of a cartoon character&#10;&#10;Description automatically generated">
            <a:extLst>
              <a:ext uri="{FF2B5EF4-FFF2-40B4-BE49-F238E27FC236}">
                <a16:creationId xmlns:a16="http://schemas.microsoft.com/office/drawing/2014/main" id="{E81960C1-B634-4ADF-92A5-912503D914E8}"/>
              </a:ext>
            </a:extLst>
          </p:cNvPr>
          <p:cNvPicPr>
            <a:picLocks noChangeAspect="1"/>
          </p:cNvPicPr>
          <p:nvPr/>
        </p:nvPicPr>
        <p:blipFill>
          <a:blip r:embed="rId2"/>
          <a:stretch>
            <a:fillRect/>
          </a:stretch>
        </p:blipFill>
        <p:spPr>
          <a:xfrm>
            <a:off x="1303376" y="3590070"/>
            <a:ext cx="6537247" cy="1430503"/>
          </a:xfrm>
          <a:prstGeom prst="rect">
            <a:avLst/>
          </a:prstGeom>
        </p:spPr>
      </p:pic>
    </p:spTree>
    <p:extLst>
      <p:ext uri="{BB962C8B-B14F-4D97-AF65-F5344CB8AC3E}">
        <p14:creationId xmlns:p14="http://schemas.microsoft.com/office/powerpoint/2010/main" val="2384881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75E33EFA-8DD7-457F-A90D-ABCE0242D091}"/>
              </a:ext>
            </a:extLst>
          </p:cNvPr>
          <p:cNvPicPr>
            <a:picLocks noGrp="1" noChangeAspect="1"/>
          </p:cNvPicPr>
          <p:nvPr>
            <p:ph idx="13"/>
          </p:nvPr>
        </p:nvPicPr>
        <p:blipFill>
          <a:blip r:embed="rId2"/>
          <a:stretch>
            <a:fillRect/>
          </a:stretch>
        </p:blipFill>
        <p:spPr>
          <a:xfrm>
            <a:off x="4750472" y="1652948"/>
            <a:ext cx="4286848" cy="3181794"/>
          </a:xfrm>
        </p:spPr>
      </p:pic>
      <p:sp>
        <p:nvSpPr>
          <p:cNvPr id="3" name="Title 2">
            <a:extLst>
              <a:ext uri="{FF2B5EF4-FFF2-40B4-BE49-F238E27FC236}">
                <a16:creationId xmlns:a16="http://schemas.microsoft.com/office/drawing/2014/main" id="{6A0C0CE1-F571-4F13-BFBD-B3C5A6B22743}"/>
              </a:ext>
            </a:extLst>
          </p:cNvPr>
          <p:cNvSpPr>
            <a:spLocks noGrp="1"/>
          </p:cNvSpPr>
          <p:nvPr>
            <p:ph type="title"/>
          </p:nvPr>
        </p:nvSpPr>
        <p:spPr/>
        <p:txBody>
          <a:bodyPr/>
          <a:lstStyle/>
          <a:p>
            <a:r>
              <a:rPr lang="en-US" dirty="0"/>
              <a:t>NMT</a:t>
            </a:r>
          </a:p>
        </p:txBody>
      </p:sp>
      <p:sp>
        <p:nvSpPr>
          <p:cNvPr id="6" name="Rectangle 5">
            <a:extLst>
              <a:ext uri="{FF2B5EF4-FFF2-40B4-BE49-F238E27FC236}">
                <a16:creationId xmlns:a16="http://schemas.microsoft.com/office/drawing/2014/main" id="{854A09F2-376C-4C11-BA11-2554DD88B0C6}"/>
              </a:ext>
            </a:extLst>
          </p:cNvPr>
          <p:cNvSpPr/>
          <p:nvPr/>
        </p:nvSpPr>
        <p:spPr>
          <a:xfrm>
            <a:off x="330879" y="2202418"/>
            <a:ext cx="1531188" cy="369332"/>
          </a:xfrm>
          <a:prstGeom prst="rect">
            <a:avLst/>
          </a:prstGeom>
        </p:spPr>
        <p:txBody>
          <a:bodyPr wrap="none">
            <a:spAutoFit/>
          </a:bodyPr>
          <a:lstStyle/>
          <a:p>
            <a:r>
              <a:rPr lang="en-US" dirty="0">
                <a:solidFill>
                  <a:srgbClr val="FF0000"/>
                </a:solidFill>
              </a:rPr>
              <a:t>229.57 hour</a:t>
            </a:r>
            <a:r>
              <a:rPr lang="en-US" altLang="zh-CN" dirty="0">
                <a:solidFill>
                  <a:srgbClr val="FF0000"/>
                </a:solidFill>
              </a:rPr>
              <a:t>s</a:t>
            </a:r>
            <a:endParaRPr lang="en-US" dirty="0">
              <a:solidFill>
                <a:srgbClr val="FF0000"/>
              </a:solidFill>
            </a:endParaRPr>
          </a:p>
        </p:txBody>
      </p:sp>
      <p:sp>
        <p:nvSpPr>
          <p:cNvPr id="7" name="Rectangle 6">
            <a:extLst>
              <a:ext uri="{FF2B5EF4-FFF2-40B4-BE49-F238E27FC236}">
                <a16:creationId xmlns:a16="http://schemas.microsoft.com/office/drawing/2014/main" id="{6D372958-420B-43C6-8209-960E68FED2FB}"/>
              </a:ext>
            </a:extLst>
          </p:cNvPr>
          <p:cNvSpPr/>
          <p:nvPr/>
        </p:nvSpPr>
        <p:spPr>
          <a:xfrm>
            <a:off x="330879" y="1652948"/>
            <a:ext cx="3305713" cy="400110"/>
          </a:xfrm>
          <a:prstGeom prst="rect">
            <a:avLst/>
          </a:prstGeom>
        </p:spPr>
        <p:txBody>
          <a:bodyPr wrap="none">
            <a:spAutoFit/>
          </a:bodyPr>
          <a:lstStyle/>
          <a:p>
            <a:r>
              <a:rPr lang="en-US" sz="2000" dirty="0" smtClean="0"/>
              <a:t>Expert-designed </a:t>
            </a:r>
            <a:r>
              <a:rPr lang="en-US" sz="2000" dirty="0"/>
              <a:t>placement</a:t>
            </a:r>
          </a:p>
        </p:txBody>
      </p:sp>
      <p:sp>
        <p:nvSpPr>
          <p:cNvPr id="8" name="Rectangle 7">
            <a:extLst>
              <a:ext uri="{FF2B5EF4-FFF2-40B4-BE49-F238E27FC236}">
                <a16:creationId xmlns:a16="http://schemas.microsoft.com/office/drawing/2014/main" id="{F4565251-1170-488E-98DF-60B34C7B2A3F}"/>
              </a:ext>
            </a:extLst>
          </p:cNvPr>
          <p:cNvSpPr/>
          <p:nvPr/>
        </p:nvSpPr>
        <p:spPr>
          <a:xfrm>
            <a:off x="330879" y="2751888"/>
            <a:ext cx="2465740" cy="400110"/>
          </a:xfrm>
          <a:prstGeom prst="rect">
            <a:avLst/>
          </a:prstGeom>
        </p:spPr>
        <p:txBody>
          <a:bodyPr wrap="none">
            <a:spAutoFit/>
          </a:bodyPr>
          <a:lstStyle/>
          <a:p>
            <a:r>
              <a:rPr lang="en-US" sz="2000" dirty="0" err="1"/>
              <a:t>RLbased</a:t>
            </a:r>
            <a:r>
              <a:rPr lang="en-US" sz="2000" dirty="0"/>
              <a:t> placement</a:t>
            </a:r>
          </a:p>
        </p:txBody>
      </p:sp>
      <p:sp>
        <p:nvSpPr>
          <p:cNvPr id="9" name="Rectangle 8">
            <a:extLst>
              <a:ext uri="{FF2B5EF4-FFF2-40B4-BE49-F238E27FC236}">
                <a16:creationId xmlns:a16="http://schemas.microsoft.com/office/drawing/2014/main" id="{08E5A475-ACE4-4680-821A-D333732F147D}"/>
              </a:ext>
            </a:extLst>
          </p:cNvPr>
          <p:cNvSpPr/>
          <p:nvPr/>
        </p:nvSpPr>
        <p:spPr>
          <a:xfrm>
            <a:off x="336453" y="3301358"/>
            <a:ext cx="1531188" cy="369332"/>
          </a:xfrm>
          <a:prstGeom prst="rect">
            <a:avLst/>
          </a:prstGeom>
        </p:spPr>
        <p:txBody>
          <a:bodyPr wrap="none">
            <a:spAutoFit/>
          </a:bodyPr>
          <a:lstStyle/>
          <a:p>
            <a:r>
              <a:rPr lang="en-US" dirty="0">
                <a:solidFill>
                  <a:srgbClr val="FF0000"/>
                </a:solidFill>
              </a:rPr>
              <a:t>165.73 hours</a:t>
            </a:r>
          </a:p>
        </p:txBody>
      </p:sp>
    </p:spTree>
    <p:extLst>
      <p:ext uri="{BB962C8B-B14F-4D97-AF65-F5344CB8AC3E}">
        <p14:creationId xmlns:p14="http://schemas.microsoft.com/office/powerpoint/2010/main" val="1960310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25553B-162F-45F4-B839-A988129F043A}"/>
              </a:ext>
            </a:extLst>
          </p:cNvPr>
          <p:cNvSpPr>
            <a:spLocks noGrp="1"/>
          </p:cNvSpPr>
          <p:nvPr>
            <p:ph idx="13"/>
          </p:nvPr>
        </p:nvSpPr>
        <p:spPr>
          <a:xfrm>
            <a:off x="145703" y="1372791"/>
            <a:ext cx="4819836" cy="3394472"/>
          </a:xfrm>
        </p:spPr>
        <p:txBody>
          <a:bodyPr/>
          <a:lstStyle/>
          <a:p>
            <a:r>
              <a:rPr lang="en-US" sz="2000" dirty="0">
                <a:solidFill>
                  <a:srgbClr val="C00000"/>
                </a:solidFill>
              </a:rPr>
              <a:t>Data parallelism</a:t>
            </a:r>
            <a:r>
              <a:rPr lang="en-US" sz="2000" dirty="0">
                <a:solidFill>
                  <a:schemeClr val="accent5"/>
                </a:solidFill>
              </a:rPr>
              <a:t>, rather than model parallelism.</a:t>
            </a:r>
          </a:p>
          <a:p>
            <a:r>
              <a:rPr lang="en-US" sz="2000" dirty="0">
                <a:solidFill>
                  <a:srgbClr val="C00000"/>
                </a:solidFill>
              </a:rPr>
              <a:t>Asynchronous towers</a:t>
            </a:r>
            <a:r>
              <a:rPr lang="en-US" sz="2000" dirty="0">
                <a:solidFill>
                  <a:schemeClr val="accent5"/>
                </a:solidFill>
              </a:rPr>
              <a:t>: puts one replica of the Inception-V3 network on each GPU</a:t>
            </a:r>
          </a:p>
          <a:p>
            <a:r>
              <a:rPr lang="en-US" sz="2000" dirty="0">
                <a:solidFill>
                  <a:srgbClr val="C00000"/>
                </a:solidFill>
              </a:rPr>
              <a:t>Synchronous Tower</a:t>
            </a:r>
            <a:r>
              <a:rPr lang="en-US" sz="2000" dirty="0">
                <a:solidFill>
                  <a:schemeClr val="accent5"/>
                </a:solidFill>
              </a:rPr>
              <a:t>: the same as Asynchronous towers, except that it waits for the gradients of all copies before making an update</a:t>
            </a:r>
          </a:p>
        </p:txBody>
      </p:sp>
      <p:sp>
        <p:nvSpPr>
          <p:cNvPr id="3" name="Title 2">
            <a:extLst>
              <a:ext uri="{FF2B5EF4-FFF2-40B4-BE49-F238E27FC236}">
                <a16:creationId xmlns:a16="http://schemas.microsoft.com/office/drawing/2014/main" id="{3FA5FF97-6905-4968-B8B6-512A4114DDAF}"/>
              </a:ext>
            </a:extLst>
          </p:cNvPr>
          <p:cNvSpPr>
            <a:spLocks noGrp="1"/>
          </p:cNvSpPr>
          <p:nvPr>
            <p:ph type="title"/>
          </p:nvPr>
        </p:nvSpPr>
        <p:spPr/>
        <p:txBody>
          <a:bodyPr/>
          <a:lstStyle/>
          <a:p>
            <a:r>
              <a:rPr lang="en-US" dirty="0"/>
              <a:t>Inception-V3</a:t>
            </a:r>
          </a:p>
        </p:txBody>
      </p:sp>
      <p:pic>
        <p:nvPicPr>
          <p:cNvPr id="5" name="Picture 4" descr="A close up of a map&#10;&#10;Description automatically generated">
            <a:extLst>
              <a:ext uri="{FF2B5EF4-FFF2-40B4-BE49-F238E27FC236}">
                <a16:creationId xmlns:a16="http://schemas.microsoft.com/office/drawing/2014/main" id="{DD94E55D-9FEB-4D72-A7D3-F073075800D4}"/>
              </a:ext>
            </a:extLst>
          </p:cNvPr>
          <p:cNvPicPr>
            <a:picLocks noChangeAspect="1"/>
          </p:cNvPicPr>
          <p:nvPr/>
        </p:nvPicPr>
        <p:blipFill>
          <a:blip r:embed="rId2"/>
          <a:stretch>
            <a:fillRect/>
          </a:stretch>
        </p:blipFill>
        <p:spPr>
          <a:xfrm>
            <a:off x="4819046" y="1372791"/>
            <a:ext cx="4324954" cy="3219899"/>
          </a:xfrm>
          <a:prstGeom prst="rect">
            <a:avLst/>
          </a:prstGeom>
        </p:spPr>
      </p:pic>
    </p:spTree>
    <p:extLst>
      <p:ext uri="{BB962C8B-B14F-4D97-AF65-F5344CB8AC3E}">
        <p14:creationId xmlns:p14="http://schemas.microsoft.com/office/powerpoint/2010/main" val="1772683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video game&#10;&#10;Description automatically generated">
            <a:extLst>
              <a:ext uri="{FF2B5EF4-FFF2-40B4-BE49-F238E27FC236}">
                <a16:creationId xmlns:a16="http://schemas.microsoft.com/office/drawing/2014/main" id="{DCD69D1A-64E8-4D6E-BE45-D0369210F9B3}"/>
              </a:ext>
            </a:extLst>
          </p:cNvPr>
          <p:cNvPicPr>
            <a:picLocks noGrp="1" noChangeAspect="1"/>
          </p:cNvPicPr>
          <p:nvPr>
            <p:ph idx="13"/>
          </p:nvPr>
        </p:nvPicPr>
        <p:blipFill>
          <a:blip r:embed="rId3"/>
          <a:stretch>
            <a:fillRect/>
          </a:stretch>
        </p:blipFill>
        <p:spPr>
          <a:xfrm>
            <a:off x="295121" y="1454211"/>
            <a:ext cx="4323834" cy="3394075"/>
          </a:xfrm>
        </p:spPr>
      </p:pic>
      <p:sp>
        <p:nvSpPr>
          <p:cNvPr id="3" name="Title 2">
            <a:extLst>
              <a:ext uri="{FF2B5EF4-FFF2-40B4-BE49-F238E27FC236}">
                <a16:creationId xmlns:a16="http://schemas.microsoft.com/office/drawing/2014/main" id="{120EE4F9-7C91-43D7-9FBF-20350B32B5E2}"/>
              </a:ext>
            </a:extLst>
          </p:cNvPr>
          <p:cNvSpPr>
            <a:spLocks noGrp="1"/>
          </p:cNvSpPr>
          <p:nvPr>
            <p:ph type="title"/>
          </p:nvPr>
        </p:nvSpPr>
        <p:spPr/>
        <p:txBody>
          <a:bodyPr/>
          <a:lstStyle/>
          <a:p>
            <a:r>
              <a:rPr lang="en-US" dirty="0"/>
              <a:t>Computational load profiling of NMT model</a:t>
            </a:r>
          </a:p>
        </p:txBody>
      </p:sp>
      <p:sp>
        <p:nvSpPr>
          <p:cNvPr id="6" name="Rectangle 5">
            <a:extLst>
              <a:ext uri="{FF2B5EF4-FFF2-40B4-BE49-F238E27FC236}">
                <a16:creationId xmlns:a16="http://schemas.microsoft.com/office/drawing/2014/main" id="{15F14CC5-9E47-4134-B110-E84163EA3336}"/>
              </a:ext>
            </a:extLst>
          </p:cNvPr>
          <p:cNvSpPr/>
          <p:nvPr/>
        </p:nvSpPr>
        <p:spPr>
          <a:xfrm>
            <a:off x="4465320" y="1420335"/>
            <a:ext cx="4572000" cy="923330"/>
          </a:xfrm>
          <a:prstGeom prst="rect">
            <a:avLst/>
          </a:prstGeom>
        </p:spPr>
        <p:txBody>
          <a:bodyPr>
            <a:spAutoFit/>
          </a:bodyPr>
          <a:lstStyle/>
          <a:p>
            <a:r>
              <a:rPr lang="en-US"/>
              <a:t>RL-based placement balances the workload significantly better than does the expert-designed placement</a:t>
            </a:r>
            <a:endParaRPr lang="en-US" dirty="0"/>
          </a:p>
        </p:txBody>
      </p:sp>
      <p:sp>
        <p:nvSpPr>
          <p:cNvPr id="7" name="Rectangle 6">
            <a:extLst>
              <a:ext uri="{FF2B5EF4-FFF2-40B4-BE49-F238E27FC236}">
                <a16:creationId xmlns:a16="http://schemas.microsoft.com/office/drawing/2014/main" id="{C50C4483-2735-46A7-AA24-F94417D9E4CD}"/>
              </a:ext>
            </a:extLst>
          </p:cNvPr>
          <p:cNvSpPr/>
          <p:nvPr/>
        </p:nvSpPr>
        <p:spPr>
          <a:xfrm>
            <a:off x="4465320" y="2662448"/>
            <a:ext cx="4572000" cy="646331"/>
          </a:xfrm>
          <a:prstGeom prst="rect">
            <a:avLst/>
          </a:prstGeom>
        </p:spPr>
        <p:txBody>
          <a:bodyPr>
            <a:spAutoFit/>
          </a:bodyPr>
          <a:lstStyle/>
          <a:p>
            <a:r>
              <a:rPr lang="en-US" dirty="0"/>
              <a:t>The imbalance is much more significant when </a:t>
            </a:r>
            <a:r>
              <a:rPr lang="en-US" dirty="0">
                <a:solidFill>
                  <a:srgbClr val="C00000"/>
                </a:solidFill>
              </a:rPr>
              <a:t>back-propagation time </a:t>
            </a:r>
            <a:r>
              <a:rPr lang="en-US" dirty="0"/>
              <a:t>is considered.</a:t>
            </a:r>
          </a:p>
        </p:txBody>
      </p:sp>
    </p:spTree>
    <p:extLst>
      <p:ext uri="{BB962C8B-B14F-4D97-AF65-F5344CB8AC3E}">
        <p14:creationId xmlns:p14="http://schemas.microsoft.com/office/powerpoint/2010/main" val="1374691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06F8D4B-E99C-435F-BBC3-1EFFDF948F36}"/>
              </a:ext>
            </a:extLst>
          </p:cNvPr>
          <p:cNvPicPr>
            <a:picLocks noGrp="1" noChangeAspect="1"/>
          </p:cNvPicPr>
          <p:nvPr>
            <p:ph idx="13"/>
          </p:nvPr>
        </p:nvPicPr>
        <p:blipFill>
          <a:blip r:embed="rId2"/>
          <a:stretch>
            <a:fillRect/>
          </a:stretch>
        </p:blipFill>
        <p:spPr>
          <a:xfrm>
            <a:off x="200590" y="1470724"/>
            <a:ext cx="4171344" cy="3394075"/>
          </a:xfrm>
        </p:spPr>
      </p:pic>
      <p:sp>
        <p:nvSpPr>
          <p:cNvPr id="3" name="Title 2">
            <a:extLst>
              <a:ext uri="{FF2B5EF4-FFF2-40B4-BE49-F238E27FC236}">
                <a16:creationId xmlns:a16="http://schemas.microsoft.com/office/drawing/2014/main" id="{D265CF05-77C3-4900-907B-59F555478414}"/>
              </a:ext>
            </a:extLst>
          </p:cNvPr>
          <p:cNvSpPr>
            <a:spLocks noGrp="1"/>
          </p:cNvSpPr>
          <p:nvPr>
            <p:ph type="title"/>
          </p:nvPr>
        </p:nvSpPr>
        <p:spPr/>
        <p:txBody>
          <a:bodyPr/>
          <a:lstStyle/>
          <a:p>
            <a:r>
              <a:rPr lang="en-US" dirty="0"/>
              <a:t>Computational load profiling of Inception-V3 </a:t>
            </a:r>
          </a:p>
        </p:txBody>
      </p:sp>
      <p:sp>
        <p:nvSpPr>
          <p:cNvPr id="6" name="Rectangle 5">
            <a:extLst>
              <a:ext uri="{FF2B5EF4-FFF2-40B4-BE49-F238E27FC236}">
                <a16:creationId xmlns:a16="http://schemas.microsoft.com/office/drawing/2014/main" id="{3B2EBDA7-CBFB-4A0D-8A81-4FBFBC3E3A0F}"/>
              </a:ext>
            </a:extLst>
          </p:cNvPr>
          <p:cNvSpPr/>
          <p:nvPr/>
        </p:nvSpPr>
        <p:spPr>
          <a:xfrm>
            <a:off x="4371410" y="1488173"/>
            <a:ext cx="4572000" cy="646331"/>
          </a:xfrm>
          <a:prstGeom prst="rect">
            <a:avLst/>
          </a:prstGeom>
        </p:spPr>
        <p:txBody>
          <a:bodyPr>
            <a:spAutoFit/>
          </a:bodyPr>
          <a:lstStyle/>
          <a:p>
            <a:r>
              <a:rPr lang="en-US" dirty="0"/>
              <a:t>RL-based placement does </a:t>
            </a:r>
            <a:r>
              <a:rPr lang="en-US" dirty="0">
                <a:solidFill>
                  <a:srgbClr val="C00000"/>
                </a:solidFill>
              </a:rPr>
              <a:t>not</a:t>
            </a:r>
            <a:r>
              <a:rPr lang="en-US" dirty="0"/>
              <a:t> seek to balance the computations between GPUs</a:t>
            </a:r>
          </a:p>
        </p:txBody>
      </p:sp>
      <p:sp>
        <p:nvSpPr>
          <p:cNvPr id="7" name="Rectangle 6">
            <a:extLst>
              <a:ext uri="{FF2B5EF4-FFF2-40B4-BE49-F238E27FC236}">
                <a16:creationId xmlns:a16="http://schemas.microsoft.com/office/drawing/2014/main" id="{AA83F5ED-4591-4E47-8163-C56360E714D2}"/>
              </a:ext>
            </a:extLst>
          </p:cNvPr>
          <p:cNvSpPr/>
          <p:nvPr/>
        </p:nvSpPr>
        <p:spPr>
          <a:xfrm>
            <a:off x="4371934" y="2230044"/>
            <a:ext cx="4572000" cy="923330"/>
          </a:xfrm>
          <a:prstGeom prst="rect">
            <a:avLst/>
          </a:prstGeom>
        </p:spPr>
        <p:txBody>
          <a:bodyPr>
            <a:spAutoFit/>
          </a:bodyPr>
          <a:lstStyle/>
          <a:p>
            <a:r>
              <a:rPr lang="en-US" dirty="0"/>
              <a:t>Inception-V3 has more </a:t>
            </a:r>
            <a:r>
              <a:rPr lang="en-US" dirty="0">
                <a:solidFill>
                  <a:srgbClr val="C00000"/>
                </a:solidFill>
              </a:rPr>
              <a:t>dependencies</a:t>
            </a:r>
            <a:r>
              <a:rPr lang="en-US" dirty="0"/>
              <a:t> than NMT, allowing less room for model parallelism across GPUs</a:t>
            </a:r>
          </a:p>
        </p:txBody>
      </p:sp>
    </p:spTree>
    <p:extLst>
      <p:ext uri="{BB962C8B-B14F-4D97-AF65-F5344CB8AC3E}">
        <p14:creationId xmlns:p14="http://schemas.microsoft.com/office/powerpoint/2010/main" val="135951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What?</a:t>
            </a:r>
          </a:p>
          <a:p>
            <a:pPr marL="457200" indent="-457200">
              <a:buFont typeface="Arial" panose="020B0604020202020204" pitchFamily="34" charset="0"/>
              <a:buChar char="•"/>
            </a:pPr>
            <a:r>
              <a:rPr lang="en-US" dirty="0"/>
              <a:t>Merging CPU and GPU environment</a:t>
            </a:r>
          </a:p>
          <a:p>
            <a:pPr marL="457200" indent="-457200">
              <a:buFont typeface="Arial" panose="020B0604020202020204" pitchFamily="34" charset="0"/>
              <a:buChar char="•"/>
            </a:pPr>
            <a:r>
              <a:rPr lang="en-US" dirty="0"/>
              <a:t>Neural network training</a:t>
            </a:r>
          </a:p>
          <a:p>
            <a:pPr marL="457200" indent="-457200">
              <a:buFont typeface="Arial" panose="020B0604020202020204" pitchFamily="34" charset="0"/>
              <a:buChar char="•"/>
            </a:pPr>
            <a:r>
              <a:rPr lang="en-US" dirty="0"/>
              <a:t>How to make the system works and improve performance</a:t>
            </a:r>
          </a:p>
          <a:p>
            <a:pPr marL="457200" indent="-457200">
              <a:buFont typeface="Arial" panose="020B0604020202020204" pitchFamily="34" charset="0"/>
              <a:buChar char="•"/>
            </a:pPr>
            <a:endParaRPr lang="en-US" dirty="0"/>
          </a:p>
          <a:p>
            <a:r>
              <a:rPr lang="en-US" dirty="0"/>
              <a:t>	</a:t>
            </a:r>
          </a:p>
          <a:p>
            <a:endParaRPr lang="en-US" dirty="0"/>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2231856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D8D9440-BC57-4733-8D52-7D4673F34F8E}"/>
              </a:ext>
            </a:extLst>
          </p:cNvPr>
          <p:cNvPicPr>
            <a:picLocks noGrp="1" noChangeAspect="1"/>
          </p:cNvPicPr>
          <p:nvPr>
            <p:ph idx="13"/>
          </p:nvPr>
        </p:nvPicPr>
        <p:blipFill>
          <a:blip r:embed="rId2"/>
          <a:stretch>
            <a:fillRect/>
          </a:stretch>
        </p:blipFill>
        <p:spPr>
          <a:xfrm>
            <a:off x="200590" y="1373188"/>
            <a:ext cx="4419368" cy="3394075"/>
          </a:xfrm>
        </p:spPr>
      </p:pic>
      <p:sp>
        <p:nvSpPr>
          <p:cNvPr id="3" name="Title 2">
            <a:extLst>
              <a:ext uri="{FF2B5EF4-FFF2-40B4-BE49-F238E27FC236}">
                <a16:creationId xmlns:a16="http://schemas.microsoft.com/office/drawing/2014/main" id="{9B2315EA-9142-4A6D-AB9D-7B23ED2FA168}"/>
              </a:ext>
            </a:extLst>
          </p:cNvPr>
          <p:cNvSpPr>
            <a:spLocks noGrp="1"/>
          </p:cNvSpPr>
          <p:nvPr>
            <p:ph type="title"/>
          </p:nvPr>
        </p:nvSpPr>
        <p:spPr/>
        <p:txBody>
          <a:bodyPr/>
          <a:lstStyle/>
          <a:p>
            <a:r>
              <a:rPr lang="en-US" dirty="0"/>
              <a:t>Memory copy profiling of Inception-V3 </a:t>
            </a:r>
          </a:p>
        </p:txBody>
      </p:sp>
      <p:sp>
        <p:nvSpPr>
          <p:cNvPr id="6" name="Rectangle 5">
            <a:extLst>
              <a:ext uri="{FF2B5EF4-FFF2-40B4-BE49-F238E27FC236}">
                <a16:creationId xmlns:a16="http://schemas.microsoft.com/office/drawing/2014/main" id="{2A22E074-946A-4798-B782-AB788E253770}"/>
              </a:ext>
            </a:extLst>
          </p:cNvPr>
          <p:cNvSpPr/>
          <p:nvPr/>
        </p:nvSpPr>
        <p:spPr>
          <a:xfrm>
            <a:off x="4619958" y="1583282"/>
            <a:ext cx="4572000" cy="923330"/>
          </a:xfrm>
          <a:prstGeom prst="rect">
            <a:avLst/>
          </a:prstGeom>
        </p:spPr>
        <p:txBody>
          <a:bodyPr>
            <a:spAutoFit/>
          </a:bodyPr>
          <a:lstStyle/>
          <a:p>
            <a:r>
              <a:rPr lang="en-US" dirty="0"/>
              <a:t>RL-</a:t>
            </a:r>
            <a:r>
              <a:rPr lang="en-US" altLang="zh-CN" dirty="0"/>
              <a:t>based </a:t>
            </a:r>
            <a:r>
              <a:rPr lang="en-US" dirty="0"/>
              <a:t>model parameters are on the same device as the operations that use them</a:t>
            </a:r>
          </a:p>
        </p:txBody>
      </p:sp>
      <p:sp>
        <p:nvSpPr>
          <p:cNvPr id="7" name="Rectangle 6">
            <a:extLst>
              <a:ext uri="{FF2B5EF4-FFF2-40B4-BE49-F238E27FC236}">
                <a16:creationId xmlns:a16="http://schemas.microsoft.com/office/drawing/2014/main" id="{D7D9DA4F-5632-419D-B53C-EFD32C9D1F12}"/>
              </a:ext>
            </a:extLst>
          </p:cNvPr>
          <p:cNvSpPr/>
          <p:nvPr/>
        </p:nvSpPr>
        <p:spPr>
          <a:xfrm>
            <a:off x="4618955" y="2716706"/>
            <a:ext cx="4324455" cy="923330"/>
          </a:xfrm>
          <a:prstGeom prst="rect">
            <a:avLst/>
          </a:prstGeom>
        </p:spPr>
        <p:txBody>
          <a:bodyPr wrap="square">
            <a:spAutoFit/>
          </a:bodyPr>
          <a:lstStyle/>
          <a:p>
            <a:r>
              <a:rPr lang="en-US" dirty="0"/>
              <a:t>Synchronous tower model has to wait for all parameters have to be updated and sent to them. </a:t>
            </a:r>
          </a:p>
        </p:txBody>
      </p:sp>
      <p:sp>
        <p:nvSpPr>
          <p:cNvPr id="8" name="Rectangle 7">
            <a:extLst>
              <a:ext uri="{FF2B5EF4-FFF2-40B4-BE49-F238E27FC236}">
                <a16:creationId xmlns:a16="http://schemas.microsoft.com/office/drawing/2014/main" id="{72693D88-6BE4-49A4-A14E-AE3698D7444E}"/>
              </a:ext>
            </a:extLst>
          </p:cNvPr>
          <p:cNvSpPr/>
          <p:nvPr/>
        </p:nvSpPr>
        <p:spPr>
          <a:xfrm>
            <a:off x="4618955" y="3850130"/>
            <a:ext cx="4157472" cy="923330"/>
          </a:xfrm>
          <a:prstGeom prst="rect">
            <a:avLst/>
          </a:prstGeom>
        </p:spPr>
        <p:txBody>
          <a:bodyPr wrap="square">
            <a:spAutoFit/>
          </a:bodyPr>
          <a:lstStyle/>
          <a:p>
            <a:r>
              <a:rPr lang="en-US" dirty="0"/>
              <a:t>Reduce the communication cost, leading to overall reduction in computing time. </a:t>
            </a:r>
          </a:p>
        </p:txBody>
      </p:sp>
    </p:spTree>
    <p:extLst>
      <p:ext uri="{BB962C8B-B14F-4D97-AF65-F5344CB8AC3E}">
        <p14:creationId xmlns:p14="http://schemas.microsoft.com/office/powerpoint/2010/main" val="2370499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0" y="2323668"/>
            <a:ext cx="8953499"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800" dirty="0" err="1"/>
              <a:t>vDNN</a:t>
            </a:r>
            <a:r>
              <a:rPr lang="en-US" sz="2800" dirty="0"/>
              <a:t>: Virtualized Deep Neural Networks for Scalable, Memory-Efficient Neural Network Design</a:t>
            </a:r>
          </a:p>
        </p:txBody>
      </p:sp>
      <p:sp>
        <p:nvSpPr>
          <p:cNvPr id="16" name="Subtitle 2"/>
          <p:cNvSpPr txBox="1">
            <a:spLocks/>
          </p:cNvSpPr>
          <p:nvPr/>
        </p:nvSpPr>
        <p:spPr>
          <a:xfrm>
            <a:off x="1413015" y="3425539"/>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err="1"/>
              <a:t>Minsoo</a:t>
            </a:r>
            <a:r>
              <a:rPr lang="en-US" sz="1800" dirty="0"/>
              <a:t> </a:t>
            </a:r>
            <a:r>
              <a:rPr lang="en-US" sz="1800" dirty="0" err="1"/>
              <a:t>Rhu</a:t>
            </a:r>
            <a:r>
              <a:rPr lang="en-US" sz="1800" dirty="0"/>
              <a:t>, Natalia </a:t>
            </a:r>
            <a:r>
              <a:rPr lang="en-US" sz="1800" dirty="0" err="1"/>
              <a:t>Gimelshein</a:t>
            </a:r>
            <a:r>
              <a:rPr lang="en-US" sz="1800" dirty="0"/>
              <a:t>, Jason Clemons, Arslan Zulfiqar, Stephen W. Keckler</a:t>
            </a:r>
          </a:p>
        </p:txBody>
      </p:sp>
    </p:spTree>
    <p:extLst>
      <p:ext uri="{BB962C8B-B14F-4D97-AF65-F5344CB8AC3E}">
        <p14:creationId xmlns:p14="http://schemas.microsoft.com/office/powerpoint/2010/main" val="191450016"/>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83D05920-5F83-4713-8AFB-25F6BE83DADC}"/>
              </a:ext>
            </a:extLst>
          </p:cNvPr>
          <p:cNvPicPr>
            <a:picLocks noGrp="1" noChangeAspect="1"/>
          </p:cNvPicPr>
          <p:nvPr>
            <p:ph idx="13"/>
          </p:nvPr>
        </p:nvPicPr>
        <p:blipFill>
          <a:blip r:embed="rId3"/>
          <a:stretch>
            <a:fillRect/>
          </a:stretch>
        </p:blipFill>
        <p:spPr>
          <a:xfrm>
            <a:off x="889397" y="1559225"/>
            <a:ext cx="7459116" cy="1819529"/>
          </a:xfrm>
        </p:spPr>
      </p:pic>
      <p:sp>
        <p:nvSpPr>
          <p:cNvPr id="3" name="Title 2">
            <a:extLst>
              <a:ext uri="{FF2B5EF4-FFF2-40B4-BE49-F238E27FC236}">
                <a16:creationId xmlns:a16="http://schemas.microsoft.com/office/drawing/2014/main" id="{245CBCB5-2745-4BFD-827E-90406D1A2FA5}"/>
              </a:ext>
            </a:extLst>
          </p:cNvPr>
          <p:cNvSpPr>
            <a:spLocks noGrp="1"/>
          </p:cNvSpPr>
          <p:nvPr>
            <p:ph type="title"/>
          </p:nvPr>
        </p:nvSpPr>
        <p:spPr/>
        <p:txBody>
          <a:bodyPr/>
          <a:lstStyle/>
          <a:p>
            <a:r>
              <a:rPr lang="en-US" dirty="0" smtClean="0"/>
              <a:t>Remember this?</a:t>
            </a:r>
            <a:endParaRPr lang="en-US" dirty="0"/>
          </a:p>
        </p:txBody>
      </p:sp>
      <p:sp>
        <p:nvSpPr>
          <p:cNvPr id="2" name="Oval 1"/>
          <p:cNvSpPr/>
          <p:nvPr/>
        </p:nvSpPr>
        <p:spPr>
          <a:xfrm>
            <a:off x="2984602" y="2414016"/>
            <a:ext cx="643738" cy="380391"/>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1978762" y="1305973"/>
            <a:ext cx="2655418" cy="369332"/>
          </a:xfrm>
          <a:prstGeom prst="rect">
            <a:avLst/>
          </a:prstGeom>
          <a:noFill/>
        </p:spPr>
        <p:txBody>
          <a:bodyPr wrap="square" rtlCol="0">
            <a:spAutoFit/>
          </a:bodyPr>
          <a:lstStyle/>
          <a:p>
            <a:pPr algn="ctr"/>
            <a:r>
              <a:rPr lang="en-US" dirty="0" smtClean="0">
                <a:solidFill>
                  <a:srgbClr val="FF0000"/>
                </a:solidFill>
              </a:rPr>
              <a:t>Out of memory!</a:t>
            </a:r>
            <a:endParaRPr lang="en-US" dirty="0">
              <a:solidFill>
                <a:srgbClr val="FF0000"/>
              </a:solidFill>
            </a:endParaRPr>
          </a:p>
        </p:txBody>
      </p:sp>
      <p:sp>
        <p:nvSpPr>
          <p:cNvPr id="6" name="Rectangle 5"/>
          <p:cNvSpPr/>
          <p:nvPr/>
        </p:nvSpPr>
        <p:spPr>
          <a:xfrm>
            <a:off x="2505454" y="3565188"/>
            <a:ext cx="7004305" cy="1477328"/>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333333"/>
                </a:solidFill>
                <a:latin typeface="DINWebPro"/>
              </a:rPr>
              <a:t>Ultra-high bandwidth </a:t>
            </a:r>
          </a:p>
          <a:p>
            <a:pPr marL="285750" indent="-285750">
              <a:buFont typeface="Arial" panose="020B0604020202020204" pitchFamily="34" charset="0"/>
              <a:buChar char="•"/>
            </a:pPr>
            <a:r>
              <a:rPr lang="en-US" dirty="0" smtClean="0">
                <a:solidFill>
                  <a:srgbClr val="333333"/>
                </a:solidFill>
                <a:latin typeface="DINWebPro"/>
              </a:rPr>
              <a:t>Cannot just add more memory chips </a:t>
            </a:r>
          </a:p>
          <a:p>
            <a:pPr marL="285750" indent="-285750">
              <a:buFont typeface="Arial" panose="020B0604020202020204" pitchFamily="34" charset="0"/>
              <a:buChar char="•"/>
            </a:pPr>
            <a:r>
              <a:rPr lang="en-US" dirty="0" smtClean="0">
                <a:solidFill>
                  <a:srgbClr val="333333"/>
                </a:solidFill>
                <a:latin typeface="DINWebPro"/>
              </a:rPr>
              <a:t>Increased electrical capacity &amp; Decreased resistance</a:t>
            </a:r>
          </a:p>
          <a:p>
            <a:pPr marL="285750" indent="-285750">
              <a:buFont typeface="Arial" panose="020B0604020202020204" pitchFamily="34" charset="0"/>
              <a:buChar char="•"/>
            </a:pPr>
            <a:r>
              <a:rPr lang="en-US" dirty="0" smtClean="0">
                <a:solidFill>
                  <a:srgbClr val="333333"/>
                </a:solidFill>
                <a:latin typeface="DINWebPro"/>
              </a:rPr>
              <a:t>Spoil the timing on the memory bus.</a:t>
            </a:r>
          </a:p>
          <a:p>
            <a:pPr marL="285750" indent="-285750">
              <a:buFont typeface="Arial" panose="020B0604020202020204" pitchFamily="34" charset="0"/>
              <a:buChar char="•"/>
            </a:pPr>
            <a:r>
              <a:rPr lang="en-US" strike="sngStrike" dirty="0" smtClean="0">
                <a:solidFill>
                  <a:srgbClr val="333333"/>
                </a:solidFill>
                <a:latin typeface="DINWebPro"/>
              </a:rPr>
              <a:t>Conspiracy: just another NVIDIA marketing strategy?</a:t>
            </a:r>
            <a:endParaRPr lang="en-US" strike="sngStrike" dirty="0"/>
          </a:p>
        </p:txBody>
      </p:sp>
      <p:sp>
        <p:nvSpPr>
          <p:cNvPr id="8" name="Rectangle 7"/>
          <p:cNvSpPr/>
          <p:nvPr/>
        </p:nvSpPr>
        <p:spPr>
          <a:xfrm>
            <a:off x="200590" y="3565188"/>
            <a:ext cx="1995221" cy="1200329"/>
          </a:xfrm>
          <a:prstGeom prst="rect">
            <a:avLst/>
          </a:prstGeom>
        </p:spPr>
        <p:txBody>
          <a:bodyPr wrap="square">
            <a:spAutoFit/>
          </a:bodyPr>
          <a:lstStyle/>
          <a:p>
            <a:r>
              <a:rPr lang="en-US" dirty="0" smtClean="0">
                <a:solidFill>
                  <a:srgbClr val="333333"/>
                </a:solidFill>
                <a:latin typeface="DINWebPro"/>
              </a:rPr>
              <a:t>Why GPU memory is so small compared to main memory?</a:t>
            </a:r>
            <a:endParaRPr lang="en-US" dirty="0"/>
          </a:p>
        </p:txBody>
      </p:sp>
    </p:spTree>
    <p:extLst>
      <p:ext uri="{BB962C8B-B14F-4D97-AF65-F5344CB8AC3E}">
        <p14:creationId xmlns:p14="http://schemas.microsoft.com/office/powerpoint/2010/main" val="2416848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486627D-651B-4E1C-9D7E-884368917D01}"/>
              </a:ext>
            </a:extLst>
          </p:cNvPr>
          <p:cNvPicPr>
            <a:picLocks noGrp="1" noChangeAspect="1"/>
          </p:cNvPicPr>
          <p:nvPr>
            <p:ph idx="13"/>
          </p:nvPr>
        </p:nvPicPr>
        <p:blipFill>
          <a:blip r:embed="rId2"/>
          <a:stretch>
            <a:fillRect/>
          </a:stretch>
        </p:blipFill>
        <p:spPr>
          <a:xfrm>
            <a:off x="2073005" y="1372791"/>
            <a:ext cx="4997989" cy="2646363"/>
          </a:xfrm>
        </p:spPr>
      </p:pic>
      <p:sp>
        <p:nvSpPr>
          <p:cNvPr id="3" name="Title 2">
            <a:extLst>
              <a:ext uri="{FF2B5EF4-FFF2-40B4-BE49-F238E27FC236}">
                <a16:creationId xmlns:a16="http://schemas.microsoft.com/office/drawing/2014/main" id="{57358752-8CB2-4386-A291-D7EBF41009E4}"/>
              </a:ext>
            </a:extLst>
          </p:cNvPr>
          <p:cNvSpPr>
            <a:spLocks noGrp="1"/>
          </p:cNvSpPr>
          <p:nvPr>
            <p:ph type="title"/>
          </p:nvPr>
        </p:nvSpPr>
        <p:spPr/>
        <p:txBody>
          <a:bodyPr/>
          <a:lstStyle/>
          <a:p>
            <a:r>
              <a:rPr lang="en-US" dirty="0"/>
              <a:t>Memory management is significant</a:t>
            </a:r>
          </a:p>
        </p:txBody>
      </p:sp>
      <p:sp>
        <p:nvSpPr>
          <p:cNvPr id="6" name="Rectangle 5">
            <a:extLst>
              <a:ext uri="{FF2B5EF4-FFF2-40B4-BE49-F238E27FC236}">
                <a16:creationId xmlns:a16="http://schemas.microsoft.com/office/drawing/2014/main" id="{1866584C-87DA-48ED-BB0B-A270114857FA}"/>
              </a:ext>
            </a:extLst>
          </p:cNvPr>
          <p:cNvSpPr/>
          <p:nvPr/>
        </p:nvSpPr>
        <p:spPr>
          <a:xfrm>
            <a:off x="2962910" y="4096524"/>
            <a:ext cx="3693090" cy="646331"/>
          </a:xfrm>
          <a:prstGeom prst="rect">
            <a:avLst/>
          </a:prstGeom>
        </p:spPr>
        <p:txBody>
          <a:bodyPr wrap="square">
            <a:spAutoFit/>
          </a:bodyPr>
          <a:lstStyle/>
          <a:p>
            <a:r>
              <a:rPr lang="en-US" dirty="0"/>
              <a:t>12 GB: the memory capacity of the state-of-the-art NVIDIA Titan X</a:t>
            </a:r>
          </a:p>
        </p:txBody>
      </p:sp>
      <p:cxnSp>
        <p:nvCxnSpPr>
          <p:cNvPr id="8" name="Straight Connector 7">
            <a:extLst>
              <a:ext uri="{FF2B5EF4-FFF2-40B4-BE49-F238E27FC236}">
                <a16:creationId xmlns:a16="http://schemas.microsoft.com/office/drawing/2014/main" id="{EF1011DC-7DDC-4EC6-AF09-5661F74E2CCD}"/>
              </a:ext>
            </a:extLst>
          </p:cNvPr>
          <p:cNvCxnSpPr/>
          <p:nvPr/>
        </p:nvCxnSpPr>
        <p:spPr>
          <a:xfrm>
            <a:off x="2807899" y="2571750"/>
            <a:ext cx="3606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7112325" y="1985678"/>
            <a:ext cx="1883664" cy="954107"/>
          </a:xfrm>
          <a:prstGeom prst="rect">
            <a:avLst/>
          </a:prstGeom>
        </p:spPr>
        <p:txBody>
          <a:bodyPr wrap="square">
            <a:spAutoFit/>
          </a:bodyPr>
          <a:lstStyle/>
          <a:p>
            <a:r>
              <a:rPr lang="en-US" sz="1400" dirty="0" smtClean="0">
                <a:solidFill>
                  <a:srgbClr val="C00000"/>
                </a:solidFill>
              </a:rPr>
              <a:t>Maximum </a:t>
            </a:r>
            <a:r>
              <a:rPr lang="en-US" sz="1400" dirty="0">
                <a:solidFill>
                  <a:srgbClr val="C00000"/>
                </a:solidFill>
              </a:rPr>
              <a:t>fraction</a:t>
            </a:r>
            <a:r>
              <a:rPr lang="en-US" sz="1400" dirty="0">
                <a:solidFill>
                  <a:schemeClr val="accent5"/>
                </a:solidFill>
              </a:rPr>
              <a:t> of </a:t>
            </a:r>
            <a:r>
              <a:rPr lang="en-US" sz="1400" dirty="0" smtClean="0">
                <a:solidFill>
                  <a:schemeClr val="accent5"/>
                </a:solidFill>
              </a:rPr>
              <a:t>baseline </a:t>
            </a:r>
            <a:r>
              <a:rPr lang="en-US" sz="1400" dirty="0">
                <a:solidFill>
                  <a:schemeClr val="accent5"/>
                </a:solidFill>
              </a:rPr>
              <a:t>allocation actually utilized when traversing </a:t>
            </a:r>
            <a:r>
              <a:rPr lang="en-US" sz="1400" dirty="0" smtClean="0">
                <a:solidFill>
                  <a:srgbClr val="C00000"/>
                </a:solidFill>
              </a:rPr>
              <a:t>layer-wise</a:t>
            </a:r>
            <a:r>
              <a:rPr lang="en-US" sz="1400" dirty="0">
                <a:solidFill>
                  <a:schemeClr val="accent5"/>
                </a:solidFill>
              </a:rPr>
              <a:t>.</a:t>
            </a:r>
          </a:p>
        </p:txBody>
      </p:sp>
    </p:spTree>
    <p:extLst>
      <p:ext uri="{BB962C8B-B14F-4D97-AF65-F5344CB8AC3E}">
        <p14:creationId xmlns:p14="http://schemas.microsoft.com/office/powerpoint/2010/main" val="4216263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71AFF2-9582-47F1-9834-6020E49C2441}"/>
              </a:ext>
            </a:extLst>
          </p:cNvPr>
          <p:cNvSpPr>
            <a:spLocks noGrp="1"/>
          </p:cNvSpPr>
          <p:nvPr>
            <p:ph idx="13"/>
          </p:nvPr>
        </p:nvSpPr>
        <p:spPr/>
        <p:txBody>
          <a:bodyPr/>
          <a:lstStyle/>
          <a:p>
            <a:pPr marL="457200" indent="-457200">
              <a:buFont typeface="+mj-lt"/>
              <a:buAutoNum type="arabicPeriod"/>
            </a:pPr>
            <a:r>
              <a:rPr lang="en-US" dirty="0">
                <a:solidFill>
                  <a:schemeClr val="accent5"/>
                </a:solidFill>
              </a:rPr>
              <a:t>DNNs trained via stochastic gradient-descent (SGD) are </a:t>
            </a:r>
            <a:r>
              <a:rPr lang="en-US" dirty="0">
                <a:solidFill>
                  <a:srgbClr val="C00000"/>
                </a:solidFill>
              </a:rPr>
              <a:t>designed and structured </a:t>
            </a:r>
            <a:r>
              <a:rPr lang="en-US" dirty="0">
                <a:solidFill>
                  <a:schemeClr val="accent5"/>
                </a:solidFill>
              </a:rPr>
              <a:t>with multiple layers</a:t>
            </a:r>
          </a:p>
          <a:p>
            <a:pPr marL="457200" indent="-457200">
              <a:buFont typeface="+mj-lt"/>
              <a:buAutoNum type="arabicPeriod"/>
            </a:pPr>
            <a:r>
              <a:rPr lang="en-US" dirty="0">
                <a:solidFill>
                  <a:schemeClr val="accent5"/>
                </a:solidFill>
              </a:rPr>
              <a:t>the training involves a series of </a:t>
            </a:r>
            <a:r>
              <a:rPr lang="en-US" dirty="0">
                <a:solidFill>
                  <a:srgbClr val="C00000"/>
                </a:solidFill>
              </a:rPr>
              <a:t>layer-wise</a:t>
            </a:r>
            <a:r>
              <a:rPr lang="en-US" dirty="0">
                <a:solidFill>
                  <a:schemeClr val="accent5"/>
                </a:solidFill>
              </a:rPr>
              <a:t> computations, the order of which is </a:t>
            </a:r>
            <a:r>
              <a:rPr lang="en-US" dirty="0">
                <a:solidFill>
                  <a:srgbClr val="C00000"/>
                </a:solidFill>
              </a:rPr>
              <a:t>statically fixed and repeated </a:t>
            </a:r>
            <a:r>
              <a:rPr lang="en-US" dirty="0">
                <a:solidFill>
                  <a:schemeClr val="accent5"/>
                </a:solidFill>
              </a:rPr>
              <a:t>for numerous iterations throughout the entire training process</a:t>
            </a:r>
          </a:p>
        </p:txBody>
      </p:sp>
      <p:sp>
        <p:nvSpPr>
          <p:cNvPr id="3" name="Title 2">
            <a:extLst>
              <a:ext uri="{FF2B5EF4-FFF2-40B4-BE49-F238E27FC236}">
                <a16:creationId xmlns:a16="http://schemas.microsoft.com/office/drawing/2014/main" id="{D28FBABC-21D0-4CBC-A1AA-B03449D93F20}"/>
              </a:ext>
            </a:extLst>
          </p:cNvPr>
          <p:cNvSpPr>
            <a:spLocks noGrp="1"/>
          </p:cNvSpPr>
          <p:nvPr>
            <p:ph type="title"/>
          </p:nvPr>
        </p:nvSpPr>
        <p:spPr/>
        <p:txBody>
          <a:bodyPr/>
          <a:lstStyle/>
          <a:p>
            <a:r>
              <a:rPr lang="en-US" dirty="0" smtClean="0"/>
              <a:t>Motivations</a:t>
            </a:r>
            <a:endParaRPr lang="en-US" dirty="0"/>
          </a:p>
        </p:txBody>
      </p:sp>
    </p:spTree>
    <p:extLst>
      <p:ext uri="{BB962C8B-B14F-4D97-AF65-F5344CB8AC3E}">
        <p14:creationId xmlns:p14="http://schemas.microsoft.com/office/powerpoint/2010/main" val="3451143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16E569-7DC1-4B01-85F7-829013BDFBC0}"/>
              </a:ext>
            </a:extLst>
          </p:cNvPr>
          <p:cNvSpPr>
            <a:spLocks noGrp="1"/>
          </p:cNvSpPr>
          <p:nvPr>
            <p:ph idx="13"/>
          </p:nvPr>
        </p:nvSpPr>
        <p:spPr/>
        <p:txBody>
          <a:bodyPr/>
          <a:lstStyle/>
          <a:p>
            <a:pPr marL="342900" indent="-342900">
              <a:buFont typeface="Arial" panose="020B0604020202020204" pitchFamily="34" charset="0"/>
              <a:buChar char="•"/>
            </a:pPr>
            <a:r>
              <a:rPr lang="en-US" dirty="0">
                <a:solidFill>
                  <a:schemeClr val="accent6"/>
                </a:solidFill>
              </a:rPr>
              <a:t>Forward propagation: serialized process, highly dependent. </a:t>
            </a:r>
            <a:r>
              <a:rPr lang="en-US" dirty="0"/>
              <a:t>Layer-wise.</a:t>
            </a:r>
          </a:p>
          <a:p>
            <a:pPr marL="342900" indent="-342900">
              <a:buFont typeface="Arial" panose="020B0604020202020204" pitchFamily="34" charset="0"/>
              <a:buChar char="•"/>
            </a:pPr>
            <a:r>
              <a:rPr lang="en-US" dirty="0">
                <a:solidFill>
                  <a:schemeClr val="accent6"/>
                </a:solidFill>
              </a:rPr>
              <a:t>Backward propagation</a:t>
            </a:r>
          </a:p>
        </p:txBody>
      </p:sp>
      <p:sp>
        <p:nvSpPr>
          <p:cNvPr id="3" name="Title 2">
            <a:extLst>
              <a:ext uri="{FF2B5EF4-FFF2-40B4-BE49-F238E27FC236}">
                <a16:creationId xmlns:a16="http://schemas.microsoft.com/office/drawing/2014/main" id="{17CD66D7-863B-4E0F-9D0C-4B7DED52DA7D}"/>
              </a:ext>
            </a:extLst>
          </p:cNvPr>
          <p:cNvSpPr>
            <a:spLocks noGrp="1"/>
          </p:cNvSpPr>
          <p:nvPr>
            <p:ph type="title"/>
          </p:nvPr>
        </p:nvSpPr>
        <p:spPr/>
        <p:txBody>
          <a:bodyPr/>
          <a:lstStyle/>
          <a:p>
            <a:r>
              <a:rPr lang="en-US" dirty="0"/>
              <a:t>Common sense - Forward and backward propagation</a:t>
            </a:r>
          </a:p>
        </p:txBody>
      </p:sp>
      <p:pic>
        <p:nvPicPr>
          <p:cNvPr id="5" name="Picture 4" descr="A screenshot of a cell phone&#10;&#10;Description automatically generated">
            <a:extLst>
              <a:ext uri="{FF2B5EF4-FFF2-40B4-BE49-F238E27FC236}">
                <a16:creationId xmlns:a16="http://schemas.microsoft.com/office/drawing/2014/main" id="{CEF929C9-02BA-400C-BB41-82EEAA88009E}"/>
              </a:ext>
            </a:extLst>
          </p:cNvPr>
          <p:cNvPicPr>
            <a:picLocks noChangeAspect="1"/>
          </p:cNvPicPr>
          <p:nvPr/>
        </p:nvPicPr>
        <p:blipFill>
          <a:blip r:embed="rId2"/>
          <a:stretch>
            <a:fillRect/>
          </a:stretch>
        </p:blipFill>
        <p:spPr>
          <a:xfrm>
            <a:off x="4959978" y="1937223"/>
            <a:ext cx="3796041" cy="1086500"/>
          </a:xfrm>
          <a:prstGeom prst="rect">
            <a:avLst/>
          </a:prstGeom>
        </p:spPr>
      </p:pic>
      <p:sp>
        <p:nvSpPr>
          <p:cNvPr id="6" name="Rectangle 5">
            <a:extLst>
              <a:ext uri="{FF2B5EF4-FFF2-40B4-BE49-F238E27FC236}">
                <a16:creationId xmlns:a16="http://schemas.microsoft.com/office/drawing/2014/main" id="{833845B0-6ADB-44D3-B645-9B2ABCCBE48F}"/>
              </a:ext>
            </a:extLst>
          </p:cNvPr>
          <p:cNvSpPr/>
          <p:nvPr/>
        </p:nvSpPr>
        <p:spPr>
          <a:xfrm>
            <a:off x="3604478" y="2920555"/>
            <a:ext cx="2710999" cy="369332"/>
          </a:xfrm>
          <a:prstGeom prst="rect">
            <a:avLst/>
          </a:prstGeom>
        </p:spPr>
        <p:txBody>
          <a:bodyPr wrap="none">
            <a:spAutoFit/>
          </a:bodyPr>
          <a:lstStyle/>
          <a:p>
            <a:r>
              <a:rPr lang="en-US" dirty="0"/>
              <a:t>input gradient maps (</a:t>
            </a:r>
            <a:r>
              <a:rPr lang="en-US" dirty="0" err="1"/>
              <a:t>dY</a:t>
            </a:r>
            <a:r>
              <a:rPr lang="en-US" dirty="0"/>
              <a:t>)</a:t>
            </a:r>
          </a:p>
        </p:txBody>
      </p:sp>
      <p:sp>
        <p:nvSpPr>
          <p:cNvPr id="7" name="Rectangle 6">
            <a:extLst>
              <a:ext uri="{FF2B5EF4-FFF2-40B4-BE49-F238E27FC236}">
                <a16:creationId xmlns:a16="http://schemas.microsoft.com/office/drawing/2014/main" id="{2D614EFC-D9D8-4720-9F8B-A4E3EFF4EC41}"/>
              </a:ext>
            </a:extLst>
          </p:cNvPr>
          <p:cNvSpPr/>
          <p:nvPr/>
        </p:nvSpPr>
        <p:spPr>
          <a:xfrm>
            <a:off x="6291937" y="2920555"/>
            <a:ext cx="2852063" cy="369332"/>
          </a:xfrm>
          <a:prstGeom prst="rect">
            <a:avLst/>
          </a:prstGeom>
        </p:spPr>
        <p:txBody>
          <a:bodyPr wrap="none">
            <a:spAutoFit/>
          </a:bodyPr>
          <a:lstStyle/>
          <a:p>
            <a:r>
              <a:rPr lang="en-US" dirty="0"/>
              <a:t>output gradient maps (</a:t>
            </a:r>
            <a:r>
              <a:rPr lang="en-US" dirty="0" err="1"/>
              <a:t>dX</a:t>
            </a:r>
            <a:r>
              <a:rPr lang="en-US" dirty="0"/>
              <a:t>)</a:t>
            </a:r>
          </a:p>
        </p:txBody>
      </p:sp>
      <p:sp>
        <p:nvSpPr>
          <p:cNvPr id="8" name="Rectangle 7">
            <a:extLst>
              <a:ext uri="{FF2B5EF4-FFF2-40B4-BE49-F238E27FC236}">
                <a16:creationId xmlns:a16="http://schemas.microsoft.com/office/drawing/2014/main" id="{86C7B80F-9763-474F-8F4F-C9959752B36E}"/>
              </a:ext>
            </a:extLst>
          </p:cNvPr>
          <p:cNvSpPr/>
          <p:nvPr/>
        </p:nvSpPr>
        <p:spPr>
          <a:xfrm>
            <a:off x="579459" y="3408303"/>
            <a:ext cx="8229599" cy="1569660"/>
          </a:xfrm>
          <a:prstGeom prst="rect">
            <a:avLst/>
          </a:prstGeom>
        </p:spPr>
        <p:txBody>
          <a:bodyPr wrap="square">
            <a:spAutoFit/>
          </a:bodyPr>
          <a:lstStyle/>
          <a:p>
            <a:r>
              <a:rPr lang="en-US" sz="2400" dirty="0">
                <a:solidFill>
                  <a:schemeClr val="accent6"/>
                </a:solidFill>
              </a:rPr>
              <a:t>Deriving the value of dx for layer(n) generally requires memory for both its input/output gradient maps (</a:t>
            </a:r>
            <a:r>
              <a:rPr lang="en-US" sz="2400" dirty="0" err="1">
                <a:solidFill>
                  <a:schemeClr val="accent6"/>
                </a:solidFill>
              </a:rPr>
              <a:t>dy</a:t>
            </a:r>
            <a:r>
              <a:rPr lang="en-US" sz="2400" dirty="0">
                <a:solidFill>
                  <a:schemeClr val="accent6"/>
                </a:solidFill>
              </a:rPr>
              <a:t> and dx) but also the input/output feature maps (X and Y) for this layer: </a:t>
            </a:r>
            <a:r>
              <a:rPr lang="en-US" sz="2400" dirty="0">
                <a:solidFill>
                  <a:srgbClr val="C00000"/>
                </a:solidFill>
              </a:rPr>
              <a:t>a lot of memory</a:t>
            </a:r>
          </a:p>
        </p:txBody>
      </p:sp>
    </p:spTree>
    <p:extLst>
      <p:ext uri="{BB962C8B-B14F-4D97-AF65-F5344CB8AC3E}">
        <p14:creationId xmlns:p14="http://schemas.microsoft.com/office/powerpoint/2010/main" val="3843154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8F7773-517C-485A-8748-19DA563A1B4F}"/>
              </a:ext>
            </a:extLst>
          </p:cNvPr>
          <p:cNvSpPr>
            <a:spLocks noGrp="1"/>
          </p:cNvSpPr>
          <p:nvPr>
            <p:ph idx="13"/>
          </p:nvPr>
        </p:nvSpPr>
        <p:spPr/>
        <p:txBody>
          <a:bodyPr/>
          <a:lstStyle/>
          <a:p>
            <a:pPr marL="342900" indent="-342900">
              <a:buFont typeface="Arial" panose="020B0604020202020204" pitchFamily="34" charset="0"/>
              <a:buChar char="•"/>
            </a:pPr>
            <a:r>
              <a:rPr lang="en-US" dirty="0">
                <a:solidFill>
                  <a:schemeClr val="accent6"/>
                </a:solidFill>
              </a:rPr>
              <a:t>Training a network involves both forward and backward propagation, which are repeated for millions to billions of iterations</a:t>
            </a:r>
          </a:p>
          <a:p>
            <a:pPr marL="342900" indent="-342900">
              <a:buFont typeface="Arial" panose="020B0604020202020204" pitchFamily="34" charset="0"/>
              <a:buChar char="•"/>
            </a:pPr>
            <a:r>
              <a:rPr lang="en-US" dirty="0">
                <a:solidFill>
                  <a:schemeClr val="accent6"/>
                </a:solidFill>
              </a:rPr>
              <a:t>Nature of SGD-based backward propagation, the network input is generally batched with hundreds of images</a:t>
            </a:r>
          </a:p>
          <a:p>
            <a:pPr marL="342900" indent="-342900">
              <a:buFont typeface="Arial" panose="020B0604020202020204" pitchFamily="34" charset="0"/>
              <a:buChar char="•"/>
            </a:pPr>
            <a:r>
              <a:rPr lang="en-US" dirty="0">
                <a:solidFill>
                  <a:schemeClr val="accent6"/>
                </a:solidFill>
              </a:rPr>
              <a:t>Batch </a:t>
            </a:r>
            <a:r>
              <a:rPr lang="en-US" dirty="0">
                <a:solidFill>
                  <a:srgbClr val="C00000"/>
                </a:solidFill>
              </a:rPr>
              <a:t>increases</a:t>
            </a:r>
            <a:r>
              <a:rPr lang="en-US" dirty="0">
                <a:solidFill>
                  <a:schemeClr val="accent6"/>
                </a:solidFill>
              </a:rPr>
              <a:t> </a:t>
            </a:r>
            <a:r>
              <a:rPr lang="en-US" dirty="0">
                <a:solidFill>
                  <a:srgbClr val="C00000"/>
                </a:solidFill>
              </a:rPr>
              <a:t>memory allocation </a:t>
            </a:r>
            <a:r>
              <a:rPr lang="en-US" dirty="0">
                <a:solidFill>
                  <a:schemeClr val="accent6"/>
                </a:solidFill>
              </a:rPr>
              <a:t>size but helps the network model better converge to an optimal solution.</a:t>
            </a:r>
          </a:p>
        </p:txBody>
      </p:sp>
      <p:sp>
        <p:nvSpPr>
          <p:cNvPr id="3" name="Title 2">
            <a:extLst>
              <a:ext uri="{FF2B5EF4-FFF2-40B4-BE49-F238E27FC236}">
                <a16:creationId xmlns:a16="http://schemas.microsoft.com/office/drawing/2014/main" id="{1E964A08-16D6-46C3-8131-BDCED52544D2}"/>
              </a:ext>
            </a:extLst>
          </p:cNvPr>
          <p:cNvSpPr>
            <a:spLocks noGrp="1"/>
          </p:cNvSpPr>
          <p:nvPr>
            <p:ph type="title"/>
          </p:nvPr>
        </p:nvSpPr>
        <p:spPr/>
        <p:txBody>
          <a:bodyPr/>
          <a:lstStyle/>
          <a:p>
            <a:r>
              <a:rPr lang="en-US" dirty="0"/>
              <a:t>Common sense - Batch size</a:t>
            </a:r>
          </a:p>
        </p:txBody>
      </p:sp>
    </p:spTree>
    <p:extLst>
      <p:ext uri="{BB962C8B-B14F-4D97-AF65-F5344CB8AC3E}">
        <p14:creationId xmlns:p14="http://schemas.microsoft.com/office/powerpoint/2010/main" val="1529253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A7D73-19F3-45AF-8965-1E595E5CB857}"/>
              </a:ext>
            </a:extLst>
          </p:cNvPr>
          <p:cNvSpPr>
            <a:spLocks noGrp="1"/>
          </p:cNvSpPr>
          <p:nvPr>
            <p:ph idx="13"/>
          </p:nvPr>
        </p:nvSpPr>
        <p:spPr/>
        <p:txBody>
          <a:bodyPr/>
          <a:lstStyle/>
          <a:p>
            <a:r>
              <a:rPr lang="en-US" dirty="0" smtClean="0">
                <a:solidFill>
                  <a:schemeClr val="accent5"/>
                </a:solidFill>
              </a:rPr>
              <a:t>Even </a:t>
            </a:r>
            <a:r>
              <a:rPr lang="en-US" dirty="0">
                <a:solidFill>
                  <a:schemeClr val="accent5"/>
                </a:solidFill>
              </a:rPr>
              <a:t>though the GPU can, process a single layer’s computation, popular ML frameworks adopt a </a:t>
            </a:r>
            <a:r>
              <a:rPr lang="en-US" dirty="0">
                <a:solidFill>
                  <a:srgbClr val="C00000"/>
                </a:solidFill>
              </a:rPr>
              <a:t>network-wide memory allocation policy</a:t>
            </a:r>
          </a:p>
          <a:p>
            <a:endParaRPr lang="en-US" dirty="0"/>
          </a:p>
        </p:txBody>
      </p:sp>
      <p:sp>
        <p:nvSpPr>
          <p:cNvPr id="3" name="Title 2">
            <a:extLst>
              <a:ext uri="{FF2B5EF4-FFF2-40B4-BE49-F238E27FC236}">
                <a16:creationId xmlns:a16="http://schemas.microsoft.com/office/drawing/2014/main" id="{54F4524B-78D8-49F5-AC37-6D1B4AFE02C3}"/>
              </a:ext>
            </a:extLst>
          </p:cNvPr>
          <p:cNvSpPr>
            <a:spLocks noGrp="1"/>
          </p:cNvSpPr>
          <p:nvPr>
            <p:ph type="title"/>
          </p:nvPr>
        </p:nvSpPr>
        <p:spPr/>
        <p:txBody>
          <a:bodyPr/>
          <a:lstStyle/>
          <a:p>
            <a:r>
              <a:rPr lang="en-US" dirty="0"/>
              <a:t>Motivation - </a:t>
            </a:r>
            <a:r>
              <a:rPr lang="en-US" dirty="0" smtClean="0"/>
              <a:t>again</a:t>
            </a:r>
            <a:endParaRPr lang="en-US" dirty="0"/>
          </a:p>
        </p:txBody>
      </p:sp>
      <p:pic>
        <p:nvPicPr>
          <p:cNvPr id="5" name="Picture 4" descr="A screenshot of a cell phone&#10;&#10;Description automatically generated">
            <a:extLst>
              <a:ext uri="{FF2B5EF4-FFF2-40B4-BE49-F238E27FC236}">
                <a16:creationId xmlns:a16="http://schemas.microsoft.com/office/drawing/2014/main" id="{A81210F8-3A82-47F6-A0C0-A6E740370347}"/>
              </a:ext>
            </a:extLst>
          </p:cNvPr>
          <p:cNvPicPr>
            <a:picLocks noChangeAspect="1"/>
          </p:cNvPicPr>
          <p:nvPr/>
        </p:nvPicPr>
        <p:blipFill>
          <a:blip r:embed="rId3"/>
          <a:stretch>
            <a:fillRect/>
          </a:stretch>
        </p:blipFill>
        <p:spPr>
          <a:xfrm>
            <a:off x="4114098" y="2523759"/>
            <a:ext cx="5029902" cy="2619741"/>
          </a:xfrm>
          <a:prstGeom prst="rect">
            <a:avLst/>
          </a:prstGeom>
        </p:spPr>
      </p:pic>
      <p:sp>
        <p:nvSpPr>
          <p:cNvPr id="6" name="Rectangle 5">
            <a:extLst>
              <a:ext uri="{FF2B5EF4-FFF2-40B4-BE49-F238E27FC236}">
                <a16:creationId xmlns:a16="http://schemas.microsoft.com/office/drawing/2014/main" id="{697EC3CF-35C6-491C-A0FA-4B2E96CAA39A}"/>
              </a:ext>
            </a:extLst>
          </p:cNvPr>
          <p:cNvSpPr/>
          <p:nvPr/>
        </p:nvSpPr>
        <p:spPr>
          <a:xfrm>
            <a:off x="167470" y="3247549"/>
            <a:ext cx="4572000" cy="1477328"/>
          </a:xfrm>
          <a:prstGeom prst="rect">
            <a:avLst/>
          </a:prstGeom>
        </p:spPr>
        <p:txBody>
          <a:bodyPr>
            <a:spAutoFit/>
          </a:bodyPr>
          <a:lstStyle/>
          <a:p>
            <a:pPr marL="342900" indent="-342900">
              <a:buFont typeface="Arial" panose="020B0604020202020204" pitchFamily="34" charset="0"/>
              <a:buChar char="•"/>
            </a:pPr>
            <a:r>
              <a:rPr lang="en-US" dirty="0">
                <a:solidFill>
                  <a:schemeClr val="accent6"/>
                </a:solidFill>
              </a:rPr>
              <a:t>Popular ML frameworks suffer from severe limitations in the way they </a:t>
            </a:r>
            <a:r>
              <a:rPr lang="en-US" dirty="0">
                <a:solidFill>
                  <a:srgbClr val="C00000"/>
                </a:solidFill>
              </a:rPr>
              <a:t>allocate and manage memory</a:t>
            </a:r>
            <a:r>
              <a:rPr lang="en-US" dirty="0">
                <a:solidFill>
                  <a:schemeClr val="accent6"/>
                </a:solidFill>
              </a:rPr>
              <a:t>.</a:t>
            </a:r>
          </a:p>
          <a:p>
            <a:pPr marL="342900" indent="-342900">
              <a:buFont typeface="Arial" panose="020B0604020202020204" pitchFamily="34" charset="0"/>
              <a:buChar char="•"/>
            </a:pPr>
            <a:r>
              <a:rPr lang="en-US" dirty="0">
                <a:solidFill>
                  <a:srgbClr val="C00000"/>
                </a:solidFill>
              </a:rPr>
              <a:t>Sacrifice memory use to improve performance </a:t>
            </a:r>
          </a:p>
        </p:txBody>
      </p:sp>
    </p:spTree>
    <p:extLst>
      <p:ext uri="{BB962C8B-B14F-4D97-AF65-F5344CB8AC3E}">
        <p14:creationId xmlns:p14="http://schemas.microsoft.com/office/powerpoint/2010/main" val="867329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37D8BF-2AE4-457B-A5ED-B0907CF19831}"/>
              </a:ext>
            </a:extLst>
          </p:cNvPr>
          <p:cNvSpPr>
            <a:spLocks noGrp="1"/>
          </p:cNvSpPr>
          <p:nvPr>
            <p:ph idx="13"/>
          </p:nvPr>
        </p:nvSpPr>
        <p:spPr>
          <a:xfrm>
            <a:off x="106680" y="1372791"/>
            <a:ext cx="8869850" cy="3394472"/>
          </a:xfrm>
        </p:spPr>
        <p:txBody>
          <a:bodyPr/>
          <a:lstStyle/>
          <a:p>
            <a:pPr marL="342900" indent="-342900">
              <a:buFont typeface="Arial" panose="020B0604020202020204" pitchFamily="34" charset="0"/>
              <a:buChar char="•"/>
            </a:pPr>
            <a:r>
              <a:rPr lang="en-US" dirty="0">
                <a:solidFill>
                  <a:schemeClr val="accent6"/>
                </a:solidFill>
              </a:rPr>
              <a:t>Existing schemes </a:t>
            </a:r>
            <a:r>
              <a:rPr lang="en-US" dirty="0">
                <a:solidFill>
                  <a:srgbClr val="C00000"/>
                </a:solidFill>
              </a:rPr>
              <a:t>overprovision</a:t>
            </a:r>
            <a:r>
              <a:rPr lang="en-US" dirty="0">
                <a:solidFill>
                  <a:schemeClr val="accent6"/>
                </a:solidFill>
              </a:rPr>
              <a:t> the memory allocations to network-wise requirements, even though the GPU only use part of the memory for the </a:t>
            </a:r>
            <a:r>
              <a:rPr lang="en-US" dirty="0">
                <a:solidFill>
                  <a:srgbClr val="C00000"/>
                </a:solidFill>
              </a:rPr>
              <a:t>layer-wise</a:t>
            </a:r>
            <a:r>
              <a:rPr lang="en-US" dirty="0">
                <a:solidFill>
                  <a:schemeClr val="accent6"/>
                </a:solidFill>
              </a:rPr>
              <a:t> requirements.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53% to 79% of memory is wasted.</a:t>
            </a:r>
          </a:p>
        </p:txBody>
      </p:sp>
      <p:sp>
        <p:nvSpPr>
          <p:cNvPr id="3" name="Title 2">
            <a:extLst>
              <a:ext uri="{FF2B5EF4-FFF2-40B4-BE49-F238E27FC236}">
                <a16:creationId xmlns:a16="http://schemas.microsoft.com/office/drawing/2014/main" id="{19424764-BE9E-461A-8737-1D41DBF7ABAD}"/>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834258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E5B148-8852-4DA6-9E49-DEE6327904EB}"/>
              </a:ext>
            </a:extLst>
          </p:cNvPr>
          <p:cNvSpPr>
            <a:spLocks noGrp="1"/>
          </p:cNvSpPr>
          <p:nvPr>
            <p:ph type="title"/>
          </p:nvPr>
        </p:nvSpPr>
        <p:spPr/>
        <p:txBody>
          <a:bodyPr/>
          <a:lstStyle/>
          <a:p>
            <a:r>
              <a:rPr lang="en-US" dirty="0"/>
              <a:t>Memory page?</a:t>
            </a:r>
          </a:p>
        </p:txBody>
      </p:sp>
      <p:pic>
        <p:nvPicPr>
          <p:cNvPr id="1026" name="Picture 2">
            <a:extLst>
              <a:ext uri="{FF2B5EF4-FFF2-40B4-BE49-F238E27FC236}">
                <a16:creationId xmlns:a16="http://schemas.microsoft.com/office/drawing/2014/main" id="{2309B762-1A89-40BC-A735-10C9E62BBF4F}"/>
              </a:ext>
            </a:extLst>
          </p:cNvPr>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4825179" y="1372791"/>
            <a:ext cx="3325868" cy="3394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3EE85A-52DA-40FB-B359-3362D833E624}"/>
              </a:ext>
            </a:extLst>
          </p:cNvPr>
          <p:cNvSpPr txBox="1"/>
          <p:nvPr/>
        </p:nvSpPr>
        <p:spPr>
          <a:xfrm>
            <a:off x="660400" y="1689100"/>
            <a:ext cx="332586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Memory is </a:t>
            </a:r>
            <a:r>
              <a:rPr lang="en-US" sz="2400" dirty="0">
                <a:solidFill>
                  <a:srgbClr val="C00000"/>
                </a:solidFill>
              </a:rPr>
              <a:t>messy</a:t>
            </a:r>
            <a:r>
              <a:rPr lang="en-US" sz="2400" dirty="0"/>
              <a:t>;</a:t>
            </a:r>
          </a:p>
          <a:p>
            <a:pPr marL="285750" indent="-285750">
              <a:buFont typeface="Arial" panose="020B0604020202020204" pitchFamily="34" charset="0"/>
              <a:buChar char="•"/>
            </a:pPr>
            <a:r>
              <a:rPr lang="en-US" sz="2400" dirty="0"/>
              <a:t>Humans are </a:t>
            </a:r>
            <a:r>
              <a:rPr lang="en-US" sz="2400" dirty="0">
                <a:solidFill>
                  <a:srgbClr val="C00000"/>
                </a:solidFill>
              </a:rPr>
              <a:t>lazy</a:t>
            </a:r>
            <a:r>
              <a:rPr lang="en-US" sz="2400" dirty="0"/>
              <a:t>;</a:t>
            </a:r>
          </a:p>
          <a:p>
            <a:pPr marL="285750" indent="-285750">
              <a:buFont typeface="Arial" panose="020B0604020202020204" pitchFamily="34" charset="0"/>
              <a:buChar char="•"/>
            </a:pPr>
            <a:r>
              <a:rPr lang="en-US" sz="2400" dirty="0"/>
              <a:t>Machines are </a:t>
            </a:r>
            <a:r>
              <a:rPr lang="en-US" sz="2400" dirty="0">
                <a:solidFill>
                  <a:srgbClr val="C00000"/>
                </a:solidFill>
              </a:rPr>
              <a:t>stupid</a:t>
            </a:r>
            <a:r>
              <a:rPr lang="en-US" sz="2400" dirty="0"/>
              <a:t>.</a:t>
            </a:r>
          </a:p>
        </p:txBody>
      </p:sp>
      <p:sp>
        <p:nvSpPr>
          <p:cNvPr id="2" name="Rectangle 1"/>
          <p:cNvSpPr/>
          <p:nvPr/>
        </p:nvSpPr>
        <p:spPr>
          <a:xfrm>
            <a:off x="253179" y="3346844"/>
            <a:ext cx="4572000" cy="1200329"/>
          </a:xfrm>
          <a:prstGeom prst="rect">
            <a:avLst/>
          </a:prstGeom>
        </p:spPr>
        <p:txBody>
          <a:bodyPr>
            <a:spAutoFit/>
          </a:bodyPr>
          <a:lstStyle/>
          <a:p>
            <a:pPr marL="342900" indent="-342900">
              <a:buFont typeface="Arial" panose="020B0604020202020204" pitchFamily="34" charset="0"/>
              <a:buChar char="•"/>
            </a:pPr>
            <a:r>
              <a:rPr lang="en-US" dirty="0">
                <a:solidFill>
                  <a:srgbClr val="C00000"/>
                </a:solidFill>
              </a:rPr>
              <a:t>Page-migration</a:t>
            </a:r>
            <a:r>
              <a:rPr lang="en-US" dirty="0">
                <a:solidFill>
                  <a:schemeClr val="accent6"/>
                </a:solidFill>
              </a:rPr>
              <a:t> based virtualization solutions will cause </a:t>
            </a:r>
            <a:r>
              <a:rPr lang="en-US" dirty="0">
                <a:solidFill>
                  <a:srgbClr val="C00000"/>
                </a:solidFill>
              </a:rPr>
              <a:t>more I/O overhead</a:t>
            </a:r>
            <a:r>
              <a:rPr lang="en-US" dirty="0">
                <a:solidFill>
                  <a:schemeClr val="accent6"/>
                </a:solidFill>
              </a:rPr>
              <a:t>: </a:t>
            </a:r>
          </a:p>
          <a:p>
            <a:pPr marL="1520190" lvl="3" indent="-285750">
              <a:buFont typeface="Arial" panose="020B0604020202020204" pitchFamily="34" charset="0"/>
              <a:buChar char="•"/>
            </a:pPr>
            <a:r>
              <a:rPr lang="en-US" dirty="0">
                <a:solidFill>
                  <a:schemeClr val="accent6"/>
                </a:solidFill>
              </a:rPr>
              <a:t>page transfer</a:t>
            </a:r>
          </a:p>
          <a:p>
            <a:pPr marL="1520190" lvl="3" indent="-285750">
              <a:buFont typeface="Arial" panose="020B0604020202020204" pitchFamily="34" charset="0"/>
              <a:buChar char="•"/>
            </a:pPr>
            <a:r>
              <a:rPr lang="en-US" dirty="0">
                <a:solidFill>
                  <a:schemeClr val="accent6"/>
                </a:solidFill>
              </a:rPr>
              <a:t>page table update.</a:t>
            </a:r>
            <a:endParaRPr lang="en-US" dirty="0">
              <a:solidFill>
                <a:schemeClr val="accent6"/>
              </a:solidFill>
            </a:endParaRPr>
          </a:p>
        </p:txBody>
      </p:sp>
    </p:spTree>
    <p:extLst>
      <p:ext uri="{BB962C8B-B14F-4D97-AF65-F5344CB8AC3E}">
        <p14:creationId xmlns:p14="http://schemas.microsoft.com/office/powerpoint/2010/main" val="178397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a:t>
            </a:r>
          </a:p>
          <a:p>
            <a:pPr marL="457200" indent="-457200">
              <a:buFont typeface="Arial" panose="020B0604020202020204" pitchFamily="34" charset="0"/>
              <a:buChar char="•"/>
            </a:pPr>
            <a:r>
              <a:rPr lang="en-US" dirty="0"/>
              <a:t>Different purposes</a:t>
            </a:r>
          </a:p>
          <a:p>
            <a:pPr marL="457200" lvl="1" indent="-457200">
              <a:buFont typeface="Arial" panose="020B0604020202020204" pitchFamily="34" charset="0"/>
              <a:buChar char="•"/>
            </a:pPr>
            <a:r>
              <a:rPr lang="en-US" dirty="0"/>
              <a:t>CPU: fewer cores, higher frequency, more complicated and faster cache mechanism;</a:t>
            </a:r>
          </a:p>
          <a:p>
            <a:pPr marL="457200" lvl="1" indent="-457200">
              <a:buFont typeface="Arial" panose="020B0604020202020204" pitchFamily="34" charset="0"/>
              <a:buChar char="•"/>
            </a:pPr>
            <a:r>
              <a:rPr lang="en-US" dirty="0"/>
              <a:t>GPU: much more cores, SIMD, harder to program.</a:t>
            </a:r>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790646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8F19B1-13BD-47E4-A7CC-99EE2BA5BBA1}"/>
              </a:ext>
            </a:extLst>
          </p:cNvPr>
          <p:cNvSpPr>
            <a:spLocks noGrp="1"/>
          </p:cNvSpPr>
          <p:nvPr>
            <p:ph idx="13"/>
          </p:nvPr>
        </p:nvSpPr>
        <p:spPr/>
        <p:txBody>
          <a:bodyPr/>
          <a:lstStyle/>
          <a:p>
            <a:pPr marL="342900" indent="-342900">
              <a:buFont typeface="Arial" panose="020B0604020202020204" pitchFamily="34" charset="0"/>
              <a:buChar char="•"/>
            </a:pPr>
            <a:r>
              <a:rPr lang="en-US" dirty="0" smtClean="0">
                <a:solidFill>
                  <a:schemeClr val="accent6"/>
                </a:solidFill>
              </a:rPr>
              <a:t>To </a:t>
            </a:r>
            <a:r>
              <a:rPr lang="en-US" dirty="0">
                <a:solidFill>
                  <a:schemeClr val="accent6"/>
                </a:solidFill>
              </a:rPr>
              <a:t>reduce the latency of memory access by moving pages near to the processor where the process accessing that memory is running.</a:t>
            </a:r>
          </a:p>
          <a:p>
            <a:pPr marL="342900" indent="-342900">
              <a:buFont typeface="Arial" panose="020B0604020202020204" pitchFamily="34" charset="0"/>
              <a:buChar char="•"/>
            </a:pPr>
            <a:r>
              <a:rPr lang="en-US" dirty="0">
                <a:solidFill>
                  <a:schemeClr val="accent6"/>
                </a:solidFill>
              </a:rPr>
              <a:t>It’s </a:t>
            </a:r>
            <a:r>
              <a:rPr lang="en-US" dirty="0">
                <a:solidFill>
                  <a:srgbClr val="C00000"/>
                </a:solidFill>
              </a:rPr>
              <a:t>slow</a:t>
            </a:r>
            <a:r>
              <a:rPr lang="en-US" dirty="0">
                <a:solidFill>
                  <a:schemeClr val="accent6"/>
                </a:solidFill>
              </a:rPr>
              <a:t>! 80 – 200 MB/sec compared with </a:t>
            </a:r>
            <a:r>
              <a:rPr lang="en-US" dirty="0">
                <a:solidFill>
                  <a:srgbClr val="C00000"/>
                </a:solidFill>
              </a:rPr>
              <a:t>DMA</a:t>
            </a:r>
            <a:r>
              <a:rPr lang="en-US" dirty="0">
                <a:solidFill>
                  <a:schemeClr val="accent6"/>
                </a:solidFill>
              </a:rPr>
              <a:t> </a:t>
            </a:r>
            <a:r>
              <a:rPr lang="en-US" dirty="0" err="1">
                <a:solidFill>
                  <a:schemeClr val="accent6"/>
                </a:solidFill>
              </a:rPr>
              <a:t>cudaMemcpy</a:t>
            </a:r>
            <a:r>
              <a:rPr lang="en-US" dirty="0">
                <a:solidFill>
                  <a:schemeClr val="accent6"/>
                </a:solidFill>
              </a:rPr>
              <a:t>: 12.8 – 16 GB/sec. </a:t>
            </a:r>
            <a:endParaRPr lang="en-US" dirty="0" smtClean="0">
              <a:solidFill>
                <a:schemeClr val="accent6"/>
              </a:solidFill>
            </a:endParaRPr>
          </a:p>
          <a:p>
            <a:pPr marL="342900" indent="-342900">
              <a:buFont typeface="Arial" panose="020B0604020202020204" pitchFamily="34" charset="0"/>
              <a:buChar char="•"/>
            </a:pPr>
            <a:endParaRPr lang="en-US" dirty="0">
              <a:solidFill>
                <a:schemeClr val="accent6"/>
              </a:solidFill>
            </a:endParaRPr>
          </a:p>
          <a:p>
            <a:pPr marL="342900" indent="-342900">
              <a:buFont typeface="Arial" panose="020B0604020202020204" pitchFamily="34" charset="0"/>
              <a:buChar char="•"/>
            </a:pPr>
            <a:r>
              <a:rPr lang="en-US" dirty="0">
                <a:solidFill>
                  <a:srgbClr val="C00000"/>
                </a:solidFill>
              </a:rPr>
              <a:t>Could take 10s per GB.</a:t>
            </a:r>
          </a:p>
          <a:p>
            <a:endParaRPr lang="en-US" sz="2800" dirty="0"/>
          </a:p>
        </p:txBody>
      </p:sp>
      <p:sp>
        <p:nvSpPr>
          <p:cNvPr id="3" name="Title 2">
            <a:extLst>
              <a:ext uri="{FF2B5EF4-FFF2-40B4-BE49-F238E27FC236}">
                <a16:creationId xmlns:a16="http://schemas.microsoft.com/office/drawing/2014/main" id="{6DCBC0CB-B812-4BD9-9D79-C96AD059FC9F}"/>
              </a:ext>
            </a:extLst>
          </p:cNvPr>
          <p:cNvSpPr>
            <a:spLocks noGrp="1"/>
          </p:cNvSpPr>
          <p:nvPr>
            <p:ph type="title"/>
          </p:nvPr>
        </p:nvSpPr>
        <p:spPr/>
        <p:txBody>
          <a:bodyPr/>
          <a:lstStyle/>
          <a:p>
            <a:r>
              <a:rPr lang="en-US" dirty="0"/>
              <a:t>Memory mechanism </a:t>
            </a:r>
          </a:p>
        </p:txBody>
      </p:sp>
    </p:spTree>
    <p:extLst>
      <p:ext uri="{BB962C8B-B14F-4D97-AF65-F5344CB8AC3E}">
        <p14:creationId xmlns:p14="http://schemas.microsoft.com/office/powerpoint/2010/main" val="399163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6DF297-1278-4CC1-A5DB-5D49DEC79FF0}"/>
              </a:ext>
            </a:extLst>
          </p:cNvPr>
          <p:cNvSpPr>
            <a:spLocks noGrp="1"/>
          </p:cNvSpPr>
          <p:nvPr>
            <p:ph idx="13"/>
          </p:nvPr>
        </p:nvSpPr>
        <p:spPr/>
        <p:txBody>
          <a:bodyPr/>
          <a:lstStyle/>
          <a:p>
            <a:endParaRPr lang="en-US" dirty="0"/>
          </a:p>
          <a:p>
            <a:endParaRPr lang="en-US" dirty="0"/>
          </a:p>
        </p:txBody>
      </p:sp>
      <p:sp>
        <p:nvSpPr>
          <p:cNvPr id="3" name="Title 2">
            <a:extLst>
              <a:ext uri="{FF2B5EF4-FFF2-40B4-BE49-F238E27FC236}">
                <a16:creationId xmlns:a16="http://schemas.microsoft.com/office/drawing/2014/main" id="{1D8F0D91-FB7F-4867-9036-18D17228C434}"/>
              </a:ext>
            </a:extLst>
          </p:cNvPr>
          <p:cNvSpPr>
            <a:spLocks noGrp="1"/>
          </p:cNvSpPr>
          <p:nvPr>
            <p:ph type="title"/>
          </p:nvPr>
        </p:nvSpPr>
        <p:spPr/>
        <p:txBody>
          <a:bodyPr/>
          <a:lstStyle/>
          <a:p>
            <a:r>
              <a:rPr lang="en-US" dirty="0"/>
              <a:t>Find the </a:t>
            </a:r>
            <a:r>
              <a:rPr lang="en-US" altLang="zh-CN" dirty="0"/>
              <a:t>gaps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66896ABE-637F-4207-9C50-F5CDB2AEC0B4}"/>
              </a:ext>
            </a:extLst>
          </p:cNvPr>
          <p:cNvPicPr>
            <a:picLocks noChangeAspect="1"/>
          </p:cNvPicPr>
          <p:nvPr/>
        </p:nvPicPr>
        <p:blipFill>
          <a:blip r:embed="rId3"/>
          <a:stretch>
            <a:fillRect/>
          </a:stretch>
        </p:blipFill>
        <p:spPr>
          <a:xfrm>
            <a:off x="4618955" y="1501686"/>
            <a:ext cx="4647153" cy="2903756"/>
          </a:xfrm>
          <a:prstGeom prst="rect">
            <a:avLst/>
          </a:prstGeom>
        </p:spPr>
      </p:pic>
      <p:sp>
        <p:nvSpPr>
          <p:cNvPr id="6" name="Rectangle 5">
            <a:extLst>
              <a:ext uri="{FF2B5EF4-FFF2-40B4-BE49-F238E27FC236}">
                <a16:creationId xmlns:a16="http://schemas.microsoft.com/office/drawing/2014/main" id="{722D724F-C558-4799-97EE-6B179BB1C1BA}"/>
              </a:ext>
            </a:extLst>
          </p:cNvPr>
          <p:cNvSpPr/>
          <p:nvPr/>
        </p:nvSpPr>
        <p:spPr>
          <a:xfrm>
            <a:off x="167470" y="1501686"/>
            <a:ext cx="4572000" cy="1200329"/>
          </a:xfrm>
          <a:prstGeom prst="rect">
            <a:avLst/>
          </a:prstGeom>
        </p:spPr>
        <p:txBody>
          <a:bodyPr>
            <a:spAutoFit/>
          </a:bodyPr>
          <a:lstStyle/>
          <a:p>
            <a:pPr marL="285750" indent="-285750">
              <a:buFont typeface="Arial" panose="020B0604020202020204" pitchFamily="34" charset="0"/>
              <a:buChar char="•"/>
            </a:pPr>
            <a:r>
              <a:rPr lang="en-US" dirty="0"/>
              <a:t>First, the intermediate feature </a:t>
            </a:r>
            <a:r>
              <a:rPr lang="en-US" dirty="0" smtClean="0"/>
              <a:t>maps (</a:t>
            </a:r>
            <a:r>
              <a:rPr lang="en-US" dirty="0" smtClean="0">
                <a:solidFill>
                  <a:srgbClr val="0070C0"/>
                </a:solidFill>
              </a:rPr>
              <a:t>blue</a:t>
            </a:r>
            <a:r>
              <a:rPr lang="en-US" dirty="0" smtClean="0"/>
              <a:t>) </a:t>
            </a:r>
            <a:r>
              <a:rPr lang="en-US" dirty="0"/>
              <a:t>and workspace </a:t>
            </a:r>
            <a:r>
              <a:rPr lang="en-US" dirty="0" smtClean="0"/>
              <a:t>(</a:t>
            </a:r>
            <a:r>
              <a:rPr lang="en-US" dirty="0" smtClean="0">
                <a:solidFill>
                  <a:srgbClr val="FF0000"/>
                </a:solidFill>
              </a:rPr>
              <a:t>red</a:t>
            </a:r>
            <a:r>
              <a:rPr lang="en-US" dirty="0" smtClean="0"/>
              <a:t>) </a:t>
            </a:r>
            <a:r>
              <a:rPr lang="en-US" dirty="0"/>
              <a:t>incur an </a:t>
            </a:r>
            <a:r>
              <a:rPr lang="en-US" dirty="0">
                <a:solidFill>
                  <a:srgbClr val="C00000"/>
                </a:solidFill>
              </a:rPr>
              <a:t>order</a:t>
            </a:r>
            <a:r>
              <a:rPr lang="en-US" dirty="0"/>
              <a:t> of magnitude higher memory usage compared to the weights</a:t>
            </a:r>
          </a:p>
        </p:txBody>
      </p:sp>
      <p:sp>
        <p:nvSpPr>
          <p:cNvPr id="7" name="Rectangle 6">
            <a:extLst>
              <a:ext uri="{FF2B5EF4-FFF2-40B4-BE49-F238E27FC236}">
                <a16:creationId xmlns:a16="http://schemas.microsoft.com/office/drawing/2014/main" id="{EF196697-2BC6-4C1C-93E8-0423493824B3}"/>
              </a:ext>
            </a:extLst>
          </p:cNvPr>
          <p:cNvSpPr/>
          <p:nvPr/>
        </p:nvSpPr>
        <p:spPr>
          <a:xfrm>
            <a:off x="167470" y="2702015"/>
            <a:ext cx="4572000" cy="1200329"/>
          </a:xfrm>
          <a:prstGeom prst="rect">
            <a:avLst/>
          </a:prstGeom>
        </p:spPr>
        <p:txBody>
          <a:bodyPr>
            <a:spAutoFit/>
          </a:bodyPr>
          <a:lstStyle/>
          <a:p>
            <a:pPr marL="285750" indent="-285750">
              <a:buFont typeface="Arial" panose="020B0604020202020204" pitchFamily="34" charset="0"/>
              <a:buChar char="•"/>
            </a:pPr>
            <a:r>
              <a:rPr lang="en-US" dirty="0"/>
              <a:t>Second, most of these </a:t>
            </a:r>
            <a:r>
              <a:rPr lang="en-US" dirty="0">
                <a:solidFill>
                  <a:srgbClr val="C00000"/>
                </a:solidFill>
              </a:rPr>
              <a:t>intermediate data </a:t>
            </a:r>
            <a:r>
              <a:rPr lang="en-US" dirty="0" smtClean="0">
                <a:solidFill>
                  <a:srgbClr val="C00000"/>
                </a:solidFill>
              </a:rPr>
              <a:t>structures </a:t>
            </a:r>
            <a:r>
              <a:rPr lang="en-US" dirty="0" smtClean="0"/>
              <a:t>are concentrated </a:t>
            </a:r>
            <a:r>
              <a:rPr lang="en-US" dirty="0"/>
              <a:t>on the </a:t>
            </a:r>
            <a:r>
              <a:rPr lang="en-US" dirty="0" smtClean="0">
                <a:solidFill>
                  <a:srgbClr val="C00000"/>
                </a:solidFill>
              </a:rPr>
              <a:t>feature extraction layers </a:t>
            </a:r>
            <a:r>
              <a:rPr lang="en-US" dirty="0" smtClean="0"/>
              <a:t>and </a:t>
            </a:r>
            <a:r>
              <a:rPr lang="en-US" dirty="0"/>
              <a:t>are less significant in the later classifier layers</a:t>
            </a:r>
          </a:p>
        </p:txBody>
      </p:sp>
      <p:sp>
        <p:nvSpPr>
          <p:cNvPr id="8" name="Rectangle 7">
            <a:extLst>
              <a:ext uri="{FF2B5EF4-FFF2-40B4-BE49-F238E27FC236}">
                <a16:creationId xmlns:a16="http://schemas.microsoft.com/office/drawing/2014/main" id="{068C82CC-4CDA-4D02-B50B-0BA9B597CA11}"/>
              </a:ext>
            </a:extLst>
          </p:cNvPr>
          <p:cNvSpPr/>
          <p:nvPr/>
        </p:nvSpPr>
        <p:spPr>
          <a:xfrm>
            <a:off x="167470" y="3924659"/>
            <a:ext cx="4572000" cy="1200329"/>
          </a:xfrm>
          <a:prstGeom prst="rect">
            <a:avLst/>
          </a:prstGeom>
        </p:spPr>
        <p:txBody>
          <a:bodyPr>
            <a:spAutoFit/>
          </a:bodyPr>
          <a:lstStyle/>
          <a:p>
            <a:pPr marL="285750" indent="-285750">
              <a:buFont typeface="Arial" panose="020B0604020202020204" pitchFamily="34" charset="0"/>
              <a:buChar char="•"/>
            </a:pPr>
            <a:r>
              <a:rPr lang="en-US" dirty="0"/>
              <a:t>Third, the weights, </a:t>
            </a:r>
            <a:r>
              <a:rPr lang="en-US" dirty="0">
                <a:solidFill>
                  <a:srgbClr val="C00000"/>
                </a:solidFill>
              </a:rPr>
              <a:t>smaller</a:t>
            </a:r>
            <a:r>
              <a:rPr lang="en-US" dirty="0"/>
              <a:t> compared to these intermediate data, are concentrated on the </a:t>
            </a:r>
            <a:r>
              <a:rPr lang="en-US" dirty="0">
                <a:solidFill>
                  <a:srgbClr val="C00000"/>
                </a:solidFill>
              </a:rPr>
              <a:t>classifier layers </a:t>
            </a:r>
            <a:r>
              <a:rPr lang="en-US" dirty="0"/>
              <a:t>due to their full connectivity</a:t>
            </a:r>
          </a:p>
        </p:txBody>
      </p:sp>
    </p:spTree>
    <p:extLst>
      <p:ext uri="{BB962C8B-B14F-4D97-AF65-F5344CB8AC3E}">
        <p14:creationId xmlns:p14="http://schemas.microsoft.com/office/powerpoint/2010/main" val="1915613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smtClean="0">
                <a:solidFill>
                  <a:schemeClr val="accent5"/>
                </a:solidFill>
              </a:rPr>
              <a:t>Memory-efficient convolutional algorithm:</a:t>
            </a:r>
          </a:p>
          <a:p>
            <a:pPr marL="342900" indent="-342900">
              <a:buFont typeface="Arial" panose="020B0604020202020204" pitchFamily="34" charset="0"/>
              <a:buChar char="•"/>
            </a:pPr>
            <a:r>
              <a:rPr lang="en-US" dirty="0" smtClean="0">
                <a:solidFill>
                  <a:schemeClr val="accent5"/>
                </a:solidFill>
              </a:rPr>
              <a:t>Get	rid of the </a:t>
            </a:r>
            <a:r>
              <a:rPr lang="en-US" dirty="0" smtClean="0">
                <a:solidFill>
                  <a:srgbClr val="C00000"/>
                </a:solidFill>
              </a:rPr>
              <a:t>workspace</a:t>
            </a:r>
            <a:r>
              <a:rPr lang="en-US" dirty="0" smtClean="0">
                <a:solidFill>
                  <a:schemeClr val="accent5"/>
                </a:solidFill>
              </a:rPr>
              <a:t>: no-WS incurred algorithm.</a:t>
            </a:r>
          </a:p>
          <a:p>
            <a:pPr marL="342900" indent="-342900">
              <a:buFont typeface="Arial" panose="020B0604020202020204" pitchFamily="34" charset="0"/>
              <a:buChar char="•"/>
            </a:pPr>
            <a:r>
              <a:rPr lang="en-US" dirty="0">
                <a:solidFill>
                  <a:schemeClr val="accent5"/>
                </a:solidFill>
              </a:rPr>
              <a:t>E.g.: </a:t>
            </a:r>
            <a:r>
              <a:rPr lang="en-US" dirty="0">
                <a:solidFill>
                  <a:srgbClr val="C00000"/>
                </a:solidFill>
              </a:rPr>
              <a:t>Implicit GEMM </a:t>
            </a:r>
            <a:r>
              <a:rPr lang="en-US" dirty="0">
                <a:solidFill>
                  <a:schemeClr val="accent5"/>
                </a:solidFill>
              </a:rPr>
              <a:t>in </a:t>
            </a:r>
            <a:r>
              <a:rPr lang="en-US" dirty="0" err="1" smtClean="0">
                <a:solidFill>
                  <a:schemeClr val="accent5"/>
                </a:solidFill>
              </a:rPr>
              <a:t>cuDNN</a:t>
            </a:r>
            <a:endParaRPr lang="en-US" dirty="0" smtClean="0">
              <a:solidFill>
                <a:schemeClr val="accent5"/>
              </a:solidFill>
            </a:endParaRPr>
          </a:p>
          <a:p>
            <a:pPr marL="342900" indent="-342900">
              <a:buFont typeface="Arial" panose="020B0604020202020204" pitchFamily="34" charset="0"/>
              <a:buChar char="•"/>
            </a:pPr>
            <a:endParaRPr lang="en-US" dirty="0">
              <a:solidFill>
                <a:schemeClr val="accent5"/>
              </a:solidFill>
            </a:endParaRPr>
          </a:p>
          <a:p>
            <a:pPr marL="342900" indent="-342900">
              <a:buFont typeface="Arial" panose="020B0604020202020204" pitchFamily="34" charset="0"/>
              <a:buChar char="•"/>
            </a:pPr>
            <a:r>
              <a:rPr lang="en-US" sz="1800" dirty="0">
                <a:solidFill>
                  <a:schemeClr val="accent5"/>
                </a:solidFill>
              </a:rPr>
              <a:t>Implicit GEMM operates </a:t>
            </a:r>
            <a:r>
              <a:rPr lang="en-US" sz="1800" dirty="0">
                <a:solidFill>
                  <a:srgbClr val="C00000"/>
                </a:solidFill>
              </a:rPr>
              <a:t>natively</a:t>
            </a:r>
            <a:r>
              <a:rPr lang="en-US" sz="1800" dirty="0">
                <a:solidFill>
                  <a:schemeClr val="accent5"/>
                </a:solidFill>
              </a:rPr>
              <a:t> on the </a:t>
            </a:r>
            <a:r>
              <a:rPr lang="en-US" sz="1800" dirty="0">
                <a:solidFill>
                  <a:srgbClr val="C00000"/>
                </a:solidFill>
              </a:rPr>
              <a:t>convolution input tensors</a:t>
            </a:r>
            <a:r>
              <a:rPr lang="en-US" sz="1800" dirty="0">
                <a:solidFill>
                  <a:schemeClr val="accent5"/>
                </a:solidFill>
              </a:rPr>
              <a:t>, converting the computation into a matrix multiply on the fly. It is important to note that corresponding matrices are </a:t>
            </a:r>
            <a:r>
              <a:rPr lang="en-US" sz="1800" dirty="0">
                <a:solidFill>
                  <a:srgbClr val="C00000"/>
                </a:solidFill>
              </a:rPr>
              <a:t>never</a:t>
            </a:r>
            <a:r>
              <a:rPr lang="en-US" sz="1800" dirty="0">
                <a:solidFill>
                  <a:schemeClr val="accent5"/>
                </a:solidFill>
              </a:rPr>
              <a:t> created in memory. Thus, to calculate arithmetic intensity, one can use the </a:t>
            </a:r>
            <a:r>
              <a:rPr lang="en-US" sz="1800" dirty="0">
                <a:solidFill>
                  <a:srgbClr val="C00000"/>
                </a:solidFill>
              </a:rPr>
              <a:t>original tensor sizes</a:t>
            </a:r>
            <a:r>
              <a:rPr lang="en-US" sz="1800" dirty="0" smtClean="0">
                <a:solidFill>
                  <a:schemeClr val="accent5"/>
                </a:solidFill>
              </a:rPr>
              <a:t>.</a:t>
            </a:r>
          </a:p>
          <a:p>
            <a:pPr marL="342900" indent="-342900">
              <a:buFont typeface="Arial" panose="020B0604020202020204" pitchFamily="34" charset="0"/>
              <a:buChar char="•"/>
            </a:pPr>
            <a:r>
              <a:rPr lang="en-US" sz="1800" dirty="0" smtClean="0">
                <a:solidFill>
                  <a:schemeClr val="accent5"/>
                </a:solidFill>
              </a:rPr>
              <a:t>But, it is bad for the performance.</a:t>
            </a:r>
            <a:endParaRPr lang="en-US" sz="1800" dirty="0">
              <a:solidFill>
                <a:schemeClr val="accent5"/>
              </a:solidFill>
            </a:endParaRPr>
          </a:p>
        </p:txBody>
      </p:sp>
      <p:sp>
        <p:nvSpPr>
          <p:cNvPr id="3" name="Title 2"/>
          <p:cNvSpPr>
            <a:spLocks noGrp="1"/>
          </p:cNvSpPr>
          <p:nvPr>
            <p:ph type="title"/>
          </p:nvPr>
        </p:nvSpPr>
        <p:spPr/>
        <p:txBody>
          <a:bodyPr/>
          <a:lstStyle/>
          <a:p>
            <a:r>
              <a:rPr lang="en-US" dirty="0" smtClean="0"/>
              <a:t>How did we save memory traditionally?</a:t>
            </a:r>
            <a:endParaRPr lang="en-US" dirty="0"/>
          </a:p>
        </p:txBody>
      </p:sp>
    </p:spTree>
    <p:extLst>
      <p:ext uri="{BB962C8B-B14F-4D97-AF65-F5344CB8AC3E}">
        <p14:creationId xmlns:p14="http://schemas.microsoft.com/office/powerpoint/2010/main" val="3792506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284976-02A7-4D78-898C-153E63C80B17}"/>
              </a:ext>
            </a:extLst>
          </p:cNvPr>
          <p:cNvSpPr>
            <a:spLocks noGrp="1"/>
          </p:cNvSpPr>
          <p:nvPr>
            <p:ph idx="13"/>
          </p:nvPr>
        </p:nvSpPr>
        <p:spPr/>
        <p:txBody>
          <a:bodyPr/>
          <a:lstStyle/>
          <a:p>
            <a:pPr marL="457200" indent="-457200">
              <a:buFont typeface="+mj-lt"/>
              <a:buAutoNum type="arabicPeriod"/>
            </a:pPr>
            <a:r>
              <a:rPr lang="en-US" dirty="0"/>
              <a:t>Virtualize the memory usage of </a:t>
            </a:r>
            <a:r>
              <a:rPr lang="en-US" dirty="0" smtClean="0"/>
              <a:t>DNNs</a:t>
            </a:r>
            <a:endParaRPr lang="en-US" dirty="0"/>
          </a:p>
          <a:p>
            <a:pPr marL="457200" indent="-457200">
              <a:buFont typeface="+mj-lt"/>
              <a:buAutoNum type="arabicPeriod"/>
            </a:pPr>
            <a:r>
              <a:rPr lang="en-US" dirty="0"/>
              <a:t>Using both GPU and CPU memory</a:t>
            </a:r>
          </a:p>
          <a:p>
            <a:pPr marL="457200" indent="-457200">
              <a:buFont typeface="+mj-lt"/>
              <a:buAutoNum type="arabicPeriod"/>
            </a:pPr>
            <a:r>
              <a:rPr lang="en-US" dirty="0"/>
              <a:t>Minimizing its impact on performance</a:t>
            </a:r>
          </a:p>
          <a:p>
            <a:pPr marL="457200" indent="-457200">
              <a:buFont typeface="+mj-lt"/>
              <a:buAutoNum type="arabicPeriod"/>
            </a:pPr>
            <a:r>
              <a:rPr lang="en-US" dirty="0"/>
              <a:t>Transparent to programmer</a:t>
            </a:r>
          </a:p>
          <a:p>
            <a:pPr marL="457200" indent="-457200">
              <a:buFont typeface="+mj-lt"/>
              <a:buAutoNum type="arabicPeriod"/>
            </a:pPr>
            <a:r>
              <a:rPr lang="en-US" dirty="0"/>
              <a:t>Concentrate on the feature extraction layers</a:t>
            </a:r>
          </a:p>
        </p:txBody>
      </p:sp>
      <p:sp>
        <p:nvSpPr>
          <p:cNvPr id="3" name="Title 2">
            <a:extLst>
              <a:ext uri="{FF2B5EF4-FFF2-40B4-BE49-F238E27FC236}">
                <a16:creationId xmlns:a16="http://schemas.microsoft.com/office/drawing/2014/main" id="{9D0030A7-9C62-49BE-8EA2-8311A1A6B41E}"/>
              </a:ext>
            </a:extLst>
          </p:cNvPr>
          <p:cNvSpPr>
            <a:spLocks noGrp="1"/>
          </p:cNvSpPr>
          <p:nvPr>
            <p:ph type="title"/>
          </p:nvPr>
        </p:nvSpPr>
        <p:spPr/>
        <p:txBody>
          <a:bodyPr/>
          <a:lstStyle/>
          <a:p>
            <a:r>
              <a:rPr lang="en-US" dirty="0"/>
              <a:t>VDNN’s goals</a:t>
            </a:r>
          </a:p>
        </p:txBody>
      </p:sp>
    </p:spTree>
    <p:extLst>
      <p:ext uri="{BB962C8B-B14F-4D97-AF65-F5344CB8AC3E}">
        <p14:creationId xmlns:p14="http://schemas.microsoft.com/office/powerpoint/2010/main" val="1188121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C36626-2FBF-4333-BEB2-44467E9B8F11}"/>
              </a:ext>
            </a:extLst>
          </p:cNvPr>
          <p:cNvSpPr>
            <a:spLocks noGrp="1"/>
          </p:cNvSpPr>
          <p:nvPr>
            <p:ph idx="13"/>
          </p:nvPr>
        </p:nvSpPr>
        <p:spPr/>
        <p:txBody>
          <a:bodyPr/>
          <a:lstStyle/>
          <a:p>
            <a:pPr marL="342900" indent="-342900">
              <a:buFont typeface="Arial" panose="020B0604020202020204" pitchFamily="34" charset="0"/>
              <a:buChar char="•"/>
            </a:pPr>
            <a:r>
              <a:rPr lang="en-US" dirty="0">
                <a:solidFill>
                  <a:schemeClr val="accent6"/>
                </a:solidFill>
              </a:rPr>
              <a:t>Sliding-window based, layer-wise memory management strategy</a:t>
            </a:r>
          </a:p>
          <a:p>
            <a:pPr marL="342900" indent="-342900">
              <a:buFont typeface="Arial" panose="020B0604020202020204" pitchFamily="34" charset="0"/>
              <a:buChar char="•"/>
            </a:pPr>
            <a:r>
              <a:rPr lang="en-US" dirty="0">
                <a:solidFill>
                  <a:schemeClr val="accent6"/>
                </a:solidFill>
              </a:rPr>
              <a:t>Runtime memory manager </a:t>
            </a:r>
            <a:r>
              <a:rPr lang="en-US" dirty="0">
                <a:solidFill>
                  <a:srgbClr val="C00000"/>
                </a:solidFill>
              </a:rPr>
              <a:t>conservatively</a:t>
            </a:r>
            <a:r>
              <a:rPr lang="en-US" dirty="0">
                <a:solidFill>
                  <a:schemeClr val="accent6"/>
                </a:solidFill>
              </a:rPr>
              <a:t> allocates memory from its memory pool.</a:t>
            </a:r>
          </a:p>
          <a:p>
            <a:pPr marL="342900" indent="-342900">
              <a:buFont typeface="Arial" panose="020B0604020202020204" pitchFamily="34" charset="0"/>
              <a:buChar char="•"/>
            </a:pPr>
            <a:r>
              <a:rPr lang="en-US" dirty="0">
                <a:solidFill>
                  <a:srgbClr val="C00000"/>
                </a:solidFill>
              </a:rPr>
              <a:t>Useless intermediate data structures will be released. </a:t>
            </a:r>
          </a:p>
          <a:p>
            <a:pPr marL="342900" indent="-342900">
              <a:buFont typeface="Arial" panose="020B0604020202020204" pitchFamily="34" charset="0"/>
              <a:buChar char="•"/>
            </a:pPr>
            <a:endParaRPr lang="en-US" dirty="0"/>
          </a:p>
          <a:p>
            <a:r>
              <a:rPr lang="en-US" dirty="0"/>
              <a:t>Memory-wise, to store all the input data in the system is not economic, although they can be reused.</a:t>
            </a:r>
          </a:p>
          <a:p>
            <a:pPr marL="342900" indent="-3429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41CB2D03-9163-459D-849C-506D84FB5F3D}"/>
              </a:ext>
            </a:extLst>
          </p:cNvPr>
          <p:cNvSpPr>
            <a:spLocks noGrp="1"/>
          </p:cNvSpPr>
          <p:nvPr>
            <p:ph type="title"/>
          </p:nvPr>
        </p:nvSpPr>
        <p:spPr/>
        <p:txBody>
          <a:bodyPr/>
          <a:lstStyle/>
          <a:p>
            <a:r>
              <a:rPr lang="en-US" dirty="0"/>
              <a:t>Design principles</a:t>
            </a:r>
          </a:p>
        </p:txBody>
      </p:sp>
    </p:spTree>
    <p:extLst>
      <p:ext uri="{BB962C8B-B14F-4D97-AF65-F5344CB8AC3E}">
        <p14:creationId xmlns:p14="http://schemas.microsoft.com/office/powerpoint/2010/main" val="556436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lock&#10;&#10;Description automatically generated">
            <a:extLst>
              <a:ext uri="{FF2B5EF4-FFF2-40B4-BE49-F238E27FC236}">
                <a16:creationId xmlns:a16="http://schemas.microsoft.com/office/drawing/2014/main" id="{8ED180B3-B536-4F76-B971-957D0CE00003}"/>
              </a:ext>
            </a:extLst>
          </p:cNvPr>
          <p:cNvPicPr>
            <a:picLocks noGrp="1" noChangeAspect="1"/>
          </p:cNvPicPr>
          <p:nvPr>
            <p:ph idx="13"/>
          </p:nvPr>
        </p:nvPicPr>
        <p:blipFill>
          <a:blip r:embed="rId2"/>
          <a:stretch>
            <a:fillRect/>
          </a:stretch>
        </p:blipFill>
        <p:spPr>
          <a:xfrm>
            <a:off x="200590" y="1372791"/>
            <a:ext cx="5852955" cy="2231866"/>
          </a:xfrm>
        </p:spPr>
      </p:pic>
      <p:sp>
        <p:nvSpPr>
          <p:cNvPr id="3" name="Title 2">
            <a:extLst>
              <a:ext uri="{FF2B5EF4-FFF2-40B4-BE49-F238E27FC236}">
                <a16:creationId xmlns:a16="http://schemas.microsoft.com/office/drawing/2014/main" id="{D24283F0-2B6E-46DE-86F2-F809561BB9A6}"/>
              </a:ext>
            </a:extLst>
          </p:cNvPr>
          <p:cNvSpPr>
            <a:spLocks noGrp="1"/>
          </p:cNvSpPr>
          <p:nvPr>
            <p:ph type="title"/>
          </p:nvPr>
        </p:nvSpPr>
        <p:spPr/>
        <p:txBody>
          <a:bodyPr/>
          <a:lstStyle/>
          <a:p>
            <a:r>
              <a:rPr lang="en-US" dirty="0"/>
              <a:t>Forward propagation</a:t>
            </a:r>
          </a:p>
        </p:txBody>
      </p:sp>
      <p:sp>
        <p:nvSpPr>
          <p:cNvPr id="6" name="TextBox 5">
            <a:extLst>
              <a:ext uri="{FF2B5EF4-FFF2-40B4-BE49-F238E27FC236}">
                <a16:creationId xmlns:a16="http://schemas.microsoft.com/office/drawing/2014/main" id="{E9AE0F71-5094-44EF-A9E3-4F3BA0558B58}"/>
              </a:ext>
            </a:extLst>
          </p:cNvPr>
          <p:cNvSpPr txBox="1"/>
          <p:nvPr/>
        </p:nvSpPr>
        <p:spPr>
          <a:xfrm>
            <a:off x="304800" y="4154964"/>
            <a:ext cx="5270500" cy="369332"/>
          </a:xfrm>
          <a:prstGeom prst="rect">
            <a:avLst/>
          </a:prstGeom>
          <a:noFill/>
        </p:spPr>
        <p:txBody>
          <a:bodyPr wrap="square" rtlCol="0">
            <a:spAutoFit/>
          </a:bodyPr>
          <a:lstStyle/>
          <a:p>
            <a:r>
              <a:rPr lang="en-US" dirty="0"/>
              <a:t>Be careful! Do not kill useful distant data!</a:t>
            </a:r>
          </a:p>
        </p:txBody>
      </p:sp>
      <p:pic>
        <p:nvPicPr>
          <p:cNvPr id="8" name="Picture 7" descr="A close up of a map&#10;&#10;Description automatically generated">
            <a:extLst>
              <a:ext uri="{FF2B5EF4-FFF2-40B4-BE49-F238E27FC236}">
                <a16:creationId xmlns:a16="http://schemas.microsoft.com/office/drawing/2014/main" id="{F2EE1023-5E57-4D2B-B4DB-B849DA51C3C0}"/>
              </a:ext>
            </a:extLst>
          </p:cNvPr>
          <p:cNvPicPr>
            <a:picLocks noChangeAspect="1"/>
          </p:cNvPicPr>
          <p:nvPr/>
        </p:nvPicPr>
        <p:blipFill>
          <a:blip r:embed="rId3"/>
          <a:stretch>
            <a:fillRect/>
          </a:stretch>
        </p:blipFill>
        <p:spPr>
          <a:xfrm>
            <a:off x="6053545" y="3038289"/>
            <a:ext cx="3090455" cy="2079833"/>
          </a:xfrm>
          <a:prstGeom prst="rect">
            <a:avLst/>
          </a:prstGeom>
        </p:spPr>
      </p:pic>
    </p:spTree>
    <p:extLst>
      <p:ext uri="{BB962C8B-B14F-4D97-AF65-F5344CB8AC3E}">
        <p14:creationId xmlns:p14="http://schemas.microsoft.com/office/powerpoint/2010/main" val="10237531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clock&#10;&#10;Description automatically generated">
            <a:extLst>
              <a:ext uri="{FF2B5EF4-FFF2-40B4-BE49-F238E27FC236}">
                <a16:creationId xmlns:a16="http://schemas.microsoft.com/office/drawing/2014/main" id="{D0FDD3BD-363D-42FF-AED8-3C25C2510543}"/>
              </a:ext>
            </a:extLst>
          </p:cNvPr>
          <p:cNvPicPr>
            <a:picLocks noGrp="1" noChangeAspect="1"/>
          </p:cNvPicPr>
          <p:nvPr>
            <p:ph idx="13"/>
          </p:nvPr>
        </p:nvPicPr>
        <p:blipFill>
          <a:blip r:embed="rId2"/>
          <a:stretch>
            <a:fillRect/>
          </a:stretch>
        </p:blipFill>
        <p:spPr>
          <a:xfrm>
            <a:off x="200590" y="1372791"/>
            <a:ext cx="5743010" cy="2213909"/>
          </a:xfrm>
        </p:spPr>
      </p:pic>
      <p:sp>
        <p:nvSpPr>
          <p:cNvPr id="3" name="Title 2">
            <a:extLst>
              <a:ext uri="{FF2B5EF4-FFF2-40B4-BE49-F238E27FC236}">
                <a16:creationId xmlns:a16="http://schemas.microsoft.com/office/drawing/2014/main" id="{0FC4D23C-92F4-495A-AF3F-482A46D4C517}"/>
              </a:ext>
            </a:extLst>
          </p:cNvPr>
          <p:cNvSpPr>
            <a:spLocks noGrp="1"/>
          </p:cNvSpPr>
          <p:nvPr>
            <p:ph type="title"/>
          </p:nvPr>
        </p:nvSpPr>
        <p:spPr/>
        <p:txBody>
          <a:bodyPr/>
          <a:lstStyle/>
          <a:p>
            <a:r>
              <a:rPr lang="en-US" dirty="0"/>
              <a:t>Back propagation</a:t>
            </a:r>
          </a:p>
        </p:txBody>
      </p:sp>
      <p:sp>
        <p:nvSpPr>
          <p:cNvPr id="6" name="Rectangle 5">
            <a:extLst>
              <a:ext uri="{FF2B5EF4-FFF2-40B4-BE49-F238E27FC236}">
                <a16:creationId xmlns:a16="http://schemas.microsoft.com/office/drawing/2014/main" id="{5E6A16F5-402E-4D9C-9A92-394A30FA123E}"/>
              </a:ext>
            </a:extLst>
          </p:cNvPr>
          <p:cNvSpPr/>
          <p:nvPr/>
        </p:nvSpPr>
        <p:spPr>
          <a:xfrm>
            <a:off x="419100" y="3546715"/>
            <a:ext cx="8420100" cy="1200329"/>
          </a:xfrm>
          <a:prstGeom prst="rect">
            <a:avLst/>
          </a:prstGeom>
        </p:spPr>
        <p:txBody>
          <a:bodyPr wrap="square">
            <a:spAutoFit/>
          </a:bodyPr>
          <a:lstStyle/>
          <a:p>
            <a:pPr marL="285750" indent="-285750">
              <a:buFont typeface="Arial" panose="020B0604020202020204" pitchFamily="34" charset="0"/>
              <a:buChar char="•"/>
            </a:pPr>
            <a:r>
              <a:rPr lang="en-US" dirty="0" err="1"/>
              <a:t>vDNN</a:t>
            </a:r>
            <a:r>
              <a:rPr lang="en-US" dirty="0"/>
              <a:t> immediately frees up a layer’s Y and </a:t>
            </a:r>
            <a:r>
              <a:rPr lang="en-US" dirty="0" err="1"/>
              <a:t>dY</a:t>
            </a:r>
            <a:r>
              <a:rPr lang="en-US" dirty="0"/>
              <a:t> once this layer’s backward computation is complete</a:t>
            </a:r>
          </a:p>
          <a:p>
            <a:pPr marL="285750" indent="-285750">
              <a:buFont typeface="Arial" panose="020B0604020202020204" pitchFamily="34" charset="0"/>
              <a:buChar char="•"/>
            </a:pPr>
            <a:r>
              <a:rPr lang="en-US" dirty="0"/>
              <a:t>X and </a:t>
            </a:r>
            <a:r>
              <a:rPr lang="en-US" dirty="0" err="1"/>
              <a:t>dX</a:t>
            </a:r>
            <a:r>
              <a:rPr lang="en-US" dirty="0"/>
              <a:t> are not released as the preceding layer’s backward propagation will be needing these values for gradient derivation</a:t>
            </a:r>
          </a:p>
        </p:txBody>
      </p:sp>
    </p:spTree>
    <p:extLst>
      <p:ext uri="{BB962C8B-B14F-4D97-AF65-F5344CB8AC3E}">
        <p14:creationId xmlns:p14="http://schemas.microsoft.com/office/powerpoint/2010/main" val="25122055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27B5C9B-5CC5-4CEF-81BC-1ADD043F09FE}"/>
                  </a:ext>
                </a:extLst>
              </p:cNvPr>
              <p:cNvSpPr>
                <a:spLocks noGrp="1"/>
              </p:cNvSpPr>
              <p:nvPr>
                <p:ph idx="13"/>
              </p:nvPr>
            </p:nvSpPr>
            <p:spPr>
              <a:xfrm>
                <a:off x="746930" y="1372791"/>
                <a:ext cx="4674097" cy="3394472"/>
              </a:xfrm>
            </p:spPr>
            <p:txBody>
              <a:bodyPr/>
              <a:lstStyle/>
              <a:p>
                <a:pPr marL="342900" indent="-342900">
                  <a:buFont typeface="Arial" panose="020B0604020202020204" pitchFamily="34" charset="0"/>
                  <a:buChar char="•"/>
                </a:pPr>
                <a:r>
                  <a:rPr lang="en-US" sz="2000" dirty="0"/>
                  <a:t>Based upon </a:t>
                </a:r>
                <a:r>
                  <a:rPr lang="en-US" sz="2000" dirty="0" err="1"/>
                  <a:t>cuDNN</a:t>
                </a:r>
                <a:r>
                  <a:rPr lang="en-US" sz="2000" dirty="0"/>
                  <a:t>.</a:t>
                </a:r>
              </a:p>
              <a:p>
                <a:pPr marL="342900" indent="-342900">
                  <a:buFont typeface="Arial" panose="020B0604020202020204" pitchFamily="34" charset="0"/>
                  <a:buChar char="•"/>
                </a:pPr>
                <a:r>
                  <a:rPr lang="en-US" sz="2000" dirty="0"/>
                  <a:t>Use two separate CUDA streams:</a:t>
                </a:r>
              </a:p>
              <a:p>
                <a:pPr marL="342900" lvl="1" indent="-3429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𝑠𝑡𝑟𝑒𝑎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𝑐𝑜𝑚𝑝𝑢𝑡𝑒</m:t>
                        </m:r>
                      </m:sub>
                    </m:sSub>
                  </m:oMath>
                </a14:m>
                <a:endParaRPr lang="en-US" sz="1800" dirty="0"/>
              </a:p>
              <a:p>
                <a:pPr marL="342900" lvl="1" indent="-3429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𝑠𝑡𝑟𝑒𝑎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𝑚𝑒𝑚𝑜𝑟𝑦</m:t>
                        </m:r>
                      </m:sub>
                    </m:sSub>
                  </m:oMath>
                </a14:m>
                <a:endParaRPr lang="en-US" sz="1800" dirty="0"/>
              </a:p>
              <a:p>
                <a:pPr marL="342900" lvl="1" indent="-342900">
                  <a:buFont typeface="Arial" panose="020B0604020202020204" pitchFamily="34" charset="0"/>
                  <a:buChar char="•"/>
                </a:pPr>
                <a:endParaRPr lang="en-US" sz="1800" dirty="0"/>
              </a:p>
              <a:p>
                <a:r>
                  <a:rPr lang="en-US" sz="2000" dirty="0"/>
                  <a:t>Three key components:</a:t>
                </a:r>
              </a:p>
              <a:p>
                <a:pPr marL="457200" lvl="1" indent="-457200">
                  <a:buFont typeface="+mj-lt"/>
                  <a:buAutoNum type="arabicPeriod"/>
                </a:pPr>
                <a:r>
                  <a:rPr lang="en-US" sz="1800" dirty="0"/>
                  <a:t>Allocation/release</a:t>
                </a:r>
              </a:p>
              <a:p>
                <a:pPr marL="457200" lvl="1" indent="-457200">
                  <a:buFont typeface="+mj-lt"/>
                  <a:buAutoNum type="arabicPeriod"/>
                </a:pPr>
                <a:r>
                  <a:rPr lang="en-US" sz="1800" dirty="0"/>
                  <a:t>Offload</a:t>
                </a:r>
              </a:p>
              <a:p>
                <a:pPr marL="457200" lvl="1" indent="-457200">
                  <a:buFont typeface="+mj-lt"/>
                  <a:buAutoNum type="arabicPeriod"/>
                </a:pPr>
                <a:r>
                  <a:rPr lang="en-US" sz="1800" dirty="0"/>
                  <a:t>Prefetch </a:t>
                </a:r>
                <a:endParaRPr lang="en-US" dirty="0"/>
              </a:p>
            </p:txBody>
          </p:sp>
        </mc:Choice>
        <mc:Fallback xmlns="">
          <p:sp>
            <p:nvSpPr>
              <p:cNvPr id="2" name="Content Placeholder 1">
                <a:extLst>
                  <a:ext uri="{FF2B5EF4-FFF2-40B4-BE49-F238E27FC236}">
                    <a16:creationId xmlns:a16="http://schemas.microsoft.com/office/drawing/2014/main" id="{F27B5C9B-5CC5-4CEF-81BC-1ADD043F09FE}"/>
                  </a:ext>
                </a:extLst>
              </p:cNvPr>
              <p:cNvSpPr>
                <a:spLocks noGrp="1" noRot="1" noChangeAspect="1" noMove="1" noResize="1" noEditPoints="1" noAdjustHandles="1" noChangeArrowheads="1" noChangeShapeType="1" noTextEdit="1"/>
              </p:cNvSpPr>
              <p:nvPr>
                <p:ph idx="13"/>
              </p:nvPr>
            </p:nvSpPr>
            <p:spPr>
              <a:xfrm>
                <a:off x="746930" y="1372791"/>
                <a:ext cx="4674097" cy="3394472"/>
              </a:xfrm>
              <a:blipFill>
                <a:blip r:embed="rId2"/>
                <a:stretch>
                  <a:fillRect l="-1302" t="-53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9004E48-0AA4-4B63-93DE-3A85D725D138}"/>
              </a:ext>
            </a:extLst>
          </p:cNvPr>
          <p:cNvSpPr>
            <a:spLocks noGrp="1"/>
          </p:cNvSpPr>
          <p:nvPr>
            <p:ph type="title"/>
          </p:nvPr>
        </p:nvSpPr>
        <p:spPr/>
        <p:txBody>
          <a:bodyPr/>
          <a:lstStyle/>
          <a:p>
            <a:r>
              <a:rPr lang="en-US" dirty="0"/>
              <a:t>I</a:t>
            </a:r>
            <a:r>
              <a:rPr lang="en-US" altLang="zh-CN" dirty="0"/>
              <a:t>mplementation</a:t>
            </a:r>
            <a:endParaRPr lang="en-US" dirty="0"/>
          </a:p>
        </p:txBody>
      </p:sp>
      <p:pic>
        <p:nvPicPr>
          <p:cNvPr id="4" name="Picture 3">
            <a:extLst>
              <a:ext uri="{FF2B5EF4-FFF2-40B4-BE49-F238E27FC236}">
                <a16:creationId xmlns:a16="http://schemas.microsoft.com/office/drawing/2014/main" id="{FC22528F-449A-4D80-BA31-7269CF715744}"/>
              </a:ext>
            </a:extLst>
          </p:cNvPr>
          <p:cNvPicPr>
            <a:picLocks noChangeAspect="1"/>
          </p:cNvPicPr>
          <p:nvPr/>
        </p:nvPicPr>
        <p:blipFill>
          <a:blip r:embed="rId3"/>
          <a:stretch>
            <a:fillRect/>
          </a:stretch>
        </p:blipFill>
        <p:spPr>
          <a:xfrm>
            <a:off x="5261007" y="1372791"/>
            <a:ext cx="3722973" cy="2762072"/>
          </a:xfrm>
          <a:prstGeom prst="rect">
            <a:avLst/>
          </a:prstGeom>
        </p:spPr>
      </p:pic>
    </p:spTree>
    <p:extLst>
      <p:ext uri="{BB962C8B-B14F-4D97-AF65-F5344CB8AC3E}">
        <p14:creationId xmlns:p14="http://schemas.microsoft.com/office/powerpoint/2010/main" val="702772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431D1C-D1C3-4D59-A703-247FCEC91514}"/>
              </a:ext>
            </a:extLst>
          </p:cNvPr>
          <p:cNvSpPr>
            <a:spLocks noGrp="1"/>
          </p:cNvSpPr>
          <p:nvPr>
            <p:ph idx="13"/>
          </p:nvPr>
        </p:nvSpPr>
        <p:spPr/>
        <p:txBody>
          <a:bodyPr/>
          <a:lstStyle/>
          <a:p>
            <a:pPr marL="342900" indent="-342900">
              <a:buFont typeface="Arial" panose="020B0604020202020204" pitchFamily="34" charset="0"/>
              <a:buChar char="•"/>
            </a:pPr>
            <a:r>
              <a:rPr lang="en-US" dirty="0"/>
              <a:t>CUDA only has synchronous de/allocations</a:t>
            </a:r>
          </a:p>
          <a:p>
            <a:pPr marL="342900" indent="-342900">
              <a:buFont typeface="Arial" panose="020B0604020202020204" pitchFamily="34" charset="0"/>
              <a:buChar char="•"/>
            </a:pPr>
            <a:r>
              <a:rPr lang="en-US" dirty="0"/>
              <a:t>Will increase communication overhead</a:t>
            </a:r>
          </a:p>
          <a:p>
            <a:endParaRPr lang="en-US" dirty="0"/>
          </a:p>
          <a:p>
            <a:r>
              <a:rPr lang="en-US" dirty="0"/>
              <a:t>Instead, use an asynchronous API provided by NVIDIA</a:t>
            </a:r>
          </a:p>
          <a:p>
            <a:endParaRPr lang="en-US" dirty="0"/>
          </a:p>
        </p:txBody>
      </p:sp>
      <p:sp>
        <p:nvSpPr>
          <p:cNvPr id="3" name="Title 2">
            <a:extLst>
              <a:ext uri="{FF2B5EF4-FFF2-40B4-BE49-F238E27FC236}">
                <a16:creationId xmlns:a16="http://schemas.microsoft.com/office/drawing/2014/main" id="{B01F63A6-A415-4465-A2AE-B0C4DB60D583}"/>
              </a:ext>
            </a:extLst>
          </p:cNvPr>
          <p:cNvSpPr>
            <a:spLocks noGrp="1"/>
          </p:cNvSpPr>
          <p:nvPr>
            <p:ph type="title"/>
          </p:nvPr>
        </p:nvSpPr>
        <p:spPr/>
        <p:txBody>
          <a:bodyPr/>
          <a:lstStyle/>
          <a:p>
            <a:r>
              <a:rPr lang="en-US" dirty="0"/>
              <a:t>Memory allocation/release</a:t>
            </a:r>
          </a:p>
        </p:txBody>
      </p:sp>
    </p:spTree>
    <p:extLst>
      <p:ext uri="{BB962C8B-B14F-4D97-AF65-F5344CB8AC3E}">
        <p14:creationId xmlns:p14="http://schemas.microsoft.com/office/powerpoint/2010/main" val="2478204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B0D553-487C-4C74-B715-A3918515234F}"/>
              </a:ext>
            </a:extLst>
          </p:cNvPr>
          <p:cNvSpPr/>
          <p:nvPr/>
        </p:nvSpPr>
        <p:spPr>
          <a:xfrm>
            <a:off x="200590" y="4711631"/>
            <a:ext cx="8943410" cy="369332"/>
          </a:xfrm>
          <a:prstGeom prst="rect">
            <a:avLst/>
          </a:prstGeom>
        </p:spPr>
        <p:txBody>
          <a:bodyPr wrap="square">
            <a:spAutoFit/>
          </a:bodyPr>
          <a:lstStyle/>
          <a:p>
            <a:r>
              <a:rPr lang="en-US" dirty="0">
                <a:hlinkClick r:id="rId3"/>
              </a:rPr>
              <a:t>https://www.cs.virginia.edu/~mwb7w/cuda_support/pinned_tradeoff.html</a:t>
            </a:r>
            <a:endParaRPr lang="en-US" dirty="0"/>
          </a:p>
        </p:txBody>
      </p:sp>
      <p:sp>
        <p:nvSpPr>
          <p:cNvPr id="2" name="Content Placeholder 1">
            <a:extLst>
              <a:ext uri="{FF2B5EF4-FFF2-40B4-BE49-F238E27FC236}">
                <a16:creationId xmlns:a16="http://schemas.microsoft.com/office/drawing/2014/main" id="{C3D00CED-F131-483A-9521-67D231E964B4}"/>
              </a:ext>
            </a:extLst>
          </p:cNvPr>
          <p:cNvSpPr>
            <a:spLocks noGrp="1"/>
          </p:cNvSpPr>
          <p:nvPr>
            <p:ph idx="13"/>
          </p:nvPr>
        </p:nvSpPr>
        <p:spPr/>
        <p:txBody>
          <a:bodyPr/>
          <a:lstStyle/>
          <a:p>
            <a:pPr marL="342900" indent="-342900">
              <a:buFont typeface="Arial" panose="020B0604020202020204" pitchFamily="34" charset="0"/>
              <a:buChar char="•"/>
            </a:pPr>
            <a:r>
              <a:rPr lang="en-US" dirty="0"/>
              <a:t>Non-blocking memory transfer of X to the pinned memory via PCIe</a:t>
            </a:r>
          </a:p>
          <a:p>
            <a:pPr marL="342900" indent="-342900">
              <a:buFont typeface="Arial" panose="020B0604020202020204" pitchFamily="34" charset="0"/>
              <a:buChar char="•"/>
            </a:pPr>
            <a:r>
              <a:rPr lang="en-US" dirty="0"/>
              <a:t>Much faster than disk searching; slower than direct memory reading</a:t>
            </a:r>
          </a:p>
          <a:p>
            <a:pPr marL="342900" indent="-342900">
              <a:buFont typeface="Arial" panose="020B0604020202020204" pitchFamily="34" charset="0"/>
              <a:buChar char="•"/>
            </a:pPr>
            <a:r>
              <a:rPr lang="en-US" dirty="0"/>
              <a:t>Purpose: save GPU memory use.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Pinned memory: faster than unpinned memory.</a:t>
            </a:r>
          </a:p>
        </p:txBody>
      </p:sp>
      <p:sp>
        <p:nvSpPr>
          <p:cNvPr id="3" name="Title 2">
            <a:extLst>
              <a:ext uri="{FF2B5EF4-FFF2-40B4-BE49-F238E27FC236}">
                <a16:creationId xmlns:a16="http://schemas.microsoft.com/office/drawing/2014/main" id="{9FAD6BC4-38CB-4BD5-A332-92B4905F2E33}"/>
              </a:ext>
            </a:extLst>
          </p:cNvPr>
          <p:cNvSpPr>
            <a:spLocks noGrp="1"/>
          </p:cNvSpPr>
          <p:nvPr>
            <p:ph type="title"/>
          </p:nvPr>
        </p:nvSpPr>
        <p:spPr/>
        <p:txBody>
          <a:bodyPr/>
          <a:lstStyle/>
          <a:p>
            <a:r>
              <a:rPr lang="en-US" dirty="0"/>
              <a:t>Memory Offloads (input feature maps)</a:t>
            </a:r>
          </a:p>
        </p:txBody>
      </p:sp>
      <p:pic>
        <p:nvPicPr>
          <p:cNvPr id="1026" name="Picture 2">
            <a:extLst>
              <a:ext uri="{FF2B5EF4-FFF2-40B4-BE49-F238E27FC236}">
                <a16:creationId xmlns:a16="http://schemas.microsoft.com/office/drawing/2014/main" id="{0367B481-C27A-4B0A-B938-2015AE800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507" y="0"/>
            <a:ext cx="75215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5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 again?</a:t>
            </a:r>
          </a:p>
          <a:p>
            <a:pPr marL="457200" indent="-457200">
              <a:buFont typeface="Arial" panose="020B0604020202020204" pitchFamily="34" charset="0"/>
              <a:buChar char="•"/>
            </a:pPr>
            <a:r>
              <a:rPr lang="en-US" dirty="0"/>
              <a:t>Balanced workload</a:t>
            </a:r>
          </a:p>
        </p:txBody>
      </p:sp>
      <p:sp>
        <p:nvSpPr>
          <p:cNvPr id="3" name="Title 2"/>
          <p:cNvSpPr>
            <a:spLocks noGrp="1"/>
          </p:cNvSpPr>
          <p:nvPr>
            <p:ph type="title"/>
          </p:nvPr>
        </p:nvSpPr>
        <p:spPr/>
        <p:txBody>
          <a:bodyPr/>
          <a:lstStyle/>
          <a:p>
            <a:r>
              <a:rPr lang="en-US" dirty="0"/>
              <a:t>Heterogeneous distributed environment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117"/>
          <a:stretch/>
        </p:blipFill>
        <p:spPr>
          <a:xfrm>
            <a:off x="2491077" y="2318334"/>
            <a:ext cx="5776623" cy="2245389"/>
          </a:xfrm>
          <a:prstGeom prst="rect">
            <a:avLst/>
          </a:prstGeom>
        </p:spPr>
      </p:pic>
      <p:sp>
        <p:nvSpPr>
          <p:cNvPr id="5" name="TextBox 4"/>
          <p:cNvSpPr txBox="1"/>
          <p:nvPr/>
        </p:nvSpPr>
        <p:spPr>
          <a:xfrm>
            <a:off x="390735" y="4773588"/>
            <a:ext cx="8186453" cy="261610"/>
          </a:xfrm>
          <a:prstGeom prst="rect">
            <a:avLst/>
          </a:prstGeom>
          <a:noFill/>
        </p:spPr>
        <p:txBody>
          <a:bodyPr wrap="square" rtlCol="0">
            <a:spAutoFit/>
          </a:bodyPr>
          <a:lstStyle/>
          <a:p>
            <a:r>
              <a:rPr lang="en-US" sz="1100" dirty="0">
                <a:hlinkClick r:id="rId3"/>
              </a:rPr>
              <a:t>https://www.ntnu.edu/documents/139931/1275097249/NTNU_HetComp_toPublish.pdf/486588ee-23af-4104-8a04-bb18cd5a68c1</a:t>
            </a:r>
            <a:endParaRPr lang="en-US" sz="1100" dirty="0"/>
          </a:p>
        </p:txBody>
      </p:sp>
    </p:spTree>
    <p:extLst>
      <p:ext uri="{BB962C8B-B14F-4D97-AF65-F5344CB8AC3E}">
        <p14:creationId xmlns:p14="http://schemas.microsoft.com/office/powerpoint/2010/main" val="2533436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8200B-967E-45BB-B6A3-8C642C2CAAF3}"/>
              </a:ext>
            </a:extLst>
          </p:cNvPr>
          <p:cNvSpPr>
            <a:spLocks noGrp="1"/>
          </p:cNvSpPr>
          <p:nvPr>
            <p:ph idx="13"/>
          </p:nvPr>
        </p:nvSpPr>
        <p:spPr/>
        <p:txBody>
          <a:bodyPr/>
          <a:lstStyle/>
          <a:p>
            <a:pPr marL="342900" indent="-342900">
              <a:buFont typeface="Arial" panose="020B0604020202020204" pitchFamily="34" charset="0"/>
              <a:buChar char="•"/>
            </a:pPr>
            <a:r>
              <a:rPr lang="en-US" dirty="0"/>
              <a:t>Convolutional and pool layers’ input feature maps are read-only data structures</a:t>
            </a:r>
          </a:p>
          <a:p>
            <a:pPr marL="342900" indent="-342900">
              <a:buFont typeface="Arial" panose="020B0604020202020204" pitchFamily="34" charset="0"/>
              <a:buChar char="•"/>
            </a:pPr>
            <a:r>
              <a:rPr lang="en-US" dirty="0"/>
              <a:t>Overlapping a layer’s offload operation with the same layers’ forward propagation is okay.</a:t>
            </a:r>
          </a:p>
          <a:p>
            <a:pPr marL="342900" indent="-342900">
              <a:buFont typeface="Arial" panose="020B0604020202020204" pitchFamily="34" charset="0"/>
              <a:buChar char="•"/>
            </a:pPr>
            <a:r>
              <a:rPr lang="en-US" dirty="0"/>
              <a:t>Activation layers only use Y and </a:t>
            </a:r>
            <a:r>
              <a:rPr lang="en-US" dirty="0" err="1"/>
              <a:t>dY</a:t>
            </a:r>
            <a:r>
              <a:rPr lang="en-US" dirty="0"/>
              <a:t>, so do not need to offload</a:t>
            </a:r>
          </a:p>
        </p:txBody>
      </p:sp>
      <p:sp>
        <p:nvSpPr>
          <p:cNvPr id="3" name="Title 2">
            <a:extLst>
              <a:ext uri="{FF2B5EF4-FFF2-40B4-BE49-F238E27FC236}">
                <a16:creationId xmlns:a16="http://schemas.microsoft.com/office/drawing/2014/main" id="{9555710F-A7F5-43A3-9995-39476651B84F}"/>
              </a:ext>
            </a:extLst>
          </p:cNvPr>
          <p:cNvSpPr>
            <a:spLocks noGrp="1"/>
          </p:cNvSpPr>
          <p:nvPr>
            <p:ph type="title"/>
          </p:nvPr>
        </p:nvSpPr>
        <p:spPr/>
        <p:txBody>
          <a:bodyPr/>
          <a:lstStyle/>
          <a:p>
            <a:r>
              <a:rPr lang="en-US" dirty="0"/>
              <a:t>Offload – for each layer</a:t>
            </a:r>
          </a:p>
        </p:txBody>
      </p:sp>
    </p:spTree>
    <p:extLst>
      <p:ext uri="{BB962C8B-B14F-4D97-AF65-F5344CB8AC3E}">
        <p14:creationId xmlns:p14="http://schemas.microsoft.com/office/powerpoint/2010/main" val="16626017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734B21-6358-428F-A508-A2FB67488515}"/>
              </a:ext>
            </a:extLst>
          </p:cNvPr>
          <p:cNvSpPr>
            <a:spLocks noGrp="1"/>
          </p:cNvSpPr>
          <p:nvPr>
            <p:ph idx="13"/>
          </p:nvPr>
        </p:nvSpPr>
        <p:spPr/>
        <p:txBody>
          <a:bodyPr/>
          <a:lstStyle/>
          <a:p>
            <a:pPr marL="342900" indent="-342900">
              <a:buFont typeface="Arial" panose="020B0604020202020204" pitchFamily="34" charset="0"/>
              <a:buChar char="•"/>
            </a:pPr>
            <a:r>
              <a:rPr lang="en-US" dirty="0"/>
              <a:t>Prefetching offloaded input feature maps (</a:t>
            </a:r>
            <a:r>
              <a:rPr lang="en-US" dirty="0" err="1"/>
              <a:t>Xs</a:t>
            </a:r>
            <a:r>
              <a:rPr lang="en-US" dirty="0"/>
              <a:t>) back to GPU memory</a:t>
            </a:r>
          </a:p>
          <a:p>
            <a:pPr marL="342900" indent="-342900">
              <a:buFont typeface="Arial" panose="020B0604020202020204" pitchFamily="34" charset="0"/>
              <a:buChar char="•"/>
            </a:pPr>
            <a:r>
              <a:rPr lang="en-US" dirty="0"/>
              <a:t>Unlike offload, need to fetch the input data of layer </a:t>
            </a:r>
            <a:r>
              <a:rPr lang="en-US" i="1" dirty="0"/>
              <a:t>n</a:t>
            </a:r>
            <a:r>
              <a:rPr lang="en-US" dirty="0"/>
              <a:t> when the backward propagation of layer </a:t>
            </a:r>
            <a:r>
              <a:rPr lang="en-US" i="1" dirty="0"/>
              <a:t>m</a:t>
            </a:r>
            <a:r>
              <a:rPr lang="en-US" dirty="0"/>
              <a:t>: n&lt;m</a:t>
            </a:r>
          </a:p>
          <a:p>
            <a:pPr marL="342900" indent="-342900">
              <a:buFont typeface="Arial" panose="020B0604020202020204" pitchFamily="34" charset="0"/>
              <a:buChar char="•"/>
            </a:pPr>
            <a:r>
              <a:rPr lang="en-US" dirty="0"/>
              <a:t>If n and m’s difference is too large, benefit will be less;</a:t>
            </a:r>
          </a:p>
          <a:p>
            <a:pPr marL="342900" indent="-342900">
              <a:buFont typeface="Arial" panose="020B0604020202020204" pitchFamily="34" charset="0"/>
              <a:buChar char="•"/>
            </a:pPr>
            <a:r>
              <a:rPr lang="en-US" dirty="0"/>
              <a:t>Data of layer </a:t>
            </a:r>
            <a:r>
              <a:rPr lang="en-US" i="1" dirty="0"/>
              <a:t>n-1</a:t>
            </a:r>
            <a:r>
              <a:rPr lang="en-US" dirty="0"/>
              <a:t> needs to be ready before layer </a:t>
            </a:r>
            <a:r>
              <a:rPr lang="en-US" i="1" dirty="0"/>
              <a:t>n</a:t>
            </a:r>
            <a:r>
              <a:rPr lang="en-US" dirty="0"/>
              <a:t>’s backward propagation is over: </a:t>
            </a:r>
            <a:r>
              <a:rPr lang="en-US" u="sng" dirty="0"/>
              <a:t>force synchronization</a:t>
            </a:r>
          </a:p>
        </p:txBody>
      </p:sp>
      <p:sp>
        <p:nvSpPr>
          <p:cNvPr id="3" name="Title 2">
            <a:extLst>
              <a:ext uri="{FF2B5EF4-FFF2-40B4-BE49-F238E27FC236}">
                <a16:creationId xmlns:a16="http://schemas.microsoft.com/office/drawing/2014/main" id="{3F3161EA-8029-4293-B388-153483466774}"/>
              </a:ext>
            </a:extLst>
          </p:cNvPr>
          <p:cNvSpPr>
            <a:spLocks noGrp="1"/>
          </p:cNvSpPr>
          <p:nvPr>
            <p:ph type="title"/>
          </p:nvPr>
        </p:nvSpPr>
        <p:spPr/>
        <p:txBody>
          <a:bodyPr/>
          <a:lstStyle/>
          <a:p>
            <a:r>
              <a:rPr lang="en-US" dirty="0"/>
              <a:t>Prefetch</a:t>
            </a:r>
          </a:p>
        </p:txBody>
      </p:sp>
    </p:spTree>
    <p:extLst>
      <p:ext uri="{BB962C8B-B14F-4D97-AF65-F5344CB8AC3E}">
        <p14:creationId xmlns:p14="http://schemas.microsoft.com/office/powerpoint/2010/main" val="58025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11E436-D73F-40B0-97D4-B2ED788ABA18}"/>
              </a:ext>
            </a:extLst>
          </p:cNvPr>
          <p:cNvSpPr>
            <a:spLocks noGrp="1"/>
          </p:cNvSpPr>
          <p:nvPr>
            <p:ph idx="13"/>
          </p:nvPr>
        </p:nvSpPr>
        <p:spPr/>
        <p:txBody>
          <a:bodyPr/>
          <a:lstStyle/>
          <a:p>
            <a:endParaRPr lang="en-US"/>
          </a:p>
        </p:txBody>
      </p:sp>
      <p:sp>
        <p:nvSpPr>
          <p:cNvPr id="3" name="Title 2">
            <a:extLst>
              <a:ext uri="{FF2B5EF4-FFF2-40B4-BE49-F238E27FC236}">
                <a16:creationId xmlns:a16="http://schemas.microsoft.com/office/drawing/2014/main" id="{97E5DBE7-8EC8-4213-9BFD-90853BCDCA5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54D66DD-38A5-4B97-9CB2-F2FB1669120F}"/>
              </a:ext>
            </a:extLst>
          </p:cNvPr>
          <p:cNvPicPr>
            <a:picLocks noChangeAspect="1"/>
          </p:cNvPicPr>
          <p:nvPr/>
        </p:nvPicPr>
        <p:blipFill>
          <a:blip r:embed="rId3"/>
          <a:stretch>
            <a:fillRect/>
          </a:stretch>
        </p:blipFill>
        <p:spPr>
          <a:xfrm>
            <a:off x="1185647" y="1070976"/>
            <a:ext cx="6572250" cy="3619500"/>
          </a:xfrm>
          <a:prstGeom prst="rect">
            <a:avLst/>
          </a:prstGeom>
        </p:spPr>
      </p:pic>
      <p:sp>
        <p:nvSpPr>
          <p:cNvPr id="5" name="Right Brace 4">
            <a:extLst>
              <a:ext uri="{FF2B5EF4-FFF2-40B4-BE49-F238E27FC236}">
                <a16:creationId xmlns:a16="http://schemas.microsoft.com/office/drawing/2014/main" id="{B1C92D63-DE73-4A48-8FA3-2482C46C0AA6}"/>
              </a:ext>
            </a:extLst>
          </p:cNvPr>
          <p:cNvSpPr/>
          <p:nvPr/>
        </p:nvSpPr>
        <p:spPr>
          <a:xfrm>
            <a:off x="7499555" y="3200400"/>
            <a:ext cx="317090" cy="110492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BD0328EA-B19D-4C86-9B52-8D0D587E42BE}"/>
              </a:ext>
            </a:extLst>
          </p:cNvPr>
          <p:cNvSpPr txBox="1"/>
          <p:nvPr/>
        </p:nvSpPr>
        <p:spPr>
          <a:xfrm>
            <a:off x="7855758" y="3628724"/>
            <a:ext cx="1081659" cy="246221"/>
          </a:xfrm>
          <a:prstGeom prst="rect">
            <a:avLst/>
          </a:prstGeom>
          <a:noFill/>
        </p:spPr>
        <p:txBody>
          <a:bodyPr wrap="square" rtlCol="0">
            <a:spAutoFit/>
          </a:bodyPr>
          <a:lstStyle/>
          <a:p>
            <a:r>
              <a:rPr lang="en-US" sz="1000" dirty="0"/>
              <a:t>Simultaneously</a:t>
            </a:r>
          </a:p>
        </p:txBody>
      </p:sp>
    </p:spTree>
    <p:extLst>
      <p:ext uri="{BB962C8B-B14F-4D97-AF65-F5344CB8AC3E}">
        <p14:creationId xmlns:p14="http://schemas.microsoft.com/office/powerpoint/2010/main" val="5909388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A40B68-A9D4-47E2-81B7-AB4C2E30F65B}"/>
              </a:ext>
            </a:extLst>
          </p:cNvPr>
          <p:cNvSpPr>
            <a:spLocks noGrp="1"/>
          </p:cNvSpPr>
          <p:nvPr>
            <p:ph idx="13"/>
          </p:nvPr>
        </p:nvSpPr>
        <p:spPr/>
        <p:txBody>
          <a:bodyPr/>
          <a:lstStyle/>
          <a:p>
            <a:r>
              <a:rPr lang="en-US" dirty="0">
                <a:solidFill>
                  <a:schemeClr val="accent5"/>
                </a:solidFill>
              </a:rPr>
              <a:t>Optimization problem</a:t>
            </a:r>
          </a:p>
          <a:p>
            <a:r>
              <a:rPr lang="en-US" dirty="0">
                <a:solidFill>
                  <a:schemeClr val="accent5"/>
                </a:solidFill>
              </a:rPr>
              <a:t>Subject to:</a:t>
            </a:r>
          </a:p>
          <a:p>
            <a:pPr marL="457200" indent="-457200">
              <a:buFont typeface="+mj-lt"/>
              <a:buAutoNum type="arabicPeriod"/>
            </a:pPr>
            <a:r>
              <a:rPr lang="en-US" dirty="0">
                <a:solidFill>
                  <a:schemeClr val="accent5"/>
                </a:solidFill>
              </a:rPr>
              <a:t>GPU memory capacity;</a:t>
            </a:r>
          </a:p>
          <a:p>
            <a:pPr marL="457200" indent="-457200">
              <a:buFont typeface="+mj-lt"/>
              <a:buAutoNum type="arabicPeriod"/>
            </a:pPr>
            <a:r>
              <a:rPr lang="en-US" dirty="0">
                <a:solidFill>
                  <a:schemeClr val="accent5"/>
                </a:solidFill>
              </a:rPr>
              <a:t>Overall layer-wise memory usage;</a:t>
            </a:r>
          </a:p>
          <a:p>
            <a:pPr marL="457200" indent="-457200">
              <a:buFont typeface="+mj-lt"/>
              <a:buAutoNum type="arabicPeriod"/>
            </a:pPr>
            <a:r>
              <a:rPr lang="en-US" dirty="0">
                <a:solidFill>
                  <a:schemeClr val="accent5"/>
                </a:solidFill>
              </a:rPr>
              <a:t>Network-wide performance.</a:t>
            </a:r>
          </a:p>
          <a:p>
            <a:pPr marL="457200" indent="-457200">
              <a:buFont typeface="+mj-lt"/>
              <a:buAutoNum type="arabicPeriod"/>
            </a:pPr>
            <a:endParaRPr lang="en-US" dirty="0"/>
          </a:p>
          <a:p>
            <a:r>
              <a:rPr lang="en-US" dirty="0"/>
              <a:t>The network should be able to be trained while saving memory, but the performance should not be too bad.</a:t>
            </a:r>
          </a:p>
        </p:txBody>
      </p:sp>
      <p:sp>
        <p:nvSpPr>
          <p:cNvPr id="3" name="Title 2">
            <a:extLst>
              <a:ext uri="{FF2B5EF4-FFF2-40B4-BE49-F238E27FC236}">
                <a16:creationId xmlns:a16="http://schemas.microsoft.com/office/drawing/2014/main" id="{D7626EBC-3D37-461E-8EDD-66BF74FCC6DB}"/>
              </a:ext>
            </a:extLst>
          </p:cNvPr>
          <p:cNvSpPr>
            <a:spLocks noGrp="1"/>
          </p:cNvSpPr>
          <p:nvPr>
            <p:ph type="title"/>
          </p:nvPr>
        </p:nvSpPr>
        <p:spPr/>
        <p:txBody>
          <a:bodyPr/>
          <a:lstStyle/>
          <a:p>
            <a:r>
              <a:rPr lang="en-US" dirty="0" err="1"/>
              <a:t>vDNN</a:t>
            </a:r>
            <a:r>
              <a:rPr lang="en-US" dirty="0"/>
              <a:t> Memory Transfer Policy</a:t>
            </a:r>
          </a:p>
        </p:txBody>
      </p:sp>
    </p:spTree>
    <p:extLst>
      <p:ext uri="{BB962C8B-B14F-4D97-AF65-F5344CB8AC3E}">
        <p14:creationId xmlns:p14="http://schemas.microsoft.com/office/powerpoint/2010/main" val="3166468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1267B7-84E4-4C51-BAC6-E659DAD226F0}"/>
              </a:ext>
            </a:extLst>
          </p:cNvPr>
          <p:cNvSpPr>
            <a:spLocks noGrp="1"/>
          </p:cNvSpPr>
          <p:nvPr>
            <p:ph idx="13"/>
          </p:nvPr>
        </p:nvSpPr>
        <p:spPr/>
        <p:txBody>
          <a:bodyPr/>
          <a:lstStyle/>
          <a:p>
            <a:r>
              <a:rPr lang="en-US" dirty="0">
                <a:solidFill>
                  <a:schemeClr val="accent5"/>
                </a:solidFill>
              </a:rPr>
              <a:t>Where did the performance loss come from?</a:t>
            </a:r>
          </a:p>
          <a:p>
            <a:pPr marL="457200" indent="-457200">
              <a:buFont typeface="+mj-lt"/>
              <a:buAutoNum type="arabicPeriod"/>
            </a:pPr>
            <a:r>
              <a:rPr lang="en-US" dirty="0">
                <a:solidFill>
                  <a:schemeClr val="accent5"/>
                </a:solidFill>
              </a:rPr>
              <a:t>Additional latency from offload and prefetch;</a:t>
            </a:r>
          </a:p>
          <a:p>
            <a:pPr marL="457200" indent="-457200">
              <a:buFont typeface="+mj-lt"/>
              <a:buAutoNum type="arabicPeriod"/>
            </a:pPr>
            <a:r>
              <a:rPr lang="en-US" dirty="0">
                <a:solidFill>
                  <a:schemeClr val="accent5"/>
                </a:solidFill>
              </a:rPr>
              <a:t>The memory-efficient algorithm per se, i.e. implicit GEMM in </a:t>
            </a:r>
            <a:r>
              <a:rPr lang="en-US" dirty="0" err="1">
                <a:solidFill>
                  <a:schemeClr val="accent5"/>
                </a:solidFill>
              </a:rPr>
              <a:t>cuDNN</a:t>
            </a:r>
            <a:r>
              <a:rPr lang="en-US" dirty="0">
                <a:solidFill>
                  <a:schemeClr val="accent5"/>
                </a:solidFill>
              </a:rPr>
              <a:t> for this paper.</a:t>
            </a:r>
          </a:p>
          <a:p>
            <a:pPr marL="457200" indent="-457200">
              <a:buFont typeface="+mj-lt"/>
              <a:buAutoNum type="arabicPeriod"/>
            </a:pPr>
            <a:endParaRPr lang="en-US" dirty="0"/>
          </a:p>
          <a:p>
            <a:r>
              <a:rPr lang="en-US" dirty="0"/>
              <a:t>So, need to optimize the problem using a heuristic-based memory transfer policies.</a:t>
            </a:r>
          </a:p>
        </p:txBody>
      </p:sp>
      <p:sp>
        <p:nvSpPr>
          <p:cNvPr id="3" name="Title 2">
            <a:extLst>
              <a:ext uri="{FF2B5EF4-FFF2-40B4-BE49-F238E27FC236}">
                <a16:creationId xmlns:a16="http://schemas.microsoft.com/office/drawing/2014/main" id="{82754125-C967-40D4-B347-785BADE4B351}"/>
              </a:ext>
            </a:extLst>
          </p:cNvPr>
          <p:cNvSpPr>
            <a:spLocks noGrp="1"/>
          </p:cNvSpPr>
          <p:nvPr>
            <p:ph type="title"/>
          </p:nvPr>
        </p:nvSpPr>
        <p:spPr/>
        <p:txBody>
          <a:bodyPr/>
          <a:lstStyle/>
          <a:p>
            <a:r>
              <a:rPr lang="en-US" dirty="0"/>
              <a:t>Performance-wise consideration</a:t>
            </a:r>
          </a:p>
        </p:txBody>
      </p:sp>
    </p:spTree>
    <p:extLst>
      <p:ext uri="{BB962C8B-B14F-4D97-AF65-F5344CB8AC3E}">
        <p14:creationId xmlns:p14="http://schemas.microsoft.com/office/powerpoint/2010/main" val="35250113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2989EC5-D737-4C36-9AA2-7B8565DA1DE3}"/>
                  </a:ext>
                </a:extLst>
              </p:cNvPr>
              <p:cNvSpPr>
                <a:spLocks noGrp="1"/>
              </p:cNvSpPr>
              <p:nvPr>
                <p:ph idx="13"/>
              </p:nvPr>
            </p:nvSpPr>
            <p:spPr/>
            <p:txBody>
              <a:bodyPr/>
              <a:lstStyle/>
              <a:p>
                <a:r>
                  <a:rPr lang="en-US" dirty="0" smtClean="0">
                    <a:solidFill>
                      <a:schemeClr val="accent5"/>
                    </a:solidFill>
                  </a:rPr>
                  <a:t>Fact: 70 – 80% time is spent on the </a:t>
                </a:r>
                <a:r>
                  <a:rPr lang="en-US" dirty="0" smtClean="0">
                    <a:solidFill>
                      <a:srgbClr val="C00000"/>
                    </a:solidFill>
                  </a:rPr>
                  <a:t>convolutional</a:t>
                </a:r>
                <a:r>
                  <a:rPr lang="en-US" dirty="0" smtClean="0">
                    <a:solidFill>
                      <a:schemeClr val="accent5"/>
                    </a:solidFill>
                  </a:rPr>
                  <a:t> layers.</a:t>
                </a:r>
              </a:p>
              <a:p>
                <a:endParaRPr lang="en-US" dirty="0">
                  <a:solidFill>
                    <a:schemeClr val="accent5"/>
                  </a:solidFill>
                </a:endParaRPr>
              </a:p>
              <a:p>
                <a:pPr marL="457200" indent="-457200">
                  <a:buFont typeface="+mj-lt"/>
                  <a:buAutoNum type="arabicPeriod"/>
                </a:pPr>
                <a:r>
                  <a:rPr lang="en-US" dirty="0">
                    <a:solidFill>
                      <a:schemeClr val="accent5"/>
                    </a:solidFill>
                  </a:rPr>
                  <a:t>Offload all input features of all layers:  </a:t>
                </a:r>
                <a14:m>
                  <m:oMath xmlns:m="http://schemas.openxmlformats.org/officeDocument/2006/math">
                    <m:r>
                      <a:rPr lang="en-US" i="1">
                        <a:solidFill>
                          <a:schemeClr val="accent5"/>
                        </a:solidFill>
                        <a:latin typeface="Cambria Math" panose="02040503050406030204" pitchFamily="18" charset="0"/>
                      </a:rPr>
                      <m:t>𝑣𝐷𝑁</m:t>
                    </m:r>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𝑁</m:t>
                        </m:r>
                      </m:e>
                      <m:sub>
                        <m:r>
                          <a:rPr lang="en-US" i="1">
                            <a:solidFill>
                              <a:schemeClr val="accent5"/>
                            </a:solidFill>
                            <a:latin typeface="Cambria Math" panose="02040503050406030204" pitchFamily="18" charset="0"/>
                          </a:rPr>
                          <m:t>𝑎𝑙𝑙</m:t>
                        </m:r>
                      </m:sub>
                    </m:sSub>
                  </m:oMath>
                </a14:m>
                <a:endParaRPr lang="en-US" dirty="0">
                  <a:solidFill>
                    <a:schemeClr val="accent5"/>
                  </a:solidFill>
                </a:endParaRPr>
              </a:p>
              <a:p>
                <a:pPr marL="457200" indent="-457200">
                  <a:buFont typeface="+mj-lt"/>
                  <a:buAutoNum type="arabicPeriod"/>
                </a:pPr>
                <a:r>
                  <a:rPr lang="en-US" dirty="0">
                    <a:solidFill>
                      <a:schemeClr val="accent5"/>
                    </a:solidFill>
                  </a:rPr>
                  <a:t>Only offload all convolutional layers. </a:t>
                </a:r>
                <a14:m>
                  <m:oMath xmlns:m="http://schemas.openxmlformats.org/officeDocument/2006/math">
                    <m:r>
                      <a:rPr lang="en-US" i="1">
                        <a:solidFill>
                          <a:schemeClr val="accent5"/>
                        </a:solidFill>
                        <a:latin typeface="Cambria Math" panose="02040503050406030204" pitchFamily="18" charset="0"/>
                      </a:rPr>
                      <m:t>𝑣𝐷𝑁</m:t>
                    </m:r>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𝑁</m:t>
                        </m:r>
                      </m:e>
                      <m:sub>
                        <m:r>
                          <a:rPr lang="en-US" i="1">
                            <a:solidFill>
                              <a:schemeClr val="accent5"/>
                            </a:solidFill>
                            <a:latin typeface="Cambria Math" panose="02040503050406030204" pitchFamily="18" charset="0"/>
                          </a:rPr>
                          <m:t>𝑐𝑜𝑛𝑣</m:t>
                        </m:r>
                      </m:sub>
                    </m:sSub>
                  </m:oMath>
                </a14:m>
                <a:r>
                  <a:rPr lang="en-US" dirty="0">
                    <a:solidFill>
                      <a:schemeClr val="accent5"/>
                    </a:solidFill>
                  </a:rPr>
                  <a:t> </a:t>
                </a:r>
              </a:p>
              <a:p>
                <a:pPr marL="457200" indent="-457200">
                  <a:buFont typeface="+mj-lt"/>
                  <a:buAutoNum type="arabicPeriod"/>
                </a:pPr>
                <a:endParaRPr lang="en-US" dirty="0">
                  <a:solidFill>
                    <a:schemeClr val="accent5"/>
                  </a:solidFill>
                </a:endParaRPr>
              </a:p>
              <a:p>
                <a:r>
                  <a:rPr lang="en-US" dirty="0">
                    <a:solidFill>
                      <a:schemeClr val="accent5"/>
                    </a:solidFill>
                  </a:rPr>
                  <a:t>Simple, but maybe too simple.</a:t>
                </a:r>
              </a:p>
            </p:txBody>
          </p:sp>
        </mc:Choice>
        <mc:Fallback>
          <p:sp>
            <p:nvSpPr>
              <p:cNvPr id="2" name="Content Placeholder 1">
                <a:extLst>
                  <a:ext uri="{FF2B5EF4-FFF2-40B4-BE49-F238E27FC236}">
                    <a16:creationId xmlns:a16="http://schemas.microsoft.com/office/drawing/2014/main" id="{E2989EC5-D737-4C36-9AA2-7B8565DA1DE3}"/>
                  </a:ext>
                </a:extLst>
              </p:cNvPr>
              <p:cNvSpPr>
                <a:spLocks noGrp="1" noRot="1" noChangeAspect="1" noMove="1" noResize="1" noEditPoints="1" noAdjustHandles="1" noChangeArrowheads="1" noChangeShapeType="1" noTextEdit="1"/>
              </p:cNvSpPr>
              <p:nvPr>
                <p:ph idx="13"/>
              </p:nvPr>
            </p:nvSpPr>
            <p:spPr>
              <a:blipFill>
                <a:blip r:embed="rId2"/>
                <a:stretch>
                  <a:fillRect l="-1109" t="-10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C818846-1029-4A85-8E26-2A2C47961C48}"/>
              </a:ext>
            </a:extLst>
          </p:cNvPr>
          <p:cNvSpPr>
            <a:spLocks noGrp="1"/>
          </p:cNvSpPr>
          <p:nvPr>
            <p:ph type="title"/>
          </p:nvPr>
        </p:nvSpPr>
        <p:spPr/>
        <p:txBody>
          <a:bodyPr/>
          <a:lstStyle/>
          <a:p>
            <a:r>
              <a:rPr lang="en-US" dirty="0"/>
              <a:t>Static </a:t>
            </a:r>
            <a:r>
              <a:rPr lang="en-US" dirty="0" err="1"/>
              <a:t>vDNN</a:t>
            </a:r>
            <a:endParaRPr lang="en-US" dirty="0"/>
          </a:p>
        </p:txBody>
      </p:sp>
    </p:spTree>
    <p:extLst>
      <p:ext uri="{BB962C8B-B14F-4D97-AF65-F5344CB8AC3E}">
        <p14:creationId xmlns:p14="http://schemas.microsoft.com/office/powerpoint/2010/main" val="10904928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6DE9981-79F4-47C3-97AC-48DDA5C927AD}"/>
                  </a:ext>
                </a:extLst>
              </p:cNvPr>
              <p:cNvSpPr>
                <a:spLocks noGrp="1"/>
              </p:cNvSpPr>
              <p:nvPr>
                <p:ph idx="13"/>
              </p:nvPr>
            </p:nvSpPr>
            <p:spPr/>
            <p:txBody>
              <a:bodyPr/>
              <a:lstStyle/>
              <a:p>
                <a:r>
                  <a:rPr lang="en-US" dirty="0"/>
                  <a:t>NVIDIA’s </a:t>
                </a:r>
                <a:r>
                  <a:rPr lang="en-US" dirty="0" err="1"/>
                  <a:t>cuDNN</a:t>
                </a:r>
                <a:r>
                  <a:rPr lang="en-US" dirty="0"/>
                  <a:t> runtime API: initial profiling stage;</a:t>
                </a:r>
              </a:p>
              <a:p>
                <a:r>
                  <a:rPr lang="en-US" dirty="0"/>
                  <a:t>Dynamic </a:t>
                </a:r>
                <a:r>
                  <a:rPr lang="en-US" dirty="0" err="1"/>
                  <a:t>vDNN</a:t>
                </a:r>
                <a:r>
                  <a:rPr lang="en-US" dirty="0"/>
                  <a:t>: additional profiling process:</a:t>
                </a:r>
              </a:p>
              <a:p>
                <a:pPr marL="457200" lvl="1" indent="-457200">
                  <a:buFont typeface="+mj-lt"/>
                  <a:buAutoNum type="arabicPeriod"/>
                </a:pPr>
                <a:r>
                  <a:rPr lang="en-US" dirty="0"/>
                  <a:t>Test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with least memory usage to determine the feasibility </a:t>
                </a:r>
              </a:p>
              <a:p>
                <a:pPr marL="457200" lvl="1" indent="-457200">
                  <a:buFont typeface="+mj-lt"/>
                  <a:buAutoNum type="arabicPeriod"/>
                </a:pPr>
                <a:r>
                  <a:rPr lang="en-US" dirty="0"/>
                  <a:t>Test “normal”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and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r>
                  <a:rPr lang="en-US" dirty="0"/>
                  <a:t>, if successful, proceed training with the setting.</a:t>
                </a:r>
              </a:p>
              <a:p>
                <a:pPr marL="457200" lvl="1" indent="-457200">
                  <a:buFont typeface="+mj-lt"/>
                  <a:buAutoNum type="arabicPeriod"/>
                </a:pPr>
                <a:r>
                  <a:rPr lang="en-US" dirty="0"/>
                  <a:t>Or else, use a greedy algorithm to </a:t>
                </a:r>
                <a:r>
                  <a:rPr lang="en-US" dirty="0">
                    <a:solidFill>
                      <a:srgbClr val="FF0000"/>
                    </a:solidFill>
                  </a:rPr>
                  <a:t>locally</a:t>
                </a:r>
                <a:r>
                  <a:rPr lang="en-US" dirty="0"/>
                  <a:t> reduce memory usage.</a:t>
                </a:r>
              </a:p>
              <a:p>
                <a:pPr lvl="1"/>
                <a:r>
                  <a:rPr lang="en-US" dirty="0"/>
                  <a:t>Basically: try the fastest algorithm to see whether that will overflow.</a:t>
                </a:r>
              </a:p>
              <a:p>
                <a:pPr lvl="1"/>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r>
                  <a:rPr lang="en-US" dirty="0"/>
                  <a:t>=&gt;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=&gt;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with memory-optimal, no-workspace algorithm</a:t>
                </a:r>
              </a:p>
              <a:p>
                <a:pPr marL="457200" lvl="1" indent="-457200">
                  <a:buFont typeface="+mj-lt"/>
                  <a:buAutoNum type="arabicPeriod"/>
                </a:pPr>
                <a:endParaRPr lang="en-US" dirty="0"/>
              </a:p>
            </p:txBody>
          </p:sp>
        </mc:Choice>
        <mc:Fallback xmlns="">
          <p:sp>
            <p:nvSpPr>
              <p:cNvPr id="2" name="Content Placeholder 1">
                <a:extLst>
                  <a:ext uri="{FF2B5EF4-FFF2-40B4-BE49-F238E27FC236}">
                    <a16:creationId xmlns:a16="http://schemas.microsoft.com/office/drawing/2014/main" id="{06DE9981-79F4-47C3-97AC-48DDA5C927AD}"/>
                  </a:ext>
                </a:extLst>
              </p:cNvPr>
              <p:cNvSpPr>
                <a:spLocks noGrp="1" noRot="1" noChangeAspect="1" noMove="1" noResize="1" noEditPoints="1" noAdjustHandles="1" noChangeArrowheads="1" noChangeShapeType="1" noTextEdit="1"/>
              </p:cNvSpPr>
              <p:nvPr>
                <p:ph idx="13"/>
              </p:nvPr>
            </p:nvSpPr>
            <p:spPr>
              <a:blipFill>
                <a:blip r:embed="rId2"/>
                <a:stretch>
                  <a:fillRect l="-1109" t="-1073" b="-357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38C5861-3EA1-4E15-A758-EDF6BBCCCF1C}"/>
              </a:ext>
            </a:extLst>
          </p:cNvPr>
          <p:cNvSpPr>
            <a:spLocks noGrp="1"/>
          </p:cNvSpPr>
          <p:nvPr>
            <p:ph type="title"/>
          </p:nvPr>
        </p:nvSpPr>
        <p:spPr/>
        <p:txBody>
          <a:bodyPr/>
          <a:lstStyle/>
          <a:p>
            <a:r>
              <a:rPr lang="en-US" dirty="0"/>
              <a:t>Dynamic </a:t>
            </a:r>
            <a:r>
              <a:rPr lang="en-US" dirty="0" err="1"/>
              <a:t>vDNN</a:t>
            </a:r>
            <a:endParaRPr lang="en-US" dirty="0"/>
          </a:p>
        </p:txBody>
      </p:sp>
    </p:spTree>
    <p:extLst>
      <p:ext uri="{BB962C8B-B14F-4D97-AF65-F5344CB8AC3E}">
        <p14:creationId xmlns:p14="http://schemas.microsoft.com/office/powerpoint/2010/main" val="4673935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BB18AF-339A-4918-AF21-66EF9622F777}"/>
              </a:ext>
            </a:extLst>
          </p:cNvPr>
          <p:cNvSpPr>
            <a:spLocks noGrp="1"/>
          </p:cNvSpPr>
          <p:nvPr>
            <p:ph idx="13"/>
          </p:nvPr>
        </p:nvSpPr>
        <p:spPr/>
        <p:txBody>
          <a:bodyPr/>
          <a:lstStyle/>
          <a:p>
            <a:r>
              <a:rPr lang="en-US" dirty="0"/>
              <a:t>NVIDIA’s Titan X</a:t>
            </a:r>
          </a:p>
          <a:p>
            <a:pPr marL="342900" lvl="1" indent="-342900">
              <a:buFont typeface="Arial" panose="020B0604020202020204" pitchFamily="34" charset="0"/>
              <a:buChar char="•"/>
            </a:pPr>
            <a:r>
              <a:rPr lang="en-US" dirty="0"/>
              <a:t>highest math throughput (single precision throughput of 7 TFLOPS)</a:t>
            </a:r>
          </a:p>
          <a:p>
            <a:pPr marL="342900" lvl="1" indent="-342900">
              <a:buFont typeface="Arial" panose="020B0604020202020204" pitchFamily="34" charset="0"/>
              <a:buChar char="•"/>
            </a:pPr>
            <a:r>
              <a:rPr lang="en-US" dirty="0"/>
              <a:t>memory bandwidth (max 336 GB/sec)</a:t>
            </a:r>
          </a:p>
          <a:p>
            <a:pPr marL="342900" lvl="1" indent="-342900">
              <a:buFont typeface="Arial" panose="020B0604020202020204" pitchFamily="34" charset="0"/>
              <a:buChar char="•"/>
            </a:pPr>
            <a:r>
              <a:rPr lang="en-US" dirty="0"/>
              <a:t>memory capacity (12 GB)</a:t>
            </a:r>
          </a:p>
          <a:p>
            <a:pPr lvl="1"/>
            <a:r>
              <a:rPr lang="en-US" sz="2400" dirty="0">
                <a:solidFill>
                  <a:srgbClr val="BB0000"/>
                </a:solidFill>
              </a:rPr>
              <a:t>Intel i7- 5930K (containing 64 GB of DDR4 memory) via a PCIe switch (gen3), which provides a maximum 16 GB/sec data transfer bandwidth</a:t>
            </a:r>
          </a:p>
        </p:txBody>
      </p:sp>
      <p:sp>
        <p:nvSpPr>
          <p:cNvPr id="3" name="Title 2">
            <a:extLst>
              <a:ext uri="{FF2B5EF4-FFF2-40B4-BE49-F238E27FC236}">
                <a16:creationId xmlns:a16="http://schemas.microsoft.com/office/drawing/2014/main" id="{625FB189-BD4D-42A8-BB40-798088DF4315}"/>
              </a:ext>
            </a:extLst>
          </p:cNvPr>
          <p:cNvSpPr>
            <a:spLocks noGrp="1"/>
          </p:cNvSpPr>
          <p:nvPr>
            <p:ph type="title"/>
          </p:nvPr>
        </p:nvSpPr>
        <p:spPr/>
        <p:txBody>
          <a:bodyPr/>
          <a:lstStyle/>
          <a:p>
            <a:r>
              <a:rPr lang="en-US" dirty="0"/>
              <a:t>GPU node setting</a:t>
            </a:r>
          </a:p>
        </p:txBody>
      </p:sp>
    </p:spTree>
    <p:extLst>
      <p:ext uri="{BB962C8B-B14F-4D97-AF65-F5344CB8AC3E}">
        <p14:creationId xmlns:p14="http://schemas.microsoft.com/office/powerpoint/2010/main" val="4170231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DE7013-4C10-4C5C-AC30-EAB6A096CEBC}"/>
              </a:ext>
            </a:extLst>
          </p:cNvPr>
          <p:cNvSpPr>
            <a:spLocks noGrp="1"/>
          </p:cNvSpPr>
          <p:nvPr>
            <p:ph idx="13"/>
          </p:nvPr>
        </p:nvSpPr>
        <p:spPr/>
        <p:txBody>
          <a:bodyPr/>
          <a:lstStyle/>
          <a:p>
            <a:pPr marL="342900" lvl="1" indent="-342900">
              <a:buFont typeface="Arial" panose="020B0604020202020204" pitchFamily="34" charset="0"/>
              <a:buChar char="•"/>
            </a:pPr>
            <a:r>
              <a:rPr lang="en-US" dirty="0" err="1"/>
              <a:t>AlexNet</a:t>
            </a:r>
            <a:r>
              <a:rPr lang="en-US" dirty="0"/>
              <a:t> </a:t>
            </a:r>
          </a:p>
          <a:p>
            <a:pPr marL="342900" lvl="1" indent="-342900">
              <a:buFont typeface="Arial" panose="020B0604020202020204" pitchFamily="34" charset="0"/>
              <a:buChar char="•"/>
            </a:pPr>
            <a:r>
              <a:rPr lang="en-US" dirty="0" err="1"/>
              <a:t>OverFeat</a:t>
            </a:r>
            <a:endParaRPr lang="en-US" dirty="0"/>
          </a:p>
          <a:p>
            <a:pPr marL="342900" lvl="1" indent="-342900">
              <a:buFont typeface="Arial" panose="020B0604020202020204" pitchFamily="34" charset="0"/>
              <a:buChar char="•"/>
            </a:pPr>
            <a:r>
              <a:rPr lang="en-US" dirty="0" err="1"/>
              <a:t>GoogLeNet</a:t>
            </a:r>
            <a:endParaRPr lang="en-US" dirty="0"/>
          </a:p>
          <a:p>
            <a:pPr marL="342900" lvl="1" indent="-342900">
              <a:buFont typeface="Arial" panose="020B0604020202020204" pitchFamily="34" charset="0"/>
              <a:buChar char="•"/>
            </a:pPr>
            <a:r>
              <a:rPr lang="en-US" dirty="0"/>
              <a:t>Three different batch sizes for VGG-16 (the deepest network with 16 CONV and 3 FC layers)</a:t>
            </a:r>
          </a:p>
          <a:p>
            <a:pPr lvl="1"/>
            <a:r>
              <a:rPr lang="en-US" dirty="0"/>
              <a:t>Very deep networks:</a:t>
            </a:r>
          </a:p>
          <a:p>
            <a:pPr marL="342900" lvl="1" indent="-342900">
              <a:buFont typeface="Arial" panose="020B0604020202020204" pitchFamily="34" charset="0"/>
              <a:buChar char="•"/>
            </a:pPr>
            <a:r>
              <a:rPr lang="en-US" dirty="0"/>
              <a:t>Series of VGG: 16 CONV layers to 416 CONV layers (16/116/216/316/416)</a:t>
            </a:r>
          </a:p>
        </p:txBody>
      </p:sp>
      <p:sp>
        <p:nvSpPr>
          <p:cNvPr id="3" name="Title 2">
            <a:extLst>
              <a:ext uri="{FF2B5EF4-FFF2-40B4-BE49-F238E27FC236}">
                <a16:creationId xmlns:a16="http://schemas.microsoft.com/office/drawing/2014/main" id="{D25D8D53-5C1C-4D2B-BC7A-0F21AE5FE546}"/>
              </a:ext>
            </a:extLst>
          </p:cNvPr>
          <p:cNvSpPr>
            <a:spLocks noGrp="1"/>
          </p:cNvSpPr>
          <p:nvPr>
            <p:ph type="title"/>
          </p:nvPr>
        </p:nvSpPr>
        <p:spPr/>
        <p:txBody>
          <a:bodyPr/>
          <a:lstStyle/>
          <a:p>
            <a:r>
              <a:rPr lang="en-US" dirty="0"/>
              <a:t>Benchmarks</a:t>
            </a:r>
          </a:p>
        </p:txBody>
      </p:sp>
    </p:spTree>
    <p:extLst>
      <p:ext uri="{BB962C8B-B14F-4D97-AF65-F5344CB8AC3E}">
        <p14:creationId xmlns:p14="http://schemas.microsoft.com/office/powerpoint/2010/main" val="17319604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17E30A-8268-438E-80DA-D987F1561600}"/>
              </a:ext>
            </a:extLst>
          </p:cNvPr>
          <p:cNvPicPr>
            <a:picLocks noGrp="1" noChangeAspect="1"/>
          </p:cNvPicPr>
          <p:nvPr>
            <p:ph idx="13"/>
          </p:nvPr>
        </p:nvPicPr>
        <p:blipFill>
          <a:blip r:embed="rId2"/>
          <a:stretch>
            <a:fillRect/>
          </a:stretch>
        </p:blipFill>
        <p:spPr>
          <a:xfrm>
            <a:off x="0" y="648912"/>
            <a:ext cx="5180974" cy="2134942"/>
          </a:xfrm>
          <a:prstGeom prst="rect">
            <a:avLst/>
          </a:prstGeom>
        </p:spPr>
      </p:pic>
      <p:sp>
        <p:nvSpPr>
          <p:cNvPr id="3" name="Title 2">
            <a:extLst>
              <a:ext uri="{FF2B5EF4-FFF2-40B4-BE49-F238E27FC236}">
                <a16:creationId xmlns:a16="http://schemas.microsoft.com/office/drawing/2014/main" id="{F33D598C-232F-428F-9CF4-DE528AC6219F}"/>
              </a:ext>
            </a:extLst>
          </p:cNvPr>
          <p:cNvSpPr>
            <a:spLocks noGrp="1"/>
          </p:cNvSpPr>
          <p:nvPr>
            <p:ph type="title"/>
          </p:nvPr>
        </p:nvSpPr>
        <p:spPr>
          <a:xfrm>
            <a:off x="4474464" y="68007"/>
            <a:ext cx="4572000" cy="534613"/>
          </a:xfrm>
        </p:spPr>
        <p:txBody>
          <a:bodyPr/>
          <a:lstStyle/>
          <a:p>
            <a:r>
              <a:rPr lang="en-US" dirty="0">
                <a:solidFill>
                  <a:srgbClr val="FF0000"/>
                </a:solidFill>
              </a:rPr>
              <a:t>Memory usage and saving</a:t>
            </a:r>
          </a:p>
        </p:txBody>
      </p:sp>
      <p:pic>
        <p:nvPicPr>
          <p:cNvPr id="5" name="Picture 4">
            <a:extLst>
              <a:ext uri="{FF2B5EF4-FFF2-40B4-BE49-F238E27FC236}">
                <a16:creationId xmlns:a16="http://schemas.microsoft.com/office/drawing/2014/main" id="{388CD8D8-8C1A-4070-BC7C-4EF81D9EFEDD}"/>
              </a:ext>
            </a:extLst>
          </p:cNvPr>
          <p:cNvPicPr>
            <a:picLocks noChangeAspect="1"/>
          </p:cNvPicPr>
          <p:nvPr/>
        </p:nvPicPr>
        <p:blipFill>
          <a:blip r:embed="rId3"/>
          <a:stretch>
            <a:fillRect/>
          </a:stretch>
        </p:blipFill>
        <p:spPr>
          <a:xfrm>
            <a:off x="574812" y="2898154"/>
            <a:ext cx="4875012" cy="213494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C51C8A-B320-4DB3-8362-0D5833DBE9BC}"/>
                  </a:ext>
                </a:extLst>
              </p:cNvPr>
              <p:cNvSpPr txBox="1"/>
              <p:nvPr/>
            </p:nvSpPr>
            <p:spPr>
              <a:xfrm>
                <a:off x="5730240" y="1491192"/>
                <a:ext cx="2960868" cy="2585323"/>
              </a:xfrm>
              <a:prstGeom prst="rect">
                <a:avLst/>
              </a:prstGeom>
              <a:noFill/>
            </p:spPr>
            <p:txBody>
              <a:bodyPr wrap="square" rtlCol="0">
                <a:spAutoFit/>
              </a:bodyPr>
              <a:lstStyle/>
              <a:p>
                <a:r>
                  <a:rPr lang="en-US" dirty="0"/>
                  <a:t>Legend:</a:t>
                </a:r>
              </a:p>
              <a:p>
                <a:endParaRPr lang="en-US" dirty="0"/>
              </a:p>
              <a:p>
                <a:r>
                  <a:rPr lang="en-US" dirty="0"/>
                  <a:t>(m): memory-optimal</a:t>
                </a:r>
              </a:p>
              <a:p>
                <a:r>
                  <a:rPr lang="en-US" dirty="0"/>
                  <a:t>(p): performance-optimal</a:t>
                </a:r>
              </a:p>
              <a:p>
                <a:endParaRPr lang="en-US" dirty="0"/>
              </a:p>
              <a:p>
                <a:r>
                  <a:rPr lang="en-US" dirty="0"/>
                  <a:t>all: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endParaRPr lang="en-US" dirty="0"/>
              </a:p>
              <a:p>
                <a:r>
                  <a:rPr lang="en-US" dirty="0"/>
                  <a:t>conv: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endParaRPr lang="en-US" b="0" dirty="0"/>
              </a:p>
              <a:p>
                <a:r>
                  <a:rPr lang="en-US" dirty="0" err="1"/>
                  <a:t>dyn</a:t>
                </a:r>
                <a:r>
                  <a:rPr lang="en-US" dirty="0"/>
                  <a:t>: dynamic </a:t>
                </a:r>
                <a:r>
                  <a:rPr lang="en-US" dirty="0" err="1"/>
                  <a:t>vDNN</a:t>
                </a:r>
                <a:endParaRPr lang="en-US" dirty="0"/>
              </a:p>
              <a:p>
                <a:r>
                  <a:rPr lang="en-US" dirty="0"/>
                  <a:t>base: baseline</a:t>
                </a:r>
              </a:p>
            </p:txBody>
          </p:sp>
        </mc:Choice>
        <mc:Fallback xmlns="">
          <p:sp>
            <p:nvSpPr>
              <p:cNvPr id="6" name="TextBox 5">
                <a:extLst>
                  <a:ext uri="{FF2B5EF4-FFF2-40B4-BE49-F238E27FC236}">
                    <a16:creationId xmlns:a16="http://schemas.microsoft.com/office/drawing/2014/main" id="{0FC51C8A-B320-4DB3-8362-0D5833DBE9BC}"/>
                  </a:ext>
                </a:extLst>
              </p:cNvPr>
              <p:cNvSpPr txBox="1">
                <a:spLocks noRot="1" noChangeAspect="1" noMove="1" noResize="1" noEditPoints="1" noAdjustHandles="1" noChangeArrowheads="1" noChangeShapeType="1" noTextEdit="1"/>
              </p:cNvSpPr>
              <p:nvPr/>
            </p:nvSpPr>
            <p:spPr>
              <a:xfrm>
                <a:off x="5730240" y="1491192"/>
                <a:ext cx="2960868" cy="2585323"/>
              </a:xfrm>
              <a:prstGeom prst="rect">
                <a:avLst/>
              </a:prstGeom>
              <a:blipFill>
                <a:blip r:embed="rId4"/>
                <a:stretch>
                  <a:fillRect l="-1646" t="-1415" b="-283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4EA5F76-3CC7-4DC2-B69F-F397BCD088B2}"/>
              </a:ext>
            </a:extLst>
          </p:cNvPr>
          <p:cNvPicPr>
            <a:picLocks noChangeAspect="1"/>
          </p:cNvPicPr>
          <p:nvPr/>
        </p:nvPicPr>
        <p:blipFill>
          <a:blip r:embed="rId5"/>
          <a:stretch>
            <a:fillRect/>
          </a:stretch>
        </p:blipFill>
        <p:spPr>
          <a:xfrm>
            <a:off x="5180974" y="991862"/>
            <a:ext cx="3963026" cy="499329"/>
          </a:xfrm>
          <a:prstGeom prst="rect">
            <a:avLst/>
          </a:prstGeom>
        </p:spPr>
      </p:pic>
    </p:spTree>
    <p:extLst>
      <p:ext uri="{BB962C8B-B14F-4D97-AF65-F5344CB8AC3E}">
        <p14:creationId xmlns:p14="http://schemas.microsoft.com/office/powerpoint/2010/main" val="190513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 even more?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Decrease data communication</a:t>
            </a:r>
          </a:p>
          <a:p>
            <a:pPr marL="457200" indent="-457200">
              <a:buFont typeface="Arial" panose="020B0604020202020204" pitchFamily="34" charset="0"/>
              <a:buChar char="•"/>
            </a:pPr>
            <a:r>
              <a:rPr lang="en-US" dirty="0"/>
              <a:t>Increase flexibility and reliability</a:t>
            </a:r>
          </a:p>
          <a:p>
            <a:pPr marL="457200" indent="-457200">
              <a:buFont typeface="Arial" panose="020B0604020202020204" pitchFamily="34" charset="0"/>
              <a:buChar char="•"/>
            </a:pPr>
            <a:r>
              <a:rPr lang="en-US" dirty="0"/>
              <a:t>Increase energy efficiency</a:t>
            </a:r>
          </a:p>
          <a:p>
            <a:r>
              <a:rPr lang="en-US" dirty="0"/>
              <a:t>	</a:t>
            </a:r>
          </a:p>
          <a:p>
            <a:endParaRPr lang="en-US" dirty="0"/>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1234295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B2016D-0EAE-4F7C-8A4A-9B77959D5D33}"/>
              </a:ext>
            </a:extLst>
          </p:cNvPr>
          <p:cNvSpPr>
            <a:spLocks noGrp="1"/>
          </p:cNvSpPr>
          <p:nvPr>
            <p:ph idx="13"/>
          </p:nvPr>
        </p:nvSpPr>
        <p:spPr/>
        <p:txBody>
          <a:bodyPr/>
          <a:lstStyle/>
          <a:p>
            <a:r>
              <a:rPr lang="en-US" dirty="0"/>
              <a:t>The smaller the average memory usage becomes, the more likely </a:t>
            </a:r>
            <a:r>
              <a:rPr lang="en-US" dirty="0" err="1"/>
              <a:t>vdnn</a:t>
            </a:r>
            <a:r>
              <a:rPr lang="en-US" dirty="0"/>
              <a:t> will have headroom to improve performance, by:</a:t>
            </a:r>
          </a:p>
          <a:p>
            <a:pPr marL="457200" lvl="1" indent="-457200">
              <a:buFont typeface="+mj-lt"/>
              <a:buAutoNum type="arabicPeriod"/>
            </a:pPr>
            <a:r>
              <a:rPr lang="en-US" dirty="0"/>
              <a:t>Employing performance-efficient convolutional algorithms that require larger workspace</a:t>
            </a:r>
          </a:p>
          <a:p>
            <a:pPr marL="457200" lvl="1" indent="-457200">
              <a:buFont typeface="+mj-lt"/>
              <a:buAutoNum type="arabicPeriod"/>
            </a:pPr>
            <a:r>
              <a:rPr lang="en-US" dirty="0"/>
              <a:t>Reducing the total number of offload layers and prevent potential performance drops due to offloading</a:t>
            </a:r>
          </a:p>
        </p:txBody>
      </p:sp>
      <p:sp>
        <p:nvSpPr>
          <p:cNvPr id="3" name="Title 2">
            <a:extLst>
              <a:ext uri="{FF2B5EF4-FFF2-40B4-BE49-F238E27FC236}">
                <a16:creationId xmlns:a16="http://schemas.microsoft.com/office/drawing/2014/main" id="{FC40E70E-F50E-4AF2-9D65-2CFF2BAAC215}"/>
              </a:ext>
            </a:extLst>
          </p:cNvPr>
          <p:cNvSpPr>
            <a:spLocks noGrp="1"/>
          </p:cNvSpPr>
          <p:nvPr>
            <p:ph type="title"/>
          </p:nvPr>
        </p:nvSpPr>
        <p:spPr/>
        <p:txBody>
          <a:bodyPr/>
          <a:lstStyle/>
          <a:p>
            <a:r>
              <a:rPr lang="en-US" dirty="0"/>
              <a:t>GPU Memory Usage</a:t>
            </a:r>
          </a:p>
        </p:txBody>
      </p:sp>
    </p:spTree>
    <p:extLst>
      <p:ext uri="{BB962C8B-B14F-4D97-AF65-F5344CB8AC3E}">
        <p14:creationId xmlns:p14="http://schemas.microsoft.com/office/powerpoint/2010/main" val="5416927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5F5E876-4822-44D1-84E2-BC9E6C1F28E7}"/>
                  </a:ext>
                </a:extLst>
              </p:cNvPr>
              <p:cNvSpPr>
                <a:spLocks noGrp="1"/>
              </p:cNvSpPr>
              <p:nvPr>
                <p:ph idx="13"/>
              </p:nvPr>
            </p:nvSpPr>
            <p:spPr/>
            <p:txBody>
              <a:bodyPr/>
              <a:lstStyle/>
              <a:p>
                <a:pPr marL="342900" indent="-342900">
                  <a:buFont typeface="Arial" panose="020B0604020202020204" pitchFamily="34" charset="0"/>
                  <a:buChar char="•"/>
                </a:pPr>
                <a:r>
                  <a:rPr lang="en-US" dirty="0"/>
                  <a:t>Baseline: do not optimize, so cannot train VGG16 with batch size = 128 and 256</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smallest memory usage, higher traffic</a:t>
                </a:r>
              </a:p>
              <a:p>
                <a:pPr marL="342900" indent="-342900">
                  <a:buFont typeface="Arial" panose="020B0604020202020204" pitchFamily="34" charset="0"/>
                  <a:buChar char="•"/>
                </a:pPr>
                <a14:m>
                  <m:oMath xmlns:m="http://schemas.openxmlformats.org/officeDocument/2006/math">
                    <m:r>
                      <a:rPr lang="en-US" i="1">
                        <a:latin typeface="Cambria Math" panose="02040503050406030204" pitchFamily="18" charset="0"/>
                      </a:rPr>
                      <m:t>𝑣𝐷𝑁</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𝑐𝑜𝑛𝑣</m:t>
                        </m:r>
                      </m:sub>
                    </m:sSub>
                  </m:oMath>
                </a14:m>
                <a:r>
                  <a:rPr lang="en-US" dirty="0"/>
                  <a:t>: more memory usage saving, less traffic, even with performance-optimal setting.</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𝑑𝑦𝑛</m:t>
                        </m:r>
                      </m:sub>
                    </m:sSub>
                  </m:oMath>
                </a14:m>
                <a:r>
                  <a:rPr lang="en-US" dirty="0"/>
                  <a:t>: balance memory and performance, but reduce memory less: actually better.</a:t>
                </a:r>
              </a:p>
              <a:p>
                <a:pPr marL="342900" indent="-342900">
                  <a:buFont typeface="Arial" panose="020B0604020202020204" pitchFamily="34" charset="0"/>
                  <a:buChar char="•"/>
                </a:pPr>
                <a:endParaRPr lang="en-US" dirty="0"/>
              </a:p>
            </p:txBody>
          </p:sp>
        </mc:Choice>
        <mc:Fallback xmlns="">
          <p:sp>
            <p:nvSpPr>
              <p:cNvPr id="2" name="Content Placeholder 1">
                <a:extLst>
                  <a:ext uri="{FF2B5EF4-FFF2-40B4-BE49-F238E27FC236}">
                    <a16:creationId xmlns:a16="http://schemas.microsoft.com/office/drawing/2014/main" id="{35F5E876-4822-44D1-84E2-BC9E6C1F28E7}"/>
                  </a:ext>
                </a:extLst>
              </p:cNvPr>
              <p:cNvSpPr>
                <a:spLocks noGrp="1" noRot="1" noChangeAspect="1" noMove="1" noResize="1" noEditPoints="1" noAdjustHandles="1" noChangeArrowheads="1" noChangeShapeType="1" noTextEdit="1"/>
              </p:cNvSpPr>
              <p:nvPr>
                <p:ph idx="13"/>
              </p:nvPr>
            </p:nvSpPr>
            <p:spPr>
              <a:blipFill>
                <a:blip r:embed="rId2"/>
                <a:stretch>
                  <a:fillRect l="-962" t="-1073" r="-170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A3EDC04-8F3D-401B-80F7-AA170E3963B4}"/>
              </a:ext>
            </a:extLst>
          </p:cNvPr>
          <p:cNvSpPr>
            <a:spLocks noGrp="1"/>
          </p:cNvSpPr>
          <p:nvPr>
            <p:ph type="title"/>
          </p:nvPr>
        </p:nvSpPr>
        <p:spPr/>
        <p:txBody>
          <a:bodyPr/>
          <a:lstStyle/>
          <a:p>
            <a:r>
              <a:rPr lang="en-US" dirty="0"/>
              <a:t>GPU Memory Usage – Quick facts</a:t>
            </a:r>
          </a:p>
        </p:txBody>
      </p:sp>
    </p:spTree>
    <p:extLst>
      <p:ext uri="{BB962C8B-B14F-4D97-AF65-F5344CB8AC3E}">
        <p14:creationId xmlns:p14="http://schemas.microsoft.com/office/powerpoint/2010/main" val="22637446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72A162-75FB-4925-A1EC-34D60DC42EA1}"/>
              </a:ext>
            </a:extLst>
          </p:cNvPr>
          <p:cNvPicPr>
            <a:picLocks noGrp="1" noChangeAspect="1"/>
          </p:cNvPicPr>
          <p:nvPr>
            <p:ph idx="13"/>
          </p:nvPr>
        </p:nvPicPr>
        <p:blipFill>
          <a:blip r:embed="rId2"/>
          <a:stretch>
            <a:fillRect/>
          </a:stretch>
        </p:blipFill>
        <p:spPr>
          <a:xfrm>
            <a:off x="1771650" y="1372791"/>
            <a:ext cx="6181725" cy="2647950"/>
          </a:xfrm>
          <a:prstGeom prst="rect">
            <a:avLst/>
          </a:prstGeom>
        </p:spPr>
      </p:pic>
      <p:sp>
        <p:nvSpPr>
          <p:cNvPr id="3" name="Title 2">
            <a:extLst>
              <a:ext uri="{FF2B5EF4-FFF2-40B4-BE49-F238E27FC236}">
                <a16:creationId xmlns:a16="http://schemas.microsoft.com/office/drawing/2014/main" id="{3E82E402-AC80-424D-9867-29A0ABFFBF15}"/>
              </a:ext>
            </a:extLst>
          </p:cNvPr>
          <p:cNvSpPr>
            <a:spLocks noGrp="1"/>
          </p:cNvSpPr>
          <p:nvPr>
            <p:ph type="title"/>
          </p:nvPr>
        </p:nvSpPr>
        <p:spPr/>
        <p:txBody>
          <a:bodyPr/>
          <a:lstStyle/>
          <a:p>
            <a:r>
              <a:rPr lang="en-US" dirty="0"/>
              <a:t>Impact on memory system</a:t>
            </a:r>
          </a:p>
        </p:txBody>
      </p:sp>
    </p:spTree>
    <p:extLst>
      <p:ext uri="{BB962C8B-B14F-4D97-AF65-F5344CB8AC3E}">
        <p14:creationId xmlns:p14="http://schemas.microsoft.com/office/powerpoint/2010/main" val="16593754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C4D7861-BA22-49A1-8EB6-E98ED0CEB062}"/>
              </a:ext>
            </a:extLst>
          </p:cNvPr>
          <p:cNvPicPr>
            <a:picLocks noGrp="1" noChangeAspect="1"/>
          </p:cNvPicPr>
          <p:nvPr>
            <p:ph idx="13"/>
          </p:nvPr>
        </p:nvPicPr>
        <p:blipFill>
          <a:blip r:embed="rId2"/>
          <a:stretch>
            <a:fillRect/>
          </a:stretch>
        </p:blipFill>
        <p:spPr>
          <a:xfrm>
            <a:off x="0" y="1286471"/>
            <a:ext cx="5391150" cy="2000250"/>
          </a:xfrm>
          <a:prstGeom prst="rect">
            <a:avLst/>
          </a:prstGeom>
        </p:spPr>
      </p:pic>
      <p:sp>
        <p:nvSpPr>
          <p:cNvPr id="3" name="Title 2">
            <a:extLst>
              <a:ext uri="{FF2B5EF4-FFF2-40B4-BE49-F238E27FC236}">
                <a16:creationId xmlns:a16="http://schemas.microsoft.com/office/drawing/2014/main" id="{0A834D3F-5AFB-4DD3-8BBE-337D93EE9E73}"/>
              </a:ext>
            </a:extLst>
          </p:cNvPr>
          <p:cNvSpPr>
            <a:spLocks noGrp="1"/>
          </p:cNvSpPr>
          <p:nvPr>
            <p:ph type="title"/>
          </p:nvPr>
        </p:nvSpPr>
        <p:spPr/>
        <p:txBody>
          <a:bodyPr/>
          <a:lstStyle/>
          <a:p>
            <a:r>
              <a:rPr lang="en-US" dirty="0"/>
              <a:t>Performance (normalized to baseline)</a:t>
            </a:r>
          </a:p>
        </p:txBody>
      </p:sp>
      <p:pic>
        <p:nvPicPr>
          <p:cNvPr id="5" name="Picture 4">
            <a:extLst>
              <a:ext uri="{FF2B5EF4-FFF2-40B4-BE49-F238E27FC236}">
                <a16:creationId xmlns:a16="http://schemas.microsoft.com/office/drawing/2014/main" id="{45244FE1-9E81-4B6E-8119-ACBC84E71345}"/>
              </a:ext>
            </a:extLst>
          </p:cNvPr>
          <p:cNvPicPr>
            <a:picLocks noChangeAspect="1"/>
          </p:cNvPicPr>
          <p:nvPr/>
        </p:nvPicPr>
        <p:blipFill>
          <a:blip r:embed="rId3"/>
          <a:stretch>
            <a:fillRect/>
          </a:stretch>
        </p:blipFill>
        <p:spPr>
          <a:xfrm>
            <a:off x="430911" y="3200400"/>
            <a:ext cx="4819650" cy="19431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4BDD9B0-1432-489D-A160-2D761144C40A}"/>
                  </a:ext>
                </a:extLst>
              </p:cNvPr>
              <p:cNvSpPr txBox="1"/>
              <p:nvPr/>
            </p:nvSpPr>
            <p:spPr>
              <a:xfrm>
                <a:off x="5730240" y="1491192"/>
                <a:ext cx="2960868" cy="2585323"/>
              </a:xfrm>
              <a:prstGeom prst="rect">
                <a:avLst/>
              </a:prstGeom>
              <a:noFill/>
            </p:spPr>
            <p:txBody>
              <a:bodyPr wrap="square" rtlCol="0">
                <a:spAutoFit/>
              </a:bodyPr>
              <a:lstStyle/>
              <a:p>
                <a:r>
                  <a:rPr lang="en-US" dirty="0"/>
                  <a:t>Legend:</a:t>
                </a:r>
              </a:p>
              <a:p>
                <a:endParaRPr lang="en-US" dirty="0"/>
              </a:p>
              <a:p>
                <a:r>
                  <a:rPr lang="en-US" dirty="0"/>
                  <a:t>(m): memory-optimal</a:t>
                </a:r>
              </a:p>
              <a:p>
                <a:r>
                  <a:rPr lang="en-US" dirty="0"/>
                  <a:t>(p): performance-optimal</a:t>
                </a:r>
              </a:p>
              <a:p>
                <a:endParaRPr lang="en-US" dirty="0"/>
              </a:p>
              <a:p>
                <a:r>
                  <a:rPr lang="en-US" dirty="0"/>
                  <a:t>all: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endParaRPr lang="en-US" dirty="0"/>
              </a:p>
              <a:p>
                <a:r>
                  <a:rPr lang="en-US" dirty="0"/>
                  <a:t>conv: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endParaRPr lang="en-US" b="0" dirty="0"/>
              </a:p>
              <a:p>
                <a:r>
                  <a:rPr lang="en-US" dirty="0" err="1"/>
                  <a:t>dyn</a:t>
                </a:r>
                <a:r>
                  <a:rPr lang="en-US" dirty="0"/>
                  <a:t>: dynamic </a:t>
                </a:r>
                <a:r>
                  <a:rPr lang="en-US" dirty="0" err="1"/>
                  <a:t>vDNN</a:t>
                </a:r>
                <a:endParaRPr lang="en-US" dirty="0"/>
              </a:p>
              <a:p>
                <a:r>
                  <a:rPr lang="en-US" dirty="0"/>
                  <a:t>base: baseline</a:t>
                </a:r>
              </a:p>
            </p:txBody>
          </p:sp>
        </mc:Choice>
        <mc:Fallback xmlns="">
          <p:sp>
            <p:nvSpPr>
              <p:cNvPr id="6" name="TextBox 5">
                <a:extLst>
                  <a:ext uri="{FF2B5EF4-FFF2-40B4-BE49-F238E27FC236}">
                    <a16:creationId xmlns:a16="http://schemas.microsoft.com/office/drawing/2014/main" id="{D4BDD9B0-1432-489D-A160-2D761144C40A}"/>
                  </a:ext>
                </a:extLst>
              </p:cNvPr>
              <p:cNvSpPr txBox="1">
                <a:spLocks noRot="1" noChangeAspect="1" noMove="1" noResize="1" noEditPoints="1" noAdjustHandles="1" noChangeArrowheads="1" noChangeShapeType="1" noTextEdit="1"/>
              </p:cNvSpPr>
              <p:nvPr/>
            </p:nvSpPr>
            <p:spPr>
              <a:xfrm>
                <a:off x="5730240" y="1491192"/>
                <a:ext cx="2960868" cy="2585323"/>
              </a:xfrm>
              <a:prstGeom prst="rect">
                <a:avLst/>
              </a:prstGeom>
              <a:blipFill>
                <a:blip r:embed="rId4"/>
                <a:stretch>
                  <a:fillRect l="-1646" t="-1415" b="-2830"/>
                </a:stretch>
              </a:blipFill>
            </p:spPr>
            <p:txBody>
              <a:bodyPr/>
              <a:lstStyle/>
              <a:p>
                <a:r>
                  <a:rPr lang="en-US">
                    <a:noFill/>
                  </a:rPr>
                  <a:t> </a:t>
                </a:r>
              </a:p>
            </p:txBody>
          </p:sp>
        </mc:Fallback>
      </mc:AlternateContent>
    </p:spTree>
    <p:extLst>
      <p:ext uri="{BB962C8B-B14F-4D97-AF65-F5344CB8AC3E}">
        <p14:creationId xmlns:p14="http://schemas.microsoft.com/office/powerpoint/2010/main" val="18391486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3CF9C3B-08F7-4DF8-8F74-0FF5041061BA}"/>
                  </a:ext>
                </a:extLst>
              </p:cNvPr>
              <p:cNvSpPr>
                <a:spLocks noGrp="1"/>
              </p:cNvSpPr>
              <p:nvPr>
                <p:ph idx="13"/>
              </p:nvPr>
            </p:nvSpPr>
            <p:spPr/>
            <p:txBody>
              <a:bodyPr/>
              <a:lstStyle/>
              <a:p>
                <a:pPr marL="342900" indent="-342900">
                  <a:buFont typeface="Arial" panose="020B0604020202020204" pitchFamily="34" charset="0"/>
                  <a:buChar char="•"/>
                </a:pPr>
                <a:r>
                  <a:rPr lang="en-US" dirty="0"/>
                  <a:t>Effect of </a:t>
                </a:r>
                <a14:m>
                  <m:oMath xmlns:m="http://schemas.openxmlformats.org/officeDocument/2006/math">
                    <m:r>
                      <a:rPr lang="en-US" i="1" dirty="0" smtClean="0">
                        <a:latin typeface="Cambria Math" panose="02040503050406030204" pitchFamily="18" charset="0"/>
                      </a:rPr>
                      <m:t>𝑣𝐷𝑁</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𝑁</m:t>
                        </m:r>
                      </m:e>
                      <m:sub>
                        <m:r>
                          <a:rPr lang="en-US" b="0" i="1" dirty="0" smtClean="0">
                            <a:latin typeface="Cambria Math" panose="02040503050406030204" pitchFamily="18" charset="0"/>
                          </a:rPr>
                          <m:t>𝑑𝑦𝑛</m:t>
                        </m:r>
                      </m:sub>
                    </m:sSub>
                  </m:oMath>
                </a14:m>
                <a:r>
                  <a:rPr lang="en-US" dirty="0"/>
                  <a:t> on overall GPU power consumption:</a:t>
                </a:r>
              </a:p>
              <a:p>
                <a:pPr marL="342900" indent="-342900">
                  <a:buFont typeface="Arial" panose="020B0604020202020204" pitchFamily="34" charset="0"/>
                  <a:buChar char="•"/>
                </a:pPr>
                <a:r>
                  <a:rPr lang="en-US" dirty="0"/>
                  <a:t>Incurs 1% to 7% maximum power overheads</a:t>
                </a:r>
              </a:p>
              <a:p>
                <a:pPr marL="342900" indent="-342900">
                  <a:buFont typeface="Arial" panose="020B0604020202020204" pitchFamily="34" charset="0"/>
                  <a:buChar char="•"/>
                </a:pPr>
                <a:r>
                  <a:rPr lang="en-US" dirty="0"/>
                  <a:t>Average power consumption (energy/time) is rarely affected because of the following two factors:</a:t>
                </a:r>
              </a:p>
              <a:p>
                <a:pPr marL="457200" lvl="1" indent="-457200">
                  <a:buAutoNum type="arabicParenR"/>
                </a:pPr>
                <a14:m>
                  <m:oMath xmlns:m="http://schemas.openxmlformats.org/officeDocument/2006/math">
                    <m:r>
                      <a:rPr lang="en-US" i="1" dirty="0">
                        <a:latin typeface="Cambria Math" panose="02040503050406030204" pitchFamily="18" charset="0"/>
                      </a:rPr>
                      <m:t>𝑣𝐷𝑁</m:t>
                    </m:r>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𝑑𝑦𝑛</m:t>
                        </m:r>
                      </m:sub>
                    </m:sSub>
                  </m:oMath>
                </a14:m>
                <a:r>
                  <a:rPr lang="en-US" dirty="0"/>
                  <a:t> does not incur any noticeable performance overhead for these five networks</a:t>
                </a:r>
              </a:p>
              <a:p>
                <a:pPr marL="457200" lvl="1" indent="-457200">
                  <a:buAutoNum type="arabicParenR"/>
                </a:pPr>
                <a:r>
                  <a:rPr lang="en-US" dirty="0"/>
                  <a:t>The studied DNNs rarely saturate the peak DRAM bandwidth</a:t>
                </a:r>
              </a:p>
            </p:txBody>
          </p:sp>
        </mc:Choice>
        <mc:Fallback xmlns="">
          <p:sp>
            <p:nvSpPr>
              <p:cNvPr id="2" name="Content Placeholder 1">
                <a:extLst>
                  <a:ext uri="{FF2B5EF4-FFF2-40B4-BE49-F238E27FC236}">
                    <a16:creationId xmlns:a16="http://schemas.microsoft.com/office/drawing/2014/main" id="{B3CF9C3B-08F7-4DF8-8F74-0FF5041061BA}"/>
                  </a:ext>
                </a:extLst>
              </p:cNvPr>
              <p:cNvSpPr>
                <a:spLocks noGrp="1" noRot="1" noChangeAspect="1" noMove="1" noResize="1" noEditPoints="1" noAdjustHandles="1" noChangeArrowheads="1" noChangeShapeType="1" noTextEdit="1"/>
              </p:cNvSpPr>
              <p:nvPr>
                <p:ph idx="13"/>
              </p:nvPr>
            </p:nvSpPr>
            <p:spPr>
              <a:blipFill>
                <a:blip r:embed="rId3"/>
                <a:stretch>
                  <a:fillRect l="-962" t="-125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927C35C-2F6A-4163-BCC5-7DC09DB02A07}"/>
              </a:ext>
            </a:extLst>
          </p:cNvPr>
          <p:cNvSpPr>
            <a:spLocks noGrp="1"/>
          </p:cNvSpPr>
          <p:nvPr>
            <p:ph type="title"/>
          </p:nvPr>
        </p:nvSpPr>
        <p:spPr/>
        <p:txBody>
          <a:bodyPr/>
          <a:lstStyle/>
          <a:p>
            <a:r>
              <a:rPr lang="en-US" dirty="0"/>
              <a:t>Power</a:t>
            </a:r>
          </a:p>
        </p:txBody>
      </p:sp>
    </p:spTree>
    <p:extLst>
      <p:ext uri="{BB962C8B-B14F-4D97-AF65-F5344CB8AC3E}">
        <p14:creationId xmlns:p14="http://schemas.microsoft.com/office/powerpoint/2010/main" val="3079146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BBBAA6C-484F-4E3B-95FB-76576A3C3260}"/>
              </a:ext>
            </a:extLst>
          </p:cNvPr>
          <p:cNvPicPr>
            <a:picLocks noGrp="1" noChangeAspect="1"/>
          </p:cNvPicPr>
          <p:nvPr>
            <p:ph idx="13"/>
          </p:nvPr>
        </p:nvPicPr>
        <p:blipFill>
          <a:blip r:embed="rId2"/>
          <a:stretch>
            <a:fillRect/>
          </a:stretch>
        </p:blipFill>
        <p:spPr>
          <a:xfrm>
            <a:off x="3559681" y="1971371"/>
            <a:ext cx="5477639" cy="2333951"/>
          </a:xfrm>
        </p:spPr>
      </p:pic>
      <p:sp>
        <p:nvSpPr>
          <p:cNvPr id="3" name="Title 2">
            <a:extLst>
              <a:ext uri="{FF2B5EF4-FFF2-40B4-BE49-F238E27FC236}">
                <a16:creationId xmlns:a16="http://schemas.microsoft.com/office/drawing/2014/main" id="{F4741CFB-64E8-4761-B051-3F466F7681B2}"/>
              </a:ext>
            </a:extLst>
          </p:cNvPr>
          <p:cNvSpPr>
            <a:spLocks noGrp="1"/>
          </p:cNvSpPr>
          <p:nvPr>
            <p:ph type="title"/>
          </p:nvPr>
        </p:nvSpPr>
        <p:spPr/>
        <p:txBody>
          <a:bodyPr/>
          <a:lstStyle/>
          <a:p>
            <a:r>
              <a:rPr lang="en-US" dirty="0"/>
              <a:t>On very deep networks</a:t>
            </a:r>
          </a:p>
        </p:txBody>
      </p:sp>
      <p:sp>
        <p:nvSpPr>
          <p:cNvPr id="6" name="Rectangle 5">
            <a:extLst>
              <a:ext uri="{FF2B5EF4-FFF2-40B4-BE49-F238E27FC236}">
                <a16:creationId xmlns:a16="http://schemas.microsoft.com/office/drawing/2014/main" id="{DEF26D3D-A857-476F-A437-E324D81E184F}"/>
              </a:ext>
            </a:extLst>
          </p:cNvPr>
          <p:cNvSpPr/>
          <p:nvPr/>
        </p:nvSpPr>
        <p:spPr>
          <a:xfrm>
            <a:off x="200590" y="1374763"/>
            <a:ext cx="7891932" cy="369332"/>
          </a:xfrm>
          <a:prstGeom prst="rect">
            <a:avLst/>
          </a:prstGeom>
        </p:spPr>
        <p:txBody>
          <a:bodyPr wrap="square">
            <a:spAutoFit/>
          </a:bodyPr>
          <a:lstStyle/>
          <a:p>
            <a:r>
              <a:rPr lang="en-US" dirty="0" err="1"/>
              <a:t>vDNN’s</a:t>
            </a:r>
            <a:r>
              <a:rPr lang="en-US" dirty="0"/>
              <a:t> scalability</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CF1E072-8BBD-4762-BDC0-E280E9CFC120}"/>
                  </a:ext>
                </a:extLst>
              </p:cNvPr>
              <p:cNvSpPr/>
              <p:nvPr/>
            </p:nvSpPr>
            <p:spPr>
              <a:xfrm>
                <a:off x="106680" y="1986528"/>
                <a:ext cx="3538728" cy="3139321"/>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𝑣𝐷𝑁</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𝑁</m:t>
                        </m:r>
                      </m:e>
                      <m:sub>
                        <m:r>
                          <a:rPr lang="en-US" b="0" i="1" dirty="0" smtClean="0">
                            <a:latin typeface="Cambria Math" panose="02040503050406030204" pitchFamily="18" charset="0"/>
                          </a:rPr>
                          <m:t>𝑑𝑦𝑛</m:t>
                        </m:r>
                      </m:sub>
                    </m:sSub>
                  </m:oMath>
                </a14:m>
                <a:r>
                  <a:rPr lang="en-US" dirty="0"/>
                  <a:t> also did not incur any noticeable performance degradations </a:t>
                </a:r>
              </a:p>
              <a:p>
                <a:pPr marL="285750" indent="-285750">
                  <a:buFont typeface="Arial" panose="020B0604020202020204" pitchFamily="34" charset="0"/>
                  <a:buChar char="•"/>
                </a:pPr>
                <a:r>
                  <a:rPr lang="en-US" dirty="0"/>
                  <a:t>the offload and prefetch latency is completely hidden inside the layer’s DNN computations </a:t>
                </a:r>
              </a:p>
              <a:p>
                <a:pPr marL="285750" indent="-285750">
                  <a:buFont typeface="Arial" panose="020B0604020202020204" pitchFamily="34" charset="0"/>
                  <a:buChar char="•"/>
                </a:pPr>
                <a:r>
                  <a:rPr lang="en-US" dirty="0"/>
                  <a:t>still being able to employ the performance-optimal algorithms across the network.</a:t>
                </a:r>
              </a:p>
            </p:txBody>
          </p:sp>
        </mc:Choice>
        <mc:Fallback xmlns="">
          <p:sp>
            <p:nvSpPr>
              <p:cNvPr id="7" name="Rectangle 6">
                <a:extLst>
                  <a:ext uri="{FF2B5EF4-FFF2-40B4-BE49-F238E27FC236}">
                    <a16:creationId xmlns:a16="http://schemas.microsoft.com/office/drawing/2014/main" id="{8CF1E072-8BBD-4762-BDC0-E280E9CFC120}"/>
                  </a:ext>
                </a:extLst>
              </p:cNvPr>
              <p:cNvSpPr>
                <a:spLocks noRot="1" noChangeAspect="1" noMove="1" noResize="1" noEditPoints="1" noAdjustHandles="1" noChangeArrowheads="1" noChangeShapeType="1" noTextEdit="1"/>
              </p:cNvSpPr>
              <p:nvPr/>
            </p:nvSpPr>
            <p:spPr>
              <a:xfrm>
                <a:off x="106680" y="1986528"/>
                <a:ext cx="3538728" cy="3139321"/>
              </a:xfrm>
              <a:prstGeom prst="rect">
                <a:avLst/>
              </a:prstGeom>
              <a:blipFill>
                <a:blip r:embed="rId3"/>
                <a:stretch>
                  <a:fillRect l="-1207" t="-1165" b="-2913"/>
                </a:stretch>
              </a:blipFill>
            </p:spPr>
            <p:txBody>
              <a:bodyPr/>
              <a:lstStyle/>
              <a:p>
                <a:r>
                  <a:rPr lang="en-US">
                    <a:noFill/>
                  </a:rPr>
                  <a:t> </a:t>
                </a:r>
              </a:p>
            </p:txBody>
          </p:sp>
        </mc:Fallback>
      </mc:AlternateContent>
    </p:spTree>
    <p:extLst>
      <p:ext uri="{BB962C8B-B14F-4D97-AF65-F5344CB8AC3E}">
        <p14:creationId xmlns:p14="http://schemas.microsoft.com/office/powerpoint/2010/main" val="28310864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962A42-C5CE-4784-A4EF-2AE4F6BDC495}"/>
              </a:ext>
            </a:extLst>
          </p:cNvPr>
          <p:cNvSpPr>
            <a:spLocks noGrp="1"/>
          </p:cNvSpPr>
          <p:nvPr>
            <p:ph idx="13"/>
          </p:nvPr>
        </p:nvSpPr>
        <p:spPr/>
        <p:txBody>
          <a:bodyPr/>
          <a:lstStyle/>
          <a:p>
            <a:pPr marL="342900" indent="-342900">
              <a:buFont typeface="Arial" panose="020B0604020202020204" pitchFamily="34" charset="0"/>
              <a:buChar char="•"/>
            </a:pPr>
            <a:r>
              <a:rPr lang="en-US" dirty="0"/>
              <a:t>A scalable, memory-efficient runtime memory manager</a:t>
            </a:r>
          </a:p>
          <a:p>
            <a:pPr marL="342900" indent="-342900">
              <a:buFont typeface="Arial" panose="020B0604020202020204" pitchFamily="34" charset="0"/>
              <a:buChar char="•"/>
            </a:pPr>
            <a:r>
              <a:rPr lang="en-US" dirty="0"/>
              <a:t>Reduces the average GPU memory usage</a:t>
            </a:r>
          </a:p>
          <a:p>
            <a:pPr marL="342900" indent="-342900">
              <a:buFont typeface="Arial" panose="020B0604020202020204" pitchFamily="34" charset="0"/>
              <a:buChar char="•"/>
            </a:pPr>
            <a:r>
              <a:rPr lang="en-US" dirty="0"/>
              <a:t>Balance memory saving and performance</a:t>
            </a:r>
          </a:p>
        </p:txBody>
      </p:sp>
      <p:sp>
        <p:nvSpPr>
          <p:cNvPr id="3" name="Title 2">
            <a:extLst>
              <a:ext uri="{FF2B5EF4-FFF2-40B4-BE49-F238E27FC236}">
                <a16:creationId xmlns:a16="http://schemas.microsoft.com/office/drawing/2014/main" id="{79E146E3-7265-4CA5-B85F-8ACD7610799B}"/>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25340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 not?</a:t>
            </a:r>
          </a:p>
          <a:p>
            <a:pPr marL="457200" indent="-457200">
              <a:buFont typeface="Arial" panose="020B0604020202020204" pitchFamily="34" charset="0"/>
              <a:buChar char="•"/>
            </a:pPr>
            <a:r>
              <a:rPr lang="en-US" dirty="0"/>
              <a:t>Programming difficulties - solutions:</a:t>
            </a:r>
          </a:p>
          <a:p>
            <a:pPr marL="457200" lvl="2" indent="-457200">
              <a:buFont typeface="Arial" panose="020B0604020202020204" pitchFamily="34" charset="0"/>
              <a:buChar char="•"/>
            </a:pPr>
            <a:r>
              <a:rPr lang="en-US" dirty="0"/>
              <a:t>Develop human-friendly libraries (</a:t>
            </a:r>
            <a:r>
              <a:rPr lang="en-US" dirty="0" err="1"/>
              <a:t>tensorflow-gpu</a:t>
            </a:r>
            <a:r>
              <a:rPr lang="en-US" dirty="0"/>
              <a:t>)</a:t>
            </a:r>
          </a:p>
          <a:p>
            <a:pPr marL="457200" lvl="2" indent="-457200">
              <a:buFont typeface="Arial" panose="020B0604020202020204" pitchFamily="34" charset="0"/>
              <a:buChar char="•"/>
            </a:pPr>
            <a:r>
              <a:rPr lang="en-US" dirty="0"/>
              <a:t>Hire more graduate students	</a:t>
            </a:r>
          </a:p>
          <a:p>
            <a:pPr marL="457200" indent="-457200">
              <a:buFont typeface="Arial" panose="020B0604020202020204" pitchFamily="34" charset="0"/>
              <a:buChar char="•"/>
            </a:pPr>
            <a:r>
              <a:rPr lang="en-US" dirty="0"/>
              <a:t>Workload balance?</a:t>
            </a:r>
          </a:p>
          <a:p>
            <a:pPr marL="457200" lvl="2" indent="-457200">
              <a:buFont typeface="Arial" panose="020B0604020202020204" pitchFamily="34" charset="0"/>
              <a:buChar char="•"/>
            </a:pPr>
            <a:r>
              <a:rPr lang="en-US" dirty="0"/>
              <a:t>Hard to implement and optimize</a:t>
            </a:r>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3761667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a:t>How?</a:t>
            </a:r>
          </a:p>
          <a:p>
            <a:pPr marL="457200" lvl="1" indent="-457200">
              <a:buFont typeface="Arial" panose="020B0604020202020204" pitchFamily="34" charset="0"/>
              <a:buChar char="•"/>
            </a:pPr>
            <a:r>
              <a:rPr lang="en-US" dirty="0">
                <a:solidFill>
                  <a:srgbClr val="C00000"/>
                </a:solidFill>
              </a:rPr>
              <a:t>Human specify: </a:t>
            </a:r>
          </a:p>
          <a:p>
            <a:pPr marL="457200" lvl="2" indent="-457200">
              <a:buFont typeface="Arial" panose="020B0604020202020204" pitchFamily="34" charset="0"/>
              <a:buChar char="•"/>
            </a:pPr>
            <a:r>
              <a:rPr lang="en-US" dirty="0"/>
              <a:t>Questionable;</a:t>
            </a:r>
          </a:p>
          <a:p>
            <a:pPr marL="457200" lvl="2" indent="-457200">
              <a:buFont typeface="Arial" panose="020B0604020202020204" pitchFamily="34" charset="0"/>
              <a:buChar char="•"/>
            </a:pPr>
            <a:r>
              <a:rPr lang="en-US" dirty="0"/>
              <a:t>Low reusability/generalizability</a:t>
            </a:r>
          </a:p>
          <a:p>
            <a:pPr marL="457200" lvl="1" indent="-457200">
              <a:buFont typeface="Arial" panose="020B0604020202020204" pitchFamily="34" charset="0"/>
              <a:buChar char="•"/>
            </a:pPr>
            <a:r>
              <a:rPr lang="en-US" dirty="0">
                <a:solidFill>
                  <a:srgbClr val="C00000"/>
                </a:solidFill>
              </a:rPr>
              <a:t>Algorithm:</a:t>
            </a:r>
          </a:p>
          <a:p>
            <a:pPr marL="457200" lvl="2" indent="-457200">
              <a:buFont typeface="Arial" panose="020B0604020202020204" pitchFamily="34" charset="0"/>
              <a:buChar char="•"/>
            </a:pPr>
            <a:r>
              <a:rPr lang="en-US" dirty="0"/>
              <a:t>Hard to tune the </a:t>
            </a:r>
            <a:r>
              <a:rPr lang="en-US" dirty="0" err="1"/>
              <a:t>hyperparameters</a:t>
            </a:r>
            <a:r>
              <a:rPr lang="en-US" dirty="0"/>
              <a:t>.</a:t>
            </a:r>
          </a:p>
          <a:p>
            <a:pPr marL="457200" lvl="2" indent="-457200">
              <a:buFont typeface="Arial" panose="020B0604020202020204" pitchFamily="34" charset="0"/>
              <a:buChar char="•"/>
            </a:pPr>
            <a:endParaRPr lang="en-US" dirty="0"/>
          </a:p>
          <a:p>
            <a:pPr marL="457200" lvl="2" indent="-4572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3643111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Title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6000</TotalTime>
  <Words>2678</Words>
  <Application>Microsoft Office PowerPoint</Application>
  <PresentationFormat>On-screen Show (16:9)</PresentationFormat>
  <Paragraphs>452</Paragraphs>
  <Slides>76</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76</vt:i4>
      </vt:variant>
    </vt:vector>
  </HeadingPairs>
  <TitlesOfParts>
    <vt:vector size="84" baseType="lpstr">
      <vt:lpstr>DINWebPro</vt:lpstr>
      <vt:lpstr>黑体</vt:lpstr>
      <vt:lpstr>Arial</vt:lpstr>
      <vt:lpstr>Calibri</vt:lpstr>
      <vt:lpstr>Cambria Math</vt:lpstr>
      <vt:lpstr>Wingdings</vt:lpstr>
      <vt:lpstr>2_Title Slide</vt:lpstr>
      <vt:lpstr>Content Slide</vt:lpstr>
      <vt:lpstr>PowerPoint Presentation</vt:lpstr>
      <vt:lpstr>Several keywords</vt:lpstr>
      <vt:lpstr>PowerPoint Presentation</vt:lpstr>
      <vt:lpstr>Heterogeneous distributed environment</vt:lpstr>
      <vt:lpstr>Heterogeneous distributed environment</vt:lpstr>
      <vt:lpstr>Heterogeneous distributed environment</vt:lpstr>
      <vt:lpstr>Heterogeneous distributed environment</vt:lpstr>
      <vt:lpstr>Heterogeneous distributed environment</vt:lpstr>
      <vt:lpstr>Heterogeneous distributed environment</vt:lpstr>
      <vt:lpstr>PowerPoint Presentation</vt:lpstr>
      <vt:lpstr>Reinforcement Learning?</vt:lpstr>
      <vt:lpstr>Reinforcement Learning?</vt:lpstr>
      <vt:lpstr>Reinforcement Learning?</vt:lpstr>
      <vt:lpstr>PowerPoint Presentation</vt:lpstr>
      <vt:lpstr>Question description</vt:lpstr>
      <vt:lpstr>Why can’t we just do the math, based on r(P)?</vt:lpstr>
      <vt:lpstr>Markov assumption</vt:lpstr>
      <vt:lpstr>What do we want?</vt:lpstr>
      <vt:lpstr>What is my reward?</vt:lpstr>
      <vt:lpstr>What the heck does this mean!</vt:lpstr>
      <vt:lpstr>Policy gradient - REINFORCE equation</vt:lpstr>
      <vt:lpstr>Difficulties in practice</vt:lpstr>
      <vt:lpstr>PowerPoint Presentation</vt:lpstr>
      <vt:lpstr>sequence-to-sequence model</vt:lpstr>
      <vt:lpstr>Encoder</vt:lpstr>
      <vt:lpstr>Decoder</vt:lpstr>
      <vt:lpstr>Co-locating operations</vt:lpstr>
      <vt:lpstr>Distributed training</vt:lpstr>
      <vt:lpstr>PowerPoint Presentation</vt:lpstr>
      <vt:lpstr>Benchmark models</vt:lpstr>
      <vt:lpstr>Device</vt:lpstr>
      <vt:lpstr>Baselines</vt:lpstr>
      <vt:lpstr>Single-Step Runtime Efficiency</vt:lpstr>
      <vt:lpstr>For each model…</vt:lpstr>
      <vt:lpstr>End-to-End Runtime Efficiency</vt:lpstr>
      <vt:lpstr>NMT</vt:lpstr>
      <vt:lpstr>Inception-V3</vt:lpstr>
      <vt:lpstr>Computational load profiling of NMT model</vt:lpstr>
      <vt:lpstr>Computational load profiling of Inception-V3 </vt:lpstr>
      <vt:lpstr>Memory copy profiling of Inception-V3 </vt:lpstr>
      <vt:lpstr>PowerPoint Presentation</vt:lpstr>
      <vt:lpstr>Remember this?</vt:lpstr>
      <vt:lpstr>Memory management is significant</vt:lpstr>
      <vt:lpstr>Motivations</vt:lpstr>
      <vt:lpstr>Common sense - Forward and backward propagation</vt:lpstr>
      <vt:lpstr>Common sense - Batch size</vt:lpstr>
      <vt:lpstr>Motivation - again</vt:lpstr>
      <vt:lpstr>PowerPoint Presentation</vt:lpstr>
      <vt:lpstr>Memory page?</vt:lpstr>
      <vt:lpstr>Memory mechanism </vt:lpstr>
      <vt:lpstr>Find the gaps</vt:lpstr>
      <vt:lpstr>How did we save memory traditionally?</vt:lpstr>
      <vt:lpstr>VDNN’s goals</vt:lpstr>
      <vt:lpstr>Design principles</vt:lpstr>
      <vt:lpstr>Forward propagation</vt:lpstr>
      <vt:lpstr>Back propagation</vt:lpstr>
      <vt:lpstr>Implementation</vt:lpstr>
      <vt:lpstr>Memory allocation/release</vt:lpstr>
      <vt:lpstr>Memory Offloads (input feature maps)</vt:lpstr>
      <vt:lpstr>Offload – for each layer</vt:lpstr>
      <vt:lpstr>Prefetch</vt:lpstr>
      <vt:lpstr>PowerPoint Presentation</vt:lpstr>
      <vt:lpstr>vDNN Memory Transfer Policy</vt:lpstr>
      <vt:lpstr>Performance-wise consideration</vt:lpstr>
      <vt:lpstr>Static vDNN</vt:lpstr>
      <vt:lpstr>Dynamic vDNN</vt:lpstr>
      <vt:lpstr>GPU node setting</vt:lpstr>
      <vt:lpstr>Benchmarks</vt:lpstr>
      <vt:lpstr>Memory usage and saving</vt:lpstr>
      <vt:lpstr>GPU Memory Usage</vt:lpstr>
      <vt:lpstr>GPU Memory Usage – Quick facts</vt:lpstr>
      <vt:lpstr>Impact on memory system</vt:lpstr>
      <vt:lpstr>Performance (normalized to baseline)</vt:lpstr>
      <vt:lpstr>Power</vt:lpstr>
      <vt:lpstr>On very deep networks</vt:lpstr>
      <vt:lpstr>Conclusion</vt:lpstr>
    </vt:vector>
  </TitlesOfParts>
  <Company>OSU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Jacquie Aberegg</dc:creator>
  <cp:lastModifiedBy>Liu, Luyu</cp:lastModifiedBy>
  <cp:revision>227</cp:revision>
  <cp:lastPrinted>2013-08-13T14:25:08Z</cp:lastPrinted>
  <dcterms:created xsi:type="dcterms:W3CDTF">2013-05-24T18:55:25Z</dcterms:created>
  <dcterms:modified xsi:type="dcterms:W3CDTF">2019-10-31T22:50:44Z</dcterms:modified>
</cp:coreProperties>
</file>