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  <p:sldMasterId id="2147483751" r:id="rId2"/>
  </p:sldMasterIdLst>
  <p:notesMasterIdLst>
    <p:notesMasterId r:id="rId59"/>
  </p:notesMasterIdLst>
  <p:handoutMasterIdLst>
    <p:handoutMasterId r:id="rId60"/>
  </p:handoutMasterIdLst>
  <p:sldIdLst>
    <p:sldId id="256" r:id="rId3"/>
    <p:sldId id="258" r:id="rId4"/>
    <p:sldId id="260" r:id="rId5"/>
    <p:sldId id="259" r:id="rId6"/>
    <p:sldId id="262" r:id="rId7"/>
    <p:sldId id="263" r:id="rId8"/>
    <p:sldId id="261" r:id="rId9"/>
    <p:sldId id="265" r:id="rId10"/>
    <p:sldId id="266" r:id="rId11"/>
    <p:sldId id="267" r:id="rId12"/>
    <p:sldId id="268" r:id="rId13"/>
    <p:sldId id="270" r:id="rId14"/>
    <p:sldId id="269" r:id="rId15"/>
    <p:sldId id="283" r:id="rId16"/>
    <p:sldId id="271" r:id="rId17"/>
    <p:sldId id="273" r:id="rId18"/>
    <p:sldId id="275" r:id="rId19"/>
    <p:sldId id="274" r:id="rId20"/>
    <p:sldId id="276" r:id="rId21"/>
    <p:sldId id="278" r:id="rId22"/>
    <p:sldId id="279" r:id="rId23"/>
    <p:sldId id="280" r:id="rId24"/>
    <p:sldId id="282" r:id="rId25"/>
    <p:sldId id="281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88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2" r:id="rId43"/>
    <p:sldId id="303" r:id="rId44"/>
    <p:sldId id="304" r:id="rId45"/>
    <p:sldId id="306" r:id="rId46"/>
    <p:sldId id="307" r:id="rId47"/>
    <p:sldId id="308" r:id="rId48"/>
    <p:sldId id="305" r:id="rId49"/>
    <p:sldId id="312" r:id="rId50"/>
    <p:sldId id="309" r:id="rId51"/>
    <p:sldId id="310" r:id="rId52"/>
    <p:sldId id="311" r:id="rId53"/>
    <p:sldId id="313" r:id="rId54"/>
    <p:sldId id="314" r:id="rId55"/>
    <p:sldId id="315" r:id="rId56"/>
    <p:sldId id="316" r:id="rId57"/>
    <p:sldId id="317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CE321F-C732-43ED-8A4F-5BC37F8B61CE}">
          <p14:sldIdLst>
            <p14:sldId id="256"/>
            <p14:sldId id="258"/>
            <p14:sldId id="260"/>
            <p14:sldId id="259"/>
            <p14:sldId id="262"/>
            <p14:sldId id="263"/>
            <p14:sldId id="261"/>
            <p14:sldId id="265"/>
            <p14:sldId id="266"/>
            <p14:sldId id="267"/>
            <p14:sldId id="268"/>
            <p14:sldId id="270"/>
            <p14:sldId id="269"/>
            <p14:sldId id="283"/>
            <p14:sldId id="271"/>
            <p14:sldId id="273"/>
            <p14:sldId id="275"/>
            <p14:sldId id="274"/>
            <p14:sldId id="276"/>
            <p14:sldId id="278"/>
            <p14:sldId id="279"/>
            <p14:sldId id="280"/>
            <p14:sldId id="282"/>
            <p14:sldId id="281"/>
            <p14:sldId id="284"/>
            <p14:sldId id="285"/>
            <p14:sldId id="286"/>
            <p14:sldId id="287"/>
            <p14:sldId id="289"/>
            <p14:sldId id="290"/>
            <p14:sldId id="291"/>
            <p14:sldId id="288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2"/>
            <p14:sldId id="303"/>
            <p14:sldId id="304"/>
            <p14:sldId id="306"/>
            <p14:sldId id="307"/>
            <p14:sldId id="308"/>
            <p14:sldId id="305"/>
            <p14:sldId id="312"/>
            <p14:sldId id="309"/>
            <p14:sldId id="310"/>
            <p14:sldId id="311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SU u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D6E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86386" autoAdjust="0"/>
  </p:normalViewPr>
  <p:slideViewPr>
    <p:cSldViewPr snapToGrid="0" snapToObjects="1">
      <p:cViewPr>
        <p:scale>
          <a:sx n="75" d="100"/>
          <a:sy n="75" d="100"/>
        </p:scale>
        <p:origin x="192" y="9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1-06T09:32:00.900" idx="1">
    <p:pos x="10" y="10"/>
    <p:text>go to slide master view and add unique titles to all slides. They will not be visible, but will be used by screen readers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 works faster, since not non-deterministic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GA;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 benefits from features such as temporal credit assignment, which can speed up the convergence. It does so by maintaining a ‘trace’ of highly rewarding states.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 is by definition, an inter-life algorithm, which means that the approach requires individuals to ‘die’ in order to progress. RL is intended to be an intra-life learning algorithm, with many recently (an not so recently) developed methods targeting the issue of continual learning and safe RL.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46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2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putting all of the operations of a huge LSTM on a single GPU will exceed the device’s memory limit.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94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grid structure of this model introduces tremendous potential for parallel executions because each LSTM cell can start as soon as its input and previous states are available</a:t>
            </a:r>
          </a:p>
          <a:p>
            <a:endParaRPr lang="en-US" dirty="0"/>
          </a:p>
          <a:p>
            <a:r>
              <a:rPr lang="en-US" dirty="0"/>
              <a:t>its large number of hidden states due to the source and target sentences necessitates </a:t>
            </a:r>
            <a:r>
              <a:rPr lang="en-US" dirty="0" err="1"/>
              <a:t>modeparallelism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 if we do not take into account the time for back-propagation, then expert-designed placement makes sense because the workload is more balanced (whilst still less balanced than ours).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22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25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frameworks will suffer from huge performance penalties when relying on page-migration for training DNNs.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46930" y="1372791"/>
            <a:ext cx="8229600" cy="3394472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defRPr sz="2400">
                <a:solidFill>
                  <a:srgbClr val="BB0000"/>
                </a:solidFill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91540" indent="-342900">
              <a:buFont typeface="Arial" panose="020B0604020202020204" pitchFamily="34" charset="0"/>
              <a:buChar char="•"/>
              <a:defRPr/>
            </a:lvl4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	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	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590" y="838178"/>
            <a:ext cx="8836730" cy="534613"/>
          </a:xfrm>
          <a:prstGeom prst="rect">
            <a:avLst/>
          </a:prstGeom>
        </p:spPr>
        <p:txBody>
          <a:bodyPr vert="horz"/>
          <a:lstStyle>
            <a:lvl1pPr algn="l"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300891"/>
            <a:ext cx="7194020" cy="331301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2626"/>
            <a:ext cx="9144000" cy="4460875"/>
          </a:xfrm>
          <a:prstGeom prst="rect">
            <a:avLst/>
          </a:prstGeom>
          <a:solidFill>
            <a:srgbClr val="636D6E"/>
          </a:solidFill>
          <a:ln>
            <a:solidFill>
              <a:srgbClr val="636D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81604"/>
            <a:ext cx="3392206" cy="501609"/>
          </a:xfrm>
          <a:prstGeom prst="rect">
            <a:avLst/>
          </a:prstGeom>
          <a:solidFill>
            <a:srgbClr val="636D6E"/>
          </a:solidFill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300891"/>
            <a:ext cx="7194020" cy="3313013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7200" b="1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881010" y="4110247"/>
            <a:ext cx="3392206" cy="8205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157326"/>
            <a:ext cx="7200384" cy="2842484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quotes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92952"/>
            <a:ext cx="9144000" cy="445054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68541" y="1064378"/>
            <a:ext cx="3998889" cy="1374022"/>
          </a:xfrm>
          <a:prstGeom prst="rect">
            <a:avLst/>
          </a:prstGeom>
          <a:ln w="3810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Fifth level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92952"/>
            <a:ext cx="3883850" cy="445054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137593" y="1372791"/>
            <a:ext cx="4701503" cy="3165342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rgbClr val="636D6E"/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rgbClr val="636D6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0" y="789714"/>
            <a:ext cx="4642821" cy="47708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rgbClr val="636D6E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0" y="789714"/>
            <a:ext cx="4642821" cy="47708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rgbClr val="636D6E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400403" y="1372791"/>
            <a:ext cx="6527582" cy="3394472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</p:spPr>
        <p:txBody>
          <a:bodyPr vert="horz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27974" y="4741863"/>
            <a:ext cx="2133600" cy="2738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36D6E"/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230833"/>
            <a:ext cx="9144000" cy="2222105"/>
          </a:xfrm>
          <a:prstGeom prst="rect">
            <a:avLst/>
          </a:prstGeom>
          <a:solidFill>
            <a:srgbClr val="636D6E"/>
          </a:solidFill>
          <a:ln>
            <a:solidFill>
              <a:srgbClr val="636D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heOhioStateUniversity-Horiz-RGB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84" y="1200151"/>
            <a:ext cx="4800600" cy="6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9144000" cy="682625"/>
            <a:chOff x="0" y="1040406"/>
            <a:chExt cx="9144000" cy="910167"/>
          </a:xfrm>
          <a:solidFill>
            <a:srgbClr val="636D6E"/>
          </a:solidFill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3"/>
              <a:ext cx="2438400" cy="471424"/>
            </a:xfrm>
            <a:prstGeom prst="rect">
              <a:avLst/>
            </a:prstGeom>
            <a:grpFill/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476342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towardsdatascience.com/the-almighty-policy-gradient-in-reinforcement-learning-6790bee8db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he-almighty-policy-gradient-in-reinforcement-learning-6790bee8db6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s://towardsdatascience.com/the-almighty-policy-gradient-in-reinforcement-learning-6790bee8db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almighty-policy-gradient-in-reinforcement-learning-6790bee8db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nu.edu/documents/139931/1275097249/NTNU_HetComp_toPublish.pdf/486588ee-23af-4104-8a04-bb18cd5a68c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1413015" y="2323668"/>
            <a:ext cx="6400800" cy="617537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Device Placement with Reinforcement Learning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5" y="3425539"/>
            <a:ext cx="6400800" cy="617537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Azalia</a:t>
            </a:r>
            <a:r>
              <a:rPr lang="en-US" sz="1800" dirty="0"/>
              <a:t> </a:t>
            </a:r>
            <a:r>
              <a:rPr lang="en-US" sz="1800" dirty="0" err="1"/>
              <a:t>Mirhoseini</a:t>
            </a:r>
            <a:r>
              <a:rPr lang="en-US" sz="1800" dirty="0"/>
              <a:t>,  </a:t>
            </a:r>
            <a:r>
              <a:rPr lang="en-US" sz="1800" dirty="0" err="1"/>
              <a:t>Hieu</a:t>
            </a:r>
            <a:r>
              <a:rPr lang="en-US" sz="1800" dirty="0"/>
              <a:t> Pham,  </a:t>
            </a:r>
            <a:r>
              <a:rPr lang="en-US" sz="1800" dirty="0" err="1"/>
              <a:t>Quoc</a:t>
            </a:r>
            <a:r>
              <a:rPr lang="en-US" sz="1800" dirty="0"/>
              <a:t> V. Le,  Benoit Steiner,  </a:t>
            </a:r>
            <a:r>
              <a:rPr lang="en-US" sz="1800" dirty="0" err="1"/>
              <a:t>Rasmus</a:t>
            </a:r>
            <a:r>
              <a:rPr lang="en-US" sz="1800" dirty="0"/>
              <a:t> Larsen,  </a:t>
            </a:r>
            <a:r>
              <a:rPr lang="en-US" sz="1800" dirty="0" err="1"/>
              <a:t>Yuefeng</a:t>
            </a:r>
            <a:r>
              <a:rPr lang="en-US" sz="1800" dirty="0"/>
              <a:t> Zhou,  Naveen Kumar, Mohammad </a:t>
            </a:r>
            <a:r>
              <a:rPr lang="en-US" sz="1800" dirty="0" err="1"/>
              <a:t>Norouzi</a:t>
            </a:r>
            <a:r>
              <a:rPr lang="en-US" sz="1800" dirty="0"/>
              <a:t>,  </a:t>
            </a:r>
            <a:r>
              <a:rPr lang="en-US" sz="1800" dirty="0" err="1"/>
              <a:t>Samy</a:t>
            </a:r>
            <a:r>
              <a:rPr lang="en-US" sz="1800" dirty="0"/>
              <a:t> </a:t>
            </a:r>
            <a:r>
              <a:rPr lang="en-US" sz="1800" dirty="0" err="1"/>
              <a:t>Bengio</a:t>
            </a:r>
            <a:r>
              <a:rPr lang="en-US" sz="1800" dirty="0"/>
              <a:t>,  Jeff Dean  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Reinforcement Learning?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Agents (Problem)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</a:t>
            </a:r>
            <a:r>
              <a:rPr lang="en-US" altLang="zh-CN" sz="2400" dirty="0"/>
              <a:t>xploration (Ac</a:t>
            </a:r>
            <a:r>
              <a:rPr lang="en-US" sz="2400" dirty="0"/>
              <a:t>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environment (Markov decision process)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Cumulative reward (Feedback)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Learning?</a:t>
            </a:r>
          </a:p>
        </p:txBody>
      </p:sp>
      <p:pic>
        <p:nvPicPr>
          <p:cNvPr id="1026" name="Picture 2" descr="Image result for Reinforcement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660" y="1219178"/>
            <a:ext cx="4316095" cy="166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6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sz="2000" dirty="0"/>
              <a:t>A good strategy;</a:t>
            </a:r>
          </a:p>
          <a:p>
            <a:pPr lvl="1"/>
            <a:r>
              <a:rPr lang="en-US" sz="2000" dirty="0"/>
              <a:t>A good policy-finder.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Isn’t reinforcement learning just genetic algorithm</a:t>
            </a:r>
            <a:r>
              <a:rPr lang="en-US" sz="1800" i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Mutation and evolution;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(Kind of) metaheuristics optimization;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Search and memory;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27" y="1630723"/>
            <a:ext cx="2952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8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here?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Learning?</a:t>
            </a:r>
          </a:p>
        </p:txBody>
      </p:sp>
      <p:pic>
        <p:nvPicPr>
          <p:cNvPr id="2050" name="Picture 2" descr="Image result for Reinforcement Learnin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382" y="2286000"/>
            <a:ext cx="3922366" cy="225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reinforcement learning starcraf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1" y="2286000"/>
            <a:ext cx="4050452" cy="227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4420" y="1927860"/>
            <a:ext cx="279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Real-time strategy game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8780" y="1927860"/>
            <a:ext cx="279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Atari game</a:t>
            </a:r>
          </a:p>
        </p:txBody>
      </p:sp>
    </p:spTree>
    <p:extLst>
      <p:ext uri="{BB962C8B-B14F-4D97-AF65-F5344CB8AC3E}">
        <p14:creationId xmlns:p14="http://schemas.microsoft.com/office/powerpoint/2010/main" val="148474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sz="1600" dirty="0">
                    <a:solidFill>
                      <a:schemeClr val="accent4"/>
                    </a:solidFill>
                  </a:rPr>
                  <a:t>Minimize: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sz="1600" b="0" dirty="0">
                  <a:solidFill>
                    <a:schemeClr val="accent4"/>
                  </a:solidFill>
                </a:endParaRPr>
              </a:p>
              <a:p>
                <a:endParaRPr lang="en-US" sz="1600" dirty="0">
                  <a:solidFill>
                    <a:schemeClr val="accent4"/>
                  </a:solidFill>
                </a:endParaRPr>
              </a:p>
              <a:p>
                <a:r>
                  <a:rPr lang="en-US" sz="1600" dirty="0">
                    <a:solidFill>
                      <a:schemeClr val="accent4"/>
                    </a:solidFill>
                  </a:rPr>
                  <a:t>Where: </a:t>
                </a:r>
              </a:p>
              <a:p>
                <a14:m>
                  <m:oMath xmlns:m="http://schemas.openxmlformats.org/officeDocument/2006/math">
                    <m:r>
                      <a:rPr lang="en-US" sz="160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accent4"/>
                    </a:solidFill>
                  </a:rPr>
                  <a:t> operations: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err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b="0" i="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600" b="0" i="0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>
                    <a:solidFill>
                      <a:schemeClr val="accent4"/>
                    </a:solidFill>
                  </a:rPr>
                  <a:t> available devices;</a:t>
                </a:r>
              </a:p>
              <a:p>
                <a:r>
                  <a:rPr lang="en-US" sz="1600" dirty="0">
                    <a:solidFill>
                      <a:schemeClr val="accent4"/>
                    </a:solidFill>
                  </a:rPr>
                  <a:t>P is a placement: an assignment of an operation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accent4"/>
                    </a:solidFill>
                  </a:rPr>
                  <a:t>to a device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𝑝𝑖</m:t>
                    </m:r>
                  </m:oMath>
                </a14:m>
                <a:r>
                  <a:rPr lang="en-US" sz="1600" dirty="0">
                    <a:solidFill>
                      <a:schemeClr val="accent4"/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∈ {1, …, </m:t>
                    </m:r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sz="1600" dirty="0">
                  <a:solidFill>
                    <a:schemeClr val="accent4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accent4"/>
                    </a:solidFill>
                  </a:rPr>
                  <a:t> is the complete execution time of a </a:t>
                </a:r>
                <a:r>
                  <a:rPr lang="en-US" sz="1600" dirty="0" err="1">
                    <a:solidFill>
                      <a:schemeClr val="accent4"/>
                    </a:solidFill>
                  </a:rPr>
                  <a:t>TensorFlow</a:t>
                </a:r>
                <a:r>
                  <a:rPr lang="en-US" sz="1600" dirty="0">
                    <a:solidFill>
                      <a:schemeClr val="accent4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solidFill>
                      <a:schemeClr val="accent4"/>
                    </a:solidFill>
                  </a:rPr>
                  <a:t> under placement P.</a:t>
                </a:r>
              </a:p>
              <a:p>
                <a:endParaRPr lang="en-US" sz="2000" dirty="0">
                  <a:solidFill>
                    <a:schemeClr val="accent4"/>
                  </a:solidFill>
                </a:endParaRPr>
              </a:p>
              <a:p>
                <a:r>
                  <a:rPr lang="en-US" sz="2000" dirty="0">
                    <a:solidFill>
                      <a:schemeClr val="accent4"/>
                    </a:solidFill>
                  </a:rPr>
                  <a:t>In plain word: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under different placement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minimize the corresponding execution time.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740" t="-358" r="-74" b="-2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124908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Bad placements sampled in the beginning is noisy: will lead to bad learning signals.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Near converged, different placement is hard to distinguish.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sz="2400" dirty="0"/>
                  <a:t>Empirically change a more robust optimization target: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R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P</m:t>
                      </m:r>
                      <m:r>
                        <m:rPr>
                          <m:nor/>
                        </m:rPr>
                        <a:rPr lang="en-US"/>
                        <m:t>) 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√</m:t>
                      </m:r>
                      <m:r>
                        <m:rPr>
                          <m:nor/>
                        </m:rPr>
                        <a:rPr lang="en-US"/>
                        <m:t>r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P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can’t we just do the math, based on r(P)?</a:t>
            </a:r>
          </a:p>
        </p:txBody>
      </p:sp>
    </p:spTree>
    <p:extLst>
      <p:ext uri="{BB962C8B-B14F-4D97-AF65-F5344CB8AC3E}">
        <p14:creationId xmlns:p14="http://schemas.microsoft.com/office/powerpoint/2010/main" val="368757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Supposing a system consisting of several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 and corresponding action between subsequent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Basically: next state is only determined by current state and the action.</a:t>
                </a:r>
              </a:p>
              <a:p>
                <a:endParaRPr lang="en-US" dirty="0"/>
              </a:p>
              <a:p>
                <a:r>
                  <a:rPr lang="en-US" sz="2000" i="1" dirty="0"/>
                  <a:t>Remember dynamic programming?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109" t="-1252" r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977" y="4831385"/>
            <a:ext cx="81739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https://towardsdatascience.com/the-almighty-policy-gradient-in-reinforcement-learning-6790bee8db6</a:t>
            </a:r>
            <a:endParaRPr lang="en-US" sz="1100" dirty="0"/>
          </a:p>
        </p:txBody>
      </p:sp>
      <p:pic>
        <p:nvPicPr>
          <p:cNvPr id="4098" name="Picture 2" descr="Image result for dynamic programm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08" y="3508719"/>
            <a:ext cx="3108960" cy="14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153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Supposing a policy/action/arrangement/placement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, which is parameterized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Our goal is to find:</a:t>
                </a:r>
                <a:endParaRPr lang="en-US" b="0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Basically: Find the best parameters for 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109" t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977" y="4831385"/>
            <a:ext cx="81739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https://towardsdatascience.com/the-almighty-policy-gradient-in-reinforcement-learning-6790bee8db6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629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We will need to assign a reward for our </a:t>
                </a:r>
                <a:r>
                  <a:rPr lang="en-US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decision/policy:</a:t>
                </a:r>
              </a:p>
              <a:p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l-G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l-G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l-G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l-G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l-G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Basically: Find the best parameters for 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with shortest time.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109" t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reward?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977" y="4831385"/>
            <a:ext cx="81739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https://towardsdatascience.com/the-almighty-policy-gradient-in-reinforcement-learning-6790bee8db6</a:t>
            </a:r>
            <a:endParaRPr lang="en-US" sz="1100" dirty="0"/>
          </a:p>
        </p:txBody>
      </p:sp>
      <p:pic>
        <p:nvPicPr>
          <p:cNvPr id="5" name="Picture 2" descr="Image result for detroit become human t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284" y="2262784"/>
            <a:ext cx="5109716" cy="287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lose-up of a human-like android's face, with the skyline of Detroit in the background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241"/>
          <a:stretch/>
        </p:blipFill>
        <p:spPr bwMode="auto">
          <a:xfrm>
            <a:off x="7246959" y="0"/>
            <a:ext cx="1897041" cy="226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1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Device Placement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Reinforcement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Sequence-to-sequence model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everal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25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l-G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l-G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l-G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l-G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l-G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Why there’s an E? </a:t>
                </a:r>
              </a:p>
              <a:p>
                <a:pPr lvl="1"/>
                <a:r>
                  <a:rPr lang="en-US" sz="2000" dirty="0"/>
                  <a:t>	R(P) is a stochastic process;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r>
                      <a:rPr lang="el-GR" sz="200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;</m:t>
                    </m:r>
                    <m:r>
                      <a:rPr lang="el-GR" sz="200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lvl="1"/>
                <a:r>
                  <a:rPr lang="en-US" sz="2000" dirty="0"/>
                  <a:t>	It is defined by an attentional sequence-to-sequence model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∼</m:t>
                    </m:r>
                    <m:r>
                      <a:rPr lang="el-GR" sz="200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;</m:t>
                    </m:r>
                    <m:r>
                      <a:rPr lang="el-GR" sz="200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lvl="1"/>
                <a:r>
                  <a:rPr lang="en-US" sz="2000" dirty="0"/>
                  <a:t>	P follows the distribution of policy we gave, which is also pre-determined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heck does this mean!</a:t>
            </a:r>
          </a:p>
        </p:txBody>
      </p:sp>
    </p:spTree>
    <p:extLst>
      <p:ext uri="{BB962C8B-B14F-4D97-AF65-F5344CB8AC3E}">
        <p14:creationId xmlns:p14="http://schemas.microsoft.com/office/powerpoint/2010/main" val="645163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·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4"/>
                    </a:solidFill>
                  </a:rPr>
                  <a:t>This is a famous equation!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4"/>
                    </a:solidFill>
                  </a:rPr>
                  <a:t>Explicit learning – not (or less) a black box.</a:t>
                </a:r>
                <a:endParaRPr lang="en-US" sz="2000" dirty="0">
                  <a:solidFill>
                    <a:schemeClr val="accent4"/>
                  </a:solidFill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−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4"/>
                    </a:solidFill>
                  </a:rPr>
                  <a:t>It works!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4"/>
                    </a:solidFill>
                  </a:rPr>
                  <a:t>S</a:t>
                </a:r>
                <a:r>
                  <a:rPr lang="en-US" altLang="zh-CN" sz="2000" dirty="0">
                    <a:solidFill>
                      <a:schemeClr val="accent4"/>
                    </a:solidFill>
                  </a:rPr>
                  <a:t>cale-down using a baseline term B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4"/>
                    </a:solidFill>
                  </a:rPr>
                  <a:t>Easier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592" b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- REINFORCE equation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977" y="4831385"/>
            <a:ext cx="81739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https://towardsdatascience.com/the-almighty-policy-gradient-in-reinforcement-learning-6790bee8db6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212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Graphs with large memory footprint: fail to execute.</a:t>
            </a:r>
          </a:p>
          <a:p>
            <a:pPr lvl="1"/>
            <a:r>
              <a:rPr lang="en-US" dirty="0"/>
              <a:t>Instead, set a large failing signal, manually.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B0000"/>
                </a:solidFill>
              </a:rPr>
              <a:t>Some sporicidal and unexpected fail: especially after higher steps.</a:t>
            </a:r>
          </a:p>
          <a:p>
            <a:pPr lvl="1"/>
            <a:r>
              <a:rPr lang="en-US" dirty="0"/>
              <a:t>Instead, hard code the training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Initialize the baseline B with the failing signal results in more exploration.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in practice</a:t>
            </a:r>
          </a:p>
        </p:txBody>
      </p:sp>
    </p:spTree>
    <p:extLst>
      <p:ext uri="{BB962C8B-B14F-4D97-AF65-F5344CB8AC3E}">
        <p14:creationId xmlns:p14="http://schemas.microsoft.com/office/powerpoint/2010/main" val="2314990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Architecture details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95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LSTM;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 a content-based attention mechanism;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7068"/>
            <a:ext cx="9144000" cy="26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9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Sequence of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Embed the operations by concatenating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Store a tunable embedding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graph’s operation has a computation type:</a:t>
            </a:r>
          </a:p>
          <a:p>
            <a:pPr marL="1234440" lvl="3"/>
            <a:r>
              <a:rPr lang="en-US" dirty="0" err="1"/>
              <a:t>MatMul</a:t>
            </a:r>
            <a:r>
              <a:rPr lang="en-US" dirty="0"/>
              <a:t> or conv2d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966637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Attentional LSTM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Same steps as operations in graph 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step outputs the device for the operation at the same encoder time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242712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lot of operations in a graph;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Vanishing and exploding gradient;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 memory footprints;</a:t>
            </a:r>
          </a:p>
          <a:p>
            <a:endParaRPr lang="en-US" dirty="0"/>
          </a:p>
          <a:p>
            <a:r>
              <a:rPr lang="en-US" dirty="0"/>
              <a:t>Solution: manually forcing several operations located on same device.</a:t>
            </a:r>
          </a:p>
          <a:p>
            <a:r>
              <a:rPr lang="en-US" dirty="0"/>
              <a:t>With </a:t>
            </a:r>
            <a:r>
              <a:rPr lang="en-US" dirty="0" err="1"/>
              <a:t>collocate_with</a:t>
            </a:r>
            <a:r>
              <a:rPr lang="en-US" dirty="0"/>
              <a:t> feature of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Co-locating operations</a:t>
            </a:r>
          </a:p>
        </p:txBody>
      </p:sp>
    </p:spTree>
    <p:extLst>
      <p:ext uri="{BB962C8B-B14F-4D97-AF65-F5344CB8AC3E}">
        <p14:creationId xmlns:p14="http://schemas.microsoft.com/office/powerpoint/2010/main" val="388893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Asynchronous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Several controllers;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storing input graph parameters on server to avoid latency;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controller control K workers.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20 controller; each with 4 – 8 workers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Takes 12 – 27 hours to find best placement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11" y="0"/>
            <a:ext cx="3755189" cy="16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10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72D60F-EAF8-45A8-AA55-E9A5AE4C0E5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FC6D-EC1B-4796-B8BE-AF825622A81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4055C9-109F-4D76-B2B0-E9C92266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4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z="7200" dirty="0"/>
              <a:t>Device placement?</a:t>
            </a:r>
          </a:p>
          <a:p>
            <a:endParaRPr lang="en-US" sz="7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95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7549EE-C7F5-4E25-AAA8-43B148608E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Three established deep learning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Recurrent Neural Network Language Model (RNNLM) with 2 LSTM layers (size = 2048 and 1024): with Adam.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Neural Machine Translation with attention mechanism (NMT) (size = 2048 and 1024): with Adam.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Inception-V3 (299 × 299 × 3): with </a:t>
            </a:r>
            <a:r>
              <a:rPr lang="en-US" sz="2000" dirty="0" err="1"/>
              <a:t>RMSProp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7EEA4C-42A0-4C6B-BA4C-B8369AAE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models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CC144A1-87CF-43F5-8335-C0FDFE71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11" y="3530421"/>
            <a:ext cx="4169242" cy="1594122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86EA59-7D66-4BBF-9B29-1C85C5086B28}"/>
              </a:ext>
            </a:extLst>
          </p:cNvPr>
          <p:cNvSpPr txBox="1"/>
          <p:nvPr/>
        </p:nvSpPr>
        <p:spPr>
          <a:xfrm>
            <a:off x="1641975" y="4120656"/>
            <a:ext cx="316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Co-location groups:</a:t>
            </a:r>
          </a:p>
        </p:txBody>
      </p:sp>
    </p:spTree>
    <p:extLst>
      <p:ext uri="{BB962C8B-B14F-4D97-AF65-F5344CB8AC3E}">
        <p14:creationId xmlns:p14="http://schemas.microsoft.com/office/powerpoint/2010/main" val="3384164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1B32F8-E097-4D9E-BB41-57B81CC8CF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1 Intel Haswell 2300 CPU with 18 cores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2 or 4 Nvidia Tesla K80 GPUs</a:t>
            </a:r>
          </a:p>
          <a:p>
            <a:endParaRPr lang="en-US" dirty="0"/>
          </a:p>
          <a:p>
            <a:r>
              <a:rPr lang="en-US" dirty="0"/>
              <a:t>50 GB of 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1334E-9A67-48E2-9A28-802C9976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3845098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5997E7-1673-481D-82E3-BEC7D411B9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Comparison with the trained placement: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Single-CPU;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Single-GPU;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Scotch static mapper;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MinCut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Expert-design</a:t>
            </a:r>
          </a:p>
        </p:txBody>
      </p:sp>
    </p:spTree>
    <p:extLst>
      <p:ext uri="{BB962C8B-B14F-4D97-AF65-F5344CB8AC3E}">
        <p14:creationId xmlns:p14="http://schemas.microsoft.com/office/powerpoint/2010/main" val="3875623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D05920-5F83-4713-8AFB-25F6BE83DAD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889397" y="1500704"/>
            <a:ext cx="7459116" cy="18195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45CBCB5-2745-4BFD-827E-90406D1A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Single-Step Runtime Efficiency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588944-0EDC-4152-A04B-BD86B9D35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33" y="3391851"/>
            <a:ext cx="783064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14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F4B47C-FF78-4056-89A3-08C6371B150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RNNLM: </a:t>
            </a:r>
            <a:r>
              <a:rPr lang="en-US" sz="2000" dirty="0">
                <a:solidFill>
                  <a:schemeClr val="accent5"/>
                </a:solidFill>
              </a:rPr>
              <a:t>detects that it is possible to fit the whole RNNLM graph into one GPU, to </a:t>
            </a:r>
            <a:r>
              <a:rPr lang="en-US" sz="2000" dirty="0">
                <a:solidFill>
                  <a:srgbClr val="C00000"/>
                </a:solidFill>
              </a:rPr>
              <a:t>save communication latencies</a:t>
            </a:r>
            <a:r>
              <a:rPr lang="en-US" sz="2000" dirty="0">
                <a:solidFill>
                  <a:schemeClr val="accent5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Neural MT: </a:t>
            </a:r>
            <a:r>
              <a:rPr lang="en-US" sz="2000" dirty="0">
                <a:solidFill>
                  <a:schemeClr val="accent5"/>
                </a:solidFill>
              </a:rPr>
              <a:t>Learns to put the </a:t>
            </a:r>
            <a:r>
              <a:rPr lang="en-US" sz="2000" dirty="0">
                <a:solidFill>
                  <a:srgbClr val="C00000"/>
                </a:solidFill>
              </a:rPr>
              <a:t>less computational expensive</a:t>
            </a:r>
            <a:r>
              <a:rPr lang="en-US" sz="2000" dirty="0">
                <a:solidFill>
                  <a:schemeClr val="accent5"/>
                </a:solidFill>
              </a:rPr>
              <a:t> operations, such as embedding lookups, on the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Inception-V3: </a:t>
            </a:r>
            <a:r>
              <a:rPr lang="en-US" sz="2000" dirty="0">
                <a:solidFill>
                  <a:schemeClr val="accent5"/>
                </a:solidFill>
              </a:rPr>
              <a:t>when only 2 GPUs available, the degree of freedom for model parallelism is limited. It thus places </a:t>
            </a:r>
            <a:r>
              <a:rPr lang="en-US" sz="2000" dirty="0">
                <a:solidFill>
                  <a:srgbClr val="C00000"/>
                </a:solidFill>
              </a:rPr>
              <a:t>all the operations on a single GPU </a:t>
            </a:r>
            <a:r>
              <a:rPr lang="en-US" sz="2000" dirty="0">
                <a:solidFill>
                  <a:schemeClr val="accent5"/>
                </a:solidFill>
              </a:rPr>
              <a:t>(although it </a:t>
            </a:r>
            <a:r>
              <a:rPr lang="en-US" sz="2000" dirty="0">
                <a:solidFill>
                  <a:srgbClr val="C00000"/>
                </a:solidFill>
              </a:rPr>
              <a:t>could use 2 GPUs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32D52A-5D13-4CA7-934B-B5740A3D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model…</a:t>
            </a:r>
          </a:p>
        </p:txBody>
      </p:sp>
    </p:spTree>
    <p:extLst>
      <p:ext uri="{BB962C8B-B14F-4D97-AF65-F5344CB8AC3E}">
        <p14:creationId xmlns:p14="http://schemas.microsoft.com/office/powerpoint/2010/main" val="1510624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7436C1-1E09-4A2D-AF6C-D3939B2969B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only the single-step-wise training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also the entire training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Strangely, the paper only presented NMT and Inception-V3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09326A-9ED0-43F8-83B6-EC93A4EF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Runtime Efficiency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E81960C1-B634-4ADF-92A5-912503D91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76" y="3590070"/>
            <a:ext cx="6537247" cy="14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81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5E33EFA-8DD7-457F-A90D-ABCE0242D09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50472" y="1652948"/>
            <a:ext cx="4286848" cy="318179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0C0CE1-F571-4F13-BFBD-B3C5A6B2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A09F2-376C-4C11-BA11-2554DD88B0C6}"/>
              </a:ext>
            </a:extLst>
          </p:cNvPr>
          <p:cNvSpPr/>
          <p:nvPr/>
        </p:nvSpPr>
        <p:spPr>
          <a:xfrm>
            <a:off x="330879" y="220241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229.57 hour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72958-420B-43C6-8209-960E68FED2FB}"/>
              </a:ext>
            </a:extLst>
          </p:cNvPr>
          <p:cNvSpPr/>
          <p:nvPr/>
        </p:nvSpPr>
        <p:spPr>
          <a:xfrm>
            <a:off x="330879" y="1652948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expert-designed placement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65251-1170-488E-98DF-60B34C7B2A3F}"/>
              </a:ext>
            </a:extLst>
          </p:cNvPr>
          <p:cNvSpPr/>
          <p:nvPr/>
        </p:nvSpPr>
        <p:spPr>
          <a:xfrm>
            <a:off x="330879" y="275188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RLbased</a:t>
            </a:r>
            <a:r>
              <a:rPr lang="en-US" dirty="0"/>
              <a:t> placement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5A475-ACE4-4680-821A-D333732F147D}"/>
              </a:ext>
            </a:extLst>
          </p:cNvPr>
          <p:cNvSpPr/>
          <p:nvPr/>
        </p:nvSpPr>
        <p:spPr>
          <a:xfrm>
            <a:off x="336453" y="330135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165.73 hours</a:t>
            </a:r>
          </a:p>
        </p:txBody>
      </p:sp>
    </p:spTree>
    <p:extLst>
      <p:ext uri="{BB962C8B-B14F-4D97-AF65-F5344CB8AC3E}">
        <p14:creationId xmlns:p14="http://schemas.microsoft.com/office/powerpoint/2010/main" val="1960310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25553B-162F-45F4-B839-A988129F043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5703" y="1372791"/>
            <a:ext cx="4819836" cy="3394472"/>
          </a:xfrm>
        </p:spPr>
        <p:txBody>
          <a:bodyPr/>
          <a:lstStyle/>
          <a:p>
            <a:r>
              <a:rPr lang="en-US" dirty="0"/>
              <a:t>Data parallelism, rather than model parallelism.</a:t>
            </a:r>
          </a:p>
          <a:p>
            <a:r>
              <a:rPr lang="en-US" dirty="0"/>
              <a:t>Asynchronous towers: puts one replica of the Inception-V3 network on each GPU</a:t>
            </a:r>
          </a:p>
          <a:p>
            <a:r>
              <a:rPr lang="en-US" dirty="0"/>
              <a:t>Synchronous Tower: the same as Asynchronous towers, except that it waits for the gradients of all copies before making an update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A5FF97-6905-4968-B8B6-512A4114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Inception-V3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D94E55D-9FEB-4D72-A7D3-F07307580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046" y="1372791"/>
            <a:ext cx="432495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83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CD69D1A-64E8-4D6E-BE45-D0369210F9B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295121" y="1454211"/>
            <a:ext cx="4323834" cy="33940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0EE4F9-7C91-43D7-9FBF-20350B32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load profiling of NMT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14CC5-9E47-4134-B110-E84163EA3336}"/>
              </a:ext>
            </a:extLst>
          </p:cNvPr>
          <p:cNvSpPr/>
          <p:nvPr/>
        </p:nvSpPr>
        <p:spPr>
          <a:xfrm>
            <a:off x="4465320" y="1420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RL-based placement balances the workload significantly better than does the expert-designed placement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0C4483-2735-46A7-AA24-F94417D9E4CD}"/>
              </a:ext>
            </a:extLst>
          </p:cNvPr>
          <p:cNvSpPr/>
          <p:nvPr/>
        </p:nvSpPr>
        <p:spPr>
          <a:xfrm>
            <a:off x="4465320" y="26624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imbalance is much more significant when back-propagation time is considered.</a:t>
            </a:r>
          </a:p>
        </p:txBody>
      </p:sp>
    </p:spTree>
    <p:extLst>
      <p:ext uri="{BB962C8B-B14F-4D97-AF65-F5344CB8AC3E}">
        <p14:creationId xmlns:p14="http://schemas.microsoft.com/office/powerpoint/2010/main" val="1374691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6F8D4B-E99C-435F-BBC3-1EFFDF948F3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00590" y="1470724"/>
            <a:ext cx="4171344" cy="33940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265CF05-77C3-4900-907B-59F55547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load profiling of Inception-V3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EBDA7-CBFB-4A0D-8A81-4FBFBC3E3A0F}"/>
              </a:ext>
            </a:extLst>
          </p:cNvPr>
          <p:cNvSpPr/>
          <p:nvPr/>
        </p:nvSpPr>
        <p:spPr>
          <a:xfrm>
            <a:off x="4371410" y="14881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RL-based placement does not seek to balance the computations between GPUs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83F5ED-4591-4E47-8163-C56360E714D2}"/>
              </a:ext>
            </a:extLst>
          </p:cNvPr>
          <p:cNvSpPr/>
          <p:nvPr/>
        </p:nvSpPr>
        <p:spPr>
          <a:xfrm>
            <a:off x="4371934" y="22300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Inception-V3 has more dependencies than NMT, allowing less room for model parallelism across GPUs</a:t>
            </a:r>
          </a:p>
        </p:txBody>
      </p:sp>
    </p:spTree>
    <p:extLst>
      <p:ext uri="{BB962C8B-B14F-4D97-AF65-F5344CB8AC3E}">
        <p14:creationId xmlns:p14="http://schemas.microsoft.com/office/powerpoint/2010/main" val="135951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What?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Merging CPU and GPU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Neural network 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make the system works and improve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distributed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2231856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8D9440-BC57-4733-8D52-7D4673F34F8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00590" y="1373188"/>
            <a:ext cx="4419368" cy="33940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2315EA-9142-4A6D-AB9D-7B23ED2F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copy profiling of Inception-V3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2E074-946A-4798-B782-AB788E253770}"/>
              </a:ext>
            </a:extLst>
          </p:cNvPr>
          <p:cNvSpPr/>
          <p:nvPr/>
        </p:nvSpPr>
        <p:spPr>
          <a:xfrm>
            <a:off x="4619958" y="158328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RL-</a:t>
            </a:r>
            <a:r>
              <a:rPr lang="en-US" altLang="zh-CN" dirty="0"/>
              <a:t>based </a:t>
            </a:r>
            <a:r>
              <a:rPr lang="en-US" dirty="0"/>
              <a:t>model parameters are on the same device as the operations that use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9DA4F-5632-419D-B53C-EFD32C9D1F12}"/>
              </a:ext>
            </a:extLst>
          </p:cNvPr>
          <p:cNvSpPr/>
          <p:nvPr/>
        </p:nvSpPr>
        <p:spPr>
          <a:xfrm>
            <a:off x="4618955" y="2716706"/>
            <a:ext cx="43244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Synchronous tower model has to wait for all parameters have to be updated and sent to them.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693D88-6BE4-49A4-A14E-AE3698D7444E}"/>
              </a:ext>
            </a:extLst>
          </p:cNvPr>
          <p:cNvSpPr/>
          <p:nvPr/>
        </p:nvSpPr>
        <p:spPr>
          <a:xfrm>
            <a:off x="4618955" y="3850130"/>
            <a:ext cx="4157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Reduce the communication cost, leading to overall reduction in computing time. </a:t>
            </a:r>
          </a:p>
        </p:txBody>
      </p:sp>
    </p:spTree>
    <p:extLst>
      <p:ext uri="{BB962C8B-B14F-4D97-AF65-F5344CB8AC3E}">
        <p14:creationId xmlns:p14="http://schemas.microsoft.com/office/powerpoint/2010/main" val="2370499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0" y="2323668"/>
            <a:ext cx="8953499" cy="617537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vDNN</a:t>
            </a:r>
            <a:r>
              <a:rPr lang="en-US" sz="2800" dirty="0"/>
              <a:t>: Virtualized Deep Neural Networks for Scalable, Memory-Efficient Neural Network Design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5" y="3425539"/>
            <a:ext cx="6400800" cy="617537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Minsoo</a:t>
            </a:r>
            <a:r>
              <a:rPr lang="en-US" sz="1800" dirty="0"/>
              <a:t> </a:t>
            </a:r>
            <a:r>
              <a:rPr lang="en-US" sz="1800" dirty="0" err="1"/>
              <a:t>Rhu</a:t>
            </a:r>
            <a:r>
              <a:rPr lang="en-US" sz="1800" dirty="0"/>
              <a:t>, Natalia </a:t>
            </a:r>
            <a:r>
              <a:rPr lang="en-US" sz="1800" dirty="0" err="1"/>
              <a:t>Gimelshein</a:t>
            </a:r>
            <a:r>
              <a:rPr lang="en-US" sz="1800" dirty="0"/>
              <a:t>, Jason Clemons, Arslan Zulfiqar, Stephen W. Keckler</a:t>
            </a:r>
          </a:p>
        </p:txBody>
      </p:sp>
    </p:spTree>
    <p:extLst>
      <p:ext uri="{BB962C8B-B14F-4D97-AF65-F5344CB8AC3E}">
        <p14:creationId xmlns:p14="http://schemas.microsoft.com/office/powerpoint/2010/main" val="191450016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86627D-651B-4E1C-9D7E-884368917D0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073005" y="1372791"/>
            <a:ext cx="4997989" cy="26463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7358752-8CB2-4386-A291-D7EBF410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is significant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66584C-87DA-48ED-BB0B-A270114857FA}"/>
              </a:ext>
            </a:extLst>
          </p:cNvPr>
          <p:cNvSpPr/>
          <p:nvPr/>
        </p:nvSpPr>
        <p:spPr>
          <a:xfrm>
            <a:off x="2962910" y="4096524"/>
            <a:ext cx="3693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12 GB: the memory capacity of the state-of-the-art NVIDIA Titan 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1011DC-7DDC-4EC6-AF09-5661F74E2CCD}"/>
              </a:ext>
            </a:extLst>
          </p:cNvPr>
          <p:cNvCxnSpPr/>
          <p:nvPr/>
        </p:nvCxnSpPr>
        <p:spPr>
          <a:xfrm>
            <a:off x="2807899" y="2571750"/>
            <a:ext cx="3606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63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71AFF2-9582-47F1-9834-6020E49C244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DNNs trained via stochastic gradient-descent (SGD) are </a:t>
            </a:r>
            <a:r>
              <a:rPr lang="en-US" dirty="0">
                <a:solidFill>
                  <a:srgbClr val="C00000"/>
                </a:solidFill>
              </a:rPr>
              <a:t>designed and structured </a:t>
            </a:r>
            <a:r>
              <a:rPr lang="en-US" dirty="0">
                <a:solidFill>
                  <a:schemeClr val="accent5"/>
                </a:solidFill>
              </a:rPr>
              <a:t>with multiple layers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the training involves a series of </a:t>
            </a:r>
            <a:r>
              <a:rPr lang="en-US" dirty="0">
                <a:solidFill>
                  <a:srgbClr val="C00000"/>
                </a:solidFill>
              </a:rPr>
              <a:t>layer-wise</a:t>
            </a:r>
            <a:r>
              <a:rPr lang="en-US" dirty="0">
                <a:solidFill>
                  <a:schemeClr val="accent5"/>
                </a:solidFill>
              </a:rPr>
              <a:t> computations, the order of which is </a:t>
            </a:r>
            <a:r>
              <a:rPr lang="en-US" dirty="0">
                <a:solidFill>
                  <a:srgbClr val="C00000"/>
                </a:solidFill>
              </a:rPr>
              <a:t>statically fixed and repeated </a:t>
            </a:r>
            <a:r>
              <a:rPr lang="en-US" dirty="0">
                <a:solidFill>
                  <a:schemeClr val="accent5"/>
                </a:solidFill>
              </a:rPr>
              <a:t>for numerous iterations throughout the entire training process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8FBABC-21D0-4CBC-A1AA-B03449D9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1 - 2</a:t>
            </a:r>
          </a:p>
        </p:txBody>
      </p:sp>
    </p:spTree>
    <p:extLst>
      <p:ext uri="{BB962C8B-B14F-4D97-AF65-F5344CB8AC3E}">
        <p14:creationId xmlns:p14="http://schemas.microsoft.com/office/powerpoint/2010/main" val="3451143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16E569-7DC1-4B01-85F7-829013BDFBC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Forward propagation: serialized process, highly dependent. </a:t>
            </a:r>
            <a:r>
              <a:rPr lang="en-US" dirty="0"/>
              <a:t>Layer-wise.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Backward propagation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CD66D7-863B-4E0F-9D0C-4B7DED52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- Forward and backward propagation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F929C9-02BA-400C-BB41-82EEAA88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78" y="1937223"/>
            <a:ext cx="3796041" cy="1086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3845B0-6ADB-44D3-B645-9B2ABCCBE48F}"/>
              </a:ext>
            </a:extLst>
          </p:cNvPr>
          <p:cNvSpPr/>
          <p:nvPr/>
        </p:nvSpPr>
        <p:spPr>
          <a:xfrm>
            <a:off x="3604478" y="2920555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gradient maps (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614EFC-D9D8-4720-9F8B-A4E3EFF4EC41}"/>
              </a:ext>
            </a:extLst>
          </p:cNvPr>
          <p:cNvSpPr/>
          <p:nvPr/>
        </p:nvSpPr>
        <p:spPr>
          <a:xfrm>
            <a:off x="6291937" y="2920555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 gradient maps (</a:t>
            </a:r>
            <a:r>
              <a:rPr lang="en-US" dirty="0" err="1"/>
              <a:t>dX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C7B80F-9763-474F-8F4F-C9959752B36E}"/>
              </a:ext>
            </a:extLst>
          </p:cNvPr>
          <p:cNvSpPr/>
          <p:nvPr/>
        </p:nvSpPr>
        <p:spPr>
          <a:xfrm>
            <a:off x="579459" y="3408303"/>
            <a:ext cx="82295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Deriving the value of dx for layer(n) generally requires memory for both its input/output gradient maps (</a:t>
            </a:r>
            <a:r>
              <a:rPr lang="en-US" sz="2400" dirty="0" err="1">
                <a:solidFill>
                  <a:schemeClr val="accent6"/>
                </a:solidFill>
              </a:rPr>
              <a:t>dy</a:t>
            </a:r>
            <a:r>
              <a:rPr lang="en-US" sz="2400" dirty="0">
                <a:solidFill>
                  <a:schemeClr val="accent6"/>
                </a:solidFill>
              </a:rPr>
              <a:t> and dx) but also the input/output feature maps (X and Y) for this layer: </a:t>
            </a:r>
            <a:r>
              <a:rPr lang="en-US" sz="2400" dirty="0">
                <a:solidFill>
                  <a:srgbClr val="C00000"/>
                </a:solidFill>
              </a:rPr>
              <a:t>a lot of memory</a:t>
            </a:r>
          </a:p>
        </p:txBody>
      </p:sp>
    </p:spTree>
    <p:extLst>
      <p:ext uri="{BB962C8B-B14F-4D97-AF65-F5344CB8AC3E}">
        <p14:creationId xmlns:p14="http://schemas.microsoft.com/office/powerpoint/2010/main" val="3843154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8F7773-517C-485A-8748-19DA563A1B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Training a network involves both forward and backward propagation, which are repeated for millions to billions of iterations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Nature of SGD-based backward propagation, the network input is generally batched with hundreds of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Batch </a:t>
            </a:r>
            <a:r>
              <a:rPr lang="en-US" dirty="0">
                <a:solidFill>
                  <a:srgbClr val="C00000"/>
                </a:solidFill>
              </a:rPr>
              <a:t>increases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memory allocation </a:t>
            </a:r>
            <a:r>
              <a:rPr lang="en-US" dirty="0">
                <a:solidFill>
                  <a:schemeClr val="accent6"/>
                </a:solidFill>
              </a:rPr>
              <a:t>size but helps the network model better converge to an optimal solution.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964A08-16D6-46C3-8131-BDCED525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- Batch size</a:t>
            </a:r>
          </a:p>
        </p:txBody>
      </p:sp>
    </p:spTree>
    <p:extLst>
      <p:ext uri="{BB962C8B-B14F-4D97-AF65-F5344CB8AC3E}">
        <p14:creationId xmlns:p14="http://schemas.microsoft.com/office/powerpoint/2010/main" val="1529253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9A7D73-19F3-45AF-8965-1E595E5CB8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3. Even though the GPU can, process a single layer’s computation, popular ML frameworks adopt a </a:t>
            </a:r>
            <a:r>
              <a:rPr lang="en-US" dirty="0">
                <a:solidFill>
                  <a:srgbClr val="C00000"/>
                </a:solidFill>
              </a:rPr>
              <a:t>network-wide memory allocation policy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F4524B-78D8-49F5-AC37-6D1B4AFE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- 3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1210F8-3A82-47F6-A0C0-A6E74037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98" y="2523759"/>
            <a:ext cx="5029902" cy="26197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7EC3CF-35C6-491C-A0FA-4B2E96CAA39A}"/>
              </a:ext>
            </a:extLst>
          </p:cNvPr>
          <p:cNvSpPr/>
          <p:nvPr/>
        </p:nvSpPr>
        <p:spPr>
          <a:xfrm>
            <a:off x="167470" y="324754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Popular ML frameworks suffer from severe limitations in the way they </a:t>
            </a:r>
            <a:r>
              <a:rPr lang="en-US" dirty="0">
                <a:solidFill>
                  <a:srgbClr val="C00000"/>
                </a:solidFill>
              </a:rPr>
              <a:t>allocate and manage memory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Sacrifice memory use to improve performance </a:t>
            </a:r>
          </a:p>
        </p:txBody>
      </p:sp>
    </p:spTree>
    <p:extLst>
      <p:ext uri="{BB962C8B-B14F-4D97-AF65-F5344CB8AC3E}">
        <p14:creationId xmlns:p14="http://schemas.microsoft.com/office/powerpoint/2010/main" val="867329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7D8BF-2AE4-457B-A5ED-B0907CF198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6680" y="1372791"/>
            <a:ext cx="8869850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Existing schemes </a:t>
            </a:r>
            <a:r>
              <a:rPr lang="en-US" dirty="0">
                <a:solidFill>
                  <a:srgbClr val="C00000"/>
                </a:solidFill>
              </a:rPr>
              <a:t>overprovision</a:t>
            </a:r>
            <a:r>
              <a:rPr lang="en-US" dirty="0">
                <a:solidFill>
                  <a:schemeClr val="accent6"/>
                </a:solidFill>
              </a:rPr>
              <a:t> the memory allocations to network-wise requirements, even though the GPU only use part of the memory for the </a:t>
            </a:r>
            <a:r>
              <a:rPr lang="en-US" dirty="0">
                <a:solidFill>
                  <a:srgbClr val="C00000"/>
                </a:solidFill>
              </a:rPr>
              <a:t>layer-wise</a:t>
            </a:r>
            <a:r>
              <a:rPr lang="en-US" dirty="0">
                <a:solidFill>
                  <a:schemeClr val="accent6"/>
                </a:solidFill>
              </a:rPr>
              <a:t>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53% to 79% of memory is wasted.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24764-BE9E-461A-8737-1D41DBF7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58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E5B148-8852-4DA6-9E49-DEE63279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page?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09B762-1A89-40BC-A735-10C9E62BBF4F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79" y="1372791"/>
            <a:ext cx="3325868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3EE85A-52DA-40FB-B359-3362D833E624}"/>
              </a:ext>
            </a:extLst>
          </p:cNvPr>
          <p:cNvSpPr txBox="1"/>
          <p:nvPr/>
        </p:nvSpPr>
        <p:spPr>
          <a:xfrm>
            <a:off x="660400" y="1689100"/>
            <a:ext cx="3325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Memory is messy;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Humans are lazy;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Machines are stupid.</a:t>
            </a:r>
          </a:p>
        </p:txBody>
      </p:sp>
    </p:spTree>
    <p:extLst>
      <p:ext uri="{BB962C8B-B14F-4D97-AF65-F5344CB8AC3E}">
        <p14:creationId xmlns:p14="http://schemas.microsoft.com/office/powerpoint/2010/main" val="1783972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F19B1-13BD-47E4-A7CC-99EE2BA5BBA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Page-migration</a:t>
            </a:r>
            <a:r>
              <a:rPr lang="en-US" dirty="0">
                <a:solidFill>
                  <a:schemeClr val="accent6"/>
                </a:solidFill>
              </a:rPr>
              <a:t> based virtualization solutions will cause </a:t>
            </a:r>
            <a:r>
              <a:rPr lang="en-US" dirty="0">
                <a:solidFill>
                  <a:srgbClr val="C00000"/>
                </a:solidFill>
              </a:rPr>
              <a:t>more I/O overhead</a:t>
            </a:r>
            <a:r>
              <a:rPr lang="en-US" dirty="0">
                <a:solidFill>
                  <a:schemeClr val="accent6"/>
                </a:solidFill>
              </a:rPr>
              <a:t>: </a:t>
            </a:r>
          </a:p>
          <a:p>
            <a:pPr marL="1234440" lvl="3"/>
            <a:r>
              <a:rPr lang="en-US" dirty="0">
                <a:solidFill>
                  <a:schemeClr val="accent6"/>
                </a:solidFill>
              </a:rPr>
              <a:t>page transfer</a:t>
            </a:r>
          </a:p>
          <a:p>
            <a:pPr marL="1234440" lvl="3"/>
            <a:r>
              <a:rPr lang="en-US" dirty="0">
                <a:solidFill>
                  <a:schemeClr val="accent6"/>
                </a:solidFill>
              </a:rPr>
              <a:t>page table update.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To reduce the latency of memory access by moving pages near to the processor where the process accessing that memory is running.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It’s </a:t>
            </a:r>
            <a:r>
              <a:rPr lang="en-US" sz="2000" dirty="0">
                <a:solidFill>
                  <a:srgbClr val="C00000"/>
                </a:solidFill>
              </a:rPr>
              <a:t>slow</a:t>
            </a:r>
            <a:r>
              <a:rPr lang="en-US" sz="2000" dirty="0">
                <a:solidFill>
                  <a:schemeClr val="accent6"/>
                </a:solidFill>
              </a:rPr>
              <a:t>! 80 – 200 MB/sec compared with DMA </a:t>
            </a:r>
            <a:r>
              <a:rPr lang="en-US" sz="2000" dirty="0" err="1">
                <a:solidFill>
                  <a:schemeClr val="accent6"/>
                </a:solidFill>
              </a:rPr>
              <a:t>cudaMemcpy</a:t>
            </a:r>
            <a:r>
              <a:rPr lang="en-US" sz="2000" dirty="0">
                <a:solidFill>
                  <a:schemeClr val="accent6"/>
                </a:solidFill>
              </a:rPr>
              <a:t>: 12.8 – 16 GB/sec.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Could take 10s per GB.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CBC0CB-B812-4BD9-9D79-C96AD059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mechanism </a:t>
            </a:r>
          </a:p>
        </p:txBody>
      </p:sp>
    </p:spTree>
    <p:extLst>
      <p:ext uri="{BB962C8B-B14F-4D97-AF65-F5344CB8AC3E}">
        <p14:creationId xmlns:p14="http://schemas.microsoft.com/office/powerpoint/2010/main" val="39916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Different purposes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CPU: fewer cores, higher frequency, more complicated and faster cache mechanism;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GPU: much more cores, SIMD, harder to program.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distributed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79064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6DF297-1278-4CC1-A5DB-5D49DEC79FF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8F0D91-FB7F-4867-9036-18D17228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altLang="zh-CN" dirty="0"/>
              <a:t>gaps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896ABE-637F-4207-9C50-F5CDB2AE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955" y="1501686"/>
            <a:ext cx="4647153" cy="29037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2D724F-C558-4799-97EE-6B179BB1C1BA}"/>
              </a:ext>
            </a:extLst>
          </p:cNvPr>
          <p:cNvSpPr/>
          <p:nvPr/>
        </p:nvSpPr>
        <p:spPr>
          <a:xfrm>
            <a:off x="167470" y="15016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the intermediate feature maps and workspace (left axis) incur an order of magnitude higher memory usage compared to the weights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96697-2BC6-4C1C-93E8-0423493824B3}"/>
              </a:ext>
            </a:extLst>
          </p:cNvPr>
          <p:cNvSpPr/>
          <p:nvPr/>
        </p:nvSpPr>
        <p:spPr>
          <a:xfrm>
            <a:off x="167470" y="270201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Second, most of these </a:t>
            </a:r>
            <a:r>
              <a:rPr lang="en-US" dirty="0">
                <a:solidFill>
                  <a:srgbClr val="C00000"/>
                </a:solidFill>
              </a:rPr>
              <a:t>intermediate data structures</a:t>
            </a:r>
            <a:r>
              <a:rPr lang="en-US" dirty="0"/>
              <a:t> are concentrated on the feature extraction layers and are </a:t>
            </a:r>
            <a:r>
              <a:rPr lang="en-US" dirty="0">
                <a:solidFill>
                  <a:srgbClr val="C00000"/>
                </a:solidFill>
              </a:rPr>
              <a:t>less significan</a:t>
            </a:r>
            <a:r>
              <a:rPr lang="en-US" dirty="0"/>
              <a:t>t in the </a:t>
            </a:r>
            <a:r>
              <a:rPr lang="en-US" dirty="0">
                <a:solidFill>
                  <a:srgbClr val="C00000"/>
                </a:solidFill>
              </a:rPr>
              <a:t>later classifier 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C82CC-4CDA-4D02-B50B-0BA9B597CA11}"/>
              </a:ext>
            </a:extLst>
          </p:cNvPr>
          <p:cNvSpPr/>
          <p:nvPr/>
        </p:nvSpPr>
        <p:spPr>
          <a:xfrm>
            <a:off x="167470" y="392465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Third, the weights, </a:t>
            </a:r>
            <a:r>
              <a:rPr lang="en-US" dirty="0">
                <a:solidFill>
                  <a:srgbClr val="C00000"/>
                </a:solidFill>
              </a:rPr>
              <a:t>smaller</a:t>
            </a:r>
            <a:r>
              <a:rPr lang="en-US" dirty="0"/>
              <a:t> compared to these intermediate data, are concentrated on the </a:t>
            </a:r>
            <a:r>
              <a:rPr lang="en-US" dirty="0">
                <a:solidFill>
                  <a:srgbClr val="C00000"/>
                </a:solidFill>
              </a:rPr>
              <a:t>classifier layers </a:t>
            </a:r>
            <a:r>
              <a:rPr lang="en-US" dirty="0"/>
              <a:t>due to their full connectivity</a:t>
            </a:r>
          </a:p>
        </p:txBody>
      </p:sp>
    </p:spTree>
    <p:extLst>
      <p:ext uri="{BB962C8B-B14F-4D97-AF65-F5344CB8AC3E}">
        <p14:creationId xmlns:p14="http://schemas.microsoft.com/office/powerpoint/2010/main" val="1915613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284976-02A7-4D78-898C-153E63C80B1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Virtualize the memory usage of DNNs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both GPU and CPU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Minimizing its impact on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Transparent to programmer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Concentrate on the feature extraction 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0030A7-9C62-49BE-8EA2-8311A1A6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VDNN’s goals</a:t>
            </a:r>
          </a:p>
        </p:txBody>
      </p:sp>
    </p:spTree>
    <p:extLst>
      <p:ext uri="{BB962C8B-B14F-4D97-AF65-F5344CB8AC3E}">
        <p14:creationId xmlns:p14="http://schemas.microsoft.com/office/powerpoint/2010/main" val="1188121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C36626-2FBF-4333-BEB2-44467E9B8F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Sliding-window based, layer-wise memory management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Runtime memory manager </a:t>
            </a:r>
            <a:r>
              <a:rPr lang="en-US" dirty="0">
                <a:solidFill>
                  <a:srgbClr val="C00000"/>
                </a:solidFill>
              </a:rPr>
              <a:t>conservatively</a:t>
            </a:r>
            <a:r>
              <a:rPr lang="en-US" dirty="0">
                <a:solidFill>
                  <a:schemeClr val="accent6"/>
                </a:solidFill>
              </a:rPr>
              <a:t> allocates memory from its memory pool.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Useless intermediate data structures will be released.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Memory-wise, to store all the input data in the system is not economic, although they can be reused.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CB2D03-9163-459D-849C-506D84FB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556436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8ED180B3-B536-4F76-B971-957D0CE0000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00590" y="1372791"/>
            <a:ext cx="5852955" cy="223186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24283F0-2B6E-46DE-86F2-F809561B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E0F71-5094-44EF-A9E3-4F3BA0558B58}"/>
              </a:ext>
            </a:extLst>
          </p:cNvPr>
          <p:cNvSpPr txBox="1"/>
          <p:nvPr/>
        </p:nvSpPr>
        <p:spPr>
          <a:xfrm>
            <a:off x="304800" y="4154964"/>
            <a:ext cx="527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 careful! Do not kill useful distant data!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2EE1023-5E57-4D2B-B4DB-B849DA51C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545" y="3038289"/>
            <a:ext cx="3090455" cy="20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531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D0FDD3BD-363D-42FF-AED8-3C25C251054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00590" y="1372791"/>
            <a:ext cx="5743010" cy="221390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FC4D23C-92F4-495A-AF3F-482A46D4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6A16F5-402E-4D9C-9A92-394A30FA123E}"/>
              </a:ext>
            </a:extLst>
          </p:cNvPr>
          <p:cNvSpPr/>
          <p:nvPr/>
        </p:nvSpPr>
        <p:spPr>
          <a:xfrm>
            <a:off x="419100" y="3546715"/>
            <a:ext cx="8420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vDNN</a:t>
            </a:r>
            <a:r>
              <a:rPr lang="en-US" dirty="0"/>
              <a:t> immediately frees up a layer’s Y and </a:t>
            </a:r>
            <a:r>
              <a:rPr lang="en-US" dirty="0" err="1"/>
              <a:t>dY</a:t>
            </a:r>
            <a:r>
              <a:rPr lang="en-US" dirty="0"/>
              <a:t> once this layer’s backward computation is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and </a:t>
            </a:r>
            <a:r>
              <a:rPr lang="en-US" dirty="0" err="1"/>
              <a:t>dX</a:t>
            </a:r>
            <a:r>
              <a:rPr lang="en-US" dirty="0"/>
              <a:t> are not released as the preceding layer’s backward propagation will be needing these values for gradient derivation</a:t>
            </a:r>
          </a:p>
        </p:txBody>
      </p:sp>
    </p:spTree>
    <p:extLst>
      <p:ext uri="{BB962C8B-B14F-4D97-AF65-F5344CB8AC3E}">
        <p14:creationId xmlns:p14="http://schemas.microsoft.com/office/powerpoint/2010/main" val="2512205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7B5C9B-5CC5-4CEF-81BC-1ADD043F09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upon </a:t>
            </a:r>
            <a:r>
              <a:rPr lang="en-US" dirty="0" err="1"/>
              <a:t>cuDNN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004E48-0AA4-4B63-93DE-3A85D725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720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D00CED-F131-483A-9521-67D231E964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Virtual memory 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Much faster than disk searching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Slower than direct memory reading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AD6BC4-38CB-4BD5-A332-92B4905F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Offloads</a:t>
            </a:r>
          </a:p>
        </p:txBody>
      </p:sp>
    </p:spTree>
    <p:extLst>
      <p:ext uri="{BB962C8B-B14F-4D97-AF65-F5344CB8AC3E}">
        <p14:creationId xmlns:p14="http://schemas.microsoft.com/office/powerpoint/2010/main" val="129857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Why, again?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Balanced workload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distributed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7"/>
          <a:stretch/>
        </p:blipFill>
        <p:spPr>
          <a:xfrm>
            <a:off x="2491077" y="2318334"/>
            <a:ext cx="5776623" cy="2245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735" y="4773588"/>
            <a:ext cx="8186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https://www.ntnu.edu/documents/139931/1275097249/NTNU_HetComp_toPublish.pdf/486588ee-23af-4104-8a04-bb18cd5a68c1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34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Why, even more?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Decrease data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 flexibility and reliability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 energy efficiency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distributed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12342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Why not?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Programming difficulties - solutions: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/>
              <a:t>Develop human-friendly libraries (</a:t>
            </a:r>
            <a:r>
              <a:rPr lang="en-US" dirty="0" err="1"/>
              <a:t>tensorflow-gpu</a:t>
            </a:r>
            <a:r>
              <a:rPr lang="en-US" dirty="0"/>
              <a:t>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/>
              <a:t>Hire more graduate students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Workload balance?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/>
              <a:t>Hard to implement and optimize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distributed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376166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Human specify: 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/>
              <a:t>Questionable;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/>
              <a:t>Low reusability/generalizability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Algorithm: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/>
              <a:t>Hard to tune the </a:t>
            </a:r>
            <a:r>
              <a:rPr lang="en-US" dirty="0" err="1"/>
              <a:t>hyperparameters</a:t>
            </a:r>
            <a:r>
              <a:rPr lang="en-US" dirty="0"/>
              <a:t>.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distributed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3643111899"/>
      </p:ext>
    </p:extLst>
  </p:cSld>
  <p:clrMapOvr>
    <a:masterClrMapping/>
  </p:clrMapOvr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5606</TotalTime>
  <Words>2031</Words>
  <Application>Microsoft Office PowerPoint</Application>
  <PresentationFormat>On-screen Show (16:9)</PresentationFormat>
  <Paragraphs>289</Paragraphs>
  <Slides>56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2_Title Slide</vt:lpstr>
      <vt:lpstr>Content Slide</vt:lpstr>
      <vt:lpstr>PowerPoint Presentation</vt:lpstr>
      <vt:lpstr>Several keywords</vt:lpstr>
      <vt:lpstr>PowerPoint Presentation</vt:lpstr>
      <vt:lpstr>Heterogeneous distributed environment</vt:lpstr>
      <vt:lpstr>Heterogeneous distributed environment</vt:lpstr>
      <vt:lpstr>Heterogeneous distributed environment</vt:lpstr>
      <vt:lpstr>Heterogeneous distributed environment</vt:lpstr>
      <vt:lpstr>Heterogeneous distributed environment</vt:lpstr>
      <vt:lpstr>Heterogeneous distributed environment</vt:lpstr>
      <vt:lpstr>PowerPoint Presentation</vt:lpstr>
      <vt:lpstr>Reinforcement Learning?</vt:lpstr>
      <vt:lpstr>Reinforcement Learning?</vt:lpstr>
      <vt:lpstr>Reinforcement Learning?</vt:lpstr>
      <vt:lpstr>PowerPoint Presentation</vt:lpstr>
      <vt:lpstr>Question description</vt:lpstr>
      <vt:lpstr>Why can’t we just do the math, based on r(P)?</vt:lpstr>
      <vt:lpstr>Markov assumption</vt:lpstr>
      <vt:lpstr>What do we want?</vt:lpstr>
      <vt:lpstr>What is my reward?</vt:lpstr>
      <vt:lpstr>What the heck does this mean!</vt:lpstr>
      <vt:lpstr>Policy gradient - REINFORCE equation</vt:lpstr>
      <vt:lpstr>Difficulties in practice</vt:lpstr>
      <vt:lpstr>PowerPoint Presentation</vt:lpstr>
      <vt:lpstr>sequence-to-sequence model</vt:lpstr>
      <vt:lpstr>Encoder</vt:lpstr>
      <vt:lpstr>Decoder</vt:lpstr>
      <vt:lpstr>Co-locating operations</vt:lpstr>
      <vt:lpstr>Distributed training</vt:lpstr>
      <vt:lpstr>PowerPoint Presentation</vt:lpstr>
      <vt:lpstr>Benchmark models</vt:lpstr>
      <vt:lpstr>Device</vt:lpstr>
      <vt:lpstr>Baselines</vt:lpstr>
      <vt:lpstr>Single-Step Runtime Efficiency</vt:lpstr>
      <vt:lpstr>For each model…</vt:lpstr>
      <vt:lpstr>End-to-End Runtime Efficiency</vt:lpstr>
      <vt:lpstr>NMT</vt:lpstr>
      <vt:lpstr>Inception-V3</vt:lpstr>
      <vt:lpstr>Computational load profiling of NMT model</vt:lpstr>
      <vt:lpstr>Computational load profiling of Inception-V3 </vt:lpstr>
      <vt:lpstr>Memory copy profiling of Inception-V3 </vt:lpstr>
      <vt:lpstr>PowerPoint Presentation</vt:lpstr>
      <vt:lpstr>Memory management is significant</vt:lpstr>
      <vt:lpstr>Motivation 1 - 2</vt:lpstr>
      <vt:lpstr>Common sense - Forward and backward propagation</vt:lpstr>
      <vt:lpstr>Common sense - Batch size</vt:lpstr>
      <vt:lpstr>Motivation - 3</vt:lpstr>
      <vt:lpstr>PowerPoint Presentation</vt:lpstr>
      <vt:lpstr>Memory page?</vt:lpstr>
      <vt:lpstr>Memory mechanism </vt:lpstr>
      <vt:lpstr>Find the gaps</vt:lpstr>
      <vt:lpstr>VDNN’s goals</vt:lpstr>
      <vt:lpstr>Design principles</vt:lpstr>
      <vt:lpstr>Forward propagation</vt:lpstr>
      <vt:lpstr>Back propagation</vt:lpstr>
      <vt:lpstr>Implementation</vt:lpstr>
      <vt:lpstr>Offloads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Jacquie Aberegg</dc:creator>
  <cp:lastModifiedBy>Luyu Liu</cp:lastModifiedBy>
  <cp:revision>175</cp:revision>
  <cp:lastPrinted>2013-08-13T14:25:08Z</cp:lastPrinted>
  <dcterms:created xsi:type="dcterms:W3CDTF">2013-05-24T18:55:25Z</dcterms:created>
  <dcterms:modified xsi:type="dcterms:W3CDTF">2019-10-22T03:28:58Z</dcterms:modified>
</cp:coreProperties>
</file>