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19"/>
  </p:notesMasterIdLst>
  <p:handoutMasterIdLst>
    <p:handoutMasterId r:id="rId20"/>
  </p:handoutMasterIdLst>
  <p:sldIdLst>
    <p:sldId id="256" r:id="rId6"/>
    <p:sldId id="301" r:id="rId7"/>
    <p:sldId id="302" r:id="rId8"/>
    <p:sldId id="304" r:id="rId9"/>
    <p:sldId id="305" r:id="rId10"/>
    <p:sldId id="308" r:id="rId11"/>
    <p:sldId id="306" r:id="rId12"/>
    <p:sldId id="311" r:id="rId13"/>
    <p:sldId id="309" r:id="rId14"/>
    <p:sldId id="312" r:id="rId15"/>
    <p:sldId id="307" r:id="rId16"/>
    <p:sldId id="313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12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Revisiting the Impacts of Transit Real-time Information on Waiting Time Reduction: An Empirical Analysis in Columbus, Ohio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963780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Luyu Liu, Harvey J. Miller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112D41-6198-40C6-B723-80E32EB93D7A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82301" y="2063911"/>
            <a:ext cx="5636374" cy="44164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3A35AB-3A61-404F-9DD0-A795EBCE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Prudent and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D48BB-E637-4D32-93B5-629977869FDB}"/>
              </a:ext>
            </a:extLst>
          </p:cNvPr>
          <p:cNvSpPr txBox="1"/>
          <p:nvPr/>
        </p:nvSpPr>
        <p:spPr>
          <a:xfrm>
            <a:off x="5718676" y="2063911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Upstream stops near the origin: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worse than schedule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BA5A-FD54-43B3-BDB7-4F7C80F313FA}"/>
              </a:ext>
            </a:extLst>
          </p:cNvPr>
          <p:cNvSpPr txBox="1"/>
          <p:nvPr/>
        </p:nvSpPr>
        <p:spPr>
          <a:xfrm>
            <a:off x="5718676" y="4287209"/>
            <a:ext cx="3425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Downstream stops near the destination: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Prudent is better than schedule</a:t>
            </a:r>
          </a:p>
        </p:txBody>
      </p:sp>
    </p:spTree>
    <p:extLst>
      <p:ext uri="{BB962C8B-B14F-4D97-AF65-F5344CB8AC3E}">
        <p14:creationId xmlns:p14="http://schemas.microsoft.com/office/powerpoint/2010/main" val="8038657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F6658F-9A3A-4430-8059-DB999556720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5220581" cy="4417350"/>
          </a:xfrm>
        </p:spPr>
        <p:txBody>
          <a:bodyPr/>
          <a:lstStyle/>
          <a:p>
            <a:r>
              <a:rPr lang="en-US" dirty="0"/>
              <a:t>Walking distance from the origin to the bus stop makes a difference for RTI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975B98-5578-446E-9AC2-771CB7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Walking distance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EF4CB1-7A66-4704-816A-58BDC98B8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33"/>
          <a:stretch/>
        </p:blipFill>
        <p:spPr>
          <a:xfrm>
            <a:off x="0" y="3429000"/>
            <a:ext cx="5917915" cy="3056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FE05F-7BDF-475B-84C0-A08F10FCA909}"/>
              </a:ext>
            </a:extLst>
          </p:cNvPr>
          <p:cNvSpPr txBox="1"/>
          <p:nvPr/>
        </p:nvSpPr>
        <p:spPr>
          <a:xfrm>
            <a:off x="5917915" y="1311707"/>
            <a:ext cx="3133534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Schedule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Arbitrary:</a:t>
            </a:r>
            <a:r>
              <a:rPr lang="en-US" sz="2400" dirty="0"/>
              <a:t> walking distance has </a:t>
            </a:r>
            <a:r>
              <a:rPr lang="en-US" sz="2400" b="1" dirty="0"/>
              <a:t>no impact</a:t>
            </a:r>
            <a:endParaRPr lang="en-US" sz="2400" b="1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Prudent</a:t>
            </a:r>
            <a:r>
              <a:rPr lang="en-US" sz="2400" dirty="0"/>
              <a:t> RTI: more walking time leads to </a:t>
            </a:r>
            <a:r>
              <a:rPr lang="en-US" sz="2400" b="1" dirty="0"/>
              <a:t>more</a:t>
            </a:r>
            <a:r>
              <a:rPr lang="en-US" sz="2400" dirty="0"/>
              <a:t> wait time</a:t>
            </a:r>
            <a:endParaRPr lang="en-US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Greedy</a:t>
            </a:r>
            <a:r>
              <a:rPr lang="en-US" sz="2400" dirty="0"/>
              <a:t> RTI: more walking time leads to </a:t>
            </a:r>
            <a:r>
              <a:rPr lang="en-US" sz="2400" b="1" dirty="0"/>
              <a:t>less</a:t>
            </a:r>
            <a:r>
              <a:rPr lang="en-US" sz="2400" dirty="0"/>
              <a:t> wait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477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2C2ACD-CDD1-48C3-BF0D-CC5853D2785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Overall, the two RTI strategies do not outperform simply following schedule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 time information can reduce waiting time for some users based on location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Including a time buffer improves the greedy approach used by </a:t>
            </a:r>
            <a:r>
              <a:rPr lang="en-US"/>
              <a:t>some algorithms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to consider the transit performance in a more real-time and dynamic manner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A62B34-81E4-4A48-9E0E-913C858A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016032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6F0A80-68BC-4B52-873D-9A80376175E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Decreased </a:t>
            </a:r>
            <a:r>
              <a:rPr lang="en-US" dirty="0">
                <a:solidFill>
                  <a:srgbClr val="C00000"/>
                </a:solidFill>
              </a:rPr>
              <a:t>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Decreases in total travel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transit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satisfaction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security perception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Decreased waiting time is the most common positive finding in the literature for real-time information (RTI)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6AB42-94D1-4BD0-B44F-C56E881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Real-time data is a game-changer for transit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905D140-2901-43A4-897B-F9A22341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47" y="1734522"/>
            <a:ext cx="3318553" cy="174224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D11B8CE-0C68-4A04-8519-20C09DA89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3476761"/>
            <a:ext cx="3352466" cy="19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52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1538017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9" y="4216635"/>
            <a:ext cx="4571999" cy="257175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623317" y="3086572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623317" y="5703449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2 minutes</a:t>
            </a:r>
          </a:p>
          <a:p>
            <a:r>
              <a:rPr lang="en-US" dirty="0"/>
              <a:t>you should leave at 8:57am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8854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Reclaimed delay</a:t>
            </a:r>
            <a:r>
              <a:rPr lang="en-US" sz="2200" dirty="0"/>
              <a:t>: bus drivers compensating for being 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Discontinuity delay</a:t>
            </a:r>
            <a:r>
              <a:rPr lang="en-US" sz="2200" dirty="0"/>
              <a:t>: RTI is not timely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Many RTI algorithms use a </a:t>
            </a:r>
            <a:r>
              <a:rPr lang="en-US" sz="2200" dirty="0">
                <a:solidFill>
                  <a:srgbClr val="C00000"/>
                </a:solidFill>
              </a:rPr>
              <a:t>greedy strategy </a:t>
            </a:r>
            <a:r>
              <a:rPr lang="en-US" sz="2200" dirty="0"/>
              <a:t>to aim for 0 wait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Ignore reliability and can be risky.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Can miss the bus and wait an even longer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124FD5-D952-4EF3-AEBE-259F6363A504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21067392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00CFA-DCA7-4029-BEB7-BE6B8FB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987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the risk of missing a bus</a:t>
            </a:r>
          </a:p>
        </p:txBody>
      </p:sp>
      <p:pic>
        <p:nvPicPr>
          <p:cNvPr id="22" name="Content Placeholder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FE1960-491F-4795-96B8-D15739D9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541498"/>
            <a:ext cx="4572000" cy="2571750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EDBADD-BE5B-436C-B8AE-B58CB10B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3839" y="4216635"/>
            <a:ext cx="4571999" cy="2571749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920D10-51C2-4C2B-8CA0-DC4875AE9998}"/>
              </a:ext>
            </a:extLst>
          </p:cNvPr>
          <p:cNvSpPr txBox="1"/>
          <p:nvPr/>
        </p:nvSpPr>
        <p:spPr>
          <a:xfrm>
            <a:off x="1730437" y="2438878"/>
            <a:ext cx="302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delayed for 5 minutes</a:t>
            </a:r>
          </a:p>
          <a:p>
            <a:r>
              <a:rPr lang="en-US" dirty="0"/>
              <a:t>you should leave at 9:00am</a:t>
            </a:r>
          </a:p>
          <a:p>
            <a:endParaRPr lang="en-US" dirty="0"/>
          </a:p>
          <a:p>
            <a:r>
              <a:rPr lang="en-US" dirty="0"/>
              <a:t>But I will </a:t>
            </a:r>
            <a:r>
              <a:rPr lang="en-US" dirty="0">
                <a:solidFill>
                  <a:srgbClr val="C00000"/>
                </a:solidFill>
              </a:rPr>
              <a:t>leave 3 min earlier </a:t>
            </a:r>
            <a:r>
              <a:rPr lang="en-US" dirty="0"/>
              <a:t>at 8:57am just in case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A6E56-45A7-406A-9779-C4AAF1E658BE}"/>
              </a:ext>
            </a:extLst>
          </p:cNvPr>
          <p:cNvSpPr txBox="1"/>
          <p:nvPr/>
        </p:nvSpPr>
        <p:spPr>
          <a:xfrm>
            <a:off x="1458655" y="5311056"/>
            <a:ext cx="33393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</a:t>
            </a:r>
          </a:p>
          <a:p>
            <a:r>
              <a:rPr lang="en-US" dirty="0"/>
              <a:t>Bus now delayed for 2 minutes</a:t>
            </a:r>
          </a:p>
          <a:p>
            <a:r>
              <a:rPr lang="en-US" dirty="0"/>
              <a:t>you should leave at 8:57am</a:t>
            </a:r>
          </a:p>
          <a:p>
            <a:endParaRPr lang="en-US" dirty="0"/>
          </a:p>
          <a:p>
            <a:r>
              <a:rPr lang="en-US" dirty="0"/>
              <a:t>Phew, just in time.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205571D-05E8-4FAD-B439-28852F9D4F1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98031" y="1615211"/>
            <a:ext cx="4048018" cy="49642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Insurance buffer</a:t>
            </a:r>
            <a:r>
              <a:rPr lang="en-US" sz="2400" dirty="0"/>
              <a:t>: a short time buffer to decrease missing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It is a more </a:t>
            </a:r>
            <a:r>
              <a:rPr lang="en-US" altLang="zh-CN" sz="2400" dirty="0">
                <a:solidFill>
                  <a:srgbClr val="C00000"/>
                </a:solidFill>
              </a:rPr>
              <a:t>prudent RTI strategy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Need to f</a:t>
            </a:r>
            <a:r>
              <a:rPr lang="en-US" altLang="zh-CN" sz="2400" dirty="0"/>
              <a:t>ind the </a:t>
            </a:r>
            <a:r>
              <a:rPr lang="en-US" altLang="zh-CN" sz="2400" dirty="0">
                <a:solidFill>
                  <a:srgbClr val="C00000"/>
                </a:solidFill>
              </a:rPr>
              <a:t>optimal insurance buffer</a:t>
            </a:r>
            <a:r>
              <a:rPr lang="en-US" altLang="zh-CN" sz="2400" dirty="0"/>
              <a:t> for each user and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6ABD3-15E9-4AE1-959E-D2EE957B2A11}"/>
              </a:ext>
            </a:extLst>
          </p:cNvPr>
          <p:cNvSpPr txBox="1"/>
          <p:nvPr/>
        </p:nvSpPr>
        <p:spPr>
          <a:xfrm>
            <a:off x="267128" y="4296478"/>
            <a:ext cx="192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accelerated when you walking</a:t>
            </a:r>
          </a:p>
        </p:txBody>
      </p:sp>
    </p:spTree>
    <p:extLst>
      <p:ext uri="{BB962C8B-B14F-4D97-AF65-F5344CB8AC3E}">
        <p14:creationId xmlns:p14="http://schemas.microsoft.com/office/powerpoint/2010/main" val="383551708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CA5B3-5282-424D-A28F-759660F5702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Follow the schedule (scheduled strategy)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early bus policy: l</a:t>
            </a:r>
            <a:r>
              <a:rPr lang="en-US" sz="2800" dirty="0">
                <a:solidFill>
                  <a:schemeClr val="tx1"/>
                </a:solidFill>
              </a:rPr>
              <a:t>ow risk of missing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sz="2800" dirty="0">
                <a:solidFill>
                  <a:schemeClr val="tx1"/>
                </a:solidFill>
              </a:rPr>
              <a:t>ay wait a long time if long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Leave randomly (arbitrary strategy)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Leave home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waiting time will be half of the headway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559C5-D07E-4DC5-B43B-6D8C5DAF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strategies</a:t>
            </a:r>
          </a:p>
        </p:txBody>
      </p:sp>
    </p:spTree>
    <p:extLst>
      <p:ext uri="{BB962C8B-B14F-4D97-AF65-F5344CB8AC3E}">
        <p14:creationId xmlns:p14="http://schemas.microsoft.com/office/powerpoint/2010/main" val="345881478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4A46C-D9AD-4F00-9F9A-492108D6BFD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General Transit Feed Specification real-time and Automatic passenger counter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Actual time of arrival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estimated time of arrival </a:t>
            </a:r>
            <a:r>
              <a:rPr lang="en-US" sz="2400" dirty="0"/>
              <a:t>every 1 minutes: </a:t>
            </a:r>
            <a:r>
              <a:rPr lang="en-US" sz="2400" dirty="0">
                <a:solidFill>
                  <a:srgbClr val="C00000"/>
                </a:solidFill>
              </a:rPr>
              <a:t>145, 200, 000 GTFS records, 2 TB volume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Calculate the </a:t>
            </a:r>
            <a:r>
              <a:rPr lang="en-US" sz="2400" dirty="0">
                <a:solidFill>
                  <a:srgbClr val="C00000"/>
                </a:solidFill>
              </a:rPr>
              <a:t>optimal insurance buffer </a:t>
            </a:r>
            <a:r>
              <a:rPr lang="en-US" sz="2400" dirty="0">
                <a:solidFill>
                  <a:schemeClr val="tx1"/>
                </a:solidFill>
              </a:rPr>
              <a:t>for prudent RTI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Simulate different users’ </a:t>
            </a:r>
            <a:r>
              <a:rPr lang="en-US" sz="2400" dirty="0">
                <a:solidFill>
                  <a:schemeClr val="tx1"/>
                </a:solidFill>
              </a:rPr>
              <a:t>behavior for </a:t>
            </a:r>
            <a:r>
              <a:rPr lang="en-US" sz="2400" b="1" dirty="0">
                <a:solidFill>
                  <a:schemeClr val="tx1"/>
                </a:solidFill>
              </a:rPr>
              <a:t>greedy, prudent, schedule, and arbitrary</a:t>
            </a:r>
            <a:r>
              <a:rPr lang="en-US" sz="2400" dirty="0">
                <a:solidFill>
                  <a:schemeClr val="tx1"/>
                </a:solidFill>
              </a:rPr>
              <a:t> strategies in Python and MongoDB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B83F9-F913-4438-BFC5-14666C7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3438676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A6620-8AF6-438F-A11B-A38985F2AA8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5591" y="1472674"/>
            <a:ext cx="2938409" cy="5695023"/>
          </a:xfrm>
        </p:spPr>
        <p:txBody>
          <a:bodyPr lIns="91440" tIns="45720" rIns="91440" bIns="45720" anchor="t"/>
          <a:lstStyle/>
          <a:p>
            <a:r>
              <a:rPr lang="en-US" sz="2600" dirty="0"/>
              <a:t>Bus route No.2 in </a:t>
            </a:r>
            <a:r>
              <a:rPr lang="en-US" sz="2600" dirty="0">
                <a:solidFill>
                  <a:srgbClr val="C00000"/>
                </a:solidFill>
              </a:rPr>
              <a:t>Central Ohio Transit Authority </a:t>
            </a:r>
            <a:r>
              <a:rPr lang="en-US" sz="2600" dirty="0"/>
              <a:t>(COTA), Columbus, OH</a:t>
            </a:r>
          </a:p>
          <a:p>
            <a:endParaRPr lang="en-US" sz="2600" dirty="0"/>
          </a:p>
          <a:p>
            <a:r>
              <a:rPr lang="en-US" sz="2600" dirty="0"/>
              <a:t>Also test 5 other routes for generalizability </a:t>
            </a:r>
            <a:r>
              <a:rPr lang="en-US" sz="1800" dirty="0">
                <a:solidFill>
                  <a:srgbClr val="C00000"/>
                </a:solidFill>
              </a:rPr>
              <a:t>(spoiler alert: it’s generalizable)</a:t>
            </a:r>
            <a:endParaRPr lang="en-US" sz="2400" dirty="0">
              <a:solidFill>
                <a:srgbClr val="C00000"/>
              </a:solidFill>
              <a:cs typeface="Arial"/>
            </a:endParaRP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9AC7D-62EC-4CB5-B6C9-2489F414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410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Case study: Columbus, OH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166C19-1248-429C-8494-5D8C5AE9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511"/>
            <a:ext cx="6130480" cy="441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2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4154E-4EF1-44A4-BC6F-DDB4193C67C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08159" y="1734521"/>
            <a:ext cx="3363921" cy="4984777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Following </a:t>
            </a:r>
            <a:r>
              <a:rPr lang="en-US" sz="2000" dirty="0">
                <a:solidFill>
                  <a:srgbClr val="C00000"/>
                </a:solidFill>
              </a:rPr>
              <a:t>Schedule</a:t>
            </a:r>
            <a:r>
              <a:rPr lang="en-US" sz="2000" dirty="0"/>
              <a:t> is close to the optimal RTI (</a:t>
            </a:r>
            <a:r>
              <a:rPr lang="en-US" sz="2000" dirty="0">
                <a:solidFill>
                  <a:srgbClr val="C00000"/>
                </a:solidFill>
              </a:rPr>
              <a:t>Prudent</a:t>
            </a:r>
            <a:r>
              <a:rPr lang="en-US" sz="2000" dirty="0"/>
              <a:t>) strategy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Greedy</a:t>
            </a:r>
            <a:r>
              <a:rPr lang="en-US" sz="2000" dirty="0"/>
              <a:t> RTI strategy’s performance is even worse than the </a:t>
            </a:r>
            <a:r>
              <a:rPr lang="en-US" sz="2000" dirty="0">
                <a:solidFill>
                  <a:srgbClr val="C00000"/>
                </a:solidFill>
              </a:rPr>
              <a:t>Arbitrary</a:t>
            </a:r>
            <a:r>
              <a:rPr lang="en-US" sz="2000" dirty="0"/>
              <a:t> strategy</a:t>
            </a:r>
            <a:endParaRPr lang="en-US" sz="2000" dirty="0"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RTI is only useful when used properly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Headway has an impact on the waiting time and risk of missing a bus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6F94F-4A51-4348-8C38-BB7ABC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Hourly average waiting 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EE8677-C30E-497B-8796-60B9493F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364"/>
            <a:ext cx="5708160" cy="466181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888227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DA9DCB-3ACD-4C7C-99EC-C5F58066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16" y="1115639"/>
            <a:ext cx="8537825" cy="508313"/>
          </a:xfrm>
        </p:spPr>
        <p:txBody>
          <a:bodyPr>
            <a:noAutofit/>
          </a:bodyPr>
          <a:lstStyle/>
          <a:p>
            <a:r>
              <a:rPr lang="en-US" sz="3600" dirty="0"/>
              <a:t>Prudent RTI strategy’s spatial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49E2C0-FE1F-4F5E-9B32-9579172AFE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649592" y="1734521"/>
            <a:ext cx="3494408" cy="48614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Stops near the </a:t>
            </a:r>
            <a:r>
              <a:rPr lang="en-US" sz="2400" dirty="0">
                <a:solidFill>
                  <a:srgbClr val="C00000"/>
                </a:solidFill>
              </a:rPr>
              <a:t>start stations</a:t>
            </a:r>
            <a:r>
              <a:rPr lang="en-US" sz="2400" dirty="0"/>
              <a:t> have worse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Timepoints, </a:t>
            </a:r>
            <a:r>
              <a:rPr lang="en-US" sz="2400" dirty="0">
                <a:solidFill>
                  <a:schemeClr val="tx1"/>
                </a:solidFill>
              </a:rPr>
              <a:t>where bus sticks to the schedule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/>
              <a:t>have shorter waiting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Higher headway service has longer wait time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508CCCD-90DA-42A0-9F38-4CC810BB6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36"/>
          <a:stretch/>
        </p:blipFill>
        <p:spPr>
          <a:xfrm>
            <a:off x="0" y="1945140"/>
            <a:ext cx="5649592" cy="44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859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4779</TotalTime>
  <Words>608</Words>
  <Application>Microsoft Office PowerPoint</Application>
  <PresentationFormat>On-screen Show (4:3)</PresentationFormat>
  <Paragraphs>94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2_Title Slide</vt:lpstr>
      <vt:lpstr>Content Slide</vt:lpstr>
      <vt:lpstr>PowerPoint Presentation</vt:lpstr>
      <vt:lpstr>Real-time data is a game-changer for transit</vt:lpstr>
      <vt:lpstr>Risk of missing a bus</vt:lpstr>
      <vt:lpstr>Avoid the risk of missing a bus</vt:lpstr>
      <vt:lpstr>Other strategies</vt:lpstr>
      <vt:lpstr>Data and methods</vt:lpstr>
      <vt:lpstr>Case study: Columbus, OH</vt:lpstr>
      <vt:lpstr>Hourly average waiting time</vt:lpstr>
      <vt:lpstr>Prudent RTI strategy’s spatial pattern</vt:lpstr>
      <vt:lpstr>Compare Prudent and schedule</vt:lpstr>
      <vt:lpstr>Walking distance</vt:lpstr>
      <vt:lpstr>Conclusion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331</cp:revision>
  <cp:lastPrinted>2013-08-13T14:25:08Z</cp:lastPrinted>
  <dcterms:created xsi:type="dcterms:W3CDTF">2013-05-24T18:55:25Z</dcterms:created>
  <dcterms:modified xsi:type="dcterms:W3CDTF">2021-04-06T23:05:25Z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