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 id="2147483751" r:id="rId5"/>
  </p:sldMasterIdLst>
  <p:notesMasterIdLst>
    <p:notesMasterId r:id="rId19"/>
  </p:notesMasterIdLst>
  <p:handoutMasterIdLst>
    <p:handoutMasterId r:id="rId20"/>
  </p:handoutMasterIdLst>
  <p:sldIdLst>
    <p:sldId id="256" r:id="rId6"/>
    <p:sldId id="301" r:id="rId7"/>
    <p:sldId id="302" r:id="rId8"/>
    <p:sldId id="304" r:id="rId9"/>
    <p:sldId id="305" r:id="rId10"/>
    <p:sldId id="308" r:id="rId11"/>
    <p:sldId id="306" r:id="rId12"/>
    <p:sldId id="311" r:id="rId13"/>
    <p:sldId id="309" r:id="rId14"/>
    <p:sldId id="312" r:id="rId15"/>
    <p:sldId id="307" r:id="rId16"/>
    <p:sldId id="313" r:id="rId17"/>
    <p:sldId id="30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yu Liu" initials="LL" lastIdx="1" clrIdx="0">
    <p:extLst>
      <p:ext uri="{19B8F6BF-5375-455C-9EA6-DF929625EA0E}">
        <p15:presenceInfo xmlns:p15="http://schemas.microsoft.com/office/powerpoint/2012/main" userId="3cff0f5b7d879135" providerId="Windows Live"/>
      </p:ext>
    </p:extLst>
  </p:cmAuthor>
  <p:cmAuthor id="2" name="Miller, Harvey J." initials="MJ" lastIdx="7" clrIdx="1">
    <p:extLst>
      <p:ext uri="{19B8F6BF-5375-455C-9EA6-DF929625EA0E}">
        <p15:presenceInfo xmlns:p15="http://schemas.microsoft.com/office/powerpoint/2012/main" userId="S::miller.81@osu.edu::a502b954-5642-4a2a-8f22-6e0bbb4152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636D6E"/>
    <a:srgbClr val="BB0000"/>
    <a:srgbClr val="C6EFFE"/>
    <a:srgbClr val="D77C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ABC36-9474-4C33-8E63-B5B34137840F}" v="126" dt="2021-04-05T13:17:34.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81551" autoAdjust="0"/>
  </p:normalViewPr>
  <p:slideViewPr>
    <p:cSldViewPr snapToGrid="0" snapToObjects="1">
      <p:cViewPr varScale="1">
        <p:scale>
          <a:sx n="93" d="100"/>
          <a:sy n="93" d="100"/>
        </p:scale>
        <p:origin x="2124"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Harvey J." userId="S::miller.81@osu.edu::a502b954-5642-4a2a-8f22-6e0bbb41520b" providerId="AD" clId="Web-{C72ABC36-9474-4C33-8E63-B5B34137840F}"/>
    <pc:docChg chg="modSld">
      <pc:chgData name="Miller, Harvey J." userId="S::miller.81@osu.edu::a502b954-5642-4a2a-8f22-6e0bbb41520b" providerId="AD" clId="Web-{C72ABC36-9474-4C33-8E63-B5B34137840F}" dt="2021-04-05T13:17:34.429" v="81"/>
      <pc:docMkLst>
        <pc:docMk/>
      </pc:docMkLst>
      <pc:sldChg chg="addCm">
        <pc:chgData name="Miller, Harvey J." userId="S::miller.81@osu.edu::a502b954-5642-4a2a-8f22-6e0bbb41520b" providerId="AD" clId="Web-{C72ABC36-9474-4C33-8E63-B5B34137840F}" dt="2021-04-05T13:17:34.429" v="81"/>
        <pc:sldMkLst>
          <pc:docMk/>
          <pc:sldMk cId="64052522" sldId="301"/>
        </pc:sldMkLst>
      </pc:sldChg>
      <pc:sldChg chg="modSp">
        <pc:chgData name="Miller, Harvey J." userId="S::miller.81@osu.edu::a502b954-5642-4a2a-8f22-6e0bbb41520b" providerId="AD" clId="Web-{C72ABC36-9474-4C33-8E63-B5B34137840F}" dt="2021-04-05T13:08:25.105" v="7" actId="20577"/>
        <pc:sldMkLst>
          <pc:docMk/>
          <pc:sldMk cId="17885829" sldId="306"/>
        </pc:sldMkLst>
        <pc:spChg chg="mod">
          <ac:chgData name="Miller, Harvey J." userId="S::miller.81@osu.edu::a502b954-5642-4a2a-8f22-6e0bbb41520b" providerId="AD" clId="Web-{C72ABC36-9474-4C33-8E63-B5B34137840F}" dt="2021-04-05T13:08:25.105" v="7" actId="20577"/>
          <ac:spMkLst>
            <pc:docMk/>
            <pc:sldMk cId="17885829" sldId="306"/>
            <ac:spMk id="2" creationId="{E45A6620-8AF6-438F-A11B-A38985F2AA8A}"/>
          </ac:spMkLst>
        </pc:spChg>
      </pc:sldChg>
      <pc:sldChg chg="modSp addCm">
        <pc:chgData name="Miller, Harvey J." userId="S::miller.81@osu.edu::a502b954-5642-4a2a-8f22-6e0bbb41520b" providerId="AD" clId="Web-{C72ABC36-9474-4C33-8E63-B5B34137840F}" dt="2021-04-05T13:16:35.289" v="80" actId="20577"/>
        <pc:sldMkLst>
          <pc:docMk/>
          <pc:sldMk cId="3582564777" sldId="307"/>
        </pc:sldMkLst>
        <pc:spChg chg="mod">
          <ac:chgData name="Miller, Harvey J." userId="S::miller.81@osu.edu::a502b954-5642-4a2a-8f22-6e0bbb41520b" providerId="AD" clId="Web-{C72ABC36-9474-4C33-8E63-B5B34137840F}" dt="2021-04-05T13:16:35.289" v="80" actId="20577"/>
          <ac:spMkLst>
            <pc:docMk/>
            <pc:sldMk cId="3582564777" sldId="307"/>
            <ac:spMk id="6" creationId="{2EAFE05F-7BDF-475B-84C0-A08F10FCA909}"/>
          </ac:spMkLst>
        </pc:spChg>
      </pc:sldChg>
      <pc:sldChg chg="addCm modCm">
        <pc:chgData name="Miller, Harvey J." userId="S::miller.81@osu.edu::a502b954-5642-4a2a-8f22-6e0bbb41520b" providerId="AD" clId="Web-{C72ABC36-9474-4C33-8E63-B5B34137840F}" dt="2021-04-05T13:07:16.872" v="1"/>
        <pc:sldMkLst>
          <pc:docMk/>
          <pc:sldMk cId="343867686" sldId="308"/>
        </pc:sldMkLst>
      </pc:sldChg>
      <pc:sldChg chg="addCm">
        <pc:chgData name="Miller, Harvey J." userId="S::miller.81@osu.edu::a502b954-5642-4a2a-8f22-6e0bbb41520b" providerId="AD" clId="Web-{C72ABC36-9474-4C33-8E63-B5B34137840F}" dt="2021-04-05T13:11:02.729" v="21"/>
        <pc:sldMkLst>
          <pc:docMk/>
          <pc:sldMk cId="2995908598" sldId="309"/>
        </pc:sldMkLst>
      </pc:sldChg>
      <pc:sldChg chg="modSp addCm">
        <pc:chgData name="Miller, Harvey J." userId="S::miller.81@osu.edu::a502b954-5642-4a2a-8f22-6e0bbb41520b" providerId="AD" clId="Web-{C72ABC36-9474-4C33-8E63-B5B34137840F}" dt="2021-04-05T13:10:00.792" v="20"/>
        <pc:sldMkLst>
          <pc:docMk/>
          <pc:sldMk cId="8882273" sldId="311"/>
        </pc:sldMkLst>
        <pc:spChg chg="mod">
          <ac:chgData name="Miller, Harvey J." userId="S::miller.81@osu.edu::a502b954-5642-4a2a-8f22-6e0bbb41520b" providerId="AD" clId="Web-{C72ABC36-9474-4C33-8E63-B5B34137840F}" dt="2021-04-05T13:09:23.402" v="19" actId="20577"/>
          <ac:spMkLst>
            <pc:docMk/>
            <pc:sldMk cId="8882273" sldId="311"/>
            <ac:spMk id="2" creationId="{BB44154E-4EF1-44A4-BC6F-DDB4193C67C9}"/>
          </ac:spMkLst>
        </pc:spChg>
      </pc:sldChg>
      <pc:sldChg chg="addCm">
        <pc:chgData name="Miller, Harvey J." userId="S::miller.81@osu.edu::a502b954-5642-4a2a-8f22-6e0bbb41520b" providerId="AD" clId="Web-{C72ABC36-9474-4C33-8E63-B5B34137840F}" dt="2021-04-05T13:11:16.651" v="22"/>
        <pc:sldMkLst>
          <pc:docMk/>
          <pc:sldMk cId="803865737" sldId="312"/>
        </pc:sldMkLst>
      </pc:sldChg>
      <pc:sldChg chg="addCm">
        <pc:chgData name="Miller, Harvey J." userId="S::miller.81@osu.edu::a502b954-5642-4a2a-8f22-6e0bbb41520b" providerId="AD" clId="Web-{C72ABC36-9474-4C33-8E63-B5B34137840F}" dt="2021-04-05T13:11:57.385" v="23"/>
        <pc:sldMkLst>
          <pc:docMk/>
          <pc:sldMk cId="3665740752"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4/8/2021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dirty="0"/>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4/8/2021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dirty="0"/>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Hellow</a:t>
            </a:r>
            <a:r>
              <a:rPr lang="en-US" dirty="0"/>
              <a:t> everyone, welcome to my presentation today! My name is </a:t>
            </a:r>
            <a:r>
              <a:rPr lang="en-US" dirty="0" err="1"/>
              <a:t>luyuliu</a:t>
            </a:r>
            <a:r>
              <a:rPr lang="en-US" dirty="0"/>
              <a:t>, my title is /////// </a:t>
            </a:r>
          </a:p>
        </p:txBody>
      </p:sp>
      <p:sp>
        <p:nvSpPr>
          <p:cNvPr id="4" name="Slide Number Placeholder 3"/>
          <p:cNvSpPr>
            <a:spLocks noGrp="1"/>
          </p:cNvSpPr>
          <p:nvPr>
            <p:ph type="sldNum" sz="quarter" idx="5"/>
          </p:nvPr>
        </p:nvSpPr>
        <p:spPr/>
        <p:txBody>
          <a:bodyPr/>
          <a:lstStyle/>
          <a:p>
            <a:fld id="{D904D311-73F7-5D42-B843-E8305C73070F}" type="slidenum">
              <a:rPr lang="en-US" smtClean="0"/>
              <a:t>1</a:t>
            </a:fld>
            <a:endParaRPr lang="en-US" dirty="0"/>
          </a:p>
        </p:txBody>
      </p:sp>
    </p:spTree>
    <p:extLst>
      <p:ext uri="{BB962C8B-B14F-4D97-AF65-F5344CB8AC3E}">
        <p14:creationId xmlns:p14="http://schemas.microsoft.com/office/powerpoint/2010/main" val="326883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that the best </a:t>
            </a:r>
            <a:r>
              <a:rPr lang="en-US" dirty="0" err="1"/>
              <a:t>rti</a:t>
            </a:r>
            <a:r>
              <a:rPr lang="en-US" dirty="0"/>
              <a:t> and best </a:t>
            </a:r>
            <a:r>
              <a:rPr lang="en-US" dirty="0" err="1"/>
              <a:t>nonrti</a:t>
            </a:r>
            <a:r>
              <a:rPr lang="en-US" dirty="0"/>
              <a:t> strategy, which are prudent and schedule strategies, have very similar performance, so we calculate the difference between the two strategy. We find out if you are near the upstream stops near the origin, where there is less delay, prudent is worse than schedule. If you live near the downstream stop near the destination, where have more delay, prudent is better than schedule, which means you should use more RTI.</a:t>
            </a:r>
          </a:p>
          <a:p>
            <a:r>
              <a:rPr lang="en-US" dirty="0"/>
              <a:t>There is several other interesting patterns in this map, First is the presence of a </a:t>
            </a:r>
            <a:r>
              <a:rPr lang="en-US" dirty="0" err="1"/>
              <a:t>diagonoal</a:t>
            </a:r>
            <a:r>
              <a:rPr lang="en-US" dirty="0"/>
              <a:t> patterns. is that each stop have several concentric circles, which indicates different walking time. From the center to the outer ring, the waiting time is increasing. </a:t>
            </a:r>
          </a:p>
        </p:txBody>
      </p:sp>
      <p:sp>
        <p:nvSpPr>
          <p:cNvPr id="4" name="Slide Number Placeholder 3"/>
          <p:cNvSpPr>
            <a:spLocks noGrp="1"/>
          </p:cNvSpPr>
          <p:nvPr>
            <p:ph type="sldNum" sz="quarter" idx="5"/>
          </p:nvPr>
        </p:nvSpPr>
        <p:spPr/>
        <p:txBody>
          <a:bodyPr/>
          <a:lstStyle/>
          <a:p>
            <a:fld id="{D904D311-73F7-5D42-B843-E8305C73070F}" type="slidenum">
              <a:rPr lang="en-US" smtClean="0"/>
              <a:t>10</a:t>
            </a:fld>
            <a:endParaRPr lang="en-US" dirty="0"/>
          </a:p>
        </p:txBody>
      </p:sp>
    </p:spTree>
    <p:extLst>
      <p:ext uri="{BB962C8B-B14F-4D97-AF65-F5344CB8AC3E}">
        <p14:creationId xmlns:p14="http://schemas.microsoft.com/office/powerpoint/2010/main" val="314292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walking distance from the origin to the bus stop makes a difference for RTI strategy. For non-RTI strategies, walking distance has no impact. For prudent RTI, more waling time leads to more waiting time because more walking time means more uncertainties and higher risk of missing a bus. For greedy RTI, more walking time leads to less waiting time.  Longer walking time actually serves as a buffer time. So as walking time increase, the two </a:t>
            </a:r>
            <a:r>
              <a:rPr lang="en-US" dirty="0" err="1"/>
              <a:t>rti</a:t>
            </a:r>
            <a:r>
              <a:rPr lang="en-US" dirty="0"/>
              <a:t> strategies performance is actually converging.</a:t>
            </a:r>
          </a:p>
        </p:txBody>
      </p:sp>
      <p:sp>
        <p:nvSpPr>
          <p:cNvPr id="4" name="Slide Number Placeholder 3"/>
          <p:cNvSpPr>
            <a:spLocks noGrp="1"/>
          </p:cNvSpPr>
          <p:nvPr>
            <p:ph type="sldNum" sz="quarter" idx="5"/>
          </p:nvPr>
        </p:nvSpPr>
        <p:spPr/>
        <p:txBody>
          <a:bodyPr/>
          <a:lstStyle/>
          <a:p>
            <a:fld id="{D904D311-73F7-5D42-B843-E8305C73070F}" type="slidenum">
              <a:rPr lang="en-US" smtClean="0"/>
              <a:t>11</a:t>
            </a:fld>
            <a:endParaRPr lang="en-US" dirty="0"/>
          </a:p>
        </p:txBody>
      </p:sp>
    </p:spTree>
    <p:extLst>
      <p:ext uri="{BB962C8B-B14F-4D97-AF65-F5344CB8AC3E}">
        <p14:creationId xmlns:p14="http://schemas.microsoft.com/office/powerpoint/2010/main" val="255864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based on what we discussed, we can see: </a:t>
            </a:r>
          </a:p>
        </p:txBody>
      </p:sp>
      <p:sp>
        <p:nvSpPr>
          <p:cNvPr id="4" name="Slide Number Placeholder 3"/>
          <p:cNvSpPr>
            <a:spLocks noGrp="1"/>
          </p:cNvSpPr>
          <p:nvPr>
            <p:ph type="sldNum" sz="quarter" idx="5"/>
          </p:nvPr>
        </p:nvSpPr>
        <p:spPr/>
        <p:txBody>
          <a:bodyPr/>
          <a:lstStyle/>
          <a:p>
            <a:fld id="{D904D311-73F7-5D42-B843-E8305C73070F}" type="slidenum">
              <a:rPr lang="en-US" smtClean="0"/>
              <a:t>12</a:t>
            </a:fld>
            <a:endParaRPr lang="en-US" dirty="0"/>
          </a:p>
        </p:txBody>
      </p:sp>
    </p:spTree>
    <p:extLst>
      <p:ext uri="{BB962C8B-B14F-4D97-AF65-F5344CB8AC3E}">
        <p14:creationId xmlns:p14="http://schemas.microsoft.com/office/powerpoint/2010/main" val="141384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like to discuss about real-time data in general as a game changer for transit users. Real-time information is reported to have many benefits </a:t>
            </a:r>
            <a:r>
              <a:rPr lang="en-US" dirty="0" err="1"/>
              <a:t>suchas</a:t>
            </a:r>
            <a:r>
              <a:rPr lang="en-US" dirty="0"/>
              <a:t> decreased waiting time, total time , increase </a:t>
            </a:r>
            <a:r>
              <a:rPr lang="en-US" dirty="0" err="1"/>
              <a:t>ridereship</a:t>
            </a:r>
            <a:r>
              <a:rPr lang="en-US" dirty="0"/>
              <a:t> and </a:t>
            </a:r>
            <a:r>
              <a:rPr lang="en-US" dirty="0" err="1"/>
              <a:t>satisfication</a:t>
            </a:r>
            <a:r>
              <a:rPr lang="en-US" dirty="0"/>
              <a:t>,. But among them all, the most common positive </a:t>
            </a:r>
            <a:r>
              <a:rPr lang="en-US" dirty="0" err="1"/>
              <a:t>fing</a:t>
            </a:r>
            <a:r>
              <a:rPr lang="en-US" dirty="0"/>
              <a:t> in the literature for real-time information is decrease waiting time. However, despite the overall impact on waiting time is well explored, there are still some mechanism behind the benefit we did not fully discussed. For example, we have long </a:t>
            </a:r>
            <a:r>
              <a:rPr lang="en-US" dirty="0" err="1"/>
              <a:t>regareded</a:t>
            </a:r>
            <a:r>
              <a:rPr lang="en-US" dirty="0"/>
              <a:t> the RTI as a gift from the Prometheus we think it is always beneficial to users. </a:t>
            </a:r>
            <a:r>
              <a:rPr lang="en-US"/>
              <a:t>But, Realtime </a:t>
            </a:r>
            <a:r>
              <a:rPr lang="en-US" dirty="0"/>
              <a:t>information can actually increase the risk of missing a bus under some circumstances. </a:t>
            </a:r>
          </a:p>
        </p:txBody>
      </p:sp>
      <p:sp>
        <p:nvSpPr>
          <p:cNvPr id="4" name="Slide Number Placeholder 3"/>
          <p:cNvSpPr>
            <a:spLocks noGrp="1"/>
          </p:cNvSpPr>
          <p:nvPr>
            <p:ph type="sldNum" sz="quarter" idx="5"/>
          </p:nvPr>
        </p:nvSpPr>
        <p:spPr/>
        <p:txBody>
          <a:bodyPr/>
          <a:lstStyle/>
          <a:p>
            <a:fld id="{D904D311-73F7-5D42-B843-E8305C73070F}" type="slidenum">
              <a:rPr lang="en-US" smtClean="0"/>
              <a:t>2</a:t>
            </a:fld>
            <a:endParaRPr lang="en-US" dirty="0"/>
          </a:p>
        </p:txBody>
      </p:sp>
    </p:spTree>
    <p:extLst>
      <p:ext uri="{BB962C8B-B14F-4D97-AF65-F5344CB8AC3E}">
        <p14:creationId xmlns:p14="http://schemas.microsoft.com/office/powerpoint/2010/main" val="78653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factors that can contribute to higher risk of missing a bus: reclaimed delay, bus drivers compensating for being late and </a:t>
            </a:r>
            <a:r>
              <a:rPr lang="en-US" dirty="0" err="1"/>
              <a:t>discountinuity</a:t>
            </a:r>
            <a:r>
              <a:rPr lang="en-US" dirty="0"/>
              <a:t> delay, that RTI is not timely updated. The most important factor is reclaimed </a:t>
            </a:r>
            <a:r>
              <a:rPr lang="en-US" dirty="0" err="1"/>
              <a:t>dely</a:t>
            </a:r>
            <a:r>
              <a:rPr lang="en-US" dirty="0"/>
              <a:t>, we show </a:t>
            </a:r>
            <a:r>
              <a:rPr lang="en-US" dirty="0" err="1"/>
              <a:t>ane</a:t>
            </a:r>
            <a:r>
              <a:rPr lang="en-US" dirty="0"/>
              <a:t> </a:t>
            </a:r>
            <a:r>
              <a:rPr lang="en-US" dirty="0" err="1"/>
              <a:t>xample</a:t>
            </a:r>
            <a:r>
              <a:rPr lang="en-US" dirty="0"/>
              <a:t> in the left. For example, a user wants to go to his office and he checked his trip planning app. The app will say something like the bus is delayed for 5 min and you should leave at 9 am. So at 9 am the user follow the suggested time. However, during the user is walking, the bus can accelerated to offset some delay. And by the time the user arrives, the bus is already gone and the app will tell the user like you should have leave at eight fifty seven. </a:t>
            </a:r>
          </a:p>
          <a:p>
            <a:endParaRPr lang="en-US" dirty="0"/>
          </a:p>
          <a:p>
            <a:r>
              <a:rPr lang="en-US" dirty="0"/>
              <a:t>So you see, in this process nobody is doing wrong right? The bus driver is simply following the rules, the user is doing what he’s told, and the trip planning app is simply reporting what the real-time feed’s expectation right now. However, the actual reason is that the </a:t>
            </a:r>
            <a:r>
              <a:rPr lang="en-US" dirty="0" err="1"/>
              <a:t>the</a:t>
            </a:r>
            <a:r>
              <a:rPr lang="en-US" dirty="0"/>
              <a:t> RTI algorithms use a greedy strategy to aim for 0 waiting time. It ignores </a:t>
            </a:r>
            <a:r>
              <a:rPr lang="en-US" dirty="0" err="1"/>
              <a:t>reliabtility</a:t>
            </a:r>
            <a:r>
              <a:rPr lang="en-US" dirty="0"/>
              <a:t> and there can be risky. Therefore, the user can miss the bus and wait an even longer time,</a:t>
            </a:r>
          </a:p>
        </p:txBody>
      </p:sp>
      <p:sp>
        <p:nvSpPr>
          <p:cNvPr id="4" name="Slide Number Placeholder 3"/>
          <p:cNvSpPr>
            <a:spLocks noGrp="1"/>
          </p:cNvSpPr>
          <p:nvPr>
            <p:ph type="sldNum" sz="quarter" idx="5"/>
          </p:nvPr>
        </p:nvSpPr>
        <p:spPr/>
        <p:txBody>
          <a:bodyPr/>
          <a:lstStyle/>
          <a:p>
            <a:fld id="{D904D311-73F7-5D42-B843-E8305C73070F}" type="slidenum">
              <a:rPr lang="en-US" smtClean="0"/>
              <a:t>3</a:t>
            </a:fld>
            <a:endParaRPr lang="en-US" dirty="0"/>
          </a:p>
        </p:txBody>
      </p:sp>
    </p:spTree>
    <p:extLst>
      <p:ext uri="{BB962C8B-B14F-4D97-AF65-F5344CB8AC3E}">
        <p14:creationId xmlns:p14="http://schemas.microsoft.com/office/powerpoint/2010/main" val="294527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 very simple and effective strategy that can avoid the risk of missing a bus, which is to add a short insurance buffer before the suggested time. For example, for the same scenario we shoed last slide, before the user leave the home, the user will not believe the suggested time but to leave a 3 minutes buffer before it. So when the bus accelerate, the buffer could offset the reclaimed delay. As you can see, this is a more prudent RTI strategy. The only requirement is that we need to find the optima insurance buffer for each user and time</a:t>
            </a:r>
          </a:p>
        </p:txBody>
      </p:sp>
      <p:sp>
        <p:nvSpPr>
          <p:cNvPr id="4" name="Slide Number Placeholder 3"/>
          <p:cNvSpPr>
            <a:spLocks noGrp="1"/>
          </p:cNvSpPr>
          <p:nvPr>
            <p:ph type="sldNum" sz="quarter" idx="5"/>
          </p:nvPr>
        </p:nvSpPr>
        <p:spPr/>
        <p:txBody>
          <a:bodyPr/>
          <a:lstStyle/>
          <a:p>
            <a:fld id="{D904D311-73F7-5D42-B843-E8305C73070F}" type="slidenum">
              <a:rPr lang="en-US" smtClean="0"/>
              <a:t>4</a:t>
            </a:fld>
            <a:endParaRPr lang="en-US" dirty="0"/>
          </a:p>
        </p:txBody>
      </p:sp>
    </p:spTree>
    <p:extLst>
      <p:ext uri="{BB962C8B-B14F-4D97-AF65-F5344CB8AC3E}">
        <p14:creationId xmlns:p14="http://schemas.microsoft.com/office/powerpoint/2010/main" val="375043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two RTI strategy greedy and prudent, and there are two common non-RTI strategies: the first one is </a:t>
            </a:r>
            <a:r>
              <a:rPr lang="en-US" dirty="0" err="1"/>
              <a:t>followingthe</a:t>
            </a:r>
            <a:r>
              <a:rPr lang="en-US" dirty="0"/>
              <a:t> schedule. This </a:t>
            </a:r>
            <a:r>
              <a:rPr lang="en-US" dirty="0" err="1"/>
              <a:t>streategy</a:t>
            </a:r>
            <a:r>
              <a:rPr lang="en-US" dirty="0"/>
              <a:t> has a low risk of missing bus because there is usually no early bus policy for many transit authorities. </a:t>
            </a:r>
            <a:r>
              <a:rPr lang="en-US" dirty="0" err="1"/>
              <a:t>Howecer</a:t>
            </a:r>
            <a:r>
              <a:rPr lang="en-US" dirty="0"/>
              <a:t>, these users can wait a long time if there is long delay.</a:t>
            </a:r>
          </a:p>
          <a:p>
            <a:endParaRPr lang="en-US" dirty="0"/>
          </a:p>
          <a:p>
            <a:r>
              <a:rPr lang="en-US" dirty="0"/>
              <a:t>And there is another strategy which is leave </a:t>
            </a:r>
            <a:r>
              <a:rPr lang="en-US" dirty="0" err="1"/>
              <a:t>randonmly</a:t>
            </a:r>
            <a:r>
              <a:rPr lang="en-US" dirty="0"/>
              <a:t>. The average waiting </a:t>
            </a:r>
            <a:r>
              <a:rPr lang="en-US" dirty="0" err="1"/>
              <a:t>timewill</a:t>
            </a:r>
            <a:r>
              <a:rPr lang="en-US" dirty="0"/>
              <a:t> be very long because it will be half </a:t>
            </a:r>
            <a:r>
              <a:rPr lang="en-US" dirty="0" err="1"/>
              <a:t>othe</a:t>
            </a:r>
            <a:r>
              <a:rPr lang="en-US" dirty="0"/>
              <a:t> headway.</a:t>
            </a:r>
          </a:p>
        </p:txBody>
      </p:sp>
      <p:sp>
        <p:nvSpPr>
          <p:cNvPr id="4" name="Slide Number Placeholder 3"/>
          <p:cNvSpPr>
            <a:spLocks noGrp="1"/>
          </p:cNvSpPr>
          <p:nvPr>
            <p:ph type="sldNum" sz="quarter" idx="5"/>
          </p:nvPr>
        </p:nvSpPr>
        <p:spPr/>
        <p:txBody>
          <a:bodyPr/>
          <a:lstStyle/>
          <a:p>
            <a:fld id="{D904D311-73F7-5D42-B843-E8305C73070F}" type="slidenum">
              <a:rPr lang="en-US" smtClean="0"/>
              <a:t>5</a:t>
            </a:fld>
            <a:endParaRPr lang="en-US" dirty="0"/>
          </a:p>
        </p:txBody>
      </p:sp>
    </p:spTree>
    <p:extLst>
      <p:ext uri="{BB962C8B-B14F-4D97-AF65-F5344CB8AC3E}">
        <p14:creationId xmlns:p14="http://schemas.microsoft.com/office/powerpoint/2010/main" val="3859744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introduce the four strategies as benchmarks for </a:t>
            </a:r>
            <a:r>
              <a:rPr lang="en-US" dirty="0" err="1"/>
              <a:t>rti</a:t>
            </a:r>
            <a:r>
              <a:rPr lang="en-US" dirty="0"/>
              <a:t> and </a:t>
            </a:r>
            <a:r>
              <a:rPr lang="en-US" dirty="0" err="1"/>
              <a:t>nonrti</a:t>
            </a:r>
            <a:r>
              <a:rPr lang="en-US" dirty="0"/>
              <a:t> users, we used GTFS real-time and APC data as our data source, From these datasets, we derived actual time of arrival and estimate of arrival for every 1 minutes: The total volume of the GTFS database is at </a:t>
            </a:r>
            <a:r>
              <a:rPr lang="en-US" dirty="0" err="1"/>
              <a:t>Terabtype</a:t>
            </a:r>
            <a:r>
              <a:rPr lang="en-US" dirty="0"/>
              <a:t> level for the whole year from May 2018 to 2019. </a:t>
            </a:r>
          </a:p>
          <a:p>
            <a:endParaRPr lang="en-US" dirty="0"/>
          </a:p>
          <a:p>
            <a:r>
              <a:rPr lang="en-US" dirty="0"/>
              <a:t>Based on this </a:t>
            </a:r>
            <a:r>
              <a:rPr lang="en-US" dirty="0" err="1"/>
              <a:t>enomerous</a:t>
            </a:r>
            <a:r>
              <a:rPr lang="en-US" dirty="0"/>
              <a:t> dataset, we </a:t>
            </a:r>
            <a:r>
              <a:rPr lang="en-US" dirty="0" err="1"/>
              <a:t>cacluate</a:t>
            </a:r>
            <a:r>
              <a:rPr lang="en-US" dirty="0"/>
              <a:t> the optima </a:t>
            </a:r>
            <a:r>
              <a:rPr lang="en-US" dirty="0" err="1"/>
              <a:t>linsurance</a:t>
            </a:r>
            <a:r>
              <a:rPr lang="en-US" dirty="0"/>
              <a:t> buffer for prudent RTI strategy and simulate the four strategy for different user’s’ behavior.</a:t>
            </a:r>
          </a:p>
        </p:txBody>
      </p:sp>
      <p:sp>
        <p:nvSpPr>
          <p:cNvPr id="4" name="Slide Number Placeholder 3"/>
          <p:cNvSpPr>
            <a:spLocks noGrp="1"/>
          </p:cNvSpPr>
          <p:nvPr>
            <p:ph type="sldNum" sz="quarter" idx="5"/>
          </p:nvPr>
        </p:nvSpPr>
        <p:spPr/>
        <p:txBody>
          <a:bodyPr/>
          <a:lstStyle/>
          <a:p>
            <a:fld id="{D904D311-73F7-5D42-B843-E8305C73070F}" type="slidenum">
              <a:rPr lang="en-US" smtClean="0"/>
              <a:t>6</a:t>
            </a:fld>
            <a:endParaRPr lang="en-US" dirty="0"/>
          </a:p>
        </p:txBody>
      </p:sp>
    </p:spTree>
    <p:extLst>
      <p:ext uri="{BB962C8B-B14F-4D97-AF65-F5344CB8AC3E}">
        <p14:creationId xmlns:p14="http://schemas.microsoft.com/office/powerpoint/2010/main" val="70898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a:t>
            </a:r>
            <a:r>
              <a:rPr lang="en-US" dirty="0" err="1"/>
              <a:t>medthod</a:t>
            </a:r>
            <a:r>
              <a:rPr lang="en-US" dirty="0"/>
              <a:t>, we conduct a case study in bus route no.2 in central </a:t>
            </a:r>
            <a:r>
              <a:rPr lang="en-US" dirty="0" err="1"/>
              <a:t>ohio</a:t>
            </a:r>
            <a:r>
              <a:rPr lang="en-US" dirty="0"/>
              <a:t> transit authority </a:t>
            </a:r>
            <a:r>
              <a:rPr lang="en-US" dirty="0" err="1"/>
              <a:t>cota</a:t>
            </a:r>
            <a:r>
              <a:rPr lang="en-US" dirty="0"/>
              <a:t> in </a:t>
            </a:r>
            <a:r>
              <a:rPr lang="en-US" dirty="0" err="1"/>
              <a:t>columbus</a:t>
            </a:r>
            <a:r>
              <a:rPr lang="en-US" dirty="0"/>
              <a:t> </a:t>
            </a:r>
            <a:r>
              <a:rPr lang="en-US" dirty="0" err="1"/>
              <a:t>ohio</a:t>
            </a:r>
            <a:r>
              <a:rPr lang="en-US" dirty="0"/>
              <a:t>. The route has the most </a:t>
            </a:r>
            <a:r>
              <a:rPr lang="en-US" dirty="0" err="1"/>
              <a:t>ridershp</a:t>
            </a:r>
            <a:r>
              <a:rPr lang="en-US" dirty="0"/>
              <a:t> and a large spatial coverage. We also test 5 other routes for generalizability purposes and the results still hold.</a:t>
            </a:r>
          </a:p>
        </p:txBody>
      </p:sp>
      <p:sp>
        <p:nvSpPr>
          <p:cNvPr id="4" name="Slide Number Placeholder 3"/>
          <p:cNvSpPr>
            <a:spLocks noGrp="1"/>
          </p:cNvSpPr>
          <p:nvPr>
            <p:ph type="sldNum" sz="quarter" idx="5"/>
          </p:nvPr>
        </p:nvSpPr>
        <p:spPr/>
        <p:txBody>
          <a:bodyPr/>
          <a:lstStyle/>
          <a:p>
            <a:fld id="{D904D311-73F7-5D42-B843-E8305C73070F}" type="slidenum">
              <a:rPr lang="en-US" smtClean="0"/>
              <a:t>7</a:t>
            </a:fld>
            <a:endParaRPr lang="en-US" dirty="0"/>
          </a:p>
        </p:txBody>
      </p:sp>
    </p:spTree>
    <p:extLst>
      <p:ext uri="{BB962C8B-B14F-4D97-AF65-F5344CB8AC3E}">
        <p14:creationId xmlns:p14="http://schemas.microsoft.com/office/powerpoint/2010/main" val="297248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firstr</a:t>
            </a:r>
            <a:r>
              <a:rPr lang="en-US" dirty="0"/>
              <a:t> analysis we did is the hourly average waiting time for every hour in a day. First result we see is that following schedule is close to the optimal prudent strategy. </a:t>
            </a:r>
          </a:p>
          <a:p>
            <a:endParaRPr lang="en-US" dirty="0"/>
          </a:p>
          <a:p>
            <a:r>
              <a:rPr lang="en-US" dirty="0"/>
              <a:t>However, the greedy </a:t>
            </a:r>
            <a:r>
              <a:rPr lang="en-US" dirty="0" err="1"/>
              <a:t>rti</a:t>
            </a:r>
            <a:r>
              <a:rPr lang="en-US" dirty="0"/>
              <a:t> strategy is even </a:t>
            </a:r>
            <a:r>
              <a:rPr lang="en-US" dirty="0" err="1"/>
              <a:t>woese</a:t>
            </a:r>
            <a:r>
              <a:rPr lang="en-US" dirty="0"/>
              <a:t> than leaving home randomly.  This result show that RTI is only useful when used properly.  And headway has </a:t>
            </a:r>
            <a:r>
              <a:rPr lang="en-US" dirty="0" err="1"/>
              <a:t>na</a:t>
            </a:r>
            <a:r>
              <a:rPr lang="en-US" dirty="0"/>
              <a:t> impact on the waiting time and risk of </a:t>
            </a:r>
            <a:r>
              <a:rPr lang="en-US" dirty="0" err="1"/>
              <a:t>missinga</a:t>
            </a:r>
            <a:r>
              <a:rPr lang="en-US" dirty="0"/>
              <a:t> bus</a:t>
            </a:r>
          </a:p>
        </p:txBody>
      </p:sp>
      <p:sp>
        <p:nvSpPr>
          <p:cNvPr id="4" name="Slide Number Placeholder 3"/>
          <p:cNvSpPr>
            <a:spLocks noGrp="1"/>
          </p:cNvSpPr>
          <p:nvPr>
            <p:ph type="sldNum" sz="quarter" idx="5"/>
          </p:nvPr>
        </p:nvSpPr>
        <p:spPr/>
        <p:txBody>
          <a:bodyPr/>
          <a:lstStyle/>
          <a:p>
            <a:fld id="{D904D311-73F7-5D42-B843-E8305C73070F}" type="slidenum">
              <a:rPr lang="en-US" smtClean="0"/>
              <a:t>8</a:t>
            </a:fld>
            <a:endParaRPr lang="en-US" dirty="0"/>
          </a:p>
        </p:txBody>
      </p:sp>
    </p:spTree>
    <p:extLst>
      <p:ext uri="{BB962C8B-B14F-4D97-AF65-F5344CB8AC3E}">
        <p14:creationId xmlns:p14="http://schemas.microsoft.com/office/powerpoint/2010/main" val="1316595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knowing the temporal pattern, we also </a:t>
            </a:r>
            <a:r>
              <a:rPr lang="en-US" dirty="0" err="1"/>
              <a:t>visualizae</a:t>
            </a:r>
            <a:r>
              <a:rPr lang="en-US" dirty="0"/>
              <a:t> the prudent </a:t>
            </a:r>
            <a:r>
              <a:rPr lang="en-US" dirty="0" err="1"/>
              <a:t>rti</a:t>
            </a:r>
            <a:r>
              <a:rPr lang="en-US" dirty="0"/>
              <a:t> strategy’s spatial pattern.  [READ THE PPT]</a:t>
            </a:r>
          </a:p>
        </p:txBody>
      </p:sp>
      <p:sp>
        <p:nvSpPr>
          <p:cNvPr id="4" name="Slide Number Placeholder 3"/>
          <p:cNvSpPr>
            <a:spLocks noGrp="1"/>
          </p:cNvSpPr>
          <p:nvPr>
            <p:ph type="sldNum" sz="quarter" idx="5"/>
          </p:nvPr>
        </p:nvSpPr>
        <p:spPr/>
        <p:txBody>
          <a:bodyPr/>
          <a:lstStyle/>
          <a:p>
            <a:fld id="{D904D311-73F7-5D42-B843-E8305C73070F}" type="slidenum">
              <a:rPr lang="en-US" smtClean="0"/>
              <a:t>9</a:t>
            </a:fld>
            <a:endParaRPr lang="en-US" dirty="0"/>
          </a:p>
        </p:txBody>
      </p:sp>
    </p:spTree>
    <p:extLst>
      <p:ext uri="{BB962C8B-B14F-4D97-AF65-F5344CB8AC3E}">
        <p14:creationId xmlns:p14="http://schemas.microsoft.com/office/powerpoint/2010/main" val="213495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16717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descr="add specific description" title="add specific title"/>
          <p:cNvSpPr>
            <a:spLocks noGrp="1"/>
          </p:cNvSpPr>
          <p:nvPr>
            <p:ph idx="16" hasCustomPrompt="1"/>
          </p:nvPr>
        </p:nvSpPr>
        <p:spPr>
          <a:xfrm>
            <a:off x="306916" y="1734522"/>
            <a:ext cx="8537826" cy="4417350"/>
          </a:xfrm>
          <a:prstGeom prst="rect">
            <a:avLst/>
          </a:prstGeom>
          <a:ln>
            <a:solidFill>
              <a:srgbClr val="FFFFFF"/>
            </a:solidFill>
          </a:ln>
        </p:spPr>
        <p:txBody>
          <a:bodyPr/>
          <a:lstStyle>
            <a:lvl1pPr algn="l">
              <a:lnSpc>
                <a:spcPct val="125000"/>
              </a:lnSpc>
              <a:spcBef>
                <a:spcPts val="0"/>
              </a:spcBef>
              <a:defRPr sz="2800" b="0" baseline="0">
                <a:solidFill>
                  <a:schemeClr val="tx1">
                    <a:lumMod val="95000"/>
                    <a:lumOff val="5000"/>
                  </a:schemeClr>
                </a:solidFill>
                <a:latin typeface="+mj-lt"/>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4" name="Title Placeholder 11"/>
          <p:cNvSpPr>
            <a:spLocks noGrp="1"/>
          </p:cNvSpPr>
          <p:nvPr>
            <p:ph type="title"/>
          </p:nvPr>
        </p:nvSpPr>
        <p:spPr>
          <a:xfrm>
            <a:off x="306916" y="1208106"/>
            <a:ext cx="8537825" cy="508313"/>
          </a:xfrm>
          <a:prstGeom prst="rect">
            <a:avLst/>
          </a:prstGeom>
        </p:spPr>
        <p:txBody>
          <a:bodyPr vert="horz" lIns="91440" tIns="45720" rIns="91440" bIns="45720" rtlCol="0" anchor="ctr">
            <a:normAutofit/>
          </a:bodyPr>
          <a:lstStyle/>
          <a:p>
            <a:endParaRPr lang="en-US" dirty="0"/>
          </a:p>
        </p:txBody>
      </p:sp>
      <p:sp>
        <p:nvSpPr>
          <p:cNvPr id="6" name="TextBox 5">
            <a:extLst>
              <a:ext uri="{FF2B5EF4-FFF2-40B4-BE49-F238E27FC236}">
                <a16:creationId xmlns:a16="http://schemas.microsoft.com/office/drawing/2014/main" id="{532DC44D-B75C-4C21-B218-BD736C314A3E}"/>
              </a:ext>
            </a:extLst>
          </p:cNvPr>
          <p:cNvSpPr txBox="1"/>
          <p:nvPr userDrawn="1"/>
        </p:nvSpPr>
        <p:spPr>
          <a:xfrm>
            <a:off x="5685905" y="458942"/>
            <a:ext cx="3280189" cy="292388"/>
          </a:xfrm>
          <a:prstGeom prst="rect">
            <a:avLst/>
          </a:prstGeom>
          <a:noFill/>
        </p:spPr>
        <p:txBody>
          <a:bodyPr wrap="square">
            <a:spAutoFit/>
          </a:bodyPr>
          <a:lstStyle/>
          <a:p>
            <a:pPr lvl="0" algn="r"/>
            <a:r>
              <a:rPr lang="en-US" sz="1300" b="0" kern="1200" baseline="0" dirty="0">
                <a:solidFill>
                  <a:schemeClr val="bg1"/>
                </a:solidFill>
                <a:latin typeface="+mn-lt"/>
                <a:ea typeface="+mn-ea"/>
                <a:cs typeface="+mn-cs"/>
              </a:rPr>
              <a:t>Center for Urban and Reginal Analysis</a:t>
            </a:r>
          </a:p>
        </p:txBody>
      </p:sp>
      <p:sp>
        <p:nvSpPr>
          <p:cNvPr id="7" name="TextBox 6">
            <a:extLst>
              <a:ext uri="{FF2B5EF4-FFF2-40B4-BE49-F238E27FC236}">
                <a16:creationId xmlns:a16="http://schemas.microsoft.com/office/drawing/2014/main" id="{66BDDBA6-7F1C-44B9-898D-61602034A8BE}"/>
              </a:ext>
            </a:extLst>
          </p:cNvPr>
          <p:cNvSpPr txBox="1"/>
          <p:nvPr userDrawn="1"/>
        </p:nvSpPr>
        <p:spPr>
          <a:xfrm>
            <a:off x="5685904" y="237269"/>
            <a:ext cx="3280189" cy="292388"/>
          </a:xfrm>
          <a:prstGeom prst="rect">
            <a:avLst/>
          </a:prstGeom>
          <a:noFill/>
        </p:spPr>
        <p:txBody>
          <a:bodyPr wrap="square">
            <a:spAutoFit/>
          </a:bodyPr>
          <a:lstStyle/>
          <a:p>
            <a:pPr lvl="0" algn="r"/>
            <a:r>
              <a:rPr lang="en-US" sz="1300" b="0" kern="1200" baseline="0" dirty="0">
                <a:solidFill>
                  <a:srgbClr val="C00000"/>
                </a:solidFill>
                <a:latin typeface="+mn-lt"/>
                <a:ea typeface="+mn-ea"/>
                <a:cs typeface="+mn-cs"/>
              </a:rPr>
              <a:t>Department of Geography</a:t>
            </a:r>
          </a:p>
        </p:txBody>
      </p:sp>
    </p:spTree>
    <p:extLst>
      <p:ext uri="{BB962C8B-B14F-4D97-AF65-F5344CB8AC3E}">
        <p14:creationId xmlns:p14="http://schemas.microsoft.com/office/powerpoint/2010/main" val="110680183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763857"/>
            <a:ext cx="9144000" cy="6094144"/>
          </a:xfrm>
          <a:prstGeom prst="rect">
            <a:avLst/>
          </a:prstGeom>
          <a:solidFill>
            <a:srgbClr val="636D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BB0000"/>
              </a:solidFill>
            </a:endParaRPr>
          </a:p>
        </p:txBody>
      </p:sp>
      <p:sp>
        <p:nvSpPr>
          <p:cNvPr id="8" name="Content Placeholder 2" descr="add specific description" title="add specific title"/>
          <p:cNvSpPr>
            <a:spLocks noGrp="1"/>
          </p:cNvSpPr>
          <p:nvPr>
            <p:ph idx="15" hasCustomPrompt="1"/>
          </p:nvPr>
        </p:nvSpPr>
        <p:spPr>
          <a:xfrm>
            <a:off x="5573888" y="242139"/>
            <a:ext cx="3392206" cy="668812"/>
          </a:xfrm>
          <a:prstGeom prst="rect">
            <a:avLst/>
          </a:prstGeom>
          <a:ln>
            <a:no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9" name="Content Placeholder 2" descr="add specific description" title="add specific title"/>
          <p:cNvSpPr>
            <a:spLocks noGrp="1"/>
          </p:cNvSpPr>
          <p:nvPr>
            <p:ph idx="16" hasCustomPrompt="1"/>
          </p:nvPr>
        </p:nvSpPr>
        <p:spPr>
          <a:xfrm>
            <a:off x="651757" y="1734522"/>
            <a:ext cx="7194020" cy="4417350"/>
          </a:xfrm>
          <a:prstGeom prst="rect">
            <a:avLst/>
          </a:prstGeom>
          <a:ln>
            <a:noFill/>
          </a:ln>
        </p:spPr>
        <p:txBody>
          <a:bodyPr/>
          <a:lstStyle>
            <a:lvl1pPr algn="l">
              <a:lnSpc>
                <a:spcPts val="8400"/>
              </a:lnSpc>
              <a:spcBef>
                <a:spcPts val="0"/>
              </a:spcBef>
              <a:defRPr sz="8000" b="1"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5"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147195770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descr="add specific descripton" title="add specific title"/>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descr="add specific description" title="add specific title"/>
          <p:cNvSpPr>
            <a:spLocks noGrp="1"/>
          </p:cNvSpPr>
          <p:nvPr>
            <p:ph idx="17" hasCustomPrompt="1"/>
          </p:nvPr>
        </p:nvSpPr>
        <p:spPr>
          <a:xfrm>
            <a:off x="4881010" y="5372665"/>
            <a:ext cx="3392206" cy="1094025"/>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734523"/>
            <a:ext cx="7200384" cy="3789978"/>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
        <p:nvSpPr>
          <p:cNvPr id="5"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162792242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descr="add specific description of photo" title="Add specific title of photo"/>
          <p:cNvSpPr>
            <a:spLocks noGrp="1"/>
          </p:cNvSpPr>
          <p:nvPr>
            <p:ph type="pic" sz="quarter" idx="13" hasCustomPrompt="1"/>
          </p:nvPr>
        </p:nvSpPr>
        <p:spPr>
          <a:xfrm>
            <a:off x="0" y="923936"/>
            <a:ext cx="9144000" cy="5934064"/>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1" name="Content Placeholder 2" descr="add specific description " title="add specific title"/>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2" name="Content Placeholder 2" descr="add specific description" title="add specific title"/>
          <p:cNvSpPr>
            <a:spLocks noGrp="1"/>
          </p:cNvSpPr>
          <p:nvPr>
            <p:ph idx="14"/>
          </p:nvPr>
        </p:nvSpPr>
        <p:spPr>
          <a:xfrm>
            <a:off x="4868540" y="1436104"/>
            <a:ext cx="3998889" cy="1591385"/>
          </a:xfrm>
          <a:prstGeom prst="rect">
            <a:avLst/>
          </a:prstGeom>
          <a:ln w="1905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p:txBody>
      </p:sp>
      <p:sp>
        <p:nvSpPr>
          <p:cNvPr id="5"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320174725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descr="add specific description" title="add specific title"/>
          <p:cNvSpPr>
            <a:spLocks noGrp="1"/>
          </p:cNvSpPr>
          <p:nvPr>
            <p:ph type="pic" sz="quarter" idx="13" hasCustomPrompt="1"/>
          </p:nvPr>
        </p:nvSpPr>
        <p:spPr>
          <a:xfrm>
            <a:off x="0" y="923936"/>
            <a:ext cx="3883850" cy="5934064"/>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descr="add specific description" title="add specific title"/>
          <p:cNvSpPr>
            <a:spLocks noGrp="1"/>
          </p:cNvSpPr>
          <p:nvPr>
            <p:ph idx="14"/>
          </p:nvPr>
        </p:nvSpPr>
        <p:spPr>
          <a:xfrm>
            <a:off x="4137592" y="1830387"/>
            <a:ext cx="4701503" cy="4525963"/>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12" name="Content Placeholder 2" descr="add specific descripton&#10;" title="add specific title"/>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descr="add specific descripton" title="add specific title"/>
          <p:cNvSpPr>
            <a:spLocks noGrp="1"/>
          </p:cNvSpPr>
          <p:nvPr>
            <p:ph idx="16" hasCustomPrompt="1"/>
          </p:nvPr>
        </p:nvSpPr>
        <p:spPr>
          <a:xfrm>
            <a:off x="4315389" y="1052951"/>
            <a:ext cx="4642821" cy="63611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167368129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229810"/>
            <a:ext cx="3392206" cy="668812"/>
          </a:xfrm>
          <a:prstGeom prst="rect">
            <a:avLst/>
          </a:prstGeom>
          <a:ln>
            <a:no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5" name="Content Placeholder 2"/>
          <p:cNvSpPr>
            <a:spLocks noGrp="1"/>
          </p:cNvSpPr>
          <p:nvPr>
            <p:ph idx="16" hasCustomPrompt="1"/>
          </p:nvPr>
        </p:nvSpPr>
        <p:spPr>
          <a:xfrm>
            <a:off x="4315389" y="1052951"/>
            <a:ext cx="4642821" cy="63611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descr="add specific description&#10;" title="add specific title"/>
          <p:cNvSpPr>
            <a:spLocks noGrp="1"/>
          </p:cNvSpPr>
          <p:nvPr>
            <p:ph idx="14"/>
          </p:nvPr>
        </p:nvSpPr>
        <p:spPr>
          <a:xfrm>
            <a:off x="1400403" y="1830387"/>
            <a:ext cx="6527582" cy="4525963"/>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a:p>
          <a:p>
            <a:pPr lvl="0"/>
            <a:endParaRPr lang="en-US" dirty="0"/>
          </a:p>
          <a:p>
            <a:pPr lvl="0"/>
            <a:endParaRPr lang="en-US" dirty="0"/>
          </a:p>
          <a:p>
            <a:pPr lvl="0"/>
            <a:endParaRPr lang="en-US" dirty="0"/>
          </a:p>
          <a:p>
            <a:pPr lvl="0"/>
            <a:r>
              <a:rPr lang="en-US" dirty="0"/>
              <a:t>chart/graph/table</a:t>
            </a:r>
          </a:p>
        </p:txBody>
      </p:sp>
      <p:sp>
        <p:nvSpPr>
          <p:cNvPr id="8"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709460" y="6356350"/>
            <a:ext cx="2133600" cy="365125"/>
          </a:xfrm>
          <a:prstGeom prst="rect">
            <a:avLst/>
          </a:prstGeom>
          <a:ln>
            <a:solidFill>
              <a:schemeClr val="bg1"/>
            </a:solidFill>
          </a:ln>
        </p:spPr>
        <p:txBody>
          <a:bodyPr vert="horz" lIns="91440" tIns="45720" rIns="91440" bIns="45720" rtlCol="0" anchor="ctr"/>
          <a:lstStyle>
            <a:lvl1pPr algn="ctr">
              <a:defRPr sz="1200">
                <a:solidFill>
                  <a:schemeClr val="tx1">
                    <a:tint val="75000"/>
                  </a:schemeClr>
                </a:solidFill>
              </a:defRPr>
            </a:lvl1pPr>
          </a:lstStyle>
          <a:p>
            <a:fld id="{0F0D8E7B-AF3B-B444-8E74-E549FC814F53}" type="datetimeFigureOut">
              <a:rPr lang="en-US" smtClean="0"/>
              <a:pPr/>
              <a:t>4/8/2021</a:t>
            </a:fld>
            <a:endParaRPr lang="en-US" dirty="0"/>
          </a:p>
        </p:txBody>
      </p:sp>
      <p:sp>
        <p:nvSpPr>
          <p:cNvPr id="7" name="Rectangle 6"/>
          <p:cNvSpPr/>
          <p:nvPr userDrawn="1"/>
        </p:nvSpPr>
        <p:spPr>
          <a:xfrm>
            <a:off x="0" y="2974444"/>
            <a:ext cx="9144000" cy="2962806"/>
          </a:xfrm>
          <a:prstGeom prst="rect">
            <a:avLst/>
          </a:prstGeom>
          <a:solidFill>
            <a:srgbClr val="636D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title="The Ohio State Univers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250" y="1600201"/>
            <a:ext cx="6424083" cy="931492"/>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ransition spd="slow">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910167"/>
            <a:chOff x="0" y="1040406"/>
            <a:chExt cx="9144000" cy="910167"/>
          </a:xfrm>
        </p:grpSpPr>
        <p:sp>
          <p:nvSpPr>
            <p:cNvPr id="8" name="Rectangle 7"/>
            <p:cNvSpPr/>
            <p:nvPr/>
          </p:nvSpPr>
          <p:spPr>
            <a:xfrm>
              <a:off x="0" y="1040406"/>
              <a:ext cx="9144000" cy="910167"/>
            </a:xfrm>
            <a:prstGeom prst="rect">
              <a:avLst/>
            </a:prstGeom>
            <a:solidFill>
              <a:srgbClr val="636D6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4"/>
              <a:ext cx="3284042" cy="476186"/>
            </a:xfrm>
            <a:prstGeom prst="rect">
              <a:avLst/>
            </a:prstGeom>
          </p:spPr>
        </p:pic>
      </p:grpSp>
      <p:sp>
        <p:nvSpPr>
          <p:cNvPr id="2" name="Rectangle 1"/>
          <p:cNvSpPr/>
          <p:nvPr userDrawn="1"/>
        </p:nvSpPr>
        <p:spPr>
          <a:xfrm>
            <a:off x="8518368" y="635123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
        <p:nvSpPr>
          <p:cNvPr id="12" name="Title Placeholder 11"/>
          <p:cNvSpPr>
            <a:spLocks noGrp="1"/>
          </p:cNvSpPr>
          <p:nvPr>
            <p:ph type="title"/>
          </p:nvPr>
        </p:nvSpPr>
        <p:spPr>
          <a:xfrm>
            <a:off x="306917" y="1208106"/>
            <a:ext cx="4180936" cy="508313"/>
          </a:xfrm>
          <a:prstGeom prst="rect">
            <a:avLst/>
          </a:prstGeo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ransition spd="slow">
    <p:fade/>
  </p:transition>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244090" y="3245179"/>
            <a:ext cx="8738647" cy="823382"/>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a:t>Revisiting the Impacts of Transit Real-time Information on Waiting Time Reduction: An Empirical Analysis in Columbus, Ohio</a:t>
            </a:r>
          </a:p>
        </p:txBody>
      </p:sp>
      <p:sp>
        <p:nvSpPr>
          <p:cNvPr id="16" name="Subtitle 2"/>
          <p:cNvSpPr txBox="1">
            <a:spLocks/>
          </p:cNvSpPr>
          <p:nvPr/>
        </p:nvSpPr>
        <p:spPr>
          <a:xfrm>
            <a:off x="1413013" y="4963780"/>
            <a:ext cx="6400800" cy="1494783"/>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p>
          <a:p>
            <a:r>
              <a:rPr lang="en-US" sz="2400" dirty="0"/>
              <a:t>Luyu Liu, Harvey J. Miller</a:t>
            </a:r>
          </a:p>
        </p:txBody>
      </p:sp>
    </p:spTree>
    <p:extLst>
      <p:ext uri="{BB962C8B-B14F-4D97-AF65-F5344CB8AC3E}">
        <p14:creationId xmlns:p14="http://schemas.microsoft.com/office/powerpoint/2010/main" val="228447740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F112D41-6198-40C6-B723-80E32EB93D7A}"/>
              </a:ext>
            </a:extLst>
          </p:cNvPr>
          <p:cNvPicPr>
            <a:picLocks noGrp="1" noChangeAspect="1"/>
          </p:cNvPicPr>
          <p:nvPr>
            <p:ph idx="16"/>
          </p:nvPr>
        </p:nvPicPr>
        <p:blipFill>
          <a:blip r:embed="rId3"/>
          <a:stretch>
            <a:fillRect/>
          </a:stretch>
        </p:blipFill>
        <p:spPr>
          <a:xfrm>
            <a:off x="82301" y="2063911"/>
            <a:ext cx="5636374" cy="4416425"/>
          </a:xfrm>
        </p:spPr>
      </p:pic>
      <p:sp>
        <p:nvSpPr>
          <p:cNvPr id="3" name="Title 2">
            <a:extLst>
              <a:ext uri="{FF2B5EF4-FFF2-40B4-BE49-F238E27FC236}">
                <a16:creationId xmlns:a16="http://schemas.microsoft.com/office/drawing/2014/main" id="{143A35AB-3A61-404F-9DD0-A795EBCE099E}"/>
              </a:ext>
            </a:extLst>
          </p:cNvPr>
          <p:cNvSpPr>
            <a:spLocks noGrp="1"/>
          </p:cNvSpPr>
          <p:nvPr>
            <p:ph type="title"/>
          </p:nvPr>
        </p:nvSpPr>
        <p:spPr/>
        <p:txBody>
          <a:bodyPr>
            <a:normAutofit fontScale="90000"/>
          </a:bodyPr>
          <a:lstStyle/>
          <a:p>
            <a:r>
              <a:rPr lang="en-US" dirty="0"/>
              <a:t>Compare Prudent and schedule</a:t>
            </a:r>
          </a:p>
        </p:txBody>
      </p:sp>
      <p:sp>
        <p:nvSpPr>
          <p:cNvPr id="6" name="TextBox 5">
            <a:extLst>
              <a:ext uri="{FF2B5EF4-FFF2-40B4-BE49-F238E27FC236}">
                <a16:creationId xmlns:a16="http://schemas.microsoft.com/office/drawing/2014/main" id="{813D48BB-E637-4D32-93B5-629977869FDB}"/>
              </a:ext>
            </a:extLst>
          </p:cNvPr>
          <p:cNvSpPr txBox="1"/>
          <p:nvPr/>
        </p:nvSpPr>
        <p:spPr>
          <a:xfrm>
            <a:off x="5718676" y="2063911"/>
            <a:ext cx="3425324" cy="1754326"/>
          </a:xfrm>
          <a:prstGeom prst="rect">
            <a:avLst/>
          </a:prstGeom>
          <a:noFill/>
        </p:spPr>
        <p:txBody>
          <a:bodyPr wrap="square" rtlCol="0">
            <a:spAutoFit/>
          </a:bodyPr>
          <a:lstStyle/>
          <a:p>
            <a:r>
              <a:rPr lang="en-US" sz="2400" dirty="0"/>
              <a:t>Upstream stops near the origin: </a:t>
            </a:r>
          </a:p>
          <a:p>
            <a:pPr marL="285750" indent="-285750">
              <a:buFont typeface="Arial" panose="020B0604020202020204" pitchFamily="34" charset="0"/>
              <a:buChar char="•"/>
            </a:pPr>
            <a:r>
              <a:rPr lang="en-US" sz="2000" dirty="0"/>
              <a:t>Less delay</a:t>
            </a:r>
          </a:p>
          <a:p>
            <a:pPr marL="285750" indent="-285750">
              <a:buFont typeface="Arial" panose="020B0604020202020204" pitchFamily="34" charset="0"/>
              <a:buChar char="•"/>
            </a:pPr>
            <a:r>
              <a:rPr lang="en-US" sz="2000" dirty="0"/>
              <a:t>Prudent is worse than schedule</a:t>
            </a:r>
          </a:p>
        </p:txBody>
      </p:sp>
      <p:sp>
        <p:nvSpPr>
          <p:cNvPr id="7" name="TextBox 6">
            <a:extLst>
              <a:ext uri="{FF2B5EF4-FFF2-40B4-BE49-F238E27FC236}">
                <a16:creationId xmlns:a16="http://schemas.microsoft.com/office/drawing/2014/main" id="{28B1BA5A-FD54-43B3-BDB7-4F7C80F313FA}"/>
              </a:ext>
            </a:extLst>
          </p:cNvPr>
          <p:cNvSpPr txBox="1"/>
          <p:nvPr/>
        </p:nvSpPr>
        <p:spPr>
          <a:xfrm>
            <a:off x="5718676" y="4287209"/>
            <a:ext cx="3425324" cy="1754326"/>
          </a:xfrm>
          <a:prstGeom prst="rect">
            <a:avLst/>
          </a:prstGeom>
          <a:noFill/>
        </p:spPr>
        <p:txBody>
          <a:bodyPr wrap="square" rtlCol="0">
            <a:spAutoFit/>
          </a:bodyPr>
          <a:lstStyle/>
          <a:p>
            <a:r>
              <a:rPr lang="en-US" sz="2400" dirty="0"/>
              <a:t>Downstream stops near the destination: </a:t>
            </a:r>
          </a:p>
          <a:p>
            <a:pPr marL="285750" indent="-285750">
              <a:buFont typeface="Arial" panose="020B0604020202020204" pitchFamily="34" charset="0"/>
              <a:buChar char="•"/>
            </a:pPr>
            <a:r>
              <a:rPr lang="en-US" sz="2000" dirty="0"/>
              <a:t>More delay</a:t>
            </a:r>
          </a:p>
          <a:p>
            <a:pPr marL="285750" indent="-285750">
              <a:buFont typeface="Arial" panose="020B0604020202020204" pitchFamily="34" charset="0"/>
              <a:buChar char="•"/>
            </a:pPr>
            <a:r>
              <a:rPr lang="en-US" sz="2000" dirty="0"/>
              <a:t>Prudent is better than schedule</a:t>
            </a:r>
          </a:p>
        </p:txBody>
      </p:sp>
    </p:spTree>
    <p:extLst>
      <p:ext uri="{BB962C8B-B14F-4D97-AF65-F5344CB8AC3E}">
        <p14:creationId xmlns:p14="http://schemas.microsoft.com/office/powerpoint/2010/main" val="80386573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F6658F-9A3A-4430-8059-DB9995567203}"/>
              </a:ext>
            </a:extLst>
          </p:cNvPr>
          <p:cNvSpPr>
            <a:spLocks noGrp="1"/>
          </p:cNvSpPr>
          <p:nvPr>
            <p:ph idx="16"/>
          </p:nvPr>
        </p:nvSpPr>
        <p:spPr>
          <a:xfrm>
            <a:off x="306916" y="1734522"/>
            <a:ext cx="5220581" cy="4417350"/>
          </a:xfrm>
        </p:spPr>
        <p:txBody>
          <a:bodyPr/>
          <a:lstStyle/>
          <a:p>
            <a:r>
              <a:rPr lang="en-US" dirty="0"/>
              <a:t>Walking distance from the origin to the bus stop makes a difference for RTI strategies</a:t>
            </a:r>
          </a:p>
        </p:txBody>
      </p:sp>
      <p:sp>
        <p:nvSpPr>
          <p:cNvPr id="3" name="Title 2">
            <a:extLst>
              <a:ext uri="{FF2B5EF4-FFF2-40B4-BE49-F238E27FC236}">
                <a16:creationId xmlns:a16="http://schemas.microsoft.com/office/drawing/2014/main" id="{CE975B98-5578-446E-9AC2-771CB7721C79}"/>
              </a:ext>
            </a:extLst>
          </p:cNvPr>
          <p:cNvSpPr>
            <a:spLocks noGrp="1"/>
          </p:cNvSpPr>
          <p:nvPr>
            <p:ph type="title"/>
          </p:nvPr>
        </p:nvSpPr>
        <p:spPr/>
        <p:txBody>
          <a:bodyPr>
            <a:normAutofit fontScale="90000"/>
          </a:bodyPr>
          <a:lstStyle/>
          <a:p>
            <a:r>
              <a:rPr lang="en-US" dirty="0"/>
              <a:t>Walking distance</a:t>
            </a:r>
          </a:p>
        </p:txBody>
      </p:sp>
      <p:pic>
        <p:nvPicPr>
          <p:cNvPr id="5" name="Picture 4" descr="Chart, bar chart&#10;&#10;Description automatically generated">
            <a:extLst>
              <a:ext uri="{FF2B5EF4-FFF2-40B4-BE49-F238E27FC236}">
                <a16:creationId xmlns:a16="http://schemas.microsoft.com/office/drawing/2014/main" id="{13EF4CB1-7A66-4704-816A-58BDC98B8983}"/>
              </a:ext>
            </a:extLst>
          </p:cNvPr>
          <p:cNvPicPr>
            <a:picLocks noChangeAspect="1"/>
          </p:cNvPicPr>
          <p:nvPr/>
        </p:nvPicPr>
        <p:blipFill rotWithShape="1">
          <a:blip r:embed="rId3"/>
          <a:srcRect t="49833"/>
          <a:stretch/>
        </p:blipFill>
        <p:spPr>
          <a:xfrm>
            <a:off x="0" y="3429000"/>
            <a:ext cx="5917915" cy="3056206"/>
          </a:xfrm>
          <a:prstGeom prst="rect">
            <a:avLst/>
          </a:prstGeom>
        </p:spPr>
      </p:pic>
      <p:sp>
        <p:nvSpPr>
          <p:cNvPr id="6" name="TextBox 5">
            <a:extLst>
              <a:ext uri="{FF2B5EF4-FFF2-40B4-BE49-F238E27FC236}">
                <a16:creationId xmlns:a16="http://schemas.microsoft.com/office/drawing/2014/main" id="{2EAFE05F-7BDF-475B-84C0-A08F10FCA909}"/>
              </a:ext>
            </a:extLst>
          </p:cNvPr>
          <p:cNvSpPr txBox="1"/>
          <p:nvPr/>
        </p:nvSpPr>
        <p:spPr>
          <a:xfrm>
            <a:off x="5917915" y="1311707"/>
            <a:ext cx="3133534"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solidFill>
                  <a:srgbClr val="C00000"/>
                </a:solidFill>
              </a:rPr>
              <a:t>Schedule</a:t>
            </a:r>
            <a:r>
              <a:rPr lang="en-US" sz="2400" dirty="0"/>
              <a:t> and </a:t>
            </a:r>
            <a:r>
              <a:rPr lang="en-US" sz="2400" dirty="0">
                <a:solidFill>
                  <a:srgbClr val="C00000"/>
                </a:solidFill>
              </a:rPr>
              <a:t>Arbitrary:</a:t>
            </a:r>
            <a:r>
              <a:rPr lang="en-US" sz="2400" dirty="0"/>
              <a:t> walking distance has </a:t>
            </a:r>
            <a:r>
              <a:rPr lang="en-US" sz="2400" b="1" dirty="0"/>
              <a:t>no impact</a:t>
            </a:r>
            <a:endParaRPr lang="en-US" sz="2400" b="1">
              <a:cs typeface="Arial"/>
            </a:endParaRPr>
          </a:p>
          <a:p>
            <a:pPr marL="285750" indent="-285750">
              <a:buFont typeface="Arial" panose="020B0604020202020204" pitchFamily="34" charset="0"/>
              <a:buChar char="•"/>
            </a:pPr>
            <a:endParaRPr lang="en-US" sz="2400" dirty="0">
              <a:solidFill>
                <a:srgbClr val="C00000"/>
              </a:solidFill>
            </a:endParaRPr>
          </a:p>
          <a:p>
            <a:pPr marL="285750" indent="-285750">
              <a:buFont typeface="Arial" panose="020B0604020202020204" pitchFamily="34" charset="0"/>
              <a:buChar char="•"/>
            </a:pPr>
            <a:r>
              <a:rPr lang="en-US" sz="2400" dirty="0">
                <a:solidFill>
                  <a:srgbClr val="C00000"/>
                </a:solidFill>
              </a:rPr>
              <a:t>Prudent</a:t>
            </a:r>
            <a:r>
              <a:rPr lang="en-US" sz="2400" dirty="0"/>
              <a:t> RTI: more walking time leads to </a:t>
            </a:r>
            <a:r>
              <a:rPr lang="en-US" sz="2400" b="1" dirty="0"/>
              <a:t>more</a:t>
            </a:r>
            <a:r>
              <a:rPr lang="en-US" sz="2400" dirty="0"/>
              <a:t> wait time</a:t>
            </a:r>
            <a:endParaRPr lang="en-US" sz="2400">
              <a:cs typeface="Arial"/>
            </a:endParaRPr>
          </a:p>
          <a:p>
            <a:pPr marL="285750" indent="-285750">
              <a:buFont typeface="Arial" panose="020B0604020202020204" pitchFamily="34" charset="0"/>
              <a:buChar char="•"/>
            </a:pPr>
            <a:endParaRPr lang="en-US" sz="2400" dirty="0">
              <a:solidFill>
                <a:srgbClr val="C00000"/>
              </a:solidFill>
            </a:endParaRPr>
          </a:p>
          <a:p>
            <a:pPr marL="285750" indent="-285750">
              <a:buFont typeface="Arial" panose="020B0604020202020204" pitchFamily="34" charset="0"/>
              <a:buChar char="•"/>
            </a:pPr>
            <a:r>
              <a:rPr lang="en-US" sz="2400" dirty="0">
                <a:solidFill>
                  <a:srgbClr val="C00000"/>
                </a:solidFill>
              </a:rPr>
              <a:t>Greedy</a:t>
            </a:r>
            <a:r>
              <a:rPr lang="en-US" sz="2400" dirty="0"/>
              <a:t> RTI: more walking time leads to </a:t>
            </a:r>
            <a:r>
              <a:rPr lang="en-US" sz="2400" b="1" dirty="0"/>
              <a:t>less</a:t>
            </a:r>
            <a:r>
              <a:rPr lang="en-US" sz="2400" dirty="0"/>
              <a:t> wait time</a:t>
            </a:r>
            <a:endParaRPr lang="en-US"/>
          </a:p>
        </p:txBody>
      </p:sp>
    </p:spTree>
    <p:extLst>
      <p:ext uri="{BB962C8B-B14F-4D97-AF65-F5344CB8AC3E}">
        <p14:creationId xmlns:p14="http://schemas.microsoft.com/office/powerpoint/2010/main" val="358256477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2C2ACD-CDD1-48C3-BF0D-CC5853D27857}"/>
              </a:ext>
            </a:extLst>
          </p:cNvPr>
          <p:cNvSpPr>
            <a:spLocks noGrp="1"/>
          </p:cNvSpPr>
          <p:nvPr>
            <p:ph idx="16"/>
          </p:nvPr>
        </p:nvSpPr>
        <p:spPr/>
        <p:txBody>
          <a:bodyPr/>
          <a:lstStyle/>
          <a:p>
            <a:pPr marL="457200" indent="-457200">
              <a:buFont typeface="Arial" panose="020B0604020202020204" pitchFamily="34" charset="0"/>
              <a:buChar char="•"/>
            </a:pPr>
            <a:r>
              <a:rPr lang="en-US" dirty="0"/>
              <a:t>Overall, the two RTI strategies do not outperform simply following schedule</a:t>
            </a:r>
          </a:p>
          <a:p>
            <a:pPr marL="457200" indent="-457200">
              <a:buFont typeface="Arial" panose="020B0604020202020204" pitchFamily="34" charset="0"/>
              <a:buChar char="•"/>
            </a:pPr>
            <a:r>
              <a:rPr lang="en-US" dirty="0"/>
              <a:t>Real time information can reduce waiting time for some users based on location and time</a:t>
            </a:r>
          </a:p>
          <a:p>
            <a:pPr marL="457200" indent="-457200">
              <a:buFont typeface="Arial" panose="020B0604020202020204" pitchFamily="34" charset="0"/>
              <a:buChar char="•"/>
            </a:pPr>
            <a:r>
              <a:rPr lang="en-US" dirty="0"/>
              <a:t>Including a time buffer improves the greedy approach used by </a:t>
            </a:r>
            <a:r>
              <a:rPr lang="en-US"/>
              <a:t>some algorithms</a:t>
            </a:r>
            <a:endParaRPr lang="en-US" dirty="0"/>
          </a:p>
          <a:p>
            <a:pPr marL="457200" indent="-457200">
              <a:buFont typeface="Arial" panose="020B0604020202020204" pitchFamily="34" charset="0"/>
              <a:buChar char="•"/>
            </a:pPr>
            <a:r>
              <a:rPr lang="en-US" dirty="0"/>
              <a:t>We need to consider the transit performance in a more real-time and dynamic manner</a:t>
            </a:r>
          </a:p>
        </p:txBody>
      </p:sp>
      <p:sp>
        <p:nvSpPr>
          <p:cNvPr id="3" name="Title 2">
            <a:extLst>
              <a:ext uri="{FF2B5EF4-FFF2-40B4-BE49-F238E27FC236}">
                <a16:creationId xmlns:a16="http://schemas.microsoft.com/office/drawing/2014/main" id="{25A62B34-81E4-4A48-9E0E-913C858ABCFE}"/>
              </a:ext>
            </a:extLst>
          </p:cNvPr>
          <p:cNvSpPr>
            <a:spLocks noGrp="1"/>
          </p:cNvSpPr>
          <p:nvPr>
            <p:ph type="title"/>
          </p:nvPr>
        </p:nvSpPr>
        <p:spPr/>
        <p:txBody>
          <a:bodyPr>
            <a:normAutofit fontScale="90000"/>
          </a:bodyPr>
          <a:lstStyle/>
          <a:p>
            <a:r>
              <a:rPr lang="en-US" dirty="0"/>
              <a:t>Conclusion</a:t>
            </a:r>
          </a:p>
        </p:txBody>
      </p:sp>
    </p:spTree>
    <p:extLst>
      <p:ext uri="{BB962C8B-B14F-4D97-AF65-F5344CB8AC3E}">
        <p14:creationId xmlns:p14="http://schemas.microsoft.com/office/powerpoint/2010/main" val="126016032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0320" y="2834640"/>
            <a:ext cx="4175760" cy="923330"/>
          </a:xfrm>
          <a:prstGeom prst="rect">
            <a:avLst/>
          </a:prstGeom>
          <a:noFill/>
        </p:spPr>
        <p:txBody>
          <a:bodyPr wrap="square" rtlCol="0">
            <a:spAutoFit/>
          </a:bodyPr>
          <a:lstStyle/>
          <a:p>
            <a:pPr algn="ctr"/>
            <a:r>
              <a:rPr lang="en-US" sz="5400" dirty="0"/>
              <a:t>Thanks!</a:t>
            </a:r>
          </a:p>
        </p:txBody>
      </p:sp>
      <p:sp>
        <p:nvSpPr>
          <p:cNvPr id="3" name="TextBox 2"/>
          <p:cNvSpPr txBox="1"/>
          <p:nvPr/>
        </p:nvSpPr>
        <p:spPr>
          <a:xfrm>
            <a:off x="2560320" y="3910370"/>
            <a:ext cx="4175760" cy="584775"/>
          </a:xfrm>
          <a:prstGeom prst="rect">
            <a:avLst/>
          </a:prstGeom>
          <a:noFill/>
        </p:spPr>
        <p:txBody>
          <a:bodyPr wrap="square" rtlCol="0">
            <a:spAutoFit/>
          </a:bodyPr>
          <a:lstStyle/>
          <a:p>
            <a:pPr algn="ctr"/>
            <a:r>
              <a:rPr lang="en-US" sz="3200" dirty="0"/>
              <a:t>liu.6544@osu.edu</a:t>
            </a:r>
          </a:p>
        </p:txBody>
      </p:sp>
      <p:pic>
        <p:nvPicPr>
          <p:cNvPr id="5" name="Picture 4">
            <a:extLst>
              <a:ext uri="{FF2B5EF4-FFF2-40B4-BE49-F238E27FC236}">
                <a16:creationId xmlns:a16="http://schemas.microsoft.com/office/drawing/2014/main" id="{EBAF7267-90B0-4897-BF90-6DDB71AF8A42}"/>
              </a:ext>
            </a:extLst>
          </p:cNvPr>
          <p:cNvPicPr>
            <a:picLocks noChangeAspect="1"/>
          </p:cNvPicPr>
          <p:nvPr/>
        </p:nvPicPr>
        <p:blipFill>
          <a:blip r:embed="rId2"/>
          <a:stretch>
            <a:fillRect/>
          </a:stretch>
        </p:blipFill>
        <p:spPr>
          <a:xfrm>
            <a:off x="2028785" y="4887021"/>
            <a:ext cx="5086430" cy="1929539"/>
          </a:xfrm>
          <a:prstGeom prst="rect">
            <a:avLst/>
          </a:prstGeom>
        </p:spPr>
      </p:pic>
    </p:spTree>
    <p:extLst>
      <p:ext uri="{BB962C8B-B14F-4D97-AF65-F5344CB8AC3E}">
        <p14:creationId xmlns:p14="http://schemas.microsoft.com/office/powerpoint/2010/main" val="171500667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F0A80-68BC-4B52-873D-9A80376175E4}"/>
              </a:ext>
            </a:extLst>
          </p:cNvPr>
          <p:cNvSpPr>
            <a:spLocks noGrp="1"/>
          </p:cNvSpPr>
          <p:nvPr>
            <p:ph idx="16"/>
          </p:nvPr>
        </p:nvSpPr>
        <p:spPr/>
        <p:txBody>
          <a:bodyPr/>
          <a:lstStyle/>
          <a:p>
            <a:pPr marL="457200" indent="-457200">
              <a:buFont typeface="Arial" panose="020B0604020202020204" pitchFamily="34" charset="0"/>
              <a:buChar char="•"/>
            </a:pPr>
            <a:r>
              <a:rPr lang="en-US" dirty="0"/>
              <a:t>Decreased </a:t>
            </a:r>
            <a:r>
              <a:rPr lang="en-US" dirty="0">
                <a:solidFill>
                  <a:srgbClr val="C00000"/>
                </a:solidFill>
              </a:rPr>
              <a:t>waiting time</a:t>
            </a:r>
          </a:p>
          <a:p>
            <a:pPr marL="457200" indent="-457200">
              <a:buFont typeface="Arial" panose="020B0604020202020204" pitchFamily="34" charset="0"/>
              <a:buChar char="•"/>
            </a:pPr>
            <a:r>
              <a:rPr lang="en-US" dirty="0"/>
              <a:t>Decreases in total travel time</a:t>
            </a:r>
          </a:p>
          <a:p>
            <a:pPr marL="457200" indent="-457200">
              <a:buFont typeface="Arial" panose="020B0604020202020204" pitchFamily="34" charset="0"/>
              <a:buChar char="•"/>
            </a:pPr>
            <a:r>
              <a:rPr lang="en-US" dirty="0"/>
              <a:t>Increased transit use</a:t>
            </a:r>
          </a:p>
          <a:p>
            <a:pPr marL="457200" indent="-457200">
              <a:buFont typeface="Arial" panose="020B0604020202020204" pitchFamily="34" charset="0"/>
              <a:buChar char="•"/>
            </a:pPr>
            <a:r>
              <a:rPr lang="en-US" dirty="0"/>
              <a:t>Increased satisfaction</a:t>
            </a:r>
          </a:p>
          <a:p>
            <a:pPr marL="457200" indent="-457200">
              <a:buFont typeface="Arial" panose="020B0604020202020204" pitchFamily="34" charset="0"/>
              <a:buChar char="•"/>
            </a:pPr>
            <a:r>
              <a:rPr lang="en-US" dirty="0"/>
              <a:t>Increased security perception</a:t>
            </a:r>
          </a:p>
          <a:p>
            <a:r>
              <a:rPr lang="en-US" dirty="0"/>
              <a:t>……</a:t>
            </a:r>
          </a:p>
          <a:p>
            <a:endParaRPr lang="en-US" dirty="0"/>
          </a:p>
          <a:p>
            <a:r>
              <a:rPr lang="en-US" dirty="0">
                <a:solidFill>
                  <a:srgbClr val="C00000"/>
                </a:solidFill>
              </a:rPr>
              <a:t>Decreased waiting time is the most common positive finding in the literature for real-time information (RTI)</a:t>
            </a:r>
          </a:p>
        </p:txBody>
      </p:sp>
      <p:sp>
        <p:nvSpPr>
          <p:cNvPr id="3" name="Title 2">
            <a:extLst>
              <a:ext uri="{FF2B5EF4-FFF2-40B4-BE49-F238E27FC236}">
                <a16:creationId xmlns:a16="http://schemas.microsoft.com/office/drawing/2014/main" id="{2DA6AB42-94D1-4BD0-B44F-C56E8816DE8B}"/>
              </a:ext>
            </a:extLst>
          </p:cNvPr>
          <p:cNvSpPr>
            <a:spLocks noGrp="1"/>
          </p:cNvSpPr>
          <p:nvPr>
            <p:ph type="title"/>
          </p:nvPr>
        </p:nvSpPr>
        <p:spPr/>
        <p:txBody>
          <a:bodyPr>
            <a:noAutofit/>
          </a:bodyPr>
          <a:lstStyle/>
          <a:p>
            <a:r>
              <a:rPr lang="en-US" sz="3200" dirty="0"/>
              <a:t>Real-time data is a game-changer for transit</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905D140-2901-43A4-897B-F9A223413415}"/>
              </a:ext>
            </a:extLst>
          </p:cNvPr>
          <p:cNvPicPr>
            <a:picLocks noChangeAspect="1"/>
          </p:cNvPicPr>
          <p:nvPr/>
        </p:nvPicPr>
        <p:blipFill>
          <a:blip r:embed="rId3"/>
          <a:stretch>
            <a:fillRect/>
          </a:stretch>
        </p:blipFill>
        <p:spPr>
          <a:xfrm>
            <a:off x="5825447" y="1734522"/>
            <a:ext cx="3318553" cy="1742240"/>
          </a:xfrm>
          <a:prstGeom prst="rect">
            <a:avLst/>
          </a:prstGeom>
        </p:spPr>
      </p:pic>
      <p:pic>
        <p:nvPicPr>
          <p:cNvPr id="7" name="Picture 6" descr="Map&#10;&#10;Description automatically generated">
            <a:extLst>
              <a:ext uri="{FF2B5EF4-FFF2-40B4-BE49-F238E27FC236}">
                <a16:creationId xmlns:a16="http://schemas.microsoft.com/office/drawing/2014/main" id="{7D11B8CE-0C68-4A04-8519-20C09DA89AB9}"/>
              </a:ext>
            </a:extLst>
          </p:cNvPr>
          <p:cNvPicPr>
            <a:picLocks noChangeAspect="1"/>
          </p:cNvPicPr>
          <p:nvPr/>
        </p:nvPicPr>
        <p:blipFill>
          <a:blip r:embed="rId4"/>
          <a:stretch>
            <a:fillRect/>
          </a:stretch>
        </p:blipFill>
        <p:spPr>
          <a:xfrm>
            <a:off x="5791534" y="3476761"/>
            <a:ext cx="3352466" cy="1927445"/>
          </a:xfrm>
          <a:prstGeom prst="rect">
            <a:avLst/>
          </a:prstGeom>
        </p:spPr>
      </p:pic>
    </p:spTree>
    <p:extLst>
      <p:ext uri="{BB962C8B-B14F-4D97-AF65-F5344CB8AC3E}">
        <p14:creationId xmlns:p14="http://schemas.microsoft.com/office/powerpoint/2010/main" val="6405252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A00CFA-DCA7-4029-BEB7-BE6B8FB9030B}"/>
              </a:ext>
            </a:extLst>
          </p:cNvPr>
          <p:cNvSpPr>
            <a:spLocks noGrp="1"/>
          </p:cNvSpPr>
          <p:nvPr>
            <p:ph type="title"/>
          </p:nvPr>
        </p:nvSpPr>
        <p:spPr>
          <a:xfrm>
            <a:off x="143838" y="987106"/>
            <a:ext cx="8537825" cy="508313"/>
          </a:xfrm>
        </p:spPr>
        <p:txBody>
          <a:bodyPr>
            <a:normAutofit fontScale="90000"/>
          </a:bodyPr>
          <a:lstStyle/>
          <a:p>
            <a:r>
              <a:rPr lang="en-US" dirty="0"/>
              <a:t>Risk of missing a bus</a:t>
            </a:r>
          </a:p>
        </p:txBody>
      </p:sp>
      <p:pic>
        <p:nvPicPr>
          <p:cNvPr id="22" name="Content Placeholder 14" descr="Graphical user interface, application&#10;&#10;Description automatically generated">
            <a:extLst>
              <a:ext uri="{FF2B5EF4-FFF2-40B4-BE49-F238E27FC236}">
                <a16:creationId xmlns:a16="http://schemas.microsoft.com/office/drawing/2014/main" id="{67FE1960-491F-4795-96B8-D15739D92A42}"/>
              </a:ext>
            </a:extLst>
          </p:cNvPr>
          <p:cNvPicPr>
            <a:picLocks noChangeAspect="1"/>
          </p:cNvPicPr>
          <p:nvPr/>
        </p:nvPicPr>
        <p:blipFill>
          <a:blip r:embed="rId3"/>
          <a:stretch>
            <a:fillRect/>
          </a:stretch>
        </p:blipFill>
        <p:spPr>
          <a:xfrm>
            <a:off x="143838" y="1538017"/>
            <a:ext cx="4572000" cy="2571750"/>
          </a:xfrm>
          <a:prstGeom prst="rect">
            <a:avLst/>
          </a:prstGeom>
          <a:ln w="31750">
            <a:solidFill>
              <a:schemeClr val="tx1"/>
            </a:solidFill>
          </a:ln>
          <a:effectLst>
            <a:reflection endPos="0" dist="50800" dir="5400000" sy="-100000" algn="bl" rotWithShape="0"/>
            <a:softEdge rad="0"/>
          </a:effectLst>
        </p:spPr>
      </p:pic>
      <p:pic>
        <p:nvPicPr>
          <p:cNvPr id="24" name="Picture 23" descr="A picture containing text&#10;&#10;Description automatically generated">
            <a:extLst>
              <a:ext uri="{FF2B5EF4-FFF2-40B4-BE49-F238E27FC236}">
                <a16:creationId xmlns:a16="http://schemas.microsoft.com/office/drawing/2014/main" id="{2DEDBADD-BE5B-436C-B8AE-B58CB10B6756}"/>
              </a:ext>
            </a:extLst>
          </p:cNvPr>
          <p:cNvPicPr>
            <a:picLocks noChangeAspect="1"/>
          </p:cNvPicPr>
          <p:nvPr/>
        </p:nvPicPr>
        <p:blipFill>
          <a:blip r:embed="rId4"/>
          <a:stretch>
            <a:fillRect/>
          </a:stretch>
        </p:blipFill>
        <p:spPr>
          <a:xfrm>
            <a:off x="143839" y="4216635"/>
            <a:ext cx="4571999" cy="2571750"/>
          </a:xfrm>
          <a:prstGeom prst="rect">
            <a:avLst/>
          </a:prstGeom>
          <a:ln w="31750">
            <a:solidFill>
              <a:schemeClr val="tx1"/>
            </a:solidFill>
          </a:ln>
        </p:spPr>
      </p:pic>
      <p:sp>
        <p:nvSpPr>
          <p:cNvPr id="25" name="TextBox 24">
            <a:extLst>
              <a:ext uri="{FF2B5EF4-FFF2-40B4-BE49-F238E27FC236}">
                <a16:creationId xmlns:a16="http://schemas.microsoft.com/office/drawing/2014/main" id="{0C920D10-51C2-4C2B-8CA0-DC4875AE9998}"/>
              </a:ext>
            </a:extLst>
          </p:cNvPr>
          <p:cNvSpPr txBox="1"/>
          <p:nvPr/>
        </p:nvSpPr>
        <p:spPr>
          <a:xfrm>
            <a:off x="1623317" y="3086572"/>
            <a:ext cx="3005951" cy="923330"/>
          </a:xfrm>
          <a:prstGeom prst="rect">
            <a:avLst/>
          </a:prstGeom>
          <a:noFill/>
        </p:spPr>
        <p:txBody>
          <a:bodyPr wrap="none" rtlCol="0">
            <a:spAutoFit/>
          </a:bodyPr>
          <a:lstStyle/>
          <a:p>
            <a:r>
              <a:rPr lang="en-US" dirty="0"/>
              <a:t>App: </a:t>
            </a:r>
          </a:p>
          <a:p>
            <a:r>
              <a:rPr lang="en-US" dirty="0"/>
              <a:t>Bus delayed for 5 minutes</a:t>
            </a:r>
          </a:p>
          <a:p>
            <a:r>
              <a:rPr lang="en-US" dirty="0"/>
              <a:t>you should leave at 9:00am</a:t>
            </a:r>
          </a:p>
        </p:txBody>
      </p:sp>
      <p:sp>
        <p:nvSpPr>
          <p:cNvPr id="26" name="TextBox 25">
            <a:extLst>
              <a:ext uri="{FF2B5EF4-FFF2-40B4-BE49-F238E27FC236}">
                <a16:creationId xmlns:a16="http://schemas.microsoft.com/office/drawing/2014/main" id="{314A6E56-45A7-406A-9779-C4AAF1E658BE}"/>
              </a:ext>
            </a:extLst>
          </p:cNvPr>
          <p:cNvSpPr txBox="1"/>
          <p:nvPr/>
        </p:nvSpPr>
        <p:spPr>
          <a:xfrm>
            <a:off x="1623317" y="5703449"/>
            <a:ext cx="3005951" cy="923330"/>
          </a:xfrm>
          <a:prstGeom prst="rect">
            <a:avLst/>
          </a:prstGeom>
          <a:noFill/>
        </p:spPr>
        <p:txBody>
          <a:bodyPr wrap="none" rtlCol="0">
            <a:spAutoFit/>
          </a:bodyPr>
          <a:lstStyle/>
          <a:p>
            <a:r>
              <a:rPr lang="en-US" dirty="0"/>
              <a:t>App: </a:t>
            </a:r>
          </a:p>
          <a:p>
            <a:r>
              <a:rPr lang="en-US" dirty="0"/>
              <a:t>Bus delayed for 2 minutes</a:t>
            </a:r>
          </a:p>
          <a:p>
            <a:r>
              <a:rPr lang="en-US" dirty="0"/>
              <a:t>you should leave at 8:57am</a:t>
            </a:r>
          </a:p>
        </p:txBody>
      </p:sp>
      <p:sp>
        <p:nvSpPr>
          <p:cNvPr id="29" name="Content Placeholder 1">
            <a:extLst>
              <a:ext uri="{FF2B5EF4-FFF2-40B4-BE49-F238E27FC236}">
                <a16:creationId xmlns:a16="http://schemas.microsoft.com/office/drawing/2014/main" id="{8205571D-05E8-4FAD-B439-28852F9D4F10}"/>
              </a:ext>
            </a:extLst>
          </p:cNvPr>
          <p:cNvSpPr>
            <a:spLocks noGrp="1"/>
          </p:cNvSpPr>
          <p:nvPr>
            <p:ph idx="16"/>
          </p:nvPr>
        </p:nvSpPr>
        <p:spPr>
          <a:xfrm>
            <a:off x="4828854" y="1615211"/>
            <a:ext cx="4048018" cy="4964229"/>
          </a:xfrm>
        </p:spPr>
        <p:txBody>
          <a:bodyPr/>
          <a:lstStyle/>
          <a:p>
            <a:pPr marL="457200" indent="-457200">
              <a:buFont typeface="Arial" panose="020B0604020202020204" pitchFamily="34" charset="0"/>
              <a:buChar char="•"/>
            </a:pPr>
            <a:r>
              <a:rPr lang="en-US" sz="2200" dirty="0">
                <a:solidFill>
                  <a:srgbClr val="C00000"/>
                </a:solidFill>
              </a:rPr>
              <a:t>Reclaimed delay</a:t>
            </a:r>
            <a:r>
              <a:rPr lang="en-US" sz="2200" dirty="0"/>
              <a:t>: bus drivers compensating for being late</a:t>
            </a:r>
          </a:p>
          <a:p>
            <a:pPr marL="457200" indent="-457200">
              <a:buFont typeface="Arial" panose="020B0604020202020204" pitchFamily="34" charset="0"/>
              <a:buChar char="•"/>
            </a:pPr>
            <a:r>
              <a:rPr lang="en-US" sz="2200" dirty="0">
                <a:solidFill>
                  <a:srgbClr val="C00000"/>
                </a:solidFill>
              </a:rPr>
              <a:t>Discontinuity delay</a:t>
            </a:r>
            <a:r>
              <a:rPr lang="en-US" sz="2200" dirty="0"/>
              <a:t>: RTI is not timely updated</a:t>
            </a:r>
          </a:p>
          <a:p>
            <a:pPr marL="457200" indent="-457200">
              <a:buFont typeface="Arial" panose="020B0604020202020204" pitchFamily="34" charset="0"/>
              <a:buChar char="•"/>
            </a:pPr>
            <a:r>
              <a:rPr lang="en-US" sz="2200" dirty="0"/>
              <a:t>Many RTI algorithms use a </a:t>
            </a:r>
            <a:r>
              <a:rPr lang="en-US" sz="2200" dirty="0">
                <a:solidFill>
                  <a:srgbClr val="C00000"/>
                </a:solidFill>
              </a:rPr>
              <a:t>greedy strategy </a:t>
            </a:r>
            <a:r>
              <a:rPr lang="en-US" sz="2200" dirty="0"/>
              <a:t>to aim for 0 wait time</a:t>
            </a:r>
          </a:p>
          <a:p>
            <a:pPr marL="457200" indent="-457200">
              <a:buFont typeface="Arial" panose="020B0604020202020204" pitchFamily="34" charset="0"/>
              <a:buChar char="•"/>
            </a:pPr>
            <a:r>
              <a:rPr lang="en-US" sz="2200" dirty="0"/>
              <a:t>Ignore reliability and can be risky. </a:t>
            </a:r>
          </a:p>
          <a:p>
            <a:pPr marL="457200" indent="-457200">
              <a:buFont typeface="Arial" panose="020B0604020202020204" pitchFamily="34" charset="0"/>
              <a:buChar char="•"/>
            </a:pPr>
            <a:r>
              <a:rPr lang="en-US" sz="2200" dirty="0"/>
              <a:t>Can miss the bus and wait an even longer time</a:t>
            </a:r>
          </a:p>
        </p:txBody>
      </p:sp>
      <p:sp>
        <p:nvSpPr>
          <p:cNvPr id="30" name="TextBox 29">
            <a:extLst>
              <a:ext uri="{FF2B5EF4-FFF2-40B4-BE49-F238E27FC236}">
                <a16:creationId xmlns:a16="http://schemas.microsoft.com/office/drawing/2014/main" id="{ED124FD5-D952-4EF3-AEBE-259F6363A504}"/>
              </a:ext>
            </a:extLst>
          </p:cNvPr>
          <p:cNvSpPr txBox="1"/>
          <p:nvPr/>
        </p:nvSpPr>
        <p:spPr>
          <a:xfrm>
            <a:off x="267128" y="4296478"/>
            <a:ext cx="1921267" cy="923330"/>
          </a:xfrm>
          <a:prstGeom prst="rect">
            <a:avLst/>
          </a:prstGeom>
          <a:noFill/>
        </p:spPr>
        <p:txBody>
          <a:bodyPr wrap="square" rtlCol="0">
            <a:spAutoFit/>
          </a:bodyPr>
          <a:lstStyle/>
          <a:p>
            <a:r>
              <a:rPr lang="en-US" dirty="0"/>
              <a:t>Bus accelerated when you walking</a:t>
            </a:r>
          </a:p>
        </p:txBody>
      </p:sp>
    </p:spTree>
    <p:extLst>
      <p:ext uri="{BB962C8B-B14F-4D97-AF65-F5344CB8AC3E}">
        <p14:creationId xmlns:p14="http://schemas.microsoft.com/office/powerpoint/2010/main" val="21067392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A00CFA-DCA7-4029-BEB7-BE6B8FB9030B}"/>
              </a:ext>
            </a:extLst>
          </p:cNvPr>
          <p:cNvSpPr>
            <a:spLocks noGrp="1"/>
          </p:cNvSpPr>
          <p:nvPr>
            <p:ph type="title"/>
          </p:nvPr>
        </p:nvSpPr>
        <p:spPr>
          <a:xfrm>
            <a:off x="143838" y="987106"/>
            <a:ext cx="8537825" cy="508313"/>
          </a:xfrm>
        </p:spPr>
        <p:txBody>
          <a:bodyPr>
            <a:normAutofit fontScale="90000"/>
          </a:bodyPr>
          <a:lstStyle/>
          <a:p>
            <a:r>
              <a:rPr lang="en-US" dirty="0"/>
              <a:t>Avoid the risk of missing a bus</a:t>
            </a:r>
          </a:p>
        </p:txBody>
      </p:sp>
      <p:pic>
        <p:nvPicPr>
          <p:cNvPr id="22" name="Content Placeholder 14" descr="Graphical user interface, application&#10;&#10;Description automatically generated">
            <a:extLst>
              <a:ext uri="{FF2B5EF4-FFF2-40B4-BE49-F238E27FC236}">
                <a16:creationId xmlns:a16="http://schemas.microsoft.com/office/drawing/2014/main" id="{67FE1960-491F-4795-96B8-D15739D92A42}"/>
              </a:ext>
            </a:extLst>
          </p:cNvPr>
          <p:cNvPicPr>
            <a:picLocks noChangeAspect="1"/>
          </p:cNvPicPr>
          <p:nvPr/>
        </p:nvPicPr>
        <p:blipFill>
          <a:blip r:embed="rId3"/>
          <a:stretch>
            <a:fillRect/>
          </a:stretch>
        </p:blipFill>
        <p:spPr>
          <a:xfrm>
            <a:off x="143838" y="1541498"/>
            <a:ext cx="4572000" cy="2571750"/>
          </a:xfrm>
          <a:prstGeom prst="rect">
            <a:avLst/>
          </a:prstGeom>
          <a:ln w="31750">
            <a:solidFill>
              <a:schemeClr val="tx1"/>
            </a:solidFill>
          </a:ln>
          <a:effectLst>
            <a:reflection endPos="0" dist="50800" dir="5400000" sy="-100000" algn="bl" rotWithShape="0"/>
            <a:softEdge rad="0"/>
          </a:effectLst>
        </p:spPr>
      </p:pic>
      <p:pic>
        <p:nvPicPr>
          <p:cNvPr id="24" name="Picture 23">
            <a:extLst>
              <a:ext uri="{FF2B5EF4-FFF2-40B4-BE49-F238E27FC236}">
                <a16:creationId xmlns:a16="http://schemas.microsoft.com/office/drawing/2014/main" id="{2DEDBADD-BE5B-436C-B8AE-B58CB10B6756}"/>
              </a:ext>
            </a:extLst>
          </p:cNvPr>
          <p:cNvPicPr>
            <a:picLocks noChangeAspect="1"/>
          </p:cNvPicPr>
          <p:nvPr/>
        </p:nvPicPr>
        <p:blipFill>
          <a:blip r:embed="rId4"/>
          <a:srcRect/>
          <a:stretch/>
        </p:blipFill>
        <p:spPr>
          <a:xfrm>
            <a:off x="143839" y="4216635"/>
            <a:ext cx="4571999" cy="2571749"/>
          </a:xfrm>
          <a:prstGeom prst="rect">
            <a:avLst/>
          </a:prstGeom>
          <a:ln w="31750">
            <a:solidFill>
              <a:schemeClr val="tx1"/>
            </a:solidFill>
          </a:ln>
        </p:spPr>
      </p:pic>
      <p:sp>
        <p:nvSpPr>
          <p:cNvPr id="25" name="TextBox 24">
            <a:extLst>
              <a:ext uri="{FF2B5EF4-FFF2-40B4-BE49-F238E27FC236}">
                <a16:creationId xmlns:a16="http://schemas.microsoft.com/office/drawing/2014/main" id="{0C920D10-51C2-4C2B-8CA0-DC4875AE9998}"/>
              </a:ext>
            </a:extLst>
          </p:cNvPr>
          <p:cNvSpPr txBox="1"/>
          <p:nvPr/>
        </p:nvSpPr>
        <p:spPr>
          <a:xfrm>
            <a:off x="1730437" y="2438878"/>
            <a:ext cx="3026498" cy="1754326"/>
          </a:xfrm>
          <a:prstGeom prst="rect">
            <a:avLst/>
          </a:prstGeom>
          <a:noFill/>
        </p:spPr>
        <p:txBody>
          <a:bodyPr wrap="square" rtlCol="0">
            <a:spAutoFit/>
          </a:bodyPr>
          <a:lstStyle/>
          <a:p>
            <a:r>
              <a:rPr lang="en-US" dirty="0"/>
              <a:t>App: </a:t>
            </a:r>
          </a:p>
          <a:p>
            <a:r>
              <a:rPr lang="en-US" dirty="0"/>
              <a:t>Bus delayed for 5 minutes</a:t>
            </a:r>
          </a:p>
          <a:p>
            <a:r>
              <a:rPr lang="en-US" dirty="0"/>
              <a:t>you should leave at 9:00am</a:t>
            </a:r>
          </a:p>
          <a:p>
            <a:endParaRPr lang="en-US" dirty="0"/>
          </a:p>
          <a:p>
            <a:r>
              <a:rPr lang="en-US" dirty="0"/>
              <a:t>But I will </a:t>
            </a:r>
            <a:r>
              <a:rPr lang="en-US" dirty="0">
                <a:solidFill>
                  <a:srgbClr val="C00000"/>
                </a:solidFill>
              </a:rPr>
              <a:t>leave 3 min earlier </a:t>
            </a:r>
            <a:r>
              <a:rPr lang="en-US" dirty="0"/>
              <a:t>at 8:57am just in case</a:t>
            </a:r>
          </a:p>
        </p:txBody>
      </p:sp>
      <p:sp>
        <p:nvSpPr>
          <p:cNvPr id="26" name="TextBox 25">
            <a:extLst>
              <a:ext uri="{FF2B5EF4-FFF2-40B4-BE49-F238E27FC236}">
                <a16:creationId xmlns:a16="http://schemas.microsoft.com/office/drawing/2014/main" id="{314A6E56-45A7-406A-9779-C4AAF1E658BE}"/>
              </a:ext>
            </a:extLst>
          </p:cNvPr>
          <p:cNvSpPr txBox="1"/>
          <p:nvPr/>
        </p:nvSpPr>
        <p:spPr>
          <a:xfrm>
            <a:off x="1458655" y="5311056"/>
            <a:ext cx="3339376" cy="1477328"/>
          </a:xfrm>
          <a:prstGeom prst="rect">
            <a:avLst/>
          </a:prstGeom>
          <a:noFill/>
        </p:spPr>
        <p:txBody>
          <a:bodyPr wrap="none" rtlCol="0">
            <a:spAutoFit/>
          </a:bodyPr>
          <a:lstStyle/>
          <a:p>
            <a:r>
              <a:rPr lang="en-US" dirty="0"/>
              <a:t>App: </a:t>
            </a:r>
          </a:p>
          <a:p>
            <a:r>
              <a:rPr lang="en-US" dirty="0"/>
              <a:t>Bus now delayed for 2 minutes</a:t>
            </a:r>
          </a:p>
          <a:p>
            <a:r>
              <a:rPr lang="en-US" dirty="0"/>
              <a:t>you should leave at 8:57am</a:t>
            </a:r>
          </a:p>
          <a:p>
            <a:endParaRPr lang="en-US" dirty="0"/>
          </a:p>
          <a:p>
            <a:r>
              <a:rPr lang="en-US" dirty="0"/>
              <a:t>Phew, just in time.</a:t>
            </a:r>
          </a:p>
        </p:txBody>
      </p:sp>
      <p:sp>
        <p:nvSpPr>
          <p:cNvPr id="29" name="Content Placeholder 1">
            <a:extLst>
              <a:ext uri="{FF2B5EF4-FFF2-40B4-BE49-F238E27FC236}">
                <a16:creationId xmlns:a16="http://schemas.microsoft.com/office/drawing/2014/main" id="{8205571D-05E8-4FAD-B439-28852F9D4F10}"/>
              </a:ext>
            </a:extLst>
          </p:cNvPr>
          <p:cNvSpPr>
            <a:spLocks noGrp="1"/>
          </p:cNvSpPr>
          <p:nvPr>
            <p:ph idx="16"/>
          </p:nvPr>
        </p:nvSpPr>
        <p:spPr>
          <a:xfrm>
            <a:off x="4798031" y="1615211"/>
            <a:ext cx="4048018" cy="4964229"/>
          </a:xfrm>
        </p:spPr>
        <p:txBody>
          <a:bodyPr/>
          <a:lstStyle/>
          <a:p>
            <a:pPr marL="457200" indent="-457200">
              <a:buFont typeface="Arial" panose="020B0604020202020204" pitchFamily="34" charset="0"/>
              <a:buChar char="•"/>
            </a:pPr>
            <a:r>
              <a:rPr lang="en-US" sz="2400" dirty="0">
                <a:solidFill>
                  <a:srgbClr val="C00000"/>
                </a:solidFill>
              </a:rPr>
              <a:t>Insurance buffer</a:t>
            </a:r>
            <a:r>
              <a:rPr lang="en-US" sz="2400" dirty="0"/>
              <a:t>: a short time buffer to decrease missing risk</a:t>
            </a:r>
          </a:p>
          <a:p>
            <a:pPr marL="457200" indent="-457200">
              <a:buFont typeface="Arial" panose="020B0604020202020204" pitchFamily="34" charset="0"/>
              <a:buChar char="•"/>
            </a:pPr>
            <a:r>
              <a:rPr lang="en-US" altLang="zh-CN" sz="2400" dirty="0"/>
              <a:t>It is a more </a:t>
            </a:r>
            <a:r>
              <a:rPr lang="en-US" altLang="zh-CN" sz="2400" dirty="0">
                <a:solidFill>
                  <a:srgbClr val="C00000"/>
                </a:solidFill>
              </a:rPr>
              <a:t>prudent RTI strategy</a:t>
            </a:r>
            <a:endParaRPr lang="en-US" sz="2400" dirty="0"/>
          </a:p>
          <a:p>
            <a:pPr marL="457200" indent="-457200">
              <a:buFont typeface="Arial" panose="020B0604020202020204" pitchFamily="34" charset="0"/>
              <a:buChar char="•"/>
            </a:pPr>
            <a:r>
              <a:rPr lang="en-US" sz="2400" dirty="0"/>
              <a:t>Need to f</a:t>
            </a:r>
            <a:r>
              <a:rPr lang="en-US" altLang="zh-CN" sz="2400" dirty="0"/>
              <a:t>ind the </a:t>
            </a:r>
            <a:r>
              <a:rPr lang="en-US" altLang="zh-CN" sz="2400" dirty="0">
                <a:solidFill>
                  <a:srgbClr val="C00000"/>
                </a:solidFill>
              </a:rPr>
              <a:t>optimal insurance buffer</a:t>
            </a:r>
            <a:r>
              <a:rPr lang="en-US" altLang="zh-CN" sz="2400" dirty="0"/>
              <a:t> for each user and time</a:t>
            </a:r>
          </a:p>
          <a:p>
            <a:pPr marL="457200" indent="-457200">
              <a:buFont typeface="Arial" panose="020B0604020202020204" pitchFamily="34" charset="0"/>
              <a:buChar char="•"/>
            </a:pPr>
            <a:endParaRPr lang="en-US" altLang="zh-CN" sz="2400" dirty="0">
              <a:solidFill>
                <a:srgbClr val="C00000"/>
              </a:solidFill>
            </a:endParaRPr>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endParaRPr lang="en-US" sz="2200" dirty="0"/>
          </a:p>
        </p:txBody>
      </p:sp>
      <p:sp>
        <p:nvSpPr>
          <p:cNvPr id="11" name="TextBox 10">
            <a:extLst>
              <a:ext uri="{FF2B5EF4-FFF2-40B4-BE49-F238E27FC236}">
                <a16:creationId xmlns:a16="http://schemas.microsoft.com/office/drawing/2014/main" id="{5B86ABD3-15E9-4AE1-959E-D2EE957B2A11}"/>
              </a:ext>
            </a:extLst>
          </p:cNvPr>
          <p:cNvSpPr txBox="1"/>
          <p:nvPr/>
        </p:nvSpPr>
        <p:spPr>
          <a:xfrm>
            <a:off x="267128" y="4296478"/>
            <a:ext cx="1921267" cy="923330"/>
          </a:xfrm>
          <a:prstGeom prst="rect">
            <a:avLst/>
          </a:prstGeom>
          <a:noFill/>
        </p:spPr>
        <p:txBody>
          <a:bodyPr wrap="square" rtlCol="0">
            <a:spAutoFit/>
          </a:bodyPr>
          <a:lstStyle/>
          <a:p>
            <a:r>
              <a:rPr lang="en-US" dirty="0"/>
              <a:t>Bus accelerated when you walking</a:t>
            </a:r>
          </a:p>
        </p:txBody>
      </p:sp>
    </p:spTree>
    <p:extLst>
      <p:ext uri="{BB962C8B-B14F-4D97-AF65-F5344CB8AC3E}">
        <p14:creationId xmlns:p14="http://schemas.microsoft.com/office/powerpoint/2010/main" val="383551708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0CA5B3-5282-424D-A28F-759660F5702D}"/>
              </a:ext>
            </a:extLst>
          </p:cNvPr>
          <p:cNvSpPr>
            <a:spLocks noGrp="1"/>
          </p:cNvSpPr>
          <p:nvPr>
            <p:ph idx="16"/>
          </p:nvPr>
        </p:nvSpPr>
        <p:spPr/>
        <p:txBody>
          <a:bodyPr/>
          <a:lstStyle/>
          <a:p>
            <a:endParaRPr lang="en-US" sz="2800" dirty="0">
              <a:solidFill>
                <a:srgbClr val="C00000"/>
              </a:solidFill>
            </a:endParaRPr>
          </a:p>
          <a:p>
            <a:r>
              <a:rPr lang="en-US" sz="2800" dirty="0">
                <a:solidFill>
                  <a:srgbClr val="C00000"/>
                </a:solidFill>
              </a:rPr>
              <a:t>Follow the schedule (scheduled strategy)</a:t>
            </a:r>
            <a:endParaRPr lang="en-US" sz="2800" dirty="0">
              <a:solidFill>
                <a:schemeClr val="tx1"/>
              </a:solidFill>
            </a:endParaRPr>
          </a:p>
          <a:p>
            <a:pPr marL="457200" indent="-457200">
              <a:buFont typeface="Arial" panose="020B0604020202020204" pitchFamily="34" charset="0"/>
              <a:buChar char="•"/>
            </a:pPr>
            <a:r>
              <a:rPr lang="en-US" dirty="0">
                <a:solidFill>
                  <a:schemeClr val="tx1"/>
                </a:solidFill>
              </a:rPr>
              <a:t>No early bus policy: l</a:t>
            </a:r>
            <a:r>
              <a:rPr lang="en-US" sz="2800" dirty="0">
                <a:solidFill>
                  <a:schemeClr val="tx1"/>
                </a:solidFill>
              </a:rPr>
              <a:t>ow risk of missing bus</a:t>
            </a:r>
          </a:p>
          <a:p>
            <a:pPr marL="457200" indent="-457200">
              <a:buFont typeface="Arial" panose="020B0604020202020204" pitchFamily="34" charset="0"/>
              <a:buChar char="•"/>
            </a:pPr>
            <a:r>
              <a:rPr lang="en-US" dirty="0">
                <a:solidFill>
                  <a:schemeClr val="tx1"/>
                </a:solidFill>
              </a:rPr>
              <a:t>M</a:t>
            </a:r>
            <a:r>
              <a:rPr lang="en-US" sz="2800" dirty="0">
                <a:solidFill>
                  <a:schemeClr val="tx1"/>
                </a:solidFill>
              </a:rPr>
              <a:t>ay wait a long time if long delay</a:t>
            </a:r>
          </a:p>
          <a:p>
            <a:pPr marL="457200" indent="-457200">
              <a:buFont typeface="Arial" panose="020B0604020202020204" pitchFamily="34" charset="0"/>
              <a:buChar char="•"/>
            </a:pPr>
            <a:endParaRPr lang="en-US" sz="2800" dirty="0">
              <a:solidFill>
                <a:schemeClr val="tx1"/>
              </a:solidFill>
            </a:endParaRPr>
          </a:p>
          <a:p>
            <a:r>
              <a:rPr lang="en-US" dirty="0">
                <a:solidFill>
                  <a:srgbClr val="C00000"/>
                </a:solidFill>
              </a:rPr>
              <a:t>Leave randomly (arbitrary strategy)</a:t>
            </a:r>
            <a:endParaRPr lang="en-US" dirty="0">
              <a:solidFill>
                <a:schemeClr val="tx1"/>
              </a:solidFill>
            </a:endParaRPr>
          </a:p>
          <a:p>
            <a:pPr marL="457200" indent="-457200">
              <a:buFont typeface="Arial" panose="020B0604020202020204" pitchFamily="34" charset="0"/>
              <a:buChar char="•"/>
            </a:pPr>
            <a:r>
              <a:rPr lang="en-US" dirty="0">
                <a:solidFill>
                  <a:schemeClr val="tx1"/>
                </a:solidFill>
              </a:rPr>
              <a:t>Leave home randomly</a:t>
            </a:r>
          </a:p>
          <a:p>
            <a:pPr marL="457200" indent="-457200">
              <a:buFont typeface="Arial" panose="020B0604020202020204" pitchFamily="34" charset="0"/>
              <a:buChar char="•"/>
            </a:pPr>
            <a:r>
              <a:rPr lang="en-US" dirty="0">
                <a:solidFill>
                  <a:schemeClr val="tx1"/>
                </a:solidFill>
              </a:rPr>
              <a:t>Average waiting time will be half of the headway</a:t>
            </a:r>
            <a:endParaRPr lang="en-US" sz="2800" dirty="0">
              <a:solidFill>
                <a:schemeClr val="tx1"/>
              </a:solidFill>
            </a:endParaRPr>
          </a:p>
        </p:txBody>
      </p:sp>
      <p:sp>
        <p:nvSpPr>
          <p:cNvPr id="3" name="Title 2">
            <a:extLst>
              <a:ext uri="{FF2B5EF4-FFF2-40B4-BE49-F238E27FC236}">
                <a16:creationId xmlns:a16="http://schemas.microsoft.com/office/drawing/2014/main" id="{968559C5-D07E-4DC5-B43B-6D8C5DAF5DB3}"/>
              </a:ext>
            </a:extLst>
          </p:cNvPr>
          <p:cNvSpPr>
            <a:spLocks noGrp="1"/>
          </p:cNvSpPr>
          <p:nvPr>
            <p:ph type="title"/>
          </p:nvPr>
        </p:nvSpPr>
        <p:spPr/>
        <p:txBody>
          <a:bodyPr>
            <a:normAutofit fontScale="90000"/>
          </a:bodyPr>
          <a:lstStyle/>
          <a:p>
            <a:r>
              <a:rPr lang="en-US" dirty="0"/>
              <a:t>Other strategies</a:t>
            </a:r>
          </a:p>
        </p:txBody>
      </p:sp>
    </p:spTree>
    <p:extLst>
      <p:ext uri="{BB962C8B-B14F-4D97-AF65-F5344CB8AC3E}">
        <p14:creationId xmlns:p14="http://schemas.microsoft.com/office/powerpoint/2010/main" val="345881478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44A46C-D9AD-4F00-9F9A-492108D6BFD9}"/>
              </a:ext>
            </a:extLst>
          </p:cNvPr>
          <p:cNvSpPr>
            <a:spLocks noGrp="1"/>
          </p:cNvSpPr>
          <p:nvPr>
            <p:ph idx="16"/>
          </p:nvPr>
        </p:nvSpPr>
        <p:spPr/>
        <p:txBody>
          <a:bodyPr/>
          <a:lstStyle/>
          <a:p>
            <a:pPr marL="457200" indent="-457200">
              <a:buFont typeface="Arial" panose="020B0604020202020204" pitchFamily="34" charset="0"/>
              <a:buChar char="•"/>
            </a:pPr>
            <a:r>
              <a:rPr lang="en-US" sz="2400" dirty="0"/>
              <a:t>General Transit Feed Specification real-time and Automatic passenger counter data</a:t>
            </a:r>
          </a:p>
          <a:p>
            <a:pPr marL="457200" indent="-457200">
              <a:buFont typeface="Arial" panose="020B0604020202020204" pitchFamily="34" charset="0"/>
              <a:buChar char="•"/>
            </a:pPr>
            <a:r>
              <a:rPr lang="en-US" sz="2400" dirty="0">
                <a:solidFill>
                  <a:srgbClr val="C00000"/>
                </a:solidFill>
              </a:rPr>
              <a:t>Actual time of arrival </a:t>
            </a:r>
            <a:r>
              <a:rPr lang="en-US" sz="2400" dirty="0"/>
              <a:t>and </a:t>
            </a:r>
            <a:r>
              <a:rPr lang="en-US" sz="2400" dirty="0">
                <a:solidFill>
                  <a:srgbClr val="C00000"/>
                </a:solidFill>
              </a:rPr>
              <a:t>estimated time of arrival </a:t>
            </a:r>
            <a:r>
              <a:rPr lang="en-US" sz="2400" dirty="0"/>
              <a:t>every 1 minutes from May 2018 – May 2019: </a:t>
            </a:r>
            <a:r>
              <a:rPr lang="en-US" sz="2400" dirty="0">
                <a:solidFill>
                  <a:srgbClr val="C00000"/>
                </a:solidFill>
              </a:rPr>
              <a:t>TB-level volume</a:t>
            </a:r>
          </a:p>
          <a:p>
            <a:endParaRPr lang="en-US" sz="2400" dirty="0">
              <a:solidFill>
                <a:srgbClr val="C00000"/>
              </a:solidFill>
            </a:endParaRPr>
          </a:p>
          <a:p>
            <a:pPr marL="457200" indent="-457200">
              <a:buFont typeface="Arial" panose="020B0604020202020204" pitchFamily="34" charset="0"/>
              <a:buChar char="•"/>
            </a:pPr>
            <a:r>
              <a:rPr lang="en-US" sz="2400" dirty="0">
                <a:solidFill>
                  <a:schemeClr val="tx1"/>
                </a:solidFill>
              </a:rPr>
              <a:t>Calculate the </a:t>
            </a:r>
            <a:r>
              <a:rPr lang="en-US" sz="2400" dirty="0">
                <a:solidFill>
                  <a:srgbClr val="C00000"/>
                </a:solidFill>
              </a:rPr>
              <a:t>optimal insurance buffer </a:t>
            </a:r>
            <a:r>
              <a:rPr lang="en-US" sz="2400" dirty="0">
                <a:solidFill>
                  <a:schemeClr val="tx1"/>
                </a:solidFill>
              </a:rPr>
              <a:t>for prudent RTI strategy</a:t>
            </a:r>
          </a:p>
          <a:p>
            <a:pPr marL="457200" indent="-457200">
              <a:buFont typeface="Arial" panose="020B0604020202020204" pitchFamily="34" charset="0"/>
              <a:buChar char="•"/>
            </a:pPr>
            <a:r>
              <a:rPr lang="en-US" sz="2400" dirty="0"/>
              <a:t>Simulate different users’ </a:t>
            </a:r>
            <a:r>
              <a:rPr lang="en-US" sz="2400" dirty="0">
                <a:solidFill>
                  <a:schemeClr val="tx1"/>
                </a:solidFill>
              </a:rPr>
              <a:t>behavior for </a:t>
            </a:r>
            <a:r>
              <a:rPr lang="en-US" sz="2400" b="1" dirty="0">
                <a:solidFill>
                  <a:schemeClr val="tx1"/>
                </a:solidFill>
              </a:rPr>
              <a:t>greedy, prudent, schedule, and arbitrary</a:t>
            </a:r>
            <a:r>
              <a:rPr lang="en-US" sz="2400" dirty="0">
                <a:solidFill>
                  <a:schemeClr val="tx1"/>
                </a:solidFill>
              </a:rPr>
              <a:t> strategies in Python and MongoDB environment</a:t>
            </a:r>
          </a:p>
          <a:p>
            <a:pPr marL="457200" indent="-457200">
              <a:buFont typeface="Arial" panose="020B0604020202020204" pitchFamily="34" charset="0"/>
              <a:buChar char="•"/>
            </a:pPr>
            <a:endParaRPr lang="en-US" sz="2400" dirty="0">
              <a:solidFill>
                <a:schemeClr val="tx1"/>
              </a:solidFill>
            </a:endParaRPr>
          </a:p>
        </p:txBody>
      </p:sp>
      <p:sp>
        <p:nvSpPr>
          <p:cNvPr id="3" name="Title 2">
            <a:extLst>
              <a:ext uri="{FF2B5EF4-FFF2-40B4-BE49-F238E27FC236}">
                <a16:creationId xmlns:a16="http://schemas.microsoft.com/office/drawing/2014/main" id="{444B83F9-F913-4438-BFC5-14666C765E98}"/>
              </a:ext>
            </a:extLst>
          </p:cNvPr>
          <p:cNvSpPr>
            <a:spLocks noGrp="1"/>
          </p:cNvSpPr>
          <p:nvPr>
            <p:ph type="title"/>
          </p:nvPr>
        </p:nvSpPr>
        <p:spPr/>
        <p:txBody>
          <a:bodyPr>
            <a:normAutofit fontScale="90000"/>
          </a:bodyPr>
          <a:lstStyle/>
          <a:p>
            <a:r>
              <a:rPr lang="en-US" dirty="0"/>
              <a:t>Data and methods</a:t>
            </a:r>
          </a:p>
        </p:txBody>
      </p:sp>
    </p:spTree>
    <p:extLst>
      <p:ext uri="{BB962C8B-B14F-4D97-AF65-F5344CB8AC3E}">
        <p14:creationId xmlns:p14="http://schemas.microsoft.com/office/powerpoint/2010/main" val="34386768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5A6620-8AF6-438F-A11B-A38985F2AA8A}"/>
              </a:ext>
            </a:extLst>
          </p:cNvPr>
          <p:cNvSpPr>
            <a:spLocks noGrp="1"/>
          </p:cNvSpPr>
          <p:nvPr>
            <p:ph idx="16"/>
          </p:nvPr>
        </p:nvSpPr>
        <p:spPr>
          <a:xfrm>
            <a:off x="6205591" y="1472674"/>
            <a:ext cx="2938409" cy="5695023"/>
          </a:xfrm>
        </p:spPr>
        <p:txBody>
          <a:bodyPr lIns="91440" tIns="45720" rIns="91440" bIns="45720" anchor="t"/>
          <a:lstStyle/>
          <a:p>
            <a:r>
              <a:rPr lang="en-US" sz="2600" dirty="0"/>
              <a:t>Bus route No.2 in </a:t>
            </a:r>
            <a:r>
              <a:rPr lang="en-US" sz="2600" dirty="0">
                <a:solidFill>
                  <a:srgbClr val="C00000"/>
                </a:solidFill>
              </a:rPr>
              <a:t>Central Ohio Transit Authority </a:t>
            </a:r>
            <a:r>
              <a:rPr lang="en-US" sz="2600" dirty="0"/>
              <a:t>(COTA), Columbus, OH</a:t>
            </a:r>
          </a:p>
          <a:p>
            <a:endParaRPr lang="en-US" sz="2600" dirty="0"/>
          </a:p>
          <a:p>
            <a:r>
              <a:rPr lang="en-US" sz="2600" dirty="0"/>
              <a:t>Also test 5 other routes for generalizability </a:t>
            </a:r>
            <a:r>
              <a:rPr lang="en-US" sz="1800" dirty="0">
                <a:solidFill>
                  <a:srgbClr val="C00000"/>
                </a:solidFill>
              </a:rPr>
              <a:t>(spoiler alert: it’s generalizable)</a:t>
            </a:r>
            <a:endParaRPr lang="en-US" sz="2400" dirty="0">
              <a:solidFill>
                <a:srgbClr val="C00000"/>
              </a:solidFill>
              <a:cs typeface="Arial"/>
            </a:endParaRPr>
          </a:p>
          <a:p>
            <a:endParaRPr lang="en-US" sz="2000" dirty="0"/>
          </a:p>
        </p:txBody>
      </p:sp>
      <p:sp>
        <p:nvSpPr>
          <p:cNvPr id="3" name="Title 2">
            <a:extLst>
              <a:ext uri="{FF2B5EF4-FFF2-40B4-BE49-F238E27FC236}">
                <a16:creationId xmlns:a16="http://schemas.microsoft.com/office/drawing/2014/main" id="{9689AC7D-62EC-4CB5-B6C9-2489F414BD83}"/>
              </a:ext>
            </a:extLst>
          </p:cNvPr>
          <p:cNvSpPr>
            <a:spLocks noGrp="1"/>
          </p:cNvSpPr>
          <p:nvPr>
            <p:ph type="title"/>
          </p:nvPr>
        </p:nvSpPr>
        <p:spPr>
          <a:xfrm>
            <a:off x="0" y="1224410"/>
            <a:ext cx="8537825" cy="508313"/>
          </a:xfrm>
        </p:spPr>
        <p:txBody>
          <a:bodyPr>
            <a:noAutofit/>
          </a:bodyPr>
          <a:lstStyle/>
          <a:p>
            <a:r>
              <a:rPr lang="en-US" sz="3600" dirty="0"/>
              <a:t>Case study: Columbus, OH</a:t>
            </a:r>
          </a:p>
        </p:txBody>
      </p:sp>
      <p:pic>
        <p:nvPicPr>
          <p:cNvPr id="5" name="Picture 4" descr="A picture containing diagram&#10;&#10;Description automatically generated">
            <a:extLst>
              <a:ext uri="{FF2B5EF4-FFF2-40B4-BE49-F238E27FC236}">
                <a16:creationId xmlns:a16="http://schemas.microsoft.com/office/drawing/2014/main" id="{E1166C19-1248-429C-8494-5D8C5AE99F15}"/>
              </a:ext>
            </a:extLst>
          </p:cNvPr>
          <p:cNvPicPr>
            <a:picLocks noChangeAspect="1"/>
          </p:cNvPicPr>
          <p:nvPr/>
        </p:nvPicPr>
        <p:blipFill>
          <a:blip r:embed="rId3"/>
          <a:stretch>
            <a:fillRect/>
          </a:stretch>
        </p:blipFill>
        <p:spPr>
          <a:xfrm>
            <a:off x="0" y="2111511"/>
            <a:ext cx="6130480" cy="4417350"/>
          </a:xfrm>
          <a:prstGeom prst="rect">
            <a:avLst/>
          </a:prstGeom>
        </p:spPr>
      </p:pic>
    </p:spTree>
    <p:extLst>
      <p:ext uri="{BB962C8B-B14F-4D97-AF65-F5344CB8AC3E}">
        <p14:creationId xmlns:p14="http://schemas.microsoft.com/office/powerpoint/2010/main" val="1788582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44154E-4EF1-44A4-BC6F-DDB4193C67C9}"/>
              </a:ext>
            </a:extLst>
          </p:cNvPr>
          <p:cNvSpPr>
            <a:spLocks noGrp="1"/>
          </p:cNvSpPr>
          <p:nvPr>
            <p:ph idx="16"/>
          </p:nvPr>
        </p:nvSpPr>
        <p:spPr>
          <a:xfrm>
            <a:off x="5708159" y="1734521"/>
            <a:ext cx="3363921" cy="4984777"/>
          </a:xfrm>
        </p:spPr>
        <p:txBody>
          <a:bodyPr lIns="91440" tIns="45720" rIns="91440" bIns="45720" anchor="t"/>
          <a:lstStyle/>
          <a:p>
            <a:pPr marL="457200" indent="-457200">
              <a:buFont typeface="Arial" panose="020B0604020202020204" pitchFamily="34" charset="0"/>
              <a:buChar char="•"/>
            </a:pPr>
            <a:r>
              <a:rPr lang="en-US" sz="2000" dirty="0"/>
              <a:t>Following </a:t>
            </a:r>
            <a:r>
              <a:rPr lang="en-US" sz="2000" dirty="0">
                <a:solidFill>
                  <a:srgbClr val="C00000"/>
                </a:solidFill>
              </a:rPr>
              <a:t>Schedule</a:t>
            </a:r>
            <a:r>
              <a:rPr lang="en-US" sz="2000" dirty="0"/>
              <a:t> is close to the optimal RTI (</a:t>
            </a:r>
            <a:r>
              <a:rPr lang="en-US" sz="2000" dirty="0">
                <a:solidFill>
                  <a:srgbClr val="C00000"/>
                </a:solidFill>
              </a:rPr>
              <a:t>Prudent</a:t>
            </a:r>
            <a:r>
              <a:rPr lang="en-US" sz="2000" dirty="0"/>
              <a:t>) strategy</a:t>
            </a:r>
          </a:p>
          <a:p>
            <a:pPr marL="457200" indent="-457200">
              <a:buFont typeface="Arial" panose="020B0604020202020204" pitchFamily="34" charset="0"/>
              <a:buChar char="•"/>
            </a:pPr>
            <a:r>
              <a:rPr lang="en-US" sz="2000" dirty="0"/>
              <a:t>The </a:t>
            </a:r>
            <a:r>
              <a:rPr lang="en-US" sz="2000" dirty="0">
                <a:solidFill>
                  <a:srgbClr val="C00000"/>
                </a:solidFill>
              </a:rPr>
              <a:t>Greedy</a:t>
            </a:r>
            <a:r>
              <a:rPr lang="en-US" sz="2000" dirty="0"/>
              <a:t> RTI strategy’s performance is even worse than the </a:t>
            </a:r>
            <a:r>
              <a:rPr lang="en-US" sz="2000" dirty="0">
                <a:solidFill>
                  <a:srgbClr val="C00000"/>
                </a:solidFill>
              </a:rPr>
              <a:t>Arbitrary</a:t>
            </a:r>
            <a:r>
              <a:rPr lang="en-US" sz="2000" dirty="0"/>
              <a:t> strategy</a:t>
            </a:r>
            <a:endParaRPr lang="en-US" sz="2000" dirty="0">
              <a:cs typeface="Arial"/>
            </a:endParaRPr>
          </a:p>
          <a:p>
            <a:pPr marL="457200" indent="-457200">
              <a:buFont typeface="Arial" panose="020B0604020202020204" pitchFamily="34" charset="0"/>
              <a:buChar char="•"/>
            </a:pPr>
            <a:r>
              <a:rPr lang="en-US" sz="2000" dirty="0"/>
              <a:t>RTI is only useful when used properly</a:t>
            </a:r>
          </a:p>
          <a:p>
            <a:pPr marL="457200" indent="-457200">
              <a:buFont typeface="Arial" panose="020B0604020202020204" pitchFamily="34" charset="0"/>
              <a:buChar char="•"/>
            </a:pPr>
            <a:r>
              <a:rPr lang="en-US" sz="2000" dirty="0"/>
              <a:t>Headway has an impact on the waiting time and risk of missing a bus</a:t>
            </a:r>
          </a:p>
          <a:p>
            <a:pPr marL="457200"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0966F94F-4A51-4348-8C38-BB7ABC2D66BA}"/>
              </a:ext>
            </a:extLst>
          </p:cNvPr>
          <p:cNvSpPr>
            <a:spLocks noGrp="1"/>
          </p:cNvSpPr>
          <p:nvPr>
            <p:ph type="title"/>
          </p:nvPr>
        </p:nvSpPr>
        <p:spPr/>
        <p:txBody>
          <a:bodyPr>
            <a:normAutofit fontScale="90000"/>
          </a:bodyPr>
          <a:lstStyle/>
          <a:p>
            <a:r>
              <a:rPr lang="en-US" dirty="0"/>
              <a:t>Hourly average waiting time</a:t>
            </a:r>
          </a:p>
        </p:txBody>
      </p:sp>
      <p:pic>
        <p:nvPicPr>
          <p:cNvPr id="6" name="Content Placeholder 4">
            <a:extLst>
              <a:ext uri="{FF2B5EF4-FFF2-40B4-BE49-F238E27FC236}">
                <a16:creationId xmlns:a16="http://schemas.microsoft.com/office/drawing/2014/main" id="{0CEE8677-C30E-497B-8796-60B9493FAA3C}"/>
              </a:ext>
            </a:extLst>
          </p:cNvPr>
          <p:cNvPicPr>
            <a:picLocks noChangeAspect="1"/>
          </p:cNvPicPr>
          <p:nvPr/>
        </p:nvPicPr>
        <p:blipFill>
          <a:blip r:embed="rId3"/>
          <a:stretch>
            <a:fillRect/>
          </a:stretch>
        </p:blipFill>
        <p:spPr>
          <a:xfrm>
            <a:off x="0" y="1962364"/>
            <a:ext cx="5708160" cy="4661811"/>
          </a:xfrm>
          <a:prstGeom prst="rect">
            <a:avLst/>
          </a:prstGeom>
          <a:ln>
            <a:solidFill>
              <a:srgbClr val="FFFFFF"/>
            </a:solidFill>
          </a:ln>
        </p:spPr>
      </p:pic>
    </p:spTree>
    <p:extLst>
      <p:ext uri="{BB962C8B-B14F-4D97-AF65-F5344CB8AC3E}">
        <p14:creationId xmlns:p14="http://schemas.microsoft.com/office/powerpoint/2010/main" val="888227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DA9DCB-3ACD-4C7C-99EC-C5F580662AA3}"/>
              </a:ext>
            </a:extLst>
          </p:cNvPr>
          <p:cNvSpPr>
            <a:spLocks noGrp="1"/>
          </p:cNvSpPr>
          <p:nvPr>
            <p:ph type="title"/>
          </p:nvPr>
        </p:nvSpPr>
        <p:spPr>
          <a:xfrm>
            <a:off x="306916" y="1115639"/>
            <a:ext cx="8537825" cy="508313"/>
          </a:xfrm>
        </p:spPr>
        <p:txBody>
          <a:bodyPr>
            <a:noAutofit/>
          </a:bodyPr>
          <a:lstStyle/>
          <a:p>
            <a:r>
              <a:rPr lang="en-US" sz="3600" dirty="0"/>
              <a:t>Prudent RTI strategy’s spatial pattern</a:t>
            </a:r>
          </a:p>
        </p:txBody>
      </p:sp>
      <p:sp>
        <p:nvSpPr>
          <p:cNvPr id="9" name="Content Placeholder 8">
            <a:extLst>
              <a:ext uri="{FF2B5EF4-FFF2-40B4-BE49-F238E27FC236}">
                <a16:creationId xmlns:a16="http://schemas.microsoft.com/office/drawing/2014/main" id="{E749E2C0-FE1F-4F5E-9B32-9579172AFEE0}"/>
              </a:ext>
            </a:extLst>
          </p:cNvPr>
          <p:cNvSpPr>
            <a:spLocks noGrp="1"/>
          </p:cNvSpPr>
          <p:nvPr>
            <p:ph idx="16"/>
          </p:nvPr>
        </p:nvSpPr>
        <p:spPr>
          <a:xfrm>
            <a:off x="5649592" y="1734521"/>
            <a:ext cx="3494408" cy="4861487"/>
          </a:xfrm>
        </p:spPr>
        <p:txBody>
          <a:bodyPr/>
          <a:lstStyle/>
          <a:p>
            <a:pPr marL="457200" indent="-457200">
              <a:buFont typeface="Arial" panose="020B0604020202020204" pitchFamily="34" charset="0"/>
              <a:buChar char="•"/>
            </a:pPr>
            <a:r>
              <a:rPr lang="en-US" sz="2400" dirty="0"/>
              <a:t>Stops near the </a:t>
            </a:r>
            <a:r>
              <a:rPr lang="en-US" sz="2400" dirty="0">
                <a:solidFill>
                  <a:srgbClr val="C00000"/>
                </a:solidFill>
              </a:rPr>
              <a:t>start stations</a:t>
            </a:r>
            <a:r>
              <a:rPr lang="en-US" sz="2400" dirty="0"/>
              <a:t> have worse performance</a:t>
            </a:r>
          </a:p>
          <a:p>
            <a:pPr marL="457200" indent="-457200">
              <a:buFont typeface="Arial" panose="020B0604020202020204" pitchFamily="34" charset="0"/>
              <a:buChar char="•"/>
            </a:pPr>
            <a:r>
              <a:rPr lang="en-US" sz="2400" dirty="0">
                <a:solidFill>
                  <a:srgbClr val="C00000"/>
                </a:solidFill>
              </a:rPr>
              <a:t>Timepoints, </a:t>
            </a:r>
            <a:r>
              <a:rPr lang="en-US" sz="2400" dirty="0">
                <a:solidFill>
                  <a:schemeClr val="tx1"/>
                </a:solidFill>
              </a:rPr>
              <a:t>where bus sticks to the schedule</a:t>
            </a:r>
            <a:r>
              <a:rPr lang="en-US" sz="2400" dirty="0">
                <a:solidFill>
                  <a:srgbClr val="C00000"/>
                </a:solidFill>
              </a:rPr>
              <a:t>, </a:t>
            </a:r>
            <a:r>
              <a:rPr lang="en-US" sz="2400" dirty="0"/>
              <a:t>have shorter waiting time</a:t>
            </a:r>
          </a:p>
          <a:p>
            <a:pPr marL="457200" indent="-457200">
              <a:buFont typeface="Arial" panose="020B0604020202020204" pitchFamily="34" charset="0"/>
              <a:buChar char="•"/>
            </a:pPr>
            <a:r>
              <a:rPr lang="en-US" sz="2400" dirty="0"/>
              <a:t>Higher headway service has longer wait time</a:t>
            </a:r>
          </a:p>
        </p:txBody>
      </p:sp>
      <p:pic>
        <p:nvPicPr>
          <p:cNvPr id="11" name="Picture 10" descr="Graphical user interface&#10;&#10;Description automatically generated">
            <a:extLst>
              <a:ext uri="{FF2B5EF4-FFF2-40B4-BE49-F238E27FC236}">
                <a16:creationId xmlns:a16="http://schemas.microsoft.com/office/drawing/2014/main" id="{9508CCCD-90DA-42A0-9F38-4CC810BB6E28}"/>
              </a:ext>
            </a:extLst>
          </p:cNvPr>
          <p:cNvPicPr>
            <a:picLocks noChangeAspect="1"/>
          </p:cNvPicPr>
          <p:nvPr/>
        </p:nvPicPr>
        <p:blipFill rotWithShape="1">
          <a:blip r:embed="rId3"/>
          <a:srcRect r="50036"/>
          <a:stretch/>
        </p:blipFill>
        <p:spPr>
          <a:xfrm>
            <a:off x="0" y="1945140"/>
            <a:ext cx="5649592" cy="4440248"/>
          </a:xfrm>
          <a:prstGeom prst="rect">
            <a:avLst/>
          </a:prstGeom>
        </p:spPr>
      </p:pic>
    </p:spTree>
    <p:extLst>
      <p:ext uri="{BB962C8B-B14F-4D97-AF65-F5344CB8AC3E}">
        <p14:creationId xmlns:p14="http://schemas.microsoft.com/office/powerpoint/2010/main" val="2995908598"/>
      </p:ext>
    </p:extLst>
  </p:cSld>
  <p:clrMapOvr>
    <a:masterClrMapping/>
  </p:clrMapOvr>
  <p:transition spd="slow">
    <p:fade/>
  </p:transition>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30CDF73BC53D41B7E133DF537BDA40" ma:contentTypeVersion="4" ma:contentTypeDescription="Create a new document." ma:contentTypeScope="" ma:versionID="9837b0592f411cf3688bf15e48e4d766">
  <xsd:schema xmlns:xsd="http://www.w3.org/2001/XMLSchema" xmlns:xs="http://www.w3.org/2001/XMLSchema" xmlns:p="http://schemas.microsoft.com/office/2006/metadata/properties" xmlns:ns2="ec0d9b4f-8739-43ee-a99c-7c904fd80ae7" targetNamespace="http://schemas.microsoft.com/office/2006/metadata/properties" ma:root="true" ma:fieldsID="63d497057f8bc113e15388da07a12c07" ns2:_="">
    <xsd:import namespace="ec0d9b4f-8739-43ee-a99c-7c904fd80ae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0d9b4f-8739-43ee-a99c-7c904fd80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D28F27-5C59-4CD4-8DF0-94A9CE9B560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235C39A-9318-4158-BB93-21D0B59CA321}">
  <ds:schemaRefs>
    <ds:schemaRef ds:uri="http://schemas.microsoft.com/sharepoint/v3/contenttype/forms"/>
  </ds:schemaRefs>
</ds:datastoreItem>
</file>

<file path=customXml/itemProps3.xml><?xml version="1.0" encoding="utf-8"?>
<ds:datastoreItem xmlns:ds="http://schemas.openxmlformats.org/officeDocument/2006/customXml" ds:itemID="{DFDDDCD3-9822-49C9-98E5-FB1DFD31C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0d9b4f-8739-43ee-a99c-7c904fd80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Theme.thmx</Template>
  <TotalTime>4978</TotalTime>
  <Words>1685</Words>
  <Application>Microsoft Office PowerPoint</Application>
  <PresentationFormat>On-screen Show (4:3)</PresentationFormat>
  <Paragraphs>123</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2_Title Slide</vt:lpstr>
      <vt:lpstr>Content Slide</vt:lpstr>
      <vt:lpstr>PowerPoint Presentation</vt:lpstr>
      <vt:lpstr>Real-time data is a game-changer for transit</vt:lpstr>
      <vt:lpstr>Risk of missing a bus</vt:lpstr>
      <vt:lpstr>Avoid the risk of missing a bus</vt:lpstr>
      <vt:lpstr>Other strategies</vt:lpstr>
      <vt:lpstr>Data and methods</vt:lpstr>
      <vt:lpstr>Case study: Columbus, OH</vt:lpstr>
      <vt:lpstr>Hourly average waiting time</vt:lpstr>
      <vt:lpstr>Prudent RTI strategy’s spatial pattern</vt:lpstr>
      <vt:lpstr>Compare Prudent and schedule</vt:lpstr>
      <vt:lpstr>Walking distance</vt:lpstr>
      <vt:lpstr>Conclusion</vt:lpstr>
      <vt:lpstr>PowerPoint Presentation</vt:lpstr>
    </vt:vector>
  </TitlesOfParts>
  <Manager/>
  <Company>OSU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Jacquie Aberegg</dc:creator>
  <cp:keywords/>
  <dc:description/>
  <cp:lastModifiedBy>Luyu Liu</cp:lastModifiedBy>
  <cp:revision>352</cp:revision>
  <cp:lastPrinted>2013-08-13T14:25:08Z</cp:lastPrinted>
  <dcterms:created xsi:type="dcterms:W3CDTF">2013-05-24T18:55:25Z</dcterms:created>
  <dcterms:modified xsi:type="dcterms:W3CDTF">2021-04-08T16:34:24Z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0x010100E930CDF73BC53D41B7E133DF537BDA40</vt:lpwstr>
  </property>
</Properties>
</file>