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3" r:id="rId4"/>
    <p:sldId id="259" r:id="rId5"/>
    <p:sldId id="304" r:id="rId6"/>
    <p:sldId id="305" r:id="rId7"/>
    <p:sldId id="281" r:id="rId8"/>
    <p:sldId id="267" r:id="rId9"/>
    <p:sldId id="265" r:id="rId10"/>
    <p:sldId id="266" r:id="rId11"/>
    <p:sldId id="262" r:id="rId12"/>
    <p:sldId id="268" r:id="rId13"/>
    <p:sldId id="309" r:id="rId14"/>
    <p:sldId id="306" r:id="rId15"/>
    <p:sldId id="269" r:id="rId16"/>
    <p:sldId id="270" r:id="rId17"/>
    <p:sldId id="271" r:id="rId18"/>
    <p:sldId id="272" r:id="rId19"/>
    <p:sldId id="273" r:id="rId20"/>
    <p:sldId id="274" r:id="rId21"/>
    <p:sldId id="307" r:id="rId22"/>
    <p:sldId id="275" r:id="rId23"/>
    <p:sldId id="276" r:id="rId24"/>
    <p:sldId id="277" r:id="rId25"/>
    <p:sldId id="278" r:id="rId26"/>
    <p:sldId id="280" r:id="rId27"/>
    <p:sldId id="282" r:id="rId28"/>
    <p:sldId id="279" r:id="rId29"/>
    <p:sldId id="283" r:id="rId30"/>
    <p:sldId id="285" r:id="rId31"/>
    <p:sldId id="284" r:id="rId32"/>
    <p:sldId id="286" r:id="rId33"/>
    <p:sldId id="288" r:id="rId34"/>
    <p:sldId id="313" r:id="rId35"/>
    <p:sldId id="291" r:id="rId36"/>
    <p:sldId id="292" r:id="rId37"/>
    <p:sldId id="293" r:id="rId38"/>
    <p:sldId id="314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B8CE-B7EA-48CF-8C87-0BE3186CB14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D257-FBED-4232-B9D5-7C6DCDF23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55C4-96A5-4DFA-90ED-214E83CF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18EC-B78D-4CE1-967C-4EDEAE1E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B227-1C71-418F-B476-25E9A04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AF47-EA74-41A7-80E0-2F285A07CDF7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5532-D67D-4D34-AD97-68341D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0AAB-179A-4A4B-8AA3-B100B85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4C1-606D-4C03-8AE9-F73A733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8A1B3-16F8-4225-831C-5B923F88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697E-EBE7-4023-A2AA-9EA4E33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661-6592-45BF-9F9B-140A66F2A8DF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41A0-303B-46DD-811C-14FDF26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6203-6311-462F-8B81-E461C02E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59B94F-2D2D-48A2-B90A-E709718A8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EC72-E0CC-4690-9CFF-24231ACF6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134F-9F20-4679-AD9C-B7BA7A2C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B82F-103E-4A0E-81F4-9DD3A9D2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D436-87DA-4914-B4D7-7F95396E6290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3B41-89EF-4C43-AA2B-972A9A4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063E-268B-467F-B48D-D577F12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105-6F6C-4FE9-BD3F-1D1D4F2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B829-895E-4FC2-B4CF-469FA13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913E-213A-4DFA-B451-5A949535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531-1782-42E1-BA6D-EB320236770C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419-55C0-453D-9611-EF98629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AD9-6D17-4CFC-8EFA-08A8FED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76A794-A30D-4D27-ACC6-2133AAC94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897-6E34-44A9-87CD-9223F55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8F9E-DAB5-4E85-9096-781FD2C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B1E0-A75B-4910-AD7B-0E1996C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9AF4-A28F-43E1-8B38-899E40FB890C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867B-9C33-4E58-A985-21AE4C8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4909-62FC-4002-8F52-EE59F54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8A0-6BE9-4155-98C0-8984401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081B-2770-44A7-A69B-4E01D192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9F01-84DD-461C-9761-D188BF4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EFAF-EA17-43DF-B37F-4C5047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B70-4CF4-49DB-B971-0C528B80EBB8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0B5C-AB34-4591-B75F-87928BC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2C0F-BE35-4661-9603-29F946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46F22E-E2A1-4306-9F87-E0E349C5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D24-1A53-4C5C-80B9-4ACEBC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F29-068B-417E-A884-6BCA30CF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F5C0-B8CA-45BD-9516-DC469D1D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53522-3BB0-4761-88DE-9A3A6F6B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7AFC-815F-4C3D-8ED5-1EE84AB4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589E-3FD1-4397-BC56-933B6CA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131-BC32-479A-89CD-5B914C6E5F6B}" type="datetime1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34E21-0AD4-4557-9535-725444F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C155-1F02-4461-B796-D03B798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3A544-968C-4C9D-B3B0-611476019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136-69EC-4FF7-9915-2F0E4CD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DFBB-676C-4321-8085-B947D51A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65FA-25E4-41C2-86FF-29B58CDBC364}" type="datetime1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7621-9D2C-4408-BB89-2737B3B0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22CB-957C-49C0-A68E-F5FE987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0BBF57-42E7-4BA8-B5AA-4A496CF66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9007-09DF-4913-88B8-5C88DD5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2C73-11C5-4109-A690-C0E12F23091D}" type="datetime1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55F8-0F37-42E0-A5F9-CFAF7B4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C4AC5-9229-4CFD-8F80-D092467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6471-3E19-48FE-A0D0-472732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5F17-B423-4DE8-9580-0E7D6635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F681-1ECF-4B0B-95AD-1B6F06A6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77FB-B11F-4D1C-A963-24A236F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AEDE-0B12-4C8F-8699-CD2CAA720354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0B9E-72C1-49B9-AD4F-0A498F6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5104-93D9-4715-AA53-8004C9E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2CA2E5-7134-4054-AAEA-11F966EFF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4CB9-9D97-4460-9834-E3C6D06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78C3-BC4C-4B82-A046-B2DDC360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94FF-D2FB-400E-B47B-78614CC9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86CB-0328-4CF1-A9D6-6341B93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5CC-F05D-4FDA-AF67-3B2C90729A6E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DA76-D4D0-4636-9913-25D5E64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5F10-ACB7-4378-A8CB-193CE2C8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68D25B-E775-413F-89A6-74895C1FC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9BBF-C054-4BE2-8156-7FF9DDD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B5BD3-62D1-415A-B3E1-521CB0F4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4F3-9421-48B5-B946-C1073541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5A97-4E10-40B9-B25D-F19CB7779816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9188-EBD2-4C10-9847-1F87C9F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02DE-B5C1-4F91-BE1E-948CE136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Loops_and_iter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yuliu/vizathon-geovisu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yuliu/vizathon-geovisualization#adding-a-geojson-lay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E9E-1139-46F7-9582-506ED330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4800" dirty="0"/>
              <a:t>Geo-visualization 101: </a:t>
            </a:r>
            <a:br>
              <a:rPr lang="en-US" sz="4800" dirty="0"/>
            </a:br>
            <a:r>
              <a:rPr lang="en-US" sz="4000" dirty="0"/>
              <a:t>Learn to make your First </a:t>
            </a:r>
            <a:r>
              <a:rPr lang="en-US" sz="4000" dirty="0" err="1"/>
              <a:t>Webmap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922EE-8D7D-4DAE-8293-4E0C279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910"/>
            <a:ext cx="9144000" cy="1655762"/>
          </a:xfrm>
        </p:spPr>
        <p:txBody>
          <a:bodyPr/>
          <a:lstStyle/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  <a:p>
            <a:endParaRPr lang="en-US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8CDF7D-43F6-4F60-B1EC-2306170C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38" y="603076"/>
            <a:ext cx="5723124" cy="189661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83E82F-7F67-494C-8059-F8E256B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DCE468B-93AC-4512-849D-B15AE19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76132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956-D1FC-427E-8140-7227ECE3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787-9105-4BE7-BAA7-AD529588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058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pPr marL="914400" lvl="1" indent="-457200"/>
            <a:r>
              <a:rPr lang="en-US" b="1" dirty="0"/>
              <a:t>&lt;button&gt;Click me&lt;/button&gt;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further include other elements inside, like onion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65EF6-2496-4461-A10B-22B414A5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4AD08B0-CFCF-4387-9FA5-D7FBFC61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30" y="4591589"/>
            <a:ext cx="3087124" cy="20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31011-20C2-4F29-99C9-58B49711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8" y="4591589"/>
            <a:ext cx="6167332" cy="206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9507D-E8A6-4C14-A768-DA883CF9CAE3}"/>
              </a:ext>
            </a:extLst>
          </p:cNvPr>
          <p:cNvSpPr txBox="1"/>
          <p:nvPr/>
        </p:nvSpPr>
        <p:spPr>
          <a:xfrm>
            <a:off x="979424" y="4591589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0986B-2E69-4413-B4A1-773BC28B8356}"/>
              </a:ext>
            </a:extLst>
          </p:cNvPr>
          <p:cNvSpPr/>
          <p:nvPr/>
        </p:nvSpPr>
        <p:spPr>
          <a:xfrm rot="428416">
            <a:off x="5868954" y="2971354"/>
            <a:ext cx="3474499" cy="360940"/>
          </a:xfrm>
          <a:prstGeom prst="rightArrow">
            <a:avLst>
              <a:gd name="adj1" fmla="val 50000"/>
              <a:gd name="adj2" fmla="val 6033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4AE4C-5F90-46AF-9CB6-A2D38982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289" y="2609923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3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7A9-B1BE-4D73-AF0B-2FC5B25D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CF59-3540-4841-80ED-3F0BC21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a record in shapefile, a tag also have 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"this-link"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 am a link!&lt;/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&lt;a&gt;: </a:t>
            </a:r>
            <a:r>
              <a:rPr lang="en-US" dirty="0"/>
              <a:t>the tag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: a name for this specific element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: a name for a group of elements	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/>
              <a:t>: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other attributes for different uses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4C74-7C60-4D8E-BC5D-4812DF9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918E-EA5D-4267-9124-C5E6F4B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B31F4-0EDF-43CF-9F7E-7396B98F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50" y="2882966"/>
            <a:ext cx="2477994" cy="8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0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8E5-1523-485F-90AF-D6F556F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Alone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4896-32E9-4D9E-AD69-166A9772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marL="914400" lvl="1" indent="-457200"/>
            <a:r>
              <a:rPr lang="en-US" sz="2800" dirty="0"/>
              <a:t>Hard to interact</a:t>
            </a:r>
          </a:p>
          <a:p>
            <a:pPr marL="914400" lvl="1" indent="-457200"/>
            <a:r>
              <a:rPr lang="en-US" sz="2800" dirty="0"/>
              <a:t>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ugly</a:t>
            </a:r>
          </a:p>
          <a:p>
            <a:pPr marL="914400" lvl="2" indent="-457200"/>
            <a:r>
              <a:rPr lang="en-US" sz="2800" dirty="0"/>
              <a:t>It is not good-looking</a:t>
            </a:r>
          </a:p>
          <a:p>
            <a:pPr marL="914400" lvl="2" indent="-457200"/>
            <a:r>
              <a:rPr lang="en-US" sz="2800" dirty="0"/>
              <a:t>Hard to 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HTML is NOT a programming language</a:t>
            </a:r>
          </a:p>
          <a:p>
            <a:pPr marL="914400" lvl="2" indent="-457200"/>
            <a:r>
              <a:rPr lang="en-US" sz="2800" dirty="0">
                <a:solidFill>
                  <a:srgbClr val="C00000"/>
                </a:solidFill>
              </a:rPr>
              <a:t>It is a markup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ADF3-9B22-4466-822A-98E928B8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E527-E5A5-43F3-90FF-6039E77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2E11-B82C-413C-9195-530CBDB1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98FD-FFAB-479A-B357-6625DF82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your bones, HTML can be divided into </a:t>
            </a:r>
            <a:r>
              <a:rPr lang="en-US" dirty="0">
                <a:solidFill>
                  <a:srgbClr val="FF0000"/>
                </a:solidFill>
              </a:rPr>
              <a:t>head part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body part</a:t>
            </a:r>
          </a:p>
          <a:p>
            <a:r>
              <a:rPr lang="en-US" dirty="0"/>
              <a:t>Head part: include metadata, necessary libraries (JS and CSS, discussed later), and your other files</a:t>
            </a:r>
          </a:p>
          <a:p>
            <a:r>
              <a:rPr lang="en-US" dirty="0"/>
              <a:t>Body part: actual HTML elements you see on the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 part can usually be reused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0CEE-120F-4AF6-A1C3-9ADDD805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89F70-288C-48A8-BB65-416A3C73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Webpage Basics -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72D5-A7F7-4A56-92AA-AA96090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Muscles and Senses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45C8-8920-43AB-9247-6F9C50D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pPr marL="914400" lvl="1" indent="-457200"/>
            <a:r>
              <a:rPr lang="en-US" dirty="0"/>
              <a:t>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pPr marL="914400" lvl="1" indent="-457200"/>
            <a:r>
              <a:rPr lang="en-US" dirty="0"/>
              <a:t>Can detect and react to a change or input</a:t>
            </a:r>
          </a:p>
          <a:p>
            <a:pPr marL="914400" lvl="1" indent="-457200"/>
            <a:r>
              <a:rPr lang="en-US" dirty="0"/>
              <a:t>e.g.: background change after click a button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0FB8-B2E9-44D9-995C-052E84C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3619D-1E69-4790-B7A2-3623A332057D}"/>
              </a:ext>
            </a:extLst>
          </p:cNvPr>
          <p:cNvSpPr txBox="1"/>
          <p:nvPr/>
        </p:nvSpPr>
        <p:spPr>
          <a:xfrm>
            <a:off x="5467927" y="56229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200" dirty="0"/>
              <a:t>More on: http://javascriptisnotjava.com/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95F17-520E-473C-B457-C64A88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5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111-6CE6-443D-B9A0-669572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Basic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285-C09F-4E29-8F0A-9CDC887A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873"/>
            <a:ext cx="6948922" cy="3938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</a:t>
            </a:r>
            <a:r>
              <a:rPr lang="en-US" i="1" dirty="0">
                <a:solidFill>
                  <a:srgbClr val="C00000"/>
                </a:solidFill>
              </a:rPr>
              <a:t>var’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 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 </a:t>
            </a:r>
            <a:r>
              <a:rPr lang="en-US" dirty="0"/>
              <a:t>(for a line) 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8FA66-8A8B-4F16-A07C-3C1BE4D0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BB2D0-71B8-42DD-9105-5C199A6A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3" y="2238874"/>
            <a:ext cx="320040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6EFE1-6642-425F-9DDD-B449121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74" y="4184650"/>
            <a:ext cx="3152775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8869B-A628-4593-9A7A-6AC1B3BAB4F7}"/>
              </a:ext>
            </a:extLst>
          </p:cNvPr>
          <p:cNvSpPr txBox="1"/>
          <p:nvPr/>
        </p:nvSpPr>
        <p:spPr>
          <a:xfrm>
            <a:off x="226811" y="6356350"/>
            <a:ext cx="7767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2A40-3452-4440-B702-8374712BFBE4}"/>
              </a:ext>
            </a:extLst>
          </p:cNvPr>
          <p:cNvSpPr txBox="1"/>
          <p:nvPr/>
        </p:nvSpPr>
        <p:spPr>
          <a:xfrm>
            <a:off x="838200" y="1536265"/>
            <a:ext cx="11259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JS has a very similar grammar like other scripting language like python/R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D15029-16D3-4B9B-AFD0-768B8F2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A90-F90F-427A-8A3E-3A7FD1CC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Important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6167-C6D7-4BD5-B83D-9C7DB6B2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List: </a:t>
            </a:r>
          </a:p>
          <a:p>
            <a:pPr marL="914400" lvl="1" indent="-457200"/>
            <a:r>
              <a:rPr lang="en-US" sz="2800" dirty="0"/>
              <a:t>Square bracket: []</a:t>
            </a:r>
          </a:p>
          <a:p>
            <a:pPr marL="914400" lvl="1" indent="-457200"/>
            <a:r>
              <a:rPr lang="en-US" sz="2800" dirty="0"/>
              <a:t>Simple and efficient to </a:t>
            </a:r>
            <a:r>
              <a:rPr lang="en-US" sz="2800" dirty="0">
                <a:solidFill>
                  <a:srgbClr val="C00000"/>
                </a:solidFill>
              </a:rPr>
              <a:t>enumerate</a:t>
            </a:r>
          </a:p>
          <a:p>
            <a:pPr marL="914400" lvl="1" indent="-457200"/>
            <a:r>
              <a:rPr lang="en-US" sz="2800" dirty="0"/>
              <a:t>But hard to find a specific one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Object:  </a:t>
            </a:r>
          </a:p>
          <a:p>
            <a:pPr marL="914400" lvl="1" indent="-457200"/>
            <a:r>
              <a:rPr lang="en-US" sz="2800" dirty="0"/>
              <a:t>Curly bracket: {}</a:t>
            </a:r>
          </a:p>
          <a:p>
            <a:pPr marL="914400" lvl="1" indent="-457200"/>
            <a:r>
              <a:rPr lang="en-US" sz="2800" dirty="0"/>
              <a:t>Attribute-value pairs</a:t>
            </a:r>
          </a:p>
          <a:p>
            <a:pPr marL="914400" lvl="1" indent="-457200"/>
            <a:r>
              <a:rPr lang="en-US" sz="2800" dirty="0"/>
              <a:t>Simple to enumerate and fast to find a specific one</a:t>
            </a:r>
          </a:p>
          <a:p>
            <a:pPr marL="914400" lvl="1" indent="-457200"/>
            <a:r>
              <a:rPr lang="en-US" sz="2800" dirty="0"/>
              <a:t>But take twice space to store the same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84E9-2657-4100-B643-B06B723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71EA-6701-4808-867E-6E8A1E594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5776912" y="2042309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0C713-C170-4D94-9BFC-18CE65A4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06" y="4001294"/>
            <a:ext cx="6907069" cy="358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B1730-4C6F-4FF2-AE1B-8EE0577DFF9E}"/>
              </a:ext>
            </a:extLst>
          </p:cNvPr>
          <p:cNvSpPr txBox="1"/>
          <p:nvPr/>
        </p:nvSpPr>
        <p:spPr>
          <a:xfrm>
            <a:off x="239731" y="6377156"/>
            <a:ext cx="7140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0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9E7EB6-6B3F-44DC-8328-066958C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C0B6-0326-4605-A370-39F23BCC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D4A-1FED-46EC-B3A8-588CFFC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2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pPr marL="914400" lvl="1" indent="-457200"/>
            <a:r>
              <a:rPr lang="en-US" dirty="0"/>
              <a:t>Start from 0, end at 5, </a:t>
            </a:r>
          </a:p>
          <a:p>
            <a:pPr marL="914400" lvl="1" indent="-457200"/>
            <a:r>
              <a:rPr lang="en-US" dirty="0"/>
              <a:t>The value will be 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pPr marL="914400" lvl="1" indent="-457200"/>
            <a:r>
              <a:rPr lang="en-US" dirty="0"/>
              <a:t>Variable ‘item’ is an item in the ‘list’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7800-00E3-45E5-B4B7-69184698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B9D6-E7A3-4930-AE9F-1F2B1042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6715506" y="2816196"/>
            <a:ext cx="4968495" cy="105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2C798-5A2F-4B3C-B451-7F319784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5" y="4554508"/>
            <a:ext cx="32289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DDA9B-2E48-4688-8ABC-1CD16237AEB8}"/>
              </a:ext>
            </a:extLst>
          </p:cNvPr>
          <p:cNvSpPr txBox="1"/>
          <p:nvPr/>
        </p:nvSpPr>
        <p:spPr>
          <a:xfrm>
            <a:off x="138547" y="6443722"/>
            <a:ext cx="861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693799-BDD5-4DB4-8E6C-05EA798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75C-E406-496C-82B5-118A681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Library: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1497-6946-45AD-B837-DDD0779A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JS is not enough sometimes</a:t>
            </a:r>
          </a:p>
          <a:p>
            <a:r>
              <a:rPr lang="en-US" dirty="0"/>
              <a:t>jQuery is a very useful library</a:t>
            </a:r>
          </a:p>
          <a:p>
            <a:r>
              <a:rPr lang="en-US" dirty="0"/>
              <a:t>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pPr lvl="1"/>
            <a:r>
              <a:rPr lang="en-US" sz="2400" dirty="0"/>
              <a:t>Step 1: Select the object(s)</a:t>
            </a:r>
          </a:p>
          <a:p>
            <a:pPr lvl="1"/>
            <a:r>
              <a:rPr lang="en-US" sz="2400" dirty="0"/>
              <a:t>Step 2: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1161C-12AA-4D9C-A334-E4D836F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AB25F-AF09-4751-A615-A944C23C8E83}"/>
              </a:ext>
            </a:extLst>
          </p:cNvPr>
          <p:cNvSpPr txBox="1"/>
          <p:nvPr/>
        </p:nvSpPr>
        <p:spPr>
          <a:xfrm>
            <a:off x="1076036" y="4292143"/>
            <a:ext cx="100399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the_id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the_class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"#input"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(“text changed!”)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06E8B-5BAE-4CB5-8E74-DC30314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6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0AD2-2264-4E01-9172-1E4375A0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801D-6F7A-4462-A86D-DE9EC73A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simple grammar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a web map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all materials at </a:t>
            </a:r>
            <a:r>
              <a:rPr lang="en-US" dirty="0">
                <a:hlinkClick r:id="rId2"/>
              </a:rPr>
              <a:t>https://github.com/luyuliu/vizathon-geovisualization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6CE4-B5F1-4E48-804E-EB65E16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387C-07AA-41C3-80F4-5A29708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D83-E1B8-4264-8295-34C78E5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Make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386-3B85-49CB-AD2E-726E4738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store everything in our code</a:t>
            </a:r>
          </a:p>
          <a:p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 </a:t>
            </a:r>
            <a:r>
              <a:rPr lang="en-US" dirty="0"/>
              <a:t>to get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067B-50A3-48ED-A772-BFB01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951C6-FBBA-448D-9781-A1E4B95B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1" y="3065318"/>
            <a:ext cx="46482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46FFD-08CA-4E00-A400-22D16AB6E62C}"/>
              </a:ext>
            </a:extLst>
          </p:cNvPr>
          <p:cNvSpPr txBox="1"/>
          <p:nvPr/>
        </p:nvSpPr>
        <p:spPr>
          <a:xfrm>
            <a:off x="1191491" y="4590173"/>
            <a:ext cx="98090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$.get: the jQuery function to GET data. It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D77C03"/>
                </a:solidFill>
              </a:rPr>
              <a:t>“datasource.com”: </a:t>
            </a:r>
            <a:r>
              <a:rPr lang="en-US" sz="24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callback</a:t>
            </a:r>
            <a:r>
              <a:rPr lang="en-US" sz="2400" dirty="0"/>
              <a:t> (a function): what you will do to the data if data is available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returned_data</a:t>
            </a:r>
            <a:r>
              <a:rPr lang="en-US" sz="2400" dirty="0"/>
              <a:t>: the returned data structure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C4100F-47C3-4344-A1DB-F99F6D47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Webpage Basics -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7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6A-DF8B-4BF0-9515-95ED48B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Make-up On the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B0D-8592-4A86-BB31-625FA014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7B5D-D469-4B7E-B015-E6978AE0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6AE12-8FD1-4439-AED4-8B52A3FF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901BB-76C5-499F-9D60-D28ABAC260F8}"/>
              </a:ext>
            </a:extLst>
          </p:cNvPr>
          <p:cNvCxnSpPr/>
          <p:nvPr/>
        </p:nvCxnSpPr>
        <p:spPr>
          <a:xfrm flipH="1">
            <a:off x="5478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007A1-96D2-4FE5-A70C-EF299902A157}"/>
              </a:ext>
            </a:extLst>
          </p:cNvPr>
          <p:cNvSpPr txBox="1"/>
          <p:nvPr/>
        </p:nvSpPr>
        <p:spPr>
          <a:xfrm>
            <a:off x="3265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5025A-FA0F-401A-96BD-921E0F7F40BF}"/>
              </a:ext>
            </a:extLst>
          </p:cNvPr>
          <p:cNvCxnSpPr/>
          <p:nvPr/>
        </p:nvCxnSpPr>
        <p:spPr>
          <a:xfrm flipH="1">
            <a:off x="5478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42BB16-AB83-4DD5-9A33-849874B7651A}"/>
              </a:ext>
            </a:extLst>
          </p:cNvPr>
          <p:cNvSpPr txBox="1"/>
          <p:nvPr/>
        </p:nvSpPr>
        <p:spPr>
          <a:xfrm>
            <a:off x="2367367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DD2D5-5A88-41C0-94DD-44E938B5CC40}"/>
              </a:ext>
            </a:extLst>
          </p:cNvPr>
          <p:cNvCxnSpPr/>
          <p:nvPr/>
        </p:nvCxnSpPr>
        <p:spPr>
          <a:xfrm flipH="1">
            <a:off x="5478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4C200-3086-4DAA-B790-A27377DAC48A}"/>
              </a:ext>
            </a:extLst>
          </p:cNvPr>
          <p:cNvSpPr txBox="1"/>
          <p:nvPr/>
        </p:nvSpPr>
        <p:spPr>
          <a:xfrm>
            <a:off x="2046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CC585-8EF1-45CE-8AF7-EFBF65752D7A}"/>
              </a:ext>
            </a:extLst>
          </p:cNvPr>
          <p:cNvCxnSpPr/>
          <p:nvPr/>
        </p:nvCxnSpPr>
        <p:spPr>
          <a:xfrm flipH="1">
            <a:off x="5478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6C12B-64E7-4603-813E-CE1D480BBD41}"/>
              </a:ext>
            </a:extLst>
          </p:cNvPr>
          <p:cNvCxnSpPr/>
          <p:nvPr/>
        </p:nvCxnSpPr>
        <p:spPr>
          <a:xfrm flipH="1">
            <a:off x="5478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EF4DD-BEF5-4D9B-81E3-084C783C440F}"/>
              </a:ext>
            </a:extLst>
          </p:cNvPr>
          <p:cNvCxnSpPr/>
          <p:nvPr/>
        </p:nvCxnSpPr>
        <p:spPr>
          <a:xfrm flipH="1">
            <a:off x="5478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9DA4B-5E5B-4DDB-ABDF-EF3BD9D05D56}"/>
              </a:ext>
            </a:extLst>
          </p:cNvPr>
          <p:cNvCxnSpPr/>
          <p:nvPr/>
        </p:nvCxnSpPr>
        <p:spPr>
          <a:xfrm flipH="1">
            <a:off x="5478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1FDAFE-BF9F-424E-AABF-1DCBFDBF7858}"/>
              </a:ext>
            </a:extLst>
          </p:cNvPr>
          <p:cNvSpPr txBox="1"/>
          <p:nvPr/>
        </p:nvSpPr>
        <p:spPr>
          <a:xfrm>
            <a:off x="2908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3E333-CFF1-494A-91BE-079B4AA0B681}"/>
              </a:ext>
            </a:extLst>
          </p:cNvPr>
          <p:cNvSpPr txBox="1"/>
          <p:nvPr/>
        </p:nvSpPr>
        <p:spPr>
          <a:xfrm>
            <a:off x="1998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4861-D949-4127-8DAF-436DF808B713}"/>
              </a:ext>
            </a:extLst>
          </p:cNvPr>
          <p:cNvSpPr txBox="1"/>
          <p:nvPr/>
        </p:nvSpPr>
        <p:spPr>
          <a:xfrm>
            <a:off x="3239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F2AD3-3299-4E74-B95E-7D79AA64098A}"/>
              </a:ext>
            </a:extLst>
          </p:cNvPr>
          <p:cNvSpPr txBox="1"/>
          <p:nvPr/>
        </p:nvSpPr>
        <p:spPr>
          <a:xfrm>
            <a:off x="2947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99EBC20-534B-4505-8CE6-2B4A930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096" y="6434579"/>
            <a:ext cx="4114800" cy="365125"/>
          </a:xfrm>
        </p:spPr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E55F-4E7B-4D22-B4BB-43B26AB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25DA-631C-4D0A-9842-99E850E5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CSS framework and libraries</a:t>
            </a:r>
          </a:p>
          <a:p>
            <a:pPr marL="914400" lvl="1" indent="-457200"/>
            <a:r>
              <a:rPr lang="en-US" dirty="0">
                <a:hlinkClick r:id="rId2"/>
              </a:rPr>
              <a:t>Bootstrap</a:t>
            </a:r>
            <a:r>
              <a:rPr lang="en-US" dirty="0"/>
              <a:t>: Great for arranging layout and simple style</a:t>
            </a:r>
          </a:p>
          <a:p>
            <a:pPr marL="914400" lvl="1" indent="-457200"/>
            <a:r>
              <a:rPr lang="en-US" dirty="0">
                <a:hlinkClick r:id="rId3"/>
              </a:rPr>
              <a:t>Font Awesome</a:t>
            </a:r>
            <a:r>
              <a:rPr lang="en-US" dirty="0"/>
              <a:t>: Vector icons and logos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37DD-0441-4EB7-BC29-01CEC6C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89EA-6318-4376-B2E8-F51B7BDE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D4E-0B39-4662-B957-08D10935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8131-F245-429F-99BC-85C766A3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4A55F-CB4D-47F8-874C-13B0CE48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125D-A5E4-4C24-8868-A9D53FB9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r="40554" b="37280"/>
          <a:stretch/>
        </p:blipFill>
        <p:spPr>
          <a:xfrm>
            <a:off x="6619152" y="1800225"/>
            <a:ext cx="444498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500E6-0A15-4768-BD51-3CD53E25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3260725"/>
            <a:ext cx="444498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39648-F5BF-4EF4-98D8-C5A2E7A81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2" b="69387"/>
          <a:stretch/>
        </p:blipFill>
        <p:spPr>
          <a:xfrm>
            <a:off x="6619150" y="4765675"/>
            <a:ext cx="4444981" cy="132556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C9B857-C4AF-4BEC-AB41-0DECE82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6BC0-D7C3-47AF-9425-8FFA7E0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7E9-8EC6-4B24-9535-0A014D60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include JS and CSS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CSS: </a:t>
            </a:r>
          </a:p>
          <a:p>
            <a:endParaRPr lang="en-US" dirty="0"/>
          </a:p>
          <a:p>
            <a:r>
              <a:rPr lang="en-US" dirty="0"/>
              <a:t>Make sure adding your main JS and CSS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EB09-F857-4F9E-AB91-FEAC0792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BC3CB-427C-4158-9A6A-91CC7DE7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22" y="3176521"/>
            <a:ext cx="4724078" cy="64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8C344-CF46-4C0B-BC04-C3F6C8B3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22" y="4326545"/>
            <a:ext cx="6194688" cy="5140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59CDD-8E5D-493E-B4FC-99710769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4913-56DC-40C8-BEC9-DD9EA27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Web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C24-75EB-4215-B236-E1E3B19D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76FD-D7F9-48C5-BDD8-B23A929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8C52-97D8-44EC-97E6-32C9EB02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16342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AF5-2BC4-4901-9334-5E4AC97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4C53-2AC9-4B07-A426-D0E3556E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is a software that translate online HTML/JS/CSS codes into contents</a:t>
            </a:r>
          </a:p>
          <a:p>
            <a:pPr marL="0" indent="0">
              <a:buNone/>
            </a:pPr>
            <a:r>
              <a:rPr lang="en-US" sz="28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: pick element on page and show HTML code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54F8C-63C3-4FF5-A806-1C90264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3817-8480-4A71-A0C7-D40B86F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4" y="3834606"/>
            <a:ext cx="3905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568B2-0AB3-411C-B086-B25E4A0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59" y="4444138"/>
            <a:ext cx="5568593" cy="22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437E8-80D6-4F5E-9ADD-2BCCE7F9AD5A}"/>
              </a:ext>
            </a:extLst>
          </p:cNvPr>
          <p:cNvSpPr txBox="1"/>
          <p:nvPr/>
        </p:nvSpPr>
        <p:spPr>
          <a:xfrm>
            <a:off x="7847743" y="4635225"/>
            <a:ext cx="368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C30DD-5A20-4AAF-94C8-8EA04E0FE3C8}"/>
              </a:ext>
            </a:extLst>
          </p:cNvPr>
          <p:cNvSpPr/>
          <p:nvPr/>
        </p:nvSpPr>
        <p:spPr>
          <a:xfrm>
            <a:off x="4524054" y="4378578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840-717E-4A59-82FA-35735851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6D1-A37E-4E13-906B-DFE5EEE4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equivalent to </a:t>
            </a:r>
            <a:r>
              <a:rPr lang="en-US" i="1" dirty="0"/>
              <a:t>print() </a:t>
            </a:r>
            <a:r>
              <a:rPr lang="en-US" dirty="0"/>
              <a:t>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pPr marL="914400" lvl="1" indent="-457200"/>
            <a:r>
              <a:rPr lang="en-US" dirty="0"/>
              <a:t>For example, try typing </a:t>
            </a:r>
            <a:r>
              <a:rPr lang="en-US" i="1" dirty="0" err="1"/>
              <a:t>document.body.innerHTML</a:t>
            </a:r>
            <a:r>
              <a:rPr lang="en-US" i="1" dirty="0"/>
              <a:t> = “” </a:t>
            </a:r>
            <a:r>
              <a:rPr lang="en-US" dirty="0"/>
              <a:t>in any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4554-E01E-4A79-9EC3-F49B7D0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E814-28DB-4707-9D96-1B7FD82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7" y="5435600"/>
            <a:ext cx="382905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C9928-2A9C-467E-B85C-02043F529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7537874" y="5435600"/>
            <a:ext cx="3184989" cy="1253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590DEF0-357D-44C0-AF75-44CB259529CE}"/>
              </a:ext>
            </a:extLst>
          </p:cNvPr>
          <p:cNvSpPr/>
          <p:nvPr/>
        </p:nvSpPr>
        <p:spPr>
          <a:xfrm>
            <a:off x="4717557" y="5672485"/>
            <a:ext cx="2071994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BE96941-E3EF-4D97-BF77-F37553F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1B17-A4DB-460E-A3AE-C972EAEA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ACCD-49D1-4E85-B796-896CF76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Cross-origin resource sharing (</a:t>
            </a:r>
            <a:r>
              <a:rPr lang="en-US" sz="3200" b="1" dirty="0"/>
              <a:t>CORS</a:t>
            </a:r>
            <a:r>
              <a:rPr lang="en-US" sz="3200" dirty="0"/>
              <a:t>) is a rule that </a:t>
            </a:r>
            <a:r>
              <a:rPr lang="en-US" sz="32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lvl="1"/>
            <a:r>
              <a:rPr lang="en-US" sz="2600" b="1" dirty="0"/>
              <a:t>aaa.com </a:t>
            </a:r>
            <a:r>
              <a:rPr lang="en-US" sz="2600" dirty="0"/>
              <a:t>cannot directly request a CSV file hosted on </a:t>
            </a:r>
            <a:r>
              <a:rPr lang="en-US" sz="2600" b="1" dirty="0"/>
              <a:t>bbb.com unless bbb.com explicitly says so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even if it is a public file. </a:t>
            </a:r>
            <a:r>
              <a:rPr lang="en-US" sz="2600" dirty="0">
                <a:solidFill>
                  <a:schemeClr val="tx1"/>
                </a:solidFill>
              </a:rPr>
              <a:t>This includes </a:t>
            </a:r>
            <a:r>
              <a:rPr lang="en-US" sz="2600" dirty="0">
                <a:solidFill>
                  <a:srgbClr val="C00000"/>
                </a:solidFill>
              </a:rPr>
              <a:t>local files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/>
              <a:t>Instead, aaa.com can only request resources with aaa.com domains, such as aaa.com/file.csv</a:t>
            </a:r>
          </a:p>
          <a:p>
            <a:pPr lvl="1"/>
            <a:r>
              <a:rPr lang="en-US" sz="2600" dirty="0"/>
              <a:t>It is enforced by most web browsers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A9A4D-B8C2-4689-8B08-7ED09BA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9FFF-AC59-4A63-B2ED-F5C907E166A7}"/>
              </a:ext>
            </a:extLst>
          </p:cNvPr>
          <p:cNvSpPr txBox="1"/>
          <p:nvPr/>
        </p:nvSpPr>
        <p:spPr>
          <a:xfrm>
            <a:off x="920317" y="5219039"/>
            <a:ext cx="10114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A529B-2526-43BC-B337-2E4B32D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Why Web Map?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CDAD-D20E-4C0F-A82E-5EF3739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Mapping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D4A6-182A-4FB3-8597-B2F4F21E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E536-17F2-43F3-847B-40D52B7E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127A-FB08-47C6-8D2E-9EBF4CB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979688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F38-9BE0-4F21-8663-92F8E2B7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BEE1-411F-4C91-8E2F-F91D62D1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C2528-8CCE-43CB-8373-78A7170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9433-A2D4-468E-ABDE-9600BCF3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9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834E6-BF71-4C40-ABA0-0D14A350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920182"/>
            <a:ext cx="7696200" cy="485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E0853-A106-4173-9905-6833CBC5A957}"/>
              </a:ext>
            </a:extLst>
          </p:cNvPr>
          <p:cNvCxnSpPr/>
          <p:nvPr/>
        </p:nvCxnSpPr>
        <p:spPr>
          <a:xfrm>
            <a:off x="3252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797AF-A4AA-4F79-9D44-B8E4B4A4204E}"/>
              </a:ext>
            </a:extLst>
          </p:cNvPr>
          <p:cNvCxnSpPr/>
          <p:nvPr/>
        </p:nvCxnSpPr>
        <p:spPr>
          <a:xfrm>
            <a:off x="4249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284C9-85FF-4A16-B71B-3B1D53B80B06}"/>
              </a:ext>
            </a:extLst>
          </p:cNvPr>
          <p:cNvCxnSpPr/>
          <p:nvPr/>
        </p:nvCxnSpPr>
        <p:spPr>
          <a:xfrm>
            <a:off x="5239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18728-1B21-45E7-B192-52944373FB7A}"/>
              </a:ext>
            </a:extLst>
          </p:cNvPr>
          <p:cNvCxnSpPr/>
          <p:nvPr/>
        </p:nvCxnSpPr>
        <p:spPr>
          <a:xfrm>
            <a:off x="6439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BDA7F-001F-4198-83F8-34550658FC12}"/>
              </a:ext>
            </a:extLst>
          </p:cNvPr>
          <p:cNvCxnSpPr/>
          <p:nvPr/>
        </p:nvCxnSpPr>
        <p:spPr>
          <a:xfrm>
            <a:off x="9411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544525-8A36-422A-B18E-CC050B592CC9}"/>
              </a:ext>
            </a:extLst>
          </p:cNvPr>
          <p:cNvSpPr txBox="1"/>
          <p:nvPr/>
        </p:nvSpPr>
        <p:spPr>
          <a:xfrm>
            <a:off x="2611028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59E84-1DEA-4D94-9261-230B3AC7A702}"/>
              </a:ext>
            </a:extLst>
          </p:cNvPr>
          <p:cNvSpPr txBox="1"/>
          <p:nvPr/>
        </p:nvSpPr>
        <p:spPr>
          <a:xfrm>
            <a:off x="3723992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73BF9-F991-4197-A10E-318245FEDC39}"/>
              </a:ext>
            </a:extLst>
          </p:cNvPr>
          <p:cNvSpPr txBox="1"/>
          <p:nvPr/>
        </p:nvSpPr>
        <p:spPr>
          <a:xfrm>
            <a:off x="4823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96744-C1E4-424F-A886-97B9EBA84699}"/>
              </a:ext>
            </a:extLst>
          </p:cNvPr>
          <p:cNvSpPr txBox="1"/>
          <p:nvPr/>
        </p:nvSpPr>
        <p:spPr>
          <a:xfrm>
            <a:off x="5844372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F4CD1-A2A7-4F52-A720-90986CDF8AE1}"/>
              </a:ext>
            </a:extLst>
          </p:cNvPr>
          <p:cNvCxnSpPr/>
          <p:nvPr/>
        </p:nvCxnSpPr>
        <p:spPr>
          <a:xfrm>
            <a:off x="7994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DF4FEB-EB6B-4136-852F-7EF79302D9CB}"/>
              </a:ext>
            </a:extLst>
          </p:cNvPr>
          <p:cNvSpPr txBox="1"/>
          <p:nvPr/>
        </p:nvSpPr>
        <p:spPr>
          <a:xfrm>
            <a:off x="7535776" y="5598252"/>
            <a:ext cx="107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D7D7D-8EA1-4BD1-AF99-1B51A15A458F}"/>
              </a:ext>
            </a:extLst>
          </p:cNvPr>
          <p:cNvSpPr txBox="1"/>
          <p:nvPr/>
        </p:nvSpPr>
        <p:spPr>
          <a:xfrm>
            <a:off x="9090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32F28-F1FE-45CA-945C-7A08DA8B0C92}"/>
              </a:ext>
            </a:extLst>
          </p:cNvPr>
          <p:cNvSpPr txBox="1"/>
          <p:nvPr/>
        </p:nvSpPr>
        <p:spPr>
          <a:xfrm>
            <a:off x="3057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73877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409-609B-478F-8756-937364E2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Function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E21B-AD14-4C6C-A059-6211ED7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34"/>
            <a:ext cx="10515600" cy="253359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A</a:t>
            </a:r>
            <a:r>
              <a:rPr lang="en-US" sz="2800" dirty="0"/>
              <a:t>ll elements must </a:t>
            </a:r>
            <a:r>
              <a:rPr lang="en-US" sz="2800" dirty="0" err="1"/>
              <a:t>addTo</a:t>
            </a:r>
            <a:r>
              <a:rPr lang="en-US" sz="2800" dirty="0"/>
              <a:t>(</a:t>
            </a:r>
            <a:r>
              <a:rPr lang="en-US" sz="2800" dirty="0" err="1"/>
              <a:t>mymap</a:t>
            </a:r>
            <a:r>
              <a:rPr lang="en-US" sz="2800" dirty="0"/>
              <a:t>) to show on the map</a:t>
            </a:r>
          </a:p>
          <a:p>
            <a:pPr marL="914400" lvl="1" indent="-457200"/>
            <a:r>
              <a:rPr lang="en-US" dirty="0"/>
              <a:t>Layer: Raster layer (</a:t>
            </a:r>
            <a:r>
              <a:rPr lang="en-US" dirty="0" err="1"/>
              <a:t>L.tileLayer</a:t>
            </a:r>
            <a:r>
              <a:rPr lang="en-US" dirty="0"/>
              <a:t>, including base layers), vector layer…</a:t>
            </a:r>
          </a:p>
          <a:p>
            <a:pPr marL="914400" lvl="1" indent="-457200"/>
            <a:r>
              <a:rPr lang="en-US" dirty="0"/>
              <a:t>Other single symbols: circle (</a:t>
            </a:r>
            <a:r>
              <a:rPr lang="en-US" dirty="0" err="1"/>
              <a:t>L.circle</a:t>
            </a:r>
            <a:r>
              <a:rPr lang="en-US" dirty="0"/>
              <a:t>), polygon…</a:t>
            </a:r>
          </a:p>
          <a:p>
            <a:pPr marL="914400" lvl="1" indent="-457200"/>
            <a:r>
              <a:rPr lang="en-US" dirty="0"/>
              <a:t>Information media: popup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Structure: </a:t>
            </a:r>
            <a:r>
              <a:rPr lang="en-US" sz="2800" dirty="0" err="1"/>
              <a:t>L.function</a:t>
            </a:r>
            <a:r>
              <a:rPr lang="en-US" dirty="0"/>
              <a:t>(important parameters, {optional parameters...})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ADBB-BADF-4994-906B-F2A84DA7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EA3E-65D4-4FE2-A60A-B3DD21FC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13" y="4594957"/>
            <a:ext cx="6257925" cy="1762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F8A10-4A2F-44B4-ACA0-48C43B897F6E}"/>
              </a:ext>
            </a:extLst>
          </p:cNvPr>
          <p:cNvCxnSpPr>
            <a:cxnSpLocks/>
          </p:cNvCxnSpPr>
          <p:nvPr/>
        </p:nvCxnSpPr>
        <p:spPr>
          <a:xfrm>
            <a:off x="5033029" y="6177828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D41FD8-CC35-48AB-A2DE-A106845A1CD5}"/>
              </a:ext>
            </a:extLst>
          </p:cNvPr>
          <p:cNvCxnSpPr>
            <a:cxnSpLocks/>
          </p:cNvCxnSpPr>
          <p:nvPr/>
        </p:nvCxnSpPr>
        <p:spPr>
          <a:xfrm>
            <a:off x="7219712" y="6198010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827E3-E012-4E72-BD08-AEBF2EF7A55E}"/>
              </a:ext>
            </a:extLst>
          </p:cNvPr>
          <p:cNvCxnSpPr>
            <a:cxnSpLocks/>
          </p:cNvCxnSpPr>
          <p:nvPr/>
        </p:nvCxnSpPr>
        <p:spPr>
          <a:xfrm flipV="1">
            <a:off x="5976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721A0-024D-431C-B2D3-035455E042EA}"/>
              </a:ext>
            </a:extLst>
          </p:cNvPr>
          <p:cNvCxnSpPr>
            <a:cxnSpLocks/>
          </p:cNvCxnSpPr>
          <p:nvPr/>
        </p:nvCxnSpPr>
        <p:spPr>
          <a:xfrm flipV="1">
            <a:off x="7341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37AAD4-ED6D-430A-804D-26E2EF84770D}"/>
              </a:ext>
            </a:extLst>
          </p:cNvPr>
          <p:cNvSpPr txBox="1"/>
          <p:nvPr/>
        </p:nvSpPr>
        <p:spPr>
          <a:xfrm>
            <a:off x="5033030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0951-5A0B-46A1-AB35-E40DC22B5342}"/>
              </a:ext>
            </a:extLst>
          </p:cNvPr>
          <p:cNvSpPr txBox="1"/>
          <p:nvPr/>
        </p:nvSpPr>
        <p:spPr>
          <a:xfrm>
            <a:off x="6868317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269F-9B3B-4E06-B4FE-A5FD64CD7259}"/>
              </a:ext>
            </a:extLst>
          </p:cNvPr>
          <p:cNvSpPr txBox="1"/>
          <p:nvPr/>
        </p:nvSpPr>
        <p:spPr>
          <a:xfrm>
            <a:off x="4227343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73A85-BC72-4206-8299-E786B77628E7}"/>
              </a:ext>
            </a:extLst>
          </p:cNvPr>
          <p:cNvSpPr txBox="1"/>
          <p:nvPr/>
        </p:nvSpPr>
        <p:spPr>
          <a:xfrm>
            <a:off x="5976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6985A5-8566-4ADC-B2AB-9A70640F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34" y="4856059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48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44D60-8C2C-4F76-8A29-CAD863D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6708-636D-4CB3-8B8C-03AD8AA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6" y="2390686"/>
            <a:ext cx="7241435" cy="387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D096E-44EF-4398-8D92-235AD427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27" y="402772"/>
            <a:ext cx="7315200" cy="1654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3C8E-FD26-4D4E-9508-6F664147DA48}"/>
              </a:ext>
            </a:extLst>
          </p:cNvPr>
          <p:cNvSpPr txBox="1"/>
          <p:nvPr/>
        </p:nvSpPr>
        <p:spPr>
          <a:xfrm>
            <a:off x="1698662" y="402772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C8AB4-575E-43CC-B7BE-E62B06A988D0}"/>
              </a:ext>
            </a:extLst>
          </p:cNvPr>
          <p:cNvSpPr txBox="1"/>
          <p:nvPr/>
        </p:nvSpPr>
        <p:spPr>
          <a:xfrm>
            <a:off x="8913396" y="4249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BC63EB-0A1C-4FEF-9A76-3D0DB6B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B21-8526-4BB4-B360-61AE0A3A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See a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3547-7457-408D-B8FA-48262E0F1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B6B25-3AB0-431F-A0FE-34FC89F1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8A2CE-36FA-49D0-BFC2-370D6E66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9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C8D-8D28-4FD9-8126-FA5B418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Going Online?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EAB5-F85B-4766-A6FE-87811F6F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135B-930F-4AC0-8F08-BFC86780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9B33-6952-4847-B584-3175317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33168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826-FBB3-4CBC-A47C-96CA3F1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Host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EA0-D462-4B66-A757-95F15754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Borrow or buy a server</a:t>
            </a:r>
          </a:p>
          <a:p>
            <a:r>
              <a:rPr lang="en-US" dirty="0"/>
              <a:t>A server is an online computer that works 24/7</a:t>
            </a:r>
          </a:p>
          <a:p>
            <a:r>
              <a:rPr lang="en-US" dirty="0"/>
              <a:t>It can support a back-end and more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Pages</a:t>
            </a:r>
          </a:p>
          <a:p>
            <a:r>
              <a:rPr lang="en-US" dirty="0"/>
              <a:t>Can only support simple websites</a:t>
            </a:r>
          </a:p>
          <a:p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C42F-B073-4987-B366-47E20B1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DEEE-FFB1-4477-AE15-6CADF9BE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2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5C6A-AEF2-4D95-AB4F-AAC1D72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8BAD-DE7D-4209-98E4-202F559D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pPr marL="914400" lvl="1" indent="-457200"/>
            <a:r>
              <a:rPr lang="en-US" dirty="0"/>
              <a:t>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</a:p>
          <a:p>
            <a:pPr marL="914400" lvl="1" indent="-457200"/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website that can:</a:t>
            </a:r>
          </a:p>
          <a:p>
            <a:pPr marL="914400" lvl="1" indent="-457200"/>
            <a:r>
              <a:rPr lang="en-US" dirty="0"/>
              <a:t>Record your committed changes to an online server</a:t>
            </a:r>
          </a:p>
          <a:p>
            <a:pPr marL="914400" lvl="1" indent="-457200"/>
            <a:r>
              <a:rPr lang="en-US" dirty="0"/>
              <a:t>Host static webpage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481E-AEFB-4E8B-99C9-1D7FA45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DF07-6371-4919-A3AC-DC7A376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3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D46A-5290-4BE9-9E96-285B1491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3B24-C3AE-4807-AB10-7DD20410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 a GitHub account and create a new repository or fork my repo</a:t>
            </a:r>
          </a:p>
          <a:p>
            <a:endParaRPr lang="en-US" dirty="0"/>
          </a:p>
          <a:p>
            <a:r>
              <a:rPr lang="en-US" dirty="0"/>
              <a:t>Go to your GitHub repository page -&gt; settings -&gt; Pages -&gt; Source -&gt; select main</a:t>
            </a:r>
          </a:p>
          <a:p>
            <a:pPr lvl="1"/>
            <a:r>
              <a:rPr lang="en-US" dirty="0"/>
              <a:t>Access by: youname.github.io/</a:t>
            </a:r>
            <a:r>
              <a:rPr lang="en-US" dirty="0" err="1"/>
              <a:t>yourreponame</a:t>
            </a:r>
            <a:r>
              <a:rPr lang="en-US" dirty="0"/>
              <a:t>/ + the path to your html file</a:t>
            </a:r>
          </a:p>
          <a:p>
            <a:pPr marL="457200" lvl="1" indent="0">
              <a:buNone/>
            </a:pPr>
            <a:endParaRPr lang="en-US" u="sng" dirty="0"/>
          </a:p>
          <a:p>
            <a:r>
              <a:rPr lang="en-US" dirty="0"/>
              <a:t>To save your changes on the online map with </a:t>
            </a:r>
            <a:r>
              <a:rPr lang="en-US" dirty="0">
                <a:solidFill>
                  <a:srgbClr val="C00000"/>
                </a:solidFill>
              </a:rPr>
              <a:t>GitHub Desktop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FFF26-044F-43CE-89BB-8C38CAFF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D52D4-13B1-4D59-934E-1A5BF42D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79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7ECA-0DA2-45CB-A59B-812B730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Extra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558D-D8A0-4627-9E1B-E8EA9CE9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visit </a:t>
            </a:r>
            <a:r>
              <a:rPr lang="en-US" dirty="0">
                <a:hlinkClick r:id="rId2"/>
              </a:rPr>
              <a:t>https://github.com/luyuliu/vizathon-geovisualization#adding-a-geojson-layer</a:t>
            </a:r>
            <a:r>
              <a:rPr lang="en-US" dirty="0"/>
              <a:t> for more contents!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54FA0-63E7-44AD-8AD0-7724F9DF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22AAB-737F-4CFB-9A61-AA3529F0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9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F3983F-4661-49FE-B84B-1AE6674C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web-map? Accessible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D4A53-F124-40FC-BD5F-A63CA1FD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Low costs</a:t>
            </a:r>
          </a:p>
          <a:p>
            <a:pPr lvl="1"/>
            <a:r>
              <a:rPr lang="en-US" sz="2800" dirty="0"/>
              <a:t>For both users and developers</a:t>
            </a:r>
          </a:p>
          <a:p>
            <a:pPr lvl="1"/>
            <a:r>
              <a:rPr lang="en-US" sz="2800" dirty="0"/>
              <a:t>No hidden fees</a:t>
            </a:r>
          </a:p>
          <a:p>
            <a:r>
              <a:rPr lang="en-US" sz="3200" dirty="0"/>
              <a:t>Low dependencies</a:t>
            </a:r>
          </a:p>
          <a:p>
            <a:pPr lvl="1"/>
            <a:r>
              <a:rPr lang="en-US" sz="2800" dirty="0"/>
              <a:t>Internet and Web browser</a:t>
            </a:r>
          </a:p>
          <a:p>
            <a:pPr lvl="1"/>
            <a:r>
              <a:rPr lang="en-US" sz="2800" dirty="0"/>
              <a:t>No other installation needed</a:t>
            </a:r>
          </a:p>
          <a:p>
            <a:endParaRPr lang="en-US" sz="3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005FA-12FA-49C9-9EED-7E2D5327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39D72-BD38-41CF-BAA2-6C04B7EF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30376" r="62593" b="41367"/>
          <a:stretch/>
        </p:blipFill>
        <p:spPr>
          <a:xfrm>
            <a:off x="8110118" y="2618964"/>
            <a:ext cx="3243682" cy="1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2932B2-B6EF-461E-85E0-BFBBB4C8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19A-8EE7-4882-936A-D9AA35BA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map? Robust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8232-E62E-4379-A546-21573BC4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24/7</a:t>
            </a:r>
          </a:p>
          <a:p>
            <a:r>
              <a:rPr lang="en-US" sz="3200" dirty="0"/>
              <a:t>Low risk of failing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78C6D-83A5-4021-BD6C-01175D17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B7D48-1D7B-4073-B96E-1236EECF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79EA8C-5CBF-4F0F-A774-E035CC3CA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 r="12917" b="22000"/>
          <a:stretch/>
        </p:blipFill>
        <p:spPr>
          <a:xfrm>
            <a:off x="8110118" y="2592664"/>
            <a:ext cx="3243682" cy="1672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0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9D70-2A38-4C6E-AC02-B7BB909F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map? Compatible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9B67-499D-47C9-AB91-356261CB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Cross platforms</a:t>
            </a:r>
          </a:p>
          <a:p>
            <a:pPr marL="914400" lvl="1" indent="-457200"/>
            <a:r>
              <a:rPr lang="en-US" sz="2800" dirty="0"/>
              <a:t>Different devices</a:t>
            </a:r>
          </a:p>
          <a:p>
            <a:pPr marL="914400" lvl="1" indent="-457200"/>
            <a:r>
              <a:rPr lang="en-US" sz="2800" dirty="0"/>
              <a:t>Different OS – Windows, iOS, Linux...</a:t>
            </a:r>
          </a:p>
          <a:p>
            <a:pPr marL="457200" indent="-457200"/>
            <a:r>
              <a:rPr lang="en-US" sz="3200" dirty="0"/>
              <a:t>Touching screen friendly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7875-23D1-45E5-B738-E7FA71B0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C8F3-AD6A-4416-99D7-2B515BAA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879ECB9A-A3AD-4176-8B5E-C58BD07FC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t="13000" r="2093" b="14319"/>
          <a:stretch/>
        </p:blipFill>
        <p:spPr bwMode="auto">
          <a:xfrm>
            <a:off x="8110118" y="2563988"/>
            <a:ext cx="3243682" cy="17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Webpage Basics -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F1BE-A6C6-4926-8819-ABFEA7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13E5-F66A-4179-A2A5-9DC7069D2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55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5D4A-ED45-481B-ABC6-44EAD74A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4C48-952F-4A8E-A8AA-F5B1EB5F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4941-66E0-485F-9C9F-D8DD9737FB8C}"/>
              </a:ext>
            </a:extLst>
          </p:cNvPr>
          <p:cNvSpPr txBox="1"/>
          <p:nvPr/>
        </p:nvSpPr>
        <p:spPr>
          <a:xfrm>
            <a:off x="838200" y="1560573"/>
            <a:ext cx="1018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Web page is essentially</a:t>
            </a:r>
            <a:r>
              <a:rPr lang="en-US" sz="3600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7927312D-D51E-4363-822B-01ADAEEF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989" y="4950388"/>
            <a:ext cx="2774022" cy="186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3F32-9145-4EAB-89D1-3B402E681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1677206" y="5025286"/>
            <a:ext cx="2898119" cy="177165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63BB91B-B8CF-416A-9B47-7D81A031014F}"/>
              </a:ext>
            </a:extLst>
          </p:cNvPr>
          <p:cNvSpPr/>
          <p:nvPr/>
        </p:nvSpPr>
        <p:spPr>
          <a:xfrm>
            <a:off x="4741425" y="5592834"/>
            <a:ext cx="2490648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BA4BBC-B5E9-4B13-B6CC-398EF18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4314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0DB-28D3-47CF-A1BA-0397D6D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Your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DA21-2492-43E7-82D8-59C549F7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A463-6EF1-4819-BCF4-0751FE8A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F9D51-BF3E-4CB2-A7C1-BC8165C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9134"/>
            <a:ext cx="3146772" cy="26430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DB9CD8-21D8-4210-84CE-E8DF95B08F59}"/>
              </a:ext>
            </a:extLst>
          </p:cNvPr>
          <p:cNvSpPr/>
          <p:nvPr/>
        </p:nvSpPr>
        <p:spPr>
          <a:xfrm>
            <a:off x="4214248" y="5014517"/>
            <a:ext cx="3749083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13DD-A63B-4818-A64C-7013844A9E39}"/>
              </a:ext>
            </a:extLst>
          </p:cNvPr>
          <p:cNvSpPr txBox="1"/>
          <p:nvPr/>
        </p:nvSpPr>
        <p:spPr>
          <a:xfrm>
            <a:off x="4414983" y="5182961"/>
            <a:ext cx="35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Translated by your web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6040C-F411-46A6-AB86-D4F88EB6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31" y="4001294"/>
            <a:ext cx="3024114" cy="264302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869038-2DA1-4DD4-A442-99EED0F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2182</Words>
  <Application>Microsoft Office PowerPoint</Application>
  <PresentationFormat>Widescreen</PresentationFormat>
  <Paragraphs>373</Paragraphs>
  <Slides>39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Geo-visualization 101:  Learn to make your First Webmap</vt:lpstr>
      <vt:lpstr>Learning Objectives</vt:lpstr>
      <vt:lpstr>0. Why Web Map?</vt:lpstr>
      <vt:lpstr>Why web-map? Accessible</vt:lpstr>
      <vt:lpstr>Why web map? Robust</vt:lpstr>
      <vt:lpstr>Why web map? Compatible</vt:lpstr>
      <vt:lpstr>1. Webpage Basics - HTML</vt:lpstr>
      <vt:lpstr>Webpage</vt:lpstr>
      <vt:lpstr>HTML – Your Bones</vt:lpstr>
      <vt:lpstr>HTML Element and Tag</vt:lpstr>
      <vt:lpstr>HTML Tag Attributes</vt:lpstr>
      <vt:lpstr>HTML Alone is not Enough</vt:lpstr>
      <vt:lpstr>HTML head and body</vt:lpstr>
      <vt:lpstr>2. Webpage Basics - JavaScript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Make a Request</vt:lpstr>
      <vt:lpstr>3. Webpage Basics - CSS</vt:lpstr>
      <vt:lpstr>CSS – Make-up On the Face</vt:lpstr>
      <vt:lpstr>CSS is Hard</vt:lpstr>
      <vt:lpstr>Summary</vt:lpstr>
      <vt:lpstr>Combining the Three</vt:lpstr>
      <vt:lpstr>4. Web Browser</vt:lpstr>
      <vt:lpstr>Understand Your Browser</vt:lpstr>
      <vt:lpstr>Web Console</vt:lpstr>
      <vt:lpstr>CORS Restrictions</vt:lpstr>
      <vt:lpstr>5. Mapping Library</vt:lpstr>
      <vt:lpstr>Leaflet</vt:lpstr>
      <vt:lpstr>Leaflet Function Logic</vt:lpstr>
      <vt:lpstr>PowerPoint Presentation</vt:lpstr>
      <vt:lpstr>6. See a Demo</vt:lpstr>
      <vt:lpstr>7. Going Online?</vt:lpstr>
      <vt:lpstr>Solutions to Host a Website</vt:lpstr>
      <vt:lpstr>GitHub and Git</vt:lpstr>
      <vt:lpstr>How to GitHub</vt:lpstr>
      <vt:lpstr>More Extra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Geo-visualization 101: How to Make Productive Webmaps</dc:title>
  <dc:creator>Luyu Liu</dc:creator>
  <cp:lastModifiedBy>Luyu Liu</cp:lastModifiedBy>
  <cp:revision>76</cp:revision>
  <dcterms:created xsi:type="dcterms:W3CDTF">2021-06-07T15:28:53Z</dcterms:created>
  <dcterms:modified xsi:type="dcterms:W3CDTF">2021-07-30T01:59:15Z</dcterms:modified>
</cp:coreProperties>
</file>