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71" r:id="rId6"/>
    <p:sldId id="272" r:id="rId7"/>
    <p:sldId id="273" r:id="rId8"/>
    <p:sldId id="258" r:id="rId9"/>
    <p:sldId id="260" r:id="rId10"/>
    <p:sldId id="261" r:id="rId11"/>
    <p:sldId id="262" r:id="rId12"/>
    <p:sldId id="263" r:id="rId13"/>
    <p:sldId id="259" r:id="rId14"/>
    <p:sldId id="264" r:id="rId15"/>
    <p:sldId id="265" r:id="rId16"/>
    <p:sldId id="266" r:id="rId17"/>
    <p:sldId id="267" r:id="rId18"/>
    <p:sldId id="268"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E46A267E-C047-4171-A311-412A10E49E5C}" type="datetimeFigureOut">
              <a:rPr lang="es-MX" smtClean="0"/>
              <a:t>27/08/2015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E2C761D-5431-4C46-8EAB-74CC1F9F8F74}" type="slidenum">
              <a:rPr lang="es-MX" smtClean="0"/>
              <a:t>‹Nº›</a:t>
            </a:fld>
            <a:endParaRPr lang="es-MX"/>
          </a:p>
        </p:txBody>
      </p:sp>
    </p:spTree>
    <p:extLst>
      <p:ext uri="{BB962C8B-B14F-4D97-AF65-F5344CB8AC3E}">
        <p14:creationId xmlns:p14="http://schemas.microsoft.com/office/powerpoint/2010/main" val="390640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46A267E-C047-4171-A311-412A10E49E5C}" type="datetimeFigureOut">
              <a:rPr lang="es-MX" smtClean="0"/>
              <a:t>27/08/2015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E2C761D-5431-4C46-8EAB-74CC1F9F8F74}" type="slidenum">
              <a:rPr lang="es-MX" smtClean="0"/>
              <a:t>‹Nº›</a:t>
            </a:fld>
            <a:endParaRPr lang="es-MX"/>
          </a:p>
        </p:txBody>
      </p:sp>
    </p:spTree>
    <p:extLst>
      <p:ext uri="{BB962C8B-B14F-4D97-AF65-F5344CB8AC3E}">
        <p14:creationId xmlns:p14="http://schemas.microsoft.com/office/powerpoint/2010/main" val="365275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46A267E-C047-4171-A311-412A10E49E5C}" type="datetimeFigureOut">
              <a:rPr lang="es-MX" smtClean="0"/>
              <a:t>27/08/2015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E2C761D-5431-4C46-8EAB-74CC1F9F8F74}" type="slidenum">
              <a:rPr lang="es-MX" smtClean="0"/>
              <a:t>‹Nº›</a:t>
            </a:fld>
            <a:endParaRPr lang="es-MX"/>
          </a:p>
        </p:txBody>
      </p:sp>
    </p:spTree>
    <p:extLst>
      <p:ext uri="{BB962C8B-B14F-4D97-AF65-F5344CB8AC3E}">
        <p14:creationId xmlns:p14="http://schemas.microsoft.com/office/powerpoint/2010/main" val="120144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46A267E-C047-4171-A311-412A10E49E5C}" type="datetimeFigureOut">
              <a:rPr lang="es-MX" smtClean="0"/>
              <a:t>27/08/2015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E2C761D-5431-4C46-8EAB-74CC1F9F8F74}" type="slidenum">
              <a:rPr lang="es-MX" smtClean="0"/>
              <a:t>‹Nº›</a:t>
            </a:fld>
            <a:endParaRPr lang="es-MX"/>
          </a:p>
        </p:txBody>
      </p:sp>
    </p:spTree>
    <p:extLst>
      <p:ext uri="{BB962C8B-B14F-4D97-AF65-F5344CB8AC3E}">
        <p14:creationId xmlns:p14="http://schemas.microsoft.com/office/powerpoint/2010/main" val="368930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46A267E-C047-4171-A311-412A10E49E5C}" type="datetimeFigureOut">
              <a:rPr lang="es-MX" smtClean="0"/>
              <a:t>27/08/2015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2E2C761D-5431-4C46-8EAB-74CC1F9F8F74}" type="slidenum">
              <a:rPr lang="es-MX" smtClean="0"/>
              <a:t>‹Nº›</a:t>
            </a:fld>
            <a:endParaRPr lang="es-MX"/>
          </a:p>
        </p:txBody>
      </p:sp>
    </p:spTree>
    <p:extLst>
      <p:ext uri="{BB962C8B-B14F-4D97-AF65-F5344CB8AC3E}">
        <p14:creationId xmlns:p14="http://schemas.microsoft.com/office/powerpoint/2010/main" val="191268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E46A267E-C047-4171-A311-412A10E49E5C}" type="datetimeFigureOut">
              <a:rPr lang="es-MX" smtClean="0"/>
              <a:t>27/08/2015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E2C761D-5431-4C46-8EAB-74CC1F9F8F74}" type="slidenum">
              <a:rPr lang="es-MX" smtClean="0"/>
              <a:t>‹Nº›</a:t>
            </a:fld>
            <a:endParaRPr lang="es-MX"/>
          </a:p>
        </p:txBody>
      </p:sp>
    </p:spTree>
    <p:extLst>
      <p:ext uri="{BB962C8B-B14F-4D97-AF65-F5344CB8AC3E}">
        <p14:creationId xmlns:p14="http://schemas.microsoft.com/office/powerpoint/2010/main" val="19540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E46A267E-C047-4171-A311-412A10E49E5C}" type="datetimeFigureOut">
              <a:rPr lang="es-MX" smtClean="0"/>
              <a:t>27/08/2015</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2E2C761D-5431-4C46-8EAB-74CC1F9F8F74}" type="slidenum">
              <a:rPr lang="es-MX" smtClean="0"/>
              <a:t>‹Nº›</a:t>
            </a:fld>
            <a:endParaRPr lang="es-MX"/>
          </a:p>
        </p:txBody>
      </p:sp>
    </p:spTree>
    <p:extLst>
      <p:ext uri="{BB962C8B-B14F-4D97-AF65-F5344CB8AC3E}">
        <p14:creationId xmlns:p14="http://schemas.microsoft.com/office/powerpoint/2010/main" val="64244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E46A267E-C047-4171-A311-412A10E49E5C}" type="datetimeFigureOut">
              <a:rPr lang="es-MX" smtClean="0"/>
              <a:t>27/08/2015</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2E2C761D-5431-4C46-8EAB-74CC1F9F8F74}" type="slidenum">
              <a:rPr lang="es-MX" smtClean="0"/>
              <a:t>‹Nº›</a:t>
            </a:fld>
            <a:endParaRPr lang="es-MX"/>
          </a:p>
        </p:txBody>
      </p:sp>
    </p:spTree>
    <p:extLst>
      <p:ext uri="{BB962C8B-B14F-4D97-AF65-F5344CB8AC3E}">
        <p14:creationId xmlns:p14="http://schemas.microsoft.com/office/powerpoint/2010/main" val="224178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46A267E-C047-4171-A311-412A10E49E5C}" type="datetimeFigureOut">
              <a:rPr lang="es-MX" smtClean="0"/>
              <a:t>27/08/2015</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2E2C761D-5431-4C46-8EAB-74CC1F9F8F74}" type="slidenum">
              <a:rPr lang="es-MX" smtClean="0"/>
              <a:t>‹Nº›</a:t>
            </a:fld>
            <a:endParaRPr lang="es-MX"/>
          </a:p>
        </p:txBody>
      </p:sp>
    </p:spTree>
    <p:extLst>
      <p:ext uri="{BB962C8B-B14F-4D97-AF65-F5344CB8AC3E}">
        <p14:creationId xmlns:p14="http://schemas.microsoft.com/office/powerpoint/2010/main" val="108715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46A267E-C047-4171-A311-412A10E49E5C}" type="datetimeFigureOut">
              <a:rPr lang="es-MX" smtClean="0"/>
              <a:t>27/08/2015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E2C761D-5431-4C46-8EAB-74CC1F9F8F74}" type="slidenum">
              <a:rPr lang="es-MX" smtClean="0"/>
              <a:t>‹Nº›</a:t>
            </a:fld>
            <a:endParaRPr lang="es-MX"/>
          </a:p>
        </p:txBody>
      </p:sp>
    </p:spTree>
    <p:extLst>
      <p:ext uri="{BB962C8B-B14F-4D97-AF65-F5344CB8AC3E}">
        <p14:creationId xmlns:p14="http://schemas.microsoft.com/office/powerpoint/2010/main" val="2084327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46A267E-C047-4171-A311-412A10E49E5C}" type="datetimeFigureOut">
              <a:rPr lang="es-MX" smtClean="0"/>
              <a:t>27/08/2015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2E2C761D-5431-4C46-8EAB-74CC1F9F8F74}" type="slidenum">
              <a:rPr lang="es-MX" smtClean="0"/>
              <a:t>‹Nº›</a:t>
            </a:fld>
            <a:endParaRPr lang="es-MX"/>
          </a:p>
        </p:txBody>
      </p:sp>
    </p:spTree>
    <p:extLst>
      <p:ext uri="{BB962C8B-B14F-4D97-AF65-F5344CB8AC3E}">
        <p14:creationId xmlns:p14="http://schemas.microsoft.com/office/powerpoint/2010/main" val="190455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A267E-C047-4171-A311-412A10E49E5C}" type="datetimeFigureOut">
              <a:rPr lang="es-MX" smtClean="0"/>
              <a:t>27/08/2015</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C761D-5431-4C46-8EAB-74CC1F9F8F74}" type="slidenum">
              <a:rPr lang="es-MX" smtClean="0"/>
              <a:t>‹Nº›</a:t>
            </a:fld>
            <a:endParaRPr lang="es-MX"/>
          </a:p>
        </p:txBody>
      </p:sp>
    </p:spTree>
    <p:extLst>
      <p:ext uri="{BB962C8B-B14F-4D97-AF65-F5344CB8AC3E}">
        <p14:creationId xmlns:p14="http://schemas.microsoft.com/office/powerpoint/2010/main" val="407654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apprende.es/wp-content/uploads/2012/01/npdsmartphone.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Unidad I “Fundamentos de las aplicaciones móviles”</a:t>
            </a:r>
            <a:endParaRPr lang="es-MX" dirty="0"/>
          </a:p>
        </p:txBody>
      </p:sp>
      <p:sp>
        <p:nvSpPr>
          <p:cNvPr id="3" name="Subtítulo 2"/>
          <p:cNvSpPr>
            <a:spLocks noGrp="1"/>
          </p:cNvSpPr>
          <p:nvPr>
            <p:ph type="subTitle" idx="1"/>
          </p:nvPr>
        </p:nvSpPr>
        <p:spPr/>
        <p:txBody>
          <a:bodyPr/>
          <a:lstStyle/>
          <a:p>
            <a:r>
              <a:rPr lang="es-MX" dirty="0" smtClean="0"/>
              <a:t>ISC </a:t>
            </a:r>
            <a:r>
              <a:rPr lang="es-MX" dirty="0" err="1" smtClean="0"/>
              <a:t>Jose</a:t>
            </a:r>
            <a:r>
              <a:rPr lang="es-MX" dirty="0" smtClean="0"/>
              <a:t> Martin Villalobos </a:t>
            </a:r>
            <a:r>
              <a:rPr lang="es-MX" dirty="0" err="1" smtClean="0"/>
              <a:t>Salmeron</a:t>
            </a:r>
            <a:endParaRPr lang="es-MX" dirty="0"/>
          </a:p>
        </p:txBody>
      </p:sp>
    </p:spTree>
    <p:extLst>
      <p:ext uri="{BB962C8B-B14F-4D97-AF65-F5344CB8AC3E}">
        <p14:creationId xmlns:p14="http://schemas.microsoft.com/office/powerpoint/2010/main" val="2798378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lgn="just">
              <a:buNone/>
            </a:pPr>
            <a:r>
              <a:rPr lang="es-MX" dirty="0"/>
              <a:t>A la </a:t>
            </a:r>
            <a:r>
              <a:rPr lang="es-MX" b="1" dirty="0"/>
              <a:t>vista</a:t>
            </a:r>
            <a:r>
              <a:rPr lang="es-MX" dirty="0"/>
              <a:t> de la gráfica anterior, puede ser una buena apuesta posicionarte en desarrollar para </a:t>
            </a:r>
            <a:r>
              <a:rPr lang="es-MX" dirty="0" err="1"/>
              <a:t>Android</a:t>
            </a:r>
            <a:r>
              <a:rPr lang="es-MX" dirty="0"/>
              <a:t> o iPhone. Esto tiene sus ventajas e inconvenientes. Como ventaja, estás trabajando en un mercado amplio, con demanda (a priori), pero como inconveniente, es un mercado donde hay ya muchísima gente trabajando. Así que otra posible opción es optar por mercados más selectos como RIM o Windows </a:t>
            </a:r>
            <a:r>
              <a:rPr lang="es-MX" dirty="0" err="1"/>
              <a:t>Phone</a:t>
            </a:r>
            <a:r>
              <a:rPr lang="es-MX" dirty="0"/>
              <a:t> 7. Todo dependerá de cómo plantees tu estrategia y en qué mercado te vas a sentir más cómodo.</a:t>
            </a:r>
          </a:p>
          <a:p>
            <a:pPr marL="0" indent="0" algn="just">
              <a:buNone/>
            </a:pPr>
            <a:endParaRPr lang="es-MX" dirty="0"/>
          </a:p>
        </p:txBody>
      </p:sp>
    </p:spTree>
    <p:extLst>
      <p:ext uri="{BB962C8B-B14F-4D97-AF65-F5344CB8AC3E}">
        <p14:creationId xmlns:p14="http://schemas.microsoft.com/office/powerpoint/2010/main" val="3290614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lgn="just">
              <a:buNone/>
            </a:pPr>
            <a:r>
              <a:rPr lang="es-MX" dirty="0"/>
              <a:t>Otra alternativa que tienes a la hora de acceder a un mercado, es optar por un sistema de desarrollo multiplataforma. Este tipo de soluciones te van a permitir acceder a múltiples mercados a la vez, pero posiblemente con un sacrificio en el rendimiento de las aplicaciones. Todo depende del tipo de aplicaciones que pretendas desarrollar. Existen algunos </a:t>
            </a:r>
            <a:r>
              <a:rPr lang="es-MX" dirty="0" err="1"/>
              <a:t>frameworks</a:t>
            </a:r>
            <a:r>
              <a:rPr lang="es-MX" dirty="0"/>
              <a:t> de desarrollo que una vez realizado el código puedes compilarlo y distribuirlo en múltiples plataformas. Normalmente estos </a:t>
            </a:r>
            <a:r>
              <a:rPr lang="es-MX" dirty="0" err="1"/>
              <a:t>frameworks</a:t>
            </a:r>
            <a:r>
              <a:rPr lang="es-MX" dirty="0"/>
              <a:t> están basados en HTML5 como el caso de </a:t>
            </a:r>
            <a:r>
              <a:rPr lang="es-MX" dirty="0" err="1"/>
              <a:t>PhoneGap</a:t>
            </a:r>
            <a:r>
              <a:rPr lang="es-MX" dirty="0"/>
              <a:t>, o </a:t>
            </a:r>
            <a:r>
              <a:rPr lang="es-MX" dirty="0" err="1"/>
              <a:t>AppAcelerator</a:t>
            </a:r>
            <a:r>
              <a:rPr lang="es-MX" dirty="0"/>
              <a:t> o en otros lenguajes de </a:t>
            </a:r>
            <a:r>
              <a:rPr lang="es-MX" b="1" dirty="0"/>
              <a:t>programación</a:t>
            </a:r>
            <a:r>
              <a:rPr lang="es-MX" dirty="0"/>
              <a:t> como Corona SDK que trabaja usando LUA como lenguaje de programación.</a:t>
            </a:r>
          </a:p>
          <a:p>
            <a:pPr marL="0" indent="0" algn="just">
              <a:buNone/>
            </a:pPr>
            <a:endParaRPr lang="es-MX" dirty="0"/>
          </a:p>
        </p:txBody>
      </p:sp>
    </p:spTree>
    <p:extLst>
      <p:ext uri="{BB962C8B-B14F-4D97-AF65-F5344CB8AC3E}">
        <p14:creationId xmlns:p14="http://schemas.microsoft.com/office/powerpoint/2010/main" val="349569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lgn="just">
              <a:buNone/>
            </a:pPr>
            <a:r>
              <a:rPr lang="es-MX" dirty="0"/>
              <a:t>Llegados a este punto es cuando tienes que empezar a leer. Absorbe toda la documentación que encuentres a tu alcance sobre la plataforma por la que te has decidido, consigue toda la información que puedas para aprender los fundamentos y empieza a desarrollar pequeñas aplicaciones que vayan dándote soltura y que te ayuden a ir aprendiendo. Por otro lado, también habla con otros desarrolladores en foros y sigue a todos los blogs que estén relacionados con tus plataformas de desarrollo y está siempre al tanto de todas las novedades.</a:t>
            </a:r>
          </a:p>
          <a:p>
            <a:pPr marL="0" indent="0" algn="just">
              <a:buNone/>
            </a:pPr>
            <a:endParaRPr lang="es-MX" dirty="0"/>
          </a:p>
        </p:txBody>
      </p:sp>
    </p:spTree>
    <p:extLst>
      <p:ext uri="{BB962C8B-B14F-4D97-AF65-F5344CB8AC3E}">
        <p14:creationId xmlns:p14="http://schemas.microsoft.com/office/powerpoint/2010/main" val="15103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1.3.- Lenguajes de programación para aplicaciones móviles</a:t>
            </a:r>
          </a:p>
        </p:txBody>
      </p:sp>
      <p:sp>
        <p:nvSpPr>
          <p:cNvPr id="3" name="Marcador de contenido 2"/>
          <p:cNvSpPr>
            <a:spLocks noGrp="1"/>
          </p:cNvSpPr>
          <p:nvPr>
            <p:ph idx="1"/>
          </p:nvPr>
        </p:nvSpPr>
        <p:spPr/>
        <p:txBody>
          <a:bodyPr/>
          <a:lstStyle/>
          <a:p>
            <a:pPr marL="0" indent="0" algn="just">
              <a:buNone/>
            </a:pPr>
            <a:r>
              <a:rPr lang="es-MX" dirty="0"/>
              <a:t>Hoy en día tenemos la posibilidad de tener acceso a diferentes aplicaciones y a </a:t>
            </a:r>
            <a:r>
              <a:rPr lang="es-MX" dirty="0" err="1" smtClean="0"/>
              <a:t>intenet</a:t>
            </a:r>
            <a:r>
              <a:rPr lang="es-MX" dirty="0" smtClean="0"/>
              <a:t> </a:t>
            </a:r>
            <a:r>
              <a:rPr lang="es-MX" dirty="0"/>
              <a:t>desde un teléfono celular inteligente.</a:t>
            </a:r>
          </a:p>
          <a:p>
            <a:pPr marL="0" indent="0" algn="just">
              <a:buNone/>
            </a:pPr>
            <a:r>
              <a:rPr lang="es-MX" dirty="0"/>
              <a:t>Para lograr esta tecnología se requiere de diversos lenguajes de programación que permiten el desarrollo del software, entre los más utilizados se encuentran:</a:t>
            </a:r>
          </a:p>
          <a:p>
            <a:pPr marL="0" indent="0" algn="just">
              <a:buNone/>
            </a:pPr>
            <a:endParaRPr lang="es-MX" dirty="0"/>
          </a:p>
        </p:txBody>
      </p:sp>
    </p:spTree>
    <p:extLst>
      <p:ext uri="{BB962C8B-B14F-4D97-AF65-F5344CB8AC3E}">
        <p14:creationId xmlns:p14="http://schemas.microsoft.com/office/powerpoint/2010/main" val="36736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lgn="just">
              <a:buNone/>
            </a:pPr>
            <a:r>
              <a:rPr lang="es-MX" b="1" dirty="0"/>
              <a:t>J2ME</a:t>
            </a:r>
            <a:endParaRPr lang="es-MX" dirty="0"/>
          </a:p>
          <a:p>
            <a:pPr marL="0" indent="0" algn="just">
              <a:buNone/>
            </a:pPr>
            <a:r>
              <a:rPr lang="es-MX" dirty="0"/>
              <a:t>La plataforma Java Micro </a:t>
            </a:r>
            <a:r>
              <a:rPr lang="es-MX" dirty="0" err="1"/>
              <a:t>Edition</a:t>
            </a:r>
            <a:r>
              <a:rPr lang="es-MX" dirty="0"/>
              <a:t>, o anteriormente Java 2 Micro </a:t>
            </a:r>
            <a:r>
              <a:rPr lang="es-MX" dirty="0" err="1"/>
              <a:t>Edition</a:t>
            </a:r>
            <a:r>
              <a:rPr lang="es-MX" dirty="0"/>
              <a:t>(J2ME), es una especificación de un subconjunto de la plataforma Java orientada a proveer una colección certificada de </a:t>
            </a:r>
            <a:r>
              <a:rPr lang="es-MX" dirty="0" err="1"/>
              <a:t>APIs</a:t>
            </a:r>
            <a:r>
              <a:rPr lang="es-MX" dirty="0"/>
              <a:t> de desarrollo de software para dispositivos con recursos restringidos. Está orientado a productos de consumo como teléfonos móviles y electrodomésticos.</a:t>
            </a:r>
          </a:p>
          <a:p>
            <a:pPr marL="0" indent="0" algn="just">
              <a:buNone/>
            </a:pPr>
            <a:r>
              <a:rPr lang="es-MX" dirty="0"/>
              <a:t>Java se ha convertido en una excelente opción para desarrollar juegos para móviles ya que se puede desarrollar desde un PC y luego ser pasado fácilmente al dispositivo móvil.</a:t>
            </a:r>
          </a:p>
          <a:p>
            <a:pPr marL="0" indent="0" algn="just">
              <a:buNone/>
            </a:pPr>
            <a:endParaRPr lang="es-MX" dirty="0"/>
          </a:p>
        </p:txBody>
      </p:sp>
    </p:spTree>
    <p:extLst>
      <p:ext uri="{BB962C8B-B14F-4D97-AF65-F5344CB8AC3E}">
        <p14:creationId xmlns:p14="http://schemas.microsoft.com/office/powerpoint/2010/main" val="3888004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lnSpcReduction="10000"/>
          </a:bodyPr>
          <a:lstStyle/>
          <a:p>
            <a:pPr marL="0" indent="0" algn="just">
              <a:buNone/>
            </a:pPr>
            <a:r>
              <a:rPr lang="es-MX" b="1" dirty="0"/>
              <a:t>ANDROID</a:t>
            </a:r>
            <a:endParaRPr lang="es-MX" dirty="0"/>
          </a:p>
          <a:p>
            <a:pPr marL="0" indent="0" algn="just">
              <a:buNone/>
            </a:pPr>
            <a:r>
              <a:rPr lang="es-MX" dirty="0"/>
              <a:t>Es un sistema operativo orientado a dispositivos móviles basado en una versión modificada del núcleo Linux. Inicialmente fue desarrollado por </a:t>
            </a:r>
            <a:r>
              <a:rPr lang="es-MX" dirty="0" err="1"/>
              <a:t>Android</a:t>
            </a:r>
            <a:r>
              <a:rPr lang="es-MX" dirty="0"/>
              <a:t> Inc.</a:t>
            </a:r>
          </a:p>
          <a:p>
            <a:pPr marL="0" indent="0" algn="just">
              <a:buNone/>
            </a:pPr>
            <a:r>
              <a:rPr lang="es-MX" dirty="0"/>
              <a:t>La presentación de la plataforma </a:t>
            </a:r>
            <a:r>
              <a:rPr lang="es-MX" dirty="0" err="1"/>
              <a:t>Android</a:t>
            </a:r>
            <a:r>
              <a:rPr lang="es-MX" dirty="0"/>
              <a:t> se realizó junto con la fundación Open </a:t>
            </a:r>
            <a:r>
              <a:rPr lang="es-MX" dirty="0" err="1"/>
              <a:t>Handset</a:t>
            </a:r>
            <a:r>
              <a:rPr lang="es-MX" dirty="0"/>
              <a:t> Alliance, un consorcio de compañías de hardware, software y telecomunicaciones comprometidas a los estándares abiertos para móviles. La plataforma permite el desarrollo de aplicaciones por terceros a través de SDK mediante el lenguaje de programación Java, y para emplear el lenguaje C una alternativa es utilizar NDK.</a:t>
            </a:r>
          </a:p>
          <a:p>
            <a:pPr marL="0" indent="0" algn="just">
              <a:buNone/>
            </a:pPr>
            <a:endParaRPr lang="es-MX" dirty="0"/>
          </a:p>
        </p:txBody>
      </p:sp>
    </p:spTree>
    <p:extLst>
      <p:ext uri="{BB962C8B-B14F-4D97-AF65-F5344CB8AC3E}">
        <p14:creationId xmlns:p14="http://schemas.microsoft.com/office/powerpoint/2010/main" val="2945839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sp>
        <p:nvSpPr>
          <p:cNvPr id="3" name="Marcador de contenido 2"/>
          <p:cNvSpPr>
            <a:spLocks noGrp="1"/>
          </p:cNvSpPr>
          <p:nvPr>
            <p:ph idx="1"/>
          </p:nvPr>
        </p:nvSpPr>
        <p:spPr/>
        <p:txBody>
          <a:bodyPr/>
          <a:lstStyle/>
          <a:p>
            <a:pPr marL="0" indent="0" algn="just">
              <a:buNone/>
            </a:pPr>
            <a:r>
              <a:rPr lang="es-MX" b="1" dirty="0"/>
              <a:t>IPHONE - IPAD SDK</a:t>
            </a:r>
            <a:endParaRPr lang="es-MX" dirty="0"/>
          </a:p>
          <a:p>
            <a:pPr marL="0" indent="0" algn="just">
              <a:buNone/>
            </a:pPr>
            <a:r>
              <a:rPr lang="es-MX" dirty="0"/>
              <a:t>Es un kit de desarrollo de software para la plataforma </a:t>
            </a:r>
            <a:r>
              <a:rPr lang="es-MX" dirty="0" err="1"/>
              <a:t>iOS</a:t>
            </a:r>
            <a:r>
              <a:rPr lang="es-MX" dirty="0"/>
              <a:t> de Apple </a:t>
            </a:r>
            <a:r>
              <a:rPr lang="es-MX" dirty="0" err="1"/>
              <a:t>Inc</a:t>
            </a:r>
            <a:r>
              <a:rPr lang="es-MX" dirty="0"/>
              <a:t> que tiene el fin de permitir a tener crear aplicaciones para </a:t>
            </a:r>
            <a:r>
              <a:rPr lang="es-MX" dirty="0" err="1"/>
              <a:t>iOS</a:t>
            </a:r>
            <a:r>
              <a:rPr lang="es-MX" dirty="0"/>
              <a:t>. Ha sido un lenguaje sujeto a muchas críticas por estar disponible solo para MAC.</a:t>
            </a:r>
          </a:p>
          <a:p>
            <a:pPr marL="0" indent="0" algn="just">
              <a:buNone/>
            </a:pPr>
            <a:r>
              <a:rPr lang="es-MX" dirty="0"/>
              <a:t>Los instrumentos utilizados para crear aplicaciones para iPhone </a:t>
            </a:r>
            <a:r>
              <a:rPr lang="es-MX" dirty="0" err="1"/>
              <a:t>est</a:t>
            </a:r>
            <a:r>
              <a:rPr lang="es-MX" dirty="0"/>
              <a:t>{</a:t>
            </a:r>
            <a:r>
              <a:rPr lang="es-MX" dirty="0" err="1"/>
              <a:t>an</a:t>
            </a:r>
            <a:r>
              <a:rPr lang="es-MX" dirty="0"/>
              <a:t> basados también en </a:t>
            </a:r>
            <a:r>
              <a:rPr lang="es-MX" dirty="0" err="1"/>
              <a:t>Xcode</a:t>
            </a:r>
            <a:r>
              <a:rPr lang="es-MX" dirty="0"/>
              <a:t>﻿ e incluye compiladores cruzados y un emulador de iPhone llamado Aspen. El lenguaje de programación utilizado para Mac OS es llamado </a:t>
            </a:r>
            <a:r>
              <a:rPr lang="es-MX" dirty="0" err="1"/>
              <a:t>Objective</a:t>
            </a:r>
            <a:r>
              <a:rPr lang="es-MX" dirty="0"/>
              <a:t>-C.</a:t>
            </a:r>
          </a:p>
          <a:p>
            <a:pPr marL="0" indent="0" algn="just">
              <a:buNone/>
            </a:pPr>
            <a:endParaRPr lang="es-MX" dirty="0"/>
          </a:p>
        </p:txBody>
      </p:sp>
    </p:spTree>
    <p:extLst>
      <p:ext uri="{BB962C8B-B14F-4D97-AF65-F5344CB8AC3E}">
        <p14:creationId xmlns:p14="http://schemas.microsoft.com/office/powerpoint/2010/main" val="176018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92500" lnSpcReduction="20000"/>
          </a:bodyPr>
          <a:lstStyle/>
          <a:p>
            <a:pPr marL="0" indent="0">
              <a:buNone/>
            </a:pPr>
            <a:r>
              <a:rPr lang="es-MX" b="1" dirty="0"/>
              <a:t>C++</a:t>
            </a:r>
            <a:endParaRPr lang="es-MX" dirty="0"/>
          </a:p>
          <a:p>
            <a:pPr marL="0" indent="0">
              <a:buNone/>
            </a:pPr>
            <a:r>
              <a:rPr lang="es-MX" dirty="0"/>
              <a:t>Una de las herramientas que se utilizan para la programación de móviles basadas en el lenguaje de C++ es </a:t>
            </a:r>
            <a:r>
              <a:rPr lang="es-MX" dirty="0" err="1"/>
              <a:t>Carbide</a:t>
            </a:r>
            <a:r>
              <a:rPr lang="es-MX" dirty="0"/>
              <a:t>. C++ la cual trabaja en la plataforma de </a:t>
            </a:r>
            <a:r>
              <a:rPr lang="es-MX" dirty="0" err="1"/>
              <a:t>Symbian</a:t>
            </a:r>
            <a:r>
              <a:rPr lang="es-MX" dirty="0"/>
              <a:t>.</a:t>
            </a:r>
          </a:p>
          <a:p>
            <a:pPr marL="0" indent="0">
              <a:buNone/>
            </a:pPr>
            <a:r>
              <a:rPr lang="es-MX" b="1" dirty="0"/>
              <a:t>C#</a:t>
            </a:r>
            <a:endParaRPr lang="es-MX" dirty="0"/>
          </a:p>
          <a:p>
            <a:pPr marL="0" indent="0">
              <a:buNone/>
            </a:pPr>
            <a:r>
              <a:rPr lang="es-MX" dirty="0"/>
              <a:t>Para desarrollar aplicaciones móviles atreves de este lenguaje de programación se puede utilizar la herramienta de Visual C# que trabaja con un IDE para diseñar las ventanas de la aplicación.</a:t>
            </a:r>
          </a:p>
          <a:p>
            <a:pPr marL="0" indent="0">
              <a:buNone/>
            </a:pPr>
            <a:r>
              <a:rPr lang="es-MX" b="1" dirty="0"/>
              <a:t>Objetive C</a:t>
            </a:r>
            <a:endParaRPr lang="es-MX" dirty="0"/>
          </a:p>
          <a:p>
            <a:pPr marL="0" indent="0">
              <a:buNone/>
            </a:pPr>
            <a:r>
              <a:rPr lang="es-MX" dirty="0"/>
              <a:t>Este lenguaje de programación esta basado en C y a diferencia de C++ es un </a:t>
            </a:r>
            <a:r>
              <a:rPr lang="es-MX" dirty="0" err="1"/>
              <a:t>super</a:t>
            </a:r>
            <a:r>
              <a:rPr lang="es-MX" dirty="0"/>
              <a:t> conjunto del lenguaje C, ya que agrega a la sintaxis de C la manera de enviar mensajes </a:t>
            </a:r>
            <a:r>
              <a:rPr lang="es-MX" dirty="0" err="1"/>
              <a:t>snSamll-Talk</a:t>
            </a:r>
            <a:r>
              <a:rPr lang="es-MX" dirty="0"/>
              <a:t> y definir e implementar objetos.</a:t>
            </a:r>
          </a:p>
          <a:p>
            <a:pPr marL="0" indent="0">
              <a:buNone/>
            </a:pPr>
            <a:endParaRPr lang="es-MX" dirty="0"/>
          </a:p>
        </p:txBody>
      </p:sp>
    </p:spTree>
    <p:extLst>
      <p:ext uri="{BB962C8B-B14F-4D97-AF65-F5344CB8AC3E}">
        <p14:creationId xmlns:p14="http://schemas.microsoft.com/office/powerpoint/2010/main" val="3893220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lnSpcReduction="10000"/>
          </a:bodyPr>
          <a:lstStyle/>
          <a:p>
            <a:pPr marL="0" indent="0">
              <a:buNone/>
            </a:pPr>
            <a:r>
              <a:rPr lang="es-MX" b="1" dirty="0" smtClean="0"/>
              <a:t>.NET</a:t>
            </a:r>
            <a:endParaRPr lang="es-MX" dirty="0" smtClean="0"/>
          </a:p>
          <a:p>
            <a:pPr marL="0" indent="0">
              <a:buNone/>
            </a:pPr>
            <a:r>
              <a:rPr lang="es-MX" dirty="0" smtClean="0"/>
              <a:t>Es un </a:t>
            </a:r>
            <a:r>
              <a:rPr lang="es-MX" dirty="0" err="1" smtClean="0"/>
              <a:t>framework</a:t>
            </a:r>
            <a:r>
              <a:rPr lang="es-MX" dirty="0" smtClean="0"/>
              <a:t> (estructura de soporte para organizar y desarrollar software) de Microsoft que permite un </a:t>
            </a:r>
            <a:r>
              <a:rPr lang="es-MX" dirty="0" err="1" smtClean="0"/>
              <a:t>mrapido</a:t>
            </a:r>
            <a:r>
              <a:rPr lang="es-MX" dirty="0" smtClean="0"/>
              <a:t> desarrollo de aplicaciones.</a:t>
            </a:r>
          </a:p>
          <a:p>
            <a:pPr marL="0" indent="0">
              <a:buNone/>
            </a:pPr>
            <a:r>
              <a:rPr lang="es-MX" b="1" dirty="0" err="1" smtClean="0"/>
              <a:t>Phyton</a:t>
            </a:r>
            <a:endParaRPr lang="es-MX" dirty="0" smtClean="0"/>
          </a:p>
          <a:p>
            <a:pPr marL="0" indent="0">
              <a:buNone/>
            </a:pPr>
            <a:r>
              <a:rPr lang="es-MX" dirty="0" smtClean="0"/>
              <a:t>Este lenguaje de programación orientado a objetos es utilizado para dispositivos móviles tales como </a:t>
            </a:r>
            <a:r>
              <a:rPr lang="es-MX" dirty="0" err="1" smtClean="0"/>
              <a:t>Symbian</a:t>
            </a:r>
            <a:r>
              <a:rPr lang="es-MX" dirty="0" smtClean="0"/>
              <a:t>, Palm, teléfonos inteligentes Nokia, etc., también se puede emplear en otras plataformas tales como Windows, Linux/Unix, Mac OS X, OS/2 y también ha sido portado para máquinas virtuales de Java y </a:t>
            </a:r>
            <a:r>
              <a:rPr lang="es-MX" dirty="0" err="1" smtClean="0"/>
              <a:t>.Net</a:t>
            </a:r>
            <a:r>
              <a:rPr lang="es-MX" dirty="0" smtClean="0"/>
              <a:t>, distribuido baja la licencia de código abierto OSI lo hace libre en su uso.</a:t>
            </a:r>
          </a:p>
          <a:p>
            <a:pPr marL="0" indent="0">
              <a:buNone/>
            </a:pPr>
            <a:endParaRPr lang="es-MX" dirty="0"/>
          </a:p>
        </p:txBody>
      </p:sp>
    </p:spTree>
    <p:extLst>
      <p:ext uri="{BB962C8B-B14F-4D97-AF65-F5344CB8AC3E}">
        <p14:creationId xmlns:p14="http://schemas.microsoft.com/office/powerpoint/2010/main" val="392807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1.1.- Historia a las aplicaciones </a:t>
            </a:r>
            <a:r>
              <a:rPr lang="es-MX" dirty="0" smtClean="0"/>
              <a:t>móviles</a:t>
            </a:r>
            <a:endParaRPr lang="es-MX" dirty="0"/>
          </a:p>
        </p:txBody>
      </p:sp>
      <p:sp>
        <p:nvSpPr>
          <p:cNvPr id="3" name="Marcador de contenido 2"/>
          <p:cNvSpPr>
            <a:spLocks noGrp="1"/>
          </p:cNvSpPr>
          <p:nvPr>
            <p:ph idx="1"/>
          </p:nvPr>
        </p:nvSpPr>
        <p:spPr/>
        <p:txBody>
          <a:bodyPr/>
          <a:lstStyle/>
          <a:p>
            <a:pPr marL="0" indent="0" algn="just">
              <a:buNone/>
            </a:pPr>
            <a:r>
              <a:rPr lang="es-MX" dirty="0"/>
              <a:t>Las aplicaciones móviles y el contenido digital representa el mayor potencial, dentro de la cadena de valor, en las telecomunicaciones e Internet. Se estima que en los próximos 5 años haya un crecimiento promedio del 23,6% en la adopción de aplicaciones y contenido móviles en América Latina. A nivel de usuario final se habla de contenido como música, juegos en línea, redes sociales, entre otras.</a:t>
            </a:r>
          </a:p>
        </p:txBody>
      </p:sp>
    </p:spTree>
    <p:extLst>
      <p:ext uri="{BB962C8B-B14F-4D97-AF65-F5344CB8AC3E}">
        <p14:creationId xmlns:p14="http://schemas.microsoft.com/office/powerpoint/2010/main" val="348200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lgn="just">
              <a:buNone/>
            </a:pPr>
            <a:r>
              <a:rPr lang="es-MX" dirty="0"/>
              <a:t>Actualmente los desarrolladores de contenido son quienes se benefician de los ingresos por publicidad en línea y aplicaciones, aprovechando el creciente tráfico de Internet e inversiones en redes que realizan los operadores, sin embargo, existen formas para que el operador pueda sacarle provecho a su infraestructura y de esta forma también obtener ingresos sobre el contenido que se curse por la misma.</a:t>
            </a:r>
          </a:p>
        </p:txBody>
      </p:sp>
    </p:spTree>
    <p:extLst>
      <p:ext uri="{BB962C8B-B14F-4D97-AF65-F5344CB8AC3E}">
        <p14:creationId xmlns:p14="http://schemas.microsoft.com/office/powerpoint/2010/main" val="38527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lgn="just">
              <a:buNone/>
            </a:pPr>
            <a:r>
              <a:rPr lang="es-MX" dirty="0" smtClean="0"/>
              <a:t>Las </a:t>
            </a:r>
            <a:r>
              <a:rPr lang="es-MX" dirty="0"/>
              <a:t>primeras aplicaciones móviles que se desarrollaron datan de finales de los 90s estas eran lo que conocemos como la agenda, </a:t>
            </a:r>
            <a:r>
              <a:rPr lang="es-MX" dirty="0" err="1"/>
              <a:t>arcade</a:t>
            </a:r>
            <a:r>
              <a:rPr lang="es-MX" dirty="0"/>
              <a:t> </a:t>
            </a:r>
            <a:r>
              <a:rPr lang="es-MX" dirty="0" err="1"/>
              <a:t>games</a:t>
            </a:r>
            <a:r>
              <a:rPr lang="es-MX" dirty="0"/>
              <a:t>, editores de </a:t>
            </a:r>
            <a:r>
              <a:rPr lang="es-MX" dirty="0" err="1"/>
              <a:t>ringtones</a:t>
            </a:r>
            <a:r>
              <a:rPr lang="es-MX" dirty="0"/>
              <a:t>, etc. Dichas aplicaciones cumplían con funciones muy elementales y su diseño era bastante simple y poco atractivo</a:t>
            </a:r>
            <a:r>
              <a:rPr lang="es-MX" dirty="0" smtClean="0"/>
              <a:t>.</a:t>
            </a:r>
          </a:p>
          <a:p>
            <a:pPr marL="0" indent="0" algn="just">
              <a:buNone/>
            </a:pPr>
            <a:endParaRPr lang="es-MX" dirty="0"/>
          </a:p>
          <a:p>
            <a:pPr marL="0" indent="0" algn="just">
              <a:buNone/>
            </a:pPr>
            <a:r>
              <a:rPr lang="es-MX" dirty="0"/>
              <a:t>La evolución de las </a:t>
            </a:r>
            <a:r>
              <a:rPr lang="es-MX" dirty="0" err="1"/>
              <a:t>apps</a:t>
            </a:r>
            <a:r>
              <a:rPr lang="es-MX" dirty="0"/>
              <a:t> se dio rápidamente gracias a las innovaciones en tecnología WAP y la transmisión de data (EDGE) esto vino acompañado de un desarrollo muy fuerte de los celulares.</a:t>
            </a:r>
          </a:p>
        </p:txBody>
      </p:sp>
    </p:spTree>
    <p:extLst>
      <p:ext uri="{BB962C8B-B14F-4D97-AF65-F5344CB8AC3E}">
        <p14:creationId xmlns:p14="http://schemas.microsoft.com/office/powerpoint/2010/main" val="272986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lgn="just">
              <a:buNone/>
            </a:pPr>
            <a:r>
              <a:rPr lang="es-MX" dirty="0"/>
              <a:t>Finalmente la evolución de dichas aplicaciones nace con el lanzamiento del </a:t>
            </a:r>
            <a:r>
              <a:rPr lang="es-MX" dirty="0" err="1"/>
              <a:t>iphone</a:t>
            </a:r>
            <a:r>
              <a:rPr lang="es-MX" dirty="0"/>
              <a:t> de Apple y el desarrollo del sistema operativo para móviles </a:t>
            </a:r>
            <a:r>
              <a:rPr lang="es-MX" dirty="0" err="1"/>
              <a:t>Android</a:t>
            </a:r>
            <a:r>
              <a:rPr lang="es-MX" dirty="0"/>
              <a:t>. Junto a estos desarrollos llegan muchas más propuestas de </a:t>
            </a:r>
            <a:r>
              <a:rPr lang="es-MX" dirty="0" err="1"/>
              <a:t>smartphones</a:t>
            </a:r>
            <a:r>
              <a:rPr lang="es-MX" dirty="0"/>
              <a:t>, y de esta forma empieza el boom de las </a:t>
            </a:r>
            <a:r>
              <a:rPr lang="es-MX" dirty="0" err="1"/>
              <a:t>apps</a:t>
            </a:r>
            <a:r>
              <a:rPr lang="es-MX" dirty="0"/>
              <a:t>, juegos, noticias, diseño, arte, </a:t>
            </a:r>
            <a:r>
              <a:rPr lang="es-MX" dirty="0" err="1"/>
              <a:t>eduación</a:t>
            </a:r>
            <a:r>
              <a:rPr lang="es-MX" dirty="0"/>
              <a:t>, fotografía, medicina todo inmerso en lo que antes eran un simple equipo de comunicación celular, la incorporación de internet en los celulares y la creación de las </a:t>
            </a:r>
            <a:r>
              <a:rPr lang="es-MX" dirty="0" err="1"/>
              <a:t>Tablets</a:t>
            </a:r>
            <a:r>
              <a:rPr lang="es-MX" dirty="0"/>
              <a:t> revolucionó el mundo de las aplicaciones móviles.</a:t>
            </a:r>
          </a:p>
        </p:txBody>
      </p:sp>
    </p:spTree>
    <p:extLst>
      <p:ext uri="{BB962C8B-B14F-4D97-AF65-F5344CB8AC3E}">
        <p14:creationId xmlns:p14="http://schemas.microsoft.com/office/powerpoint/2010/main" val="211643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algn="just" fontAlgn="base"/>
            <a:r>
              <a:rPr lang="es-MX" dirty="0"/>
              <a:t>El surgimiento de las Apps </a:t>
            </a:r>
            <a:r>
              <a:rPr lang="es-MX" dirty="0" err="1"/>
              <a:t>Stores</a:t>
            </a:r>
            <a:r>
              <a:rPr lang="es-MX" dirty="0"/>
              <a:t> terminó de impulsar el éxito de las aplicaciones móviles y un significativo cambio en la manera en que se distribuye y comercializa el software.</a:t>
            </a:r>
          </a:p>
          <a:p>
            <a:pPr algn="just"/>
            <a:r>
              <a:rPr lang="es-MX" dirty="0"/>
              <a:t>La empresa </a:t>
            </a:r>
            <a:r>
              <a:rPr lang="es-MX" dirty="0" err="1"/>
              <a:t>ShoutEm</a:t>
            </a:r>
            <a:r>
              <a:rPr lang="es-MX" dirty="0"/>
              <a:t> ha publicado una infografía que muestra la evolución de las tiendas de aplicaciones, desde el surgimiento de la App Store de Apple en el año 2008 con apenas 500 aplicaciones.</a:t>
            </a:r>
          </a:p>
          <a:p>
            <a:pPr marL="0" indent="0" algn="just">
              <a:buNone/>
            </a:pPr>
            <a:endParaRPr lang="es-MX" dirty="0"/>
          </a:p>
        </p:txBody>
      </p:sp>
    </p:spTree>
    <p:extLst>
      <p:ext uri="{BB962C8B-B14F-4D97-AF65-F5344CB8AC3E}">
        <p14:creationId xmlns:p14="http://schemas.microsoft.com/office/powerpoint/2010/main" val="50700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buNone/>
            </a:pPr>
            <a:r>
              <a:rPr lang="es-MX" b="1" dirty="0" err="1"/>
              <a:t>Android</a:t>
            </a:r>
            <a:r>
              <a:rPr lang="es-MX" b="1" dirty="0"/>
              <a:t> </a:t>
            </a:r>
            <a:r>
              <a:rPr lang="es-MX" b="1" dirty="0" err="1"/>
              <a:t>Market</a:t>
            </a:r>
            <a:r>
              <a:rPr lang="es-MX" dirty="0"/>
              <a:t>  entró al negocio a los pocos meses, con un repositorio de  50 </a:t>
            </a:r>
            <a:r>
              <a:rPr lang="es-MX" i="1" dirty="0" err="1"/>
              <a:t>apps</a:t>
            </a:r>
            <a:r>
              <a:rPr lang="es-MX" dirty="0"/>
              <a:t>. La tercera fue </a:t>
            </a:r>
            <a:r>
              <a:rPr lang="es-MX" b="1" dirty="0"/>
              <a:t>BlackBerry App </a:t>
            </a:r>
            <a:r>
              <a:rPr lang="es-MX" b="1" dirty="0" err="1"/>
              <a:t>World</a:t>
            </a:r>
            <a:r>
              <a:rPr lang="es-MX" dirty="0"/>
              <a:t> y </a:t>
            </a:r>
            <a:r>
              <a:rPr lang="es-MX" b="1" dirty="0" err="1"/>
              <a:t>Ovi</a:t>
            </a:r>
            <a:r>
              <a:rPr lang="es-MX" b="1" dirty="0"/>
              <a:t> Store</a:t>
            </a:r>
            <a:r>
              <a:rPr lang="es-MX" dirty="0"/>
              <a:t> de Nokia en el 2009. Microsoft llegó mucho más tarde abriendo en el 2010 con </a:t>
            </a:r>
            <a:r>
              <a:rPr lang="es-MX" b="1" dirty="0"/>
              <a:t>Windows </a:t>
            </a:r>
            <a:r>
              <a:rPr lang="es-MX" b="1" dirty="0" err="1"/>
              <a:t>Phone</a:t>
            </a:r>
            <a:r>
              <a:rPr lang="es-MX" b="1" dirty="0"/>
              <a:t> Marketplace</a:t>
            </a:r>
            <a:r>
              <a:rPr lang="es-MX" dirty="0"/>
              <a:t>.</a:t>
            </a:r>
          </a:p>
        </p:txBody>
      </p:sp>
    </p:spTree>
    <p:extLst>
      <p:ext uri="{BB962C8B-B14F-4D97-AF65-F5344CB8AC3E}">
        <p14:creationId xmlns:p14="http://schemas.microsoft.com/office/powerpoint/2010/main" val="122279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1.2.- Introducción a las aplicaciones móviles </a:t>
            </a:r>
            <a:r>
              <a:rPr lang="es-MX" dirty="0" smtClean="0"/>
              <a:t>modernas</a:t>
            </a:r>
            <a:endParaRPr lang="es-MX" dirty="0"/>
          </a:p>
        </p:txBody>
      </p:sp>
      <p:sp>
        <p:nvSpPr>
          <p:cNvPr id="3" name="Marcador de contenido 2"/>
          <p:cNvSpPr>
            <a:spLocks noGrp="1"/>
          </p:cNvSpPr>
          <p:nvPr>
            <p:ph idx="1"/>
          </p:nvPr>
        </p:nvSpPr>
        <p:spPr/>
        <p:txBody>
          <a:bodyPr/>
          <a:lstStyle/>
          <a:p>
            <a:pPr marL="0" indent="0" algn="just">
              <a:buNone/>
            </a:pPr>
            <a:r>
              <a:rPr lang="es-MX" dirty="0"/>
              <a:t>El mercado de las aplicaciones para mó</a:t>
            </a:r>
            <a:r>
              <a:rPr lang="es-MX" b="1" dirty="0"/>
              <a:t>viles</a:t>
            </a:r>
            <a:r>
              <a:rPr lang="es-MX" dirty="0"/>
              <a:t> ha cambiado de una forma radical en los últimos dos años. Al principio, para publicar aplicaciones móviles tenías que disponer </a:t>
            </a:r>
            <a:r>
              <a:rPr lang="es-MX" b="1" dirty="0"/>
              <a:t>del</a:t>
            </a:r>
            <a:r>
              <a:rPr lang="es-MX" dirty="0"/>
              <a:t> apoyo de una operadora o de una gran firma de juegos, pero con la aparición de los </a:t>
            </a:r>
            <a:r>
              <a:rPr lang="es-MX" dirty="0" err="1"/>
              <a:t>markets</a:t>
            </a:r>
            <a:r>
              <a:rPr lang="es-MX" dirty="0"/>
              <a:t> de aplicaciones, esto ha cambiado y cualquier persona puede publicar su </a:t>
            </a:r>
            <a:r>
              <a:rPr lang="es-MX" dirty="0" err="1"/>
              <a:t>app</a:t>
            </a:r>
            <a:r>
              <a:rPr lang="es-MX" dirty="0"/>
              <a:t> y empezar a ganar dinero. Si estás empezando en esto del desarrollo de aplicaciones para móviles, puede que esta entrada te resulte útil, porque vamos a intentar tratar en ella los aspectos fundamentales para comenzar a crear tus propias aplicaciones.</a:t>
            </a:r>
          </a:p>
          <a:p>
            <a:pPr marL="0" indent="0" algn="just">
              <a:buNone/>
            </a:pPr>
            <a:endParaRPr lang="es-MX" dirty="0"/>
          </a:p>
        </p:txBody>
      </p:sp>
    </p:spTree>
    <p:extLst>
      <p:ext uri="{BB962C8B-B14F-4D97-AF65-F5344CB8AC3E}">
        <p14:creationId xmlns:p14="http://schemas.microsoft.com/office/powerpoint/2010/main" val="148723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buNone/>
            </a:pPr>
            <a:r>
              <a:rPr lang="es-MX" dirty="0"/>
              <a:t>Antes que nada debes plantearte en que plataformas te quieres especializar, a modo orientativo, a continuación te mostramos una gráfica con el </a:t>
            </a:r>
            <a:r>
              <a:rPr lang="es-MX" b="1" dirty="0"/>
              <a:t>volumen de mercado</a:t>
            </a:r>
            <a:r>
              <a:rPr lang="es-MX" dirty="0"/>
              <a:t> de las diferentes plataformas:</a:t>
            </a:r>
          </a:p>
          <a:p>
            <a:pPr marL="0" indent="0">
              <a:buNone/>
            </a:pPr>
            <a:endParaRPr lang="es-MX" dirty="0" smtClean="0"/>
          </a:p>
          <a:p>
            <a:pPr marL="0" indent="0">
              <a:buNone/>
            </a:pPr>
            <a:endParaRPr lang="es-MX" dirty="0"/>
          </a:p>
        </p:txBody>
      </p:sp>
      <p:pic>
        <p:nvPicPr>
          <p:cNvPr id="4" name="Imagen 3" descr="Evolución del mercado móvil">
            <a:hlinkClick r:id="rId2" tooltip="&quot;market share smartPhone&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95789" y="2986010"/>
            <a:ext cx="6853974" cy="3190953"/>
          </a:xfrm>
          <a:prstGeom prst="rect">
            <a:avLst/>
          </a:prstGeom>
          <a:noFill/>
          <a:ln>
            <a:noFill/>
          </a:ln>
        </p:spPr>
      </p:pic>
    </p:spTree>
    <p:extLst>
      <p:ext uri="{BB962C8B-B14F-4D97-AF65-F5344CB8AC3E}">
        <p14:creationId xmlns:p14="http://schemas.microsoft.com/office/powerpoint/2010/main" val="27583786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1105</Words>
  <Application>Microsoft Office PowerPoint</Application>
  <PresentationFormat>Panorámica</PresentationFormat>
  <Paragraphs>40</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Unidad I “Fundamentos de las aplicaciones móviles”</vt:lpstr>
      <vt:lpstr>1.1.- Historia a las aplicaciones móviles</vt:lpstr>
      <vt:lpstr>Presentación de PowerPoint</vt:lpstr>
      <vt:lpstr>Presentación de PowerPoint</vt:lpstr>
      <vt:lpstr>Presentación de PowerPoint</vt:lpstr>
      <vt:lpstr>Presentación de PowerPoint</vt:lpstr>
      <vt:lpstr>Presentación de PowerPoint</vt:lpstr>
      <vt:lpstr>1.2.- Introducción a las aplicaciones móviles modernas</vt:lpstr>
      <vt:lpstr>Presentación de PowerPoint</vt:lpstr>
      <vt:lpstr>Presentación de PowerPoint</vt:lpstr>
      <vt:lpstr>Presentación de PowerPoint</vt:lpstr>
      <vt:lpstr>Presentación de PowerPoint</vt:lpstr>
      <vt:lpstr>1.3.- Lenguajes de programación para aplicaciones móviles</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I “Fundamentos de las aplicaciones móviles”</dc:title>
  <dc:creator>Wolfy Zuloaga</dc:creator>
  <cp:lastModifiedBy>Wolfy Zuloaga</cp:lastModifiedBy>
  <cp:revision>5</cp:revision>
  <dcterms:created xsi:type="dcterms:W3CDTF">2015-08-27T20:15:28Z</dcterms:created>
  <dcterms:modified xsi:type="dcterms:W3CDTF">2015-08-27T20:46:28Z</dcterms:modified>
</cp:coreProperties>
</file>