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79" r:id="rId4"/>
    <p:sldId id="278" r:id="rId5"/>
    <p:sldId id="259" r:id="rId6"/>
  </p:sldIdLst>
  <p:sldSz cx="13003213" cy="97520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66">
          <p15:clr>
            <a:srgbClr val="A4A3A4"/>
          </p15:clr>
        </p15:guide>
        <p15:guide id="2" pos="943">
          <p15:clr>
            <a:srgbClr val="A4A3A4"/>
          </p15:clr>
        </p15:guide>
        <p15:guide id="3" orient="horz" pos="3865" userDrawn="1">
          <p15:clr>
            <a:srgbClr val="A4A3A4"/>
          </p15:clr>
        </p15:guide>
        <p15:guide id="4" pos="1170">
          <p15:clr>
            <a:srgbClr val="A4A3A4"/>
          </p15:clr>
        </p15:guide>
        <p15:guide id="5" pos="4096">
          <p15:clr>
            <a:srgbClr val="FBAE40"/>
          </p15:clr>
        </p15:guide>
        <p15:guide id="6" orient="horz" pos="200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9OfOjLVk+K46Hd4m1Jojah3fR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90"/>
      </p:cViewPr>
      <p:guideLst>
        <p:guide orient="horz" pos="5566"/>
        <p:guide pos="943"/>
        <p:guide orient="horz" pos="3865"/>
        <p:guide pos="1170"/>
        <p:guide pos="4096"/>
        <p:guide orient="horz" pos="20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presProps" Target="presProps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77279dfc3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c77279dfc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77279dfc3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c77279dfc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295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77279dfc3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c77279dfc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326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77279dfc3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c77279df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975241" y="1595991"/>
            <a:ext cx="11052731" cy="2765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8800"/>
              <a:buFont typeface="Calibri"/>
              <a:buNone/>
              <a:defRPr sz="8800" b="1"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625402" y="4850211"/>
            <a:ext cx="9752410" cy="187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1pPr>
            <a:lvl2pPr lvl="1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2pPr>
            <a:lvl3pPr lvl="2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2560"/>
            </a:lvl3pPr>
            <a:lvl4pPr lvl="3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4pPr>
            <a:lvl5pPr lvl="4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5pPr>
            <a:lvl6pPr lvl="5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6pPr>
            <a:lvl7pPr lvl="6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7pPr>
            <a:lvl8pPr lvl="7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8pPr>
            <a:lvl9pPr lvl="8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20"/>
          <p:cNvGrpSpPr/>
          <p:nvPr/>
        </p:nvGrpSpPr>
        <p:grpSpPr>
          <a:xfrm>
            <a:off x="327853" y="103308"/>
            <a:ext cx="12369070" cy="946089"/>
            <a:chOff x="398026" y="104325"/>
            <a:chExt cx="12369070" cy="946089"/>
          </a:xfrm>
        </p:grpSpPr>
        <p:cxnSp>
          <p:nvCxnSpPr>
            <p:cNvPr id="20" name="Google Shape;20;p20"/>
            <p:cNvCxnSpPr/>
            <p:nvPr/>
          </p:nvCxnSpPr>
          <p:spPr>
            <a:xfrm>
              <a:off x="453728" y="916360"/>
              <a:ext cx="12197328" cy="0"/>
            </a:xfrm>
            <a:prstGeom prst="straightConnector1">
              <a:avLst/>
            </a:prstGeom>
            <a:noFill/>
            <a:ln w="9525" cap="flat" cmpd="sng">
              <a:solidFill>
                <a:srgbClr val="E4222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" name="Google Shape;21;p20"/>
            <p:cNvSpPr txBox="1"/>
            <p:nvPr/>
          </p:nvSpPr>
          <p:spPr>
            <a:xfrm>
              <a:off x="5566296" y="488956"/>
              <a:ext cx="7200800" cy="561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100"/>
                <a:buFont typeface="Arial"/>
                <a:buNone/>
              </a:pPr>
              <a:r>
                <a:rPr lang="es-PE" sz="21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UNIVERSIDAD PERUANA DE CIENCIAS APLICADAS</a:t>
              </a:r>
              <a:endParaRPr/>
            </a:p>
          </p:txBody>
        </p:sp>
        <p:pic>
          <p:nvPicPr>
            <p:cNvPr id="22" name="Google Shape;22;p20" descr="A close up of a logo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98026" y="104325"/>
              <a:ext cx="867600" cy="867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" name="Google Shape;23;p20"/>
          <p:cNvCxnSpPr/>
          <p:nvPr/>
        </p:nvCxnSpPr>
        <p:spPr>
          <a:xfrm>
            <a:off x="388382" y="8989249"/>
            <a:ext cx="12197328" cy="0"/>
          </a:xfrm>
          <a:prstGeom prst="straightConnector1">
            <a:avLst/>
          </a:prstGeom>
          <a:noFill/>
          <a:ln w="9525" cap="flat" cmpd="sng">
            <a:solidFill>
              <a:srgbClr val="E4222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4" name="Google Shape;24;p20"/>
          <p:cNvGrpSpPr/>
          <p:nvPr/>
        </p:nvGrpSpPr>
        <p:grpSpPr>
          <a:xfrm>
            <a:off x="893971" y="9093284"/>
            <a:ext cx="11231916" cy="458386"/>
            <a:chOff x="893971" y="7042059"/>
            <a:chExt cx="11231916" cy="561458"/>
          </a:xfrm>
        </p:grpSpPr>
        <p:sp>
          <p:nvSpPr>
            <p:cNvPr id="25" name="Google Shape;25;p20"/>
            <p:cNvSpPr txBox="1"/>
            <p:nvPr/>
          </p:nvSpPr>
          <p:spPr>
            <a:xfrm>
              <a:off x="893971" y="7042059"/>
              <a:ext cx="3244634" cy="561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s-PE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MICROCONTROLADORES</a:t>
              </a:r>
              <a:endParaRPr/>
            </a:p>
          </p:txBody>
        </p:sp>
        <p:sp>
          <p:nvSpPr>
            <p:cNvPr id="26" name="Google Shape;26;p20"/>
            <p:cNvSpPr txBox="1"/>
            <p:nvPr/>
          </p:nvSpPr>
          <p:spPr>
            <a:xfrm>
              <a:off x="8881254" y="7042059"/>
              <a:ext cx="3244633" cy="561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s-PE" sz="2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M.Sc. Luz A. Adanaqué</a:t>
              </a:r>
              <a:endPara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71">
          <p15:clr>
            <a:srgbClr val="FBAE40"/>
          </p15:clr>
        </p15:guide>
        <p15:guide id="2" pos="4095">
          <p15:clr>
            <a:srgbClr val="FBAE40"/>
          </p15:clr>
        </p15:guide>
        <p15:guide id="3" pos="240">
          <p15:clr>
            <a:srgbClr val="FBAE40"/>
          </p15:clr>
        </p15:guide>
        <p15:guide id="4" pos="79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>
            <a:spLocks noGrp="1"/>
          </p:cNvSpPr>
          <p:nvPr>
            <p:ph type="title"/>
          </p:nvPr>
        </p:nvSpPr>
        <p:spPr>
          <a:xfrm>
            <a:off x="895664" y="650134"/>
            <a:ext cx="4193875" cy="227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50"/>
              <a:buFont typeface="Calibri"/>
              <a:buNone/>
              <a:defRPr sz="45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>
            <a:spLocks noGrp="1"/>
          </p:cNvSpPr>
          <p:nvPr>
            <p:ph type="pic" idx="2"/>
          </p:nvPr>
        </p:nvSpPr>
        <p:spPr>
          <a:xfrm>
            <a:off x="5528059" y="1404111"/>
            <a:ext cx="6582877" cy="69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4550"/>
              <a:buFont typeface="Arial"/>
              <a:buNone/>
              <a:defRPr sz="45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982"/>
              <a:buFont typeface="Arial"/>
              <a:buNone/>
              <a:defRPr sz="39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413"/>
              <a:buFont typeface="Arial"/>
              <a:buNone/>
              <a:defRPr sz="34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body" idx="1"/>
          </p:nvPr>
        </p:nvSpPr>
        <p:spPr>
          <a:xfrm>
            <a:off x="895664" y="2925604"/>
            <a:ext cx="4193875" cy="542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1pPr>
            <a:lvl2pPr marL="914400" lvl="1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991"/>
              <a:buNone/>
              <a:defRPr sz="1991"/>
            </a:lvl2pPr>
            <a:lvl3pPr marL="1371600" lvl="2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706"/>
              <a:buNone/>
              <a:defRPr sz="1706"/>
            </a:lvl3pPr>
            <a:lvl4pPr marL="1828800" lvl="3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4pPr>
            <a:lvl5pPr marL="2286000" lvl="4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5pPr>
            <a:lvl6pPr marL="2743200" lvl="5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6pPr>
            <a:lvl7pPr marL="3200400" lvl="6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7pPr>
            <a:lvl8pPr marL="3657600" lvl="7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8pPr>
            <a:lvl9pPr marL="4114800" lvl="8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893971" y="519207"/>
            <a:ext cx="11215271" cy="188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 rot="5400000">
            <a:off x="3407825" y="82168"/>
            <a:ext cx="6187563" cy="11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 rot="5400000">
            <a:off x="6575144" y="3249486"/>
            <a:ext cx="8264380" cy="280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 rot="5400000">
            <a:off x="886239" y="526939"/>
            <a:ext cx="8264380" cy="824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93971" y="1119188"/>
            <a:ext cx="11215271" cy="99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257"/>
              <a:buFont typeface="Calibri"/>
              <a:buNone/>
              <a:defRPr b="1"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93971" y="2322204"/>
            <a:ext cx="11215271" cy="6461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21"/>
          <p:cNvGrpSpPr/>
          <p:nvPr/>
        </p:nvGrpSpPr>
        <p:grpSpPr>
          <a:xfrm>
            <a:off x="327853" y="103308"/>
            <a:ext cx="12369070" cy="946089"/>
            <a:chOff x="398026" y="104325"/>
            <a:chExt cx="12369070" cy="946089"/>
          </a:xfrm>
        </p:grpSpPr>
        <p:cxnSp>
          <p:nvCxnSpPr>
            <p:cNvPr id="32" name="Google Shape;32;p21"/>
            <p:cNvCxnSpPr/>
            <p:nvPr/>
          </p:nvCxnSpPr>
          <p:spPr>
            <a:xfrm>
              <a:off x="453728" y="916360"/>
              <a:ext cx="12197328" cy="0"/>
            </a:xfrm>
            <a:prstGeom prst="straightConnector1">
              <a:avLst/>
            </a:prstGeom>
            <a:noFill/>
            <a:ln w="9525" cap="flat" cmpd="sng">
              <a:solidFill>
                <a:srgbClr val="E4222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3" name="Google Shape;33;p21"/>
            <p:cNvSpPr txBox="1"/>
            <p:nvPr/>
          </p:nvSpPr>
          <p:spPr>
            <a:xfrm>
              <a:off x="5566296" y="488956"/>
              <a:ext cx="7200800" cy="561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100"/>
                <a:buFont typeface="Arial"/>
                <a:buNone/>
              </a:pPr>
              <a:r>
                <a:rPr lang="es-PE" sz="21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UNIVERSIDAD PERUANA DE CIENCIAS APLICADAS</a:t>
              </a:r>
              <a:endParaRPr/>
            </a:p>
          </p:txBody>
        </p:sp>
        <p:pic>
          <p:nvPicPr>
            <p:cNvPr id="34" name="Google Shape;34;p21" descr="A close up of a logo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98026" y="104325"/>
              <a:ext cx="867600" cy="867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" name="Google Shape;35;p21"/>
          <p:cNvCxnSpPr/>
          <p:nvPr/>
        </p:nvCxnSpPr>
        <p:spPr>
          <a:xfrm>
            <a:off x="388382" y="8989249"/>
            <a:ext cx="12197328" cy="0"/>
          </a:xfrm>
          <a:prstGeom prst="straightConnector1">
            <a:avLst/>
          </a:prstGeom>
          <a:noFill/>
          <a:ln w="9525" cap="flat" cmpd="sng">
            <a:solidFill>
              <a:srgbClr val="E4222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36;p21"/>
          <p:cNvGrpSpPr/>
          <p:nvPr/>
        </p:nvGrpSpPr>
        <p:grpSpPr>
          <a:xfrm>
            <a:off x="893971" y="9093284"/>
            <a:ext cx="11231916" cy="458386"/>
            <a:chOff x="893971" y="7042059"/>
            <a:chExt cx="11231916" cy="561458"/>
          </a:xfrm>
        </p:grpSpPr>
        <p:sp>
          <p:nvSpPr>
            <p:cNvPr id="37" name="Google Shape;37;p21"/>
            <p:cNvSpPr txBox="1"/>
            <p:nvPr/>
          </p:nvSpPr>
          <p:spPr>
            <a:xfrm>
              <a:off x="893971" y="7042059"/>
              <a:ext cx="3244634" cy="561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s-PE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MICROCONTROLADORES</a:t>
              </a:r>
              <a:endParaRPr/>
            </a:p>
          </p:txBody>
        </p:sp>
        <p:sp>
          <p:nvSpPr>
            <p:cNvPr id="38" name="Google Shape;38;p21"/>
            <p:cNvSpPr txBox="1"/>
            <p:nvPr/>
          </p:nvSpPr>
          <p:spPr>
            <a:xfrm>
              <a:off x="8881254" y="7042059"/>
              <a:ext cx="3244633" cy="561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s-PE" sz="2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M.Sc. Luz A. Adanaqué</a:t>
              </a:r>
              <a:endPara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ctrTitle"/>
          </p:nvPr>
        </p:nvSpPr>
        <p:spPr>
          <a:xfrm>
            <a:off x="975241" y="2683390"/>
            <a:ext cx="11052731" cy="339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sz="8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22"/>
          <p:cNvGrpSpPr/>
          <p:nvPr/>
        </p:nvGrpSpPr>
        <p:grpSpPr>
          <a:xfrm>
            <a:off x="327853" y="103308"/>
            <a:ext cx="12369070" cy="946089"/>
            <a:chOff x="398026" y="104325"/>
            <a:chExt cx="12369070" cy="946089"/>
          </a:xfrm>
        </p:grpSpPr>
        <p:cxnSp>
          <p:nvCxnSpPr>
            <p:cNvPr id="43" name="Google Shape;43;p22"/>
            <p:cNvCxnSpPr/>
            <p:nvPr/>
          </p:nvCxnSpPr>
          <p:spPr>
            <a:xfrm>
              <a:off x="453728" y="916360"/>
              <a:ext cx="12197328" cy="0"/>
            </a:xfrm>
            <a:prstGeom prst="straightConnector1">
              <a:avLst/>
            </a:prstGeom>
            <a:noFill/>
            <a:ln w="9525" cap="flat" cmpd="sng">
              <a:solidFill>
                <a:srgbClr val="E4222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4" name="Google Shape;44;p22"/>
            <p:cNvSpPr txBox="1"/>
            <p:nvPr/>
          </p:nvSpPr>
          <p:spPr>
            <a:xfrm>
              <a:off x="5566296" y="488956"/>
              <a:ext cx="7200800" cy="561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100"/>
                <a:buFont typeface="Arial"/>
                <a:buNone/>
              </a:pPr>
              <a:r>
                <a:rPr lang="es-PE" sz="21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UNIVERSIDAD PERUANA DE CIENCIAS APLICADAS</a:t>
              </a:r>
              <a:endParaRPr/>
            </a:p>
          </p:txBody>
        </p:sp>
        <p:pic>
          <p:nvPicPr>
            <p:cNvPr id="45" name="Google Shape;45;p22" descr="A close up of a logo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98026" y="104325"/>
              <a:ext cx="867600" cy="867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" name="Google Shape;46;p22"/>
          <p:cNvCxnSpPr/>
          <p:nvPr/>
        </p:nvCxnSpPr>
        <p:spPr>
          <a:xfrm>
            <a:off x="388382" y="8989249"/>
            <a:ext cx="12197328" cy="0"/>
          </a:xfrm>
          <a:prstGeom prst="straightConnector1">
            <a:avLst/>
          </a:prstGeom>
          <a:noFill/>
          <a:ln w="9525" cap="flat" cmpd="sng">
            <a:solidFill>
              <a:srgbClr val="E4222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7" name="Google Shape;47;p22"/>
          <p:cNvGrpSpPr/>
          <p:nvPr/>
        </p:nvGrpSpPr>
        <p:grpSpPr>
          <a:xfrm>
            <a:off x="893971" y="9093284"/>
            <a:ext cx="11231916" cy="458386"/>
            <a:chOff x="893971" y="7042059"/>
            <a:chExt cx="11231916" cy="561458"/>
          </a:xfrm>
        </p:grpSpPr>
        <p:sp>
          <p:nvSpPr>
            <p:cNvPr id="48" name="Google Shape;48;p22"/>
            <p:cNvSpPr txBox="1"/>
            <p:nvPr/>
          </p:nvSpPr>
          <p:spPr>
            <a:xfrm>
              <a:off x="893971" y="7042059"/>
              <a:ext cx="3244634" cy="561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s-PE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MICROCONTROLADORES</a:t>
              </a:r>
              <a:endParaRPr/>
            </a:p>
          </p:txBody>
        </p:sp>
        <p:sp>
          <p:nvSpPr>
            <p:cNvPr id="49" name="Google Shape;49;p22"/>
            <p:cNvSpPr txBox="1"/>
            <p:nvPr/>
          </p:nvSpPr>
          <p:spPr>
            <a:xfrm>
              <a:off x="8881254" y="7042059"/>
              <a:ext cx="3244633" cy="561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s-PE" sz="2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M.Sc. Luz A. Adanaqué</a:t>
              </a:r>
              <a:endPara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71">
          <p15:clr>
            <a:srgbClr val="FBAE40"/>
          </p15:clr>
        </p15:guide>
        <p15:guide id="2" pos="4095">
          <p15:clr>
            <a:srgbClr val="FBAE40"/>
          </p15:clr>
        </p15:guide>
        <p15:guide id="3" pos="240">
          <p15:clr>
            <a:srgbClr val="FBAE40"/>
          </p15:clr>
        </p15:guide>
        <p15:guide id="4" pos="792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887199" y="2431234"/>
            <a:ext cx="11215271" cy="4056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32"/>
              <a:buFont typeface="Calibri"/>
              <a:buNone/>
              <a:defRPr sz="853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887199" y="6526176"/>
            <a:ext cx="11215271" cy="213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413"/>
              <a:buNone/>
              <a:defRPr sz="3413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560"/>
              <a:buNone/>
              <a:defRPr sz="25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title"/>
          </p:nvPr>
        </p:nvSpPr>
        <p:spPr>
          <a:xfrm>
            <a:off x="893971" y="519207"/>
            <a:ext cx="11215271" cy="188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1"/>
          </p:nvPr>
        </p:nvSpPr>
        <p:spPr>
          <a:xfrm>
            <a:off x="893971" y="2596022"/>
            <a:ext cx="5526366" cy="61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2"/>
          </p:nvPr>
        </p:nvSpPr>
        <p:spPr>
          <a:xfrm>
            <a:off x="6582876" y="2596022"/>
            <a:ext cx="5526366" cy="61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895665" y="519207"/>
            <a:ext cx="11215271" cy="188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1"/>
          </p:nvPr>
        </p:nvSpPr>
        <p:spPr>
          <a:xfrm>
            <a:off x="895666" y="2390598"/>
            <a:ext cx="5500968" cy="117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413"/>
              <a:buNone/>
              <a:defRPr sz="3413" b="1"/>
            </a:lvl1pPr>
            <a:lvl2pPr marL="914400" lvl="1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2pPr>
            <a:lvl3pPr marL="1371600" lvl="2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2560" b="1"/>
            </a:lvl3pPr>
            <a:lvl4pPr marL="1828800" lvl="3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4pPr>
            <a:lvl5pPr marL="2286000" lvl="4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5pPr>
            <a:lvl6pPr marL="2743200" lvl="5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6pPr>
            <a:lvl7pPr marL="3200400" lvl="6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7pPr>
            <a:lvl8pPr marL="3657600" lvl="7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8pPr>
            <a:lvl9pPr marL="4114800" lvl="8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body" idx="2"/>
          </p:nvPr>
        </p:nvSpPr>
        <p:spPr>
          <a:xfrm>
            <a:off x="895666" y="3562194"/>
            <a:ext cx="5500968" cy="52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body" idx="3"/>
          </p:nvPr>
        </p:nvSpPr>
        <p:spPr>
          <a:xfrm>
            <a:off x="6582877" y="2390598"/>
            <a:ext cx="5528059" cy="117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413"/>
              <a:buNone/>
              <a:defRPr sz="3413" b="1"/>
            </a:lvl1pPr>
            <a:lvl2pPr marL="914400" lvl="1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2pPr>
            <a:lvl3pPr marL="1371600" lvl="2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2560" b="1"/>
            </a:lvl3pPr>
            <a:lvl4pPr marL="1828800" lvl="3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4pPr>
            <a:lvl5pPr marL="2286000" lvl="4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5pPr>
            <a:lvl6pPr marL="2743200" lvl="5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6pPr>
            <a:lvl7pPr marL="3200400" lvl="6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7pPr>
            <a:lvl8pPr marL="3657600" lvl="7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8pPr>
            <a:lvl9pPr marL="4114800" lvl="8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4"/>
          </p:nvPr>
        </p:nvSpPr>
        <p:spPr>
          <a:xfrm>
            <a:off x="6582877" y="3562194"/>
            <a:ext cx="5528059" cy="52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93971" y="519207"/>
            <a:ext cx="11215271" cy="188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title"/>
          </p:nvPr>
        </p:nvSpPr>
        <p:spPr>
          <a:xfrm>
            <a:off x="895664" y="650134"/>
            <a:ext cx="4193875" cy="227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50"/>
              <a:buFont typeface="Calibri"/>
              <a:buNone/>
              <a:defRPr sz="45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1"/>
          </p:nvPr>
        </p:nvSpPr>
        <p:spPr>
          <a:xfrm>
            <a:off x="5528059" y="1404111"/>
            <a:ext cx="6582877" cy="69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17525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4550"/>
              <a:buChar char="•"/>
              <a:defRPr sz="4550"/>
            </a:lvl1pPr>
            <a:lvl2pPr marL="914400" lvl="1" indent="-481457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982"/>
              <a:buChar char="•"/>
              <a:defRPr sz="3982"/>
            </a:lvl2pPr>
            <a:lvl3pPr marL="1371600" lvl="2" indent="-445325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413"/>
              <a:buChar char="•"/>
              <a:defRPr sz="3413"/>
            </a:lvl3pPr>
            <a:lvl4pPr marL="1828800" lvl="3" indent="-409194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4pPr>
            <a:lvl5pPr marL="2286000" lvl="4" indent="-409194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5pPr>
            <a:lvl6pPr marL="2743200" lvl="5" indent="-409194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6pPr>
            <a:lvl7pPr marL="3200400" lvl="6" indent="-409194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7pPr>
            <a:lvl8pPr marL="3657600" lvl="7" indent="-409194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8pPr>
            <a:lvl9pPr marL="4114800" lvl="8" indent="-409194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body" idx="2"/>
          </p:nvPr>
        </p:nvSpPr>
        <p:spPr>
          <a:xfrm>
            <a:off x="895664" y="2925604"/>
            <a:ext cx="4193875" cy="542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1pPr>
            <a:lvl2pPr marL="914400" lvl="1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991"/>
              <a:buNone/>
              <a:defRPr sz="1991"/>
            </a:lvl2pPr>
            <a:lvl3pPr marL="1371600" lvl="2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706"/>
              <a:buNone/>
              <a:defRPr sz="1706"/>
            </a:lvl3pPr>
            <a:lvl4pPr marL="1828800" lvl="3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4pPr>
            <a:lvl5pPr marL="2286000" lvl="4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5pPr>
            <a:lvl6pPr marL="2743200" lvl="5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6pPr>
            <a:lvl7pPr marL="3200400" lvl="6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7pPr>
            <a:lvl8pPr marL="3657600" lvl="7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8pPr>
            <a:lvl9pPr marL="4114800" lvl="8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93971" y="519207"/>
            <a:ext cx="11215271" cy="188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7"/>
              <a:buFont typeface="Calibri"/>
              <a:buNone/>
              <a:defRPr sz="62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93971" y="2596022"/>
            <a:ext cx="11215271" cy="61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81457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982"/>
              <a:buFont typeface="Arial"/>
              <a:buChar char="•"/>
              <a:defRPr sz="39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5325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413"/>
              <a:buFont typeface="Arial"/>
              <a:buChar char="•"/>
              <a:defRPr sz="34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9194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Char char="•"/>
              <a:defRPr sz="2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91160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1160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1160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1160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1159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1159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7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7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7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7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7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7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7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7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7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19" Type="http://schemas.openxmlformats.org/officeDocument/2006/relationships/image" Target="../media/image29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975241" y="1595991"/>
            <a:ext cx="11052731" cy="2765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8800"/>
              <a:buFont typeface="Calibri"/>
              <a:buNone/>
            </a:pPr>
            <a:r>
              <a:rPr lang="es-PE"/>
              <a:t>Microcontroladores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1625402" y="4850211"/>
            <a:ext cx="9752410" cy="187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s-PE" dirty="0"/>
              <a:t>Bienvenida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77279dfc3_0_12"/>
          <p:cNvSpPr txBox="1">
            <a:spLocks noGrp="1"/>
          </p:cNvSpPr>
          <p:nvPr>
            <p:ph type="title"/>
          </p:nvPr>
        </p:nvSpPr>
        <p:spPr>
          <a:xfrm>
            <a:off x="893971" y="1119188"/>
            <a:ext cx="112152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200"/>
              <a:buFont typeface="Calibri"/>
              <a:buNone/>
            </a:pPr>
            <a:r>
              <a:rPr lang="es-PE" dirty="0"/>
              <a:t>                     </a:t>
            </a:r>
            <a:endParaRPr dirty="0"/>
          </a:p>
        </p:txBody>
      </p:sp>
      <p:sp>
        <p:nvSpPr>
          <p:cNvPr id="125" name="Google Shape;125;gc77279dfc3_0_12"/>
          <p:cNvSpPr txBox="1">
            <a:spLocks noGrp="1"/>
          </p:cNvSpPr>
          <p:nvPr>
            <p:ph type="body" idx="1"/>
          </p:nvPr>
        </p:nvSpPr>
        <p:spPr>
          <a:xfrm>
            <a:off x="2046001" y="1642732"/>
            <a:ext cx="6258836" cy="719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lvl="0" indent="0" algn="l" rtl="0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SzPts val="2000"/>
              <a:buNone/>
            </a:pPr>
            <a:r>
              <a:rPr lang="es-PE" sz="2000" dirty="0"/>
              <a:t>Soy Luz </a:t>
            </a:r>
            <a:r>
              <a:rPr lang="es-PE" sz="2000" dirty="0" err="1"/>
              <a:t>Adanaqué</a:t>
            </a:r>
            <a:r>
              <a:rPr lang="es-PE" sz="2000" dirty="0"/>
              <a:t>, me puede llamar Profesora o Luz. </a:t>
            </a:r>
          </a:p>
          <a:p>
            <a:pPr marL="101600" lvl="0" indent="0" algn="l" rtl="0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SzPts val="2000"/>
              <a:buNone/>
            </a:pPr>
            <a:endParaRPr lang="es-PE" sz="2000" dirty="0"/>
          </a:p>
          <a:p>
            <a:pPr marL="101600" lvl="0" indent="0" algn="l" rtl="0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SzPts val="2000"/>
              <a:buNone/>
            </a:pPr>
            <a:r>
              <a:rPr lang="es-PE" sz="2000" dirty="0"/>
              <a:t>No me diga miss, es lo único que no me gusta, a parte de que copien.</a:t>
            </a:r>
          </a:p>
          <a:p>
            <a:pPr marL="101600" lvl="0" indent="0" algn="l" rtl="0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SzPts val="2000"/>
              <a:buNone/>
            </a:pPr>
            <a:endParaRPr lang="es-PE" sz="2000" dirty="0"/>
          </a:p>
          <a:p>
            <a:pPr marL="101600" lvl="0" indent="0" algn="l" rtl="0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SzPts val="2000"/>
              <a:buNone/>
            </a:pPr>
            <a:r>
              <a:rPr lang="es-PE" sz="2000" dirty="0"/>
              <a:t>Estudié Ingeniería Electrónica y una maestría en Sistemas embebidos para adquisición de datos.</a:t>
            </a:r>
          </a:p>
          <a:p>
            <a:pPr marL="101600" lvl="0" indent="0" algn="l" rtl="0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SzPts val="2000"/>
              <a:buNone/>
            </a:pPr>
            <a:endParaRPr lang="es-PE" sz="2000" dirty="0"/>
          </a:p>
          <a:p>
            <a:pPr marL="101600" lvl="0" indent="0" algn="l" rtl="0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SzPts val="2000"/>
              <a:buNone/>
            </a:pPr>
            <a:r>
              <a:rPr lang="es-PE" sz="2000" dirty="0"/>
              <a:t>Trabajo en Investigación y desarrollo tecnológico, en el INICTEL – UNI, a lo largo del ciclo les contaré qué hago.</a:t>
            </a:r>
          </a:p>
          <a:p>
            <a:pPr marL="101600" lvl="0" indent="0" algn="l" rtl="0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SzPts val="2000"/>
              <a:buNone/>
            </a:pPr>
            <a:endParaRPr lang="es-PE" sz="2000" dirty="0"/>
          </a:p>
          <a:p>
            <a:pPr marL="101600" lvl="0" indent="0" algn="l" rtl="0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SzPts val="2000"/>
              <a:buNone/>
            </a:pPr>
            <a:endParaRPr sz="2000" dirty="0"/>
          </a:p>
        </p:txBody>
      </p:sp>
      <p:pic>
        <p:nvPicPr>
          <p:cNvPr id="3" name="Gráfico 2" descr="Señal de negación">
            <a:extLst>
              <a:ext uri="{FF2B5EF4-FFF2-40B4-BE49-F238E27FC236}">
                <a16:creationId xmlns:a16="http://schemas.microsoft.com/office/drawing/2014/main" id="{8736B145-B336-4CCF-B9CD-A5436F762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156" y="3051954"/>
            <a:ext cx="1147498" cy="1147498"/>
          </a:xfrm>
          <a:prstGeom prst="rect">
            <a:avLst/>
          </a:prstGeom>
        </p:spPr>
      </p:pic>
      <p:pic>
        <p:nvPicPr>
          <p:cNvPr id="5" name="Gráfico 4" descr="Bombilla y engranaje">
            <a:extLst>
              <a:ext uri="{FF2B5EF4-FFF2-40B4-BE49-F238E27FC236}">
                <a16:creationId xmlns:a16="http://schemas.microsoft.com/office/drawing/2014/main" id="{1BC3CBD7-9719-46A0-A2B0-8C348252D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437" y="6355520"/>
            <a:ext cx="1220629" cy="1220629"/>
          </a:xfrm>
          <a:prstGeom prst="rect">
            <a:avLst/>
          </a:prstGeom>
        </p:spPr>
      </p:pic>
      <p:pic>
        <p:nvPicPr>
          <p:cNvPr id="7" name="Gráfico 6" descr="Birrete">
            <a:extLst>
              <a:ext uri="{FF2B5EF4-FFF2-40B4-BE49-F238E27FC236}">
                <a16:creationId xmlns:a16="http://schemas.microsoft.com/office/drawing/2014/main" id="{BC7B98CA-C1CF-4D02-8DB2-3C3037CA74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3550" y="4508623"/>
            <a:ext cx="1426283" cy="1426283"/>
          </a:xfrm>
          <a:prstGeom prst="rect">
            <a:avLst/>
          </a:prstGeom>
        </p:spPr>
      </p:pic>
      <p:pic>
        <p:nvPicPr>
          <p:cNvPr id="9" name="Gráfico 8" descr="Apretón de manos">
            <a:extLst>
              <a:ext uri="{FF2B5EF4-FFF2-40B4-BE49-F238E27FC236}">
                <a16:creationId xmlns:a16="http://schemas.microsoft.com/office/drawing/2014/main" id="{ACD7ECDA-CC22-4DD8-B71B-E9279E2753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0592" y="1600538"/>
            <a:ext cx="1206907" cy="120690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DB4B394-EF4F-4FEC-A5CD-079597353DC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5776" t="23135" r="24036"/>
          <a:stretch/>
        </p:blipFill>
        <p:spPr>
          <a:xfrm>
            <a:off x="8522719" y="2118488"/>
            <a:ext cx="4134118" cy="5271439"/>
          </a:xfrm>
          <a:prstGeom prst="rect">
            <a:avLst/>
          </a:prstGeom>
        </p:spPr>
      </p:pic>
      <p:pic>
        <p:nvPicPr>
          <p:cNvPr id="10" name="Gráfico 9" descr="Correo electrónico">
            <a:extLst>
              <a:ext uri="{FF2B5EF4-FFF2-40B4-BE49-F238E27FC236}">
                <a16:creationId xmlns:a16="http://schemas.microsoft.com/office/drawing/2014/main" id="{A2BEA9BA-1604-4C44-8CAB-9E08A49014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7551" y="7996763"/>
            <a:ext cx="914400" cy="9144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4A5C485-11D7-461E-92EC-8FB2A894CB7D}"/>
              </a:ext>
            </a:extLst>
          </p:cNvPr>
          <p:cNvSpPr/>
          <p:nvPr/>
        </p:nvSpPr>
        <p:spPr>
          <a:xfrm>
            <a:off x="2046001" y="8109281"/>
            <a:ext cx="7673896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600" lvl="0" indent="0">
              <a:lnSpc>
                <a:spcPct val="150000"/>
              </a:lnSpc>
              <a:buSzPts val="2000"/>
              <a:buNone/>
            </a:pPr>
            <a:r>
              <a:rPr lang="es-PE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La única manera de contactarme es por correo, o por señales de humo.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77279dfc3_0_12"/>
          <p:cNvSpPr txBox="1">
            <a:spLocks noGrp="1"/>
          </p:cNvSpPr>
          <p:nvPr>
            <p:ph type="title"/>
          </p:nvPr>
        </p:nvSpPr>
        <p:spPr>
          <a:xfrm>
            <a:off x="893971" y="1119188"/>
            <a:ext cx="112152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200"/>
              <a:buFont typeface="Calibri"/>
              <a:buNone/>
            </a:pPr>
            <a:r>
              <a:rPr lang="es-PE" dirty="0"/>
              <a:t>Lo que yo hago:</a:t>
            </a:r>
            <a:endParaRPr dirty="0"/>
          </a:p>
        </p:txBody>
      </p:sp>
      <p:sp>
        <p:nvSpPr>
          <p:cNvPr id="125" name="Google Shape;125;gc77279dfc3_0_12"/>
          <p:cNvSpPr txBox="1">
            <a:spLocks noGrp="1"/>
          </p:cNvSpPr>
          <p:nvPr>
            <p:ph type="body" idx="1"/>
          </p:nvPr>
        </p:nvSpPr>
        <p:spPr>
          <a:xfrm>
            <a:off x="722549" y="2380514"/>
            <a:ext cx="11654048" cy="6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lvl="0" indent="0" algn="l" rtl="0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SzPts val="2000"/>
              <a:buNone/>
            </a:pPr>
            <a:r>
              <a:rPr lang="es-PE" sz="2000" dirty="0"/>
              <a:t>              He viajado por trabajo a muchos lugares, me encanta ver cómo la electrónica evoluciona en el</a:t>
            </a:r>
          </a:p>
          <a:p>
            <a:pPr marL="101600" lvl="0" indent="0" algn="l" rtl="0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SzPts val="2000"/>
              <a:buNone/>
            </a:pPr>
            <a:endParaRPr lang="es-PE" sz="2000" dirty="0"/>
          </a:p>
          <a:p>
            <a:pPr marL="101600" lvl="0" indent="0" algn="l" rtl="0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SzPts val="2000"/>
              <a:buNone/>
            </a:pPr>
            <a:r>
              <a:rPr lang="es-PE" sz="2000" dirty="0"/>
              <a:t>                                 Soy docente desde hace siete años, enseño en Universidades Públicas y Privadas.</a:t>
            </a:r>
          </a:p>
          <a:p>
            <a:pPr marL="101600" lvl="0" indent="0" algn="l" rtl="0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SzPts val="2000"/>
              <a:buNone/>
            </a:pPr>
            <a:endParaRPr lang="es-PE" sz="2000" dirty="0"/>
          </a:p>
          <a:p>
            <a:pPr marL="101600" lvl="0" indent="0" algn="l" rtl="0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SzPts val="2000"/>
              <a:buNone/>
            </a:pPr>
            <a:r>
              <a:rPr lang="es-PE" sz="2000" dirty="0"/>
              <a:t>Me gusta el hardware más que programar, sufro más que ustedes con la virtualización.</a:t>
            </a:r>
          </a:p>
          <a:p>
            <a:pPr marL="101600" lvl="0" indent="0" algn="l" rtl="0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SzPts val="2000"/>
              <a:buNone/>
            </a:pPr>
            <a:endParaRPr lang="es-PE" sz="2000" dirty="0"/>
          </a:p>
          <a:p>
            <a:pPr marL="101600" lvl="0" indent="0" algn="l" rtl="0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SzPts val="2000"/>
              <a:buNone/>
            </a:pPr>
            <a:r>
              <a:rPr lang="es-PE" sz="2000" dirty="0"/>
              <a:t>                       Mi pasatiempo es hacer bicicleta y ver                                ( Ahora                   por trabajo )</a:t>
            </a:r>
          </a:p>
          <a:p>
            <a:pPr marL="101600" lvl="0" indent="0" algn="l" rtl="0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SzPts val="2000"/>
              <a:buNone/>
            </a:pPr>
            <a:endParaRPr lang="es-PE" sz="2000" dirty="0"/>
          </a:p>
          <a:p>
            <a:pPr marL="101600" lvl="0" indent="0" algn="l" rtl="0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SzPts val="2000"/>
              <a:buNone/>
            </a:pPr>
            <a:r>
              <a:rPr lang="es-PE" sz="2000" dirty="0"/>
              <a:t>Busco generar siempre un clima de respeto y promover las ganas de aprender y ser mejores                              </a:t>
            </a:r>
          </a:p>
          <a:p>
            <a:pPr marL="101600" lvl="0" indent="0" algn="l" rtl="0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SzPts val="2000"/>
              <a:buNone/>
            </a:pPr>
            <a:endParaRPr sz="2000" dirty="0"/>
          </a:p>
        </p:txBody>
      </p:sp>
      <p:pic>
        <p:nvPicPr>
          <p:cNvPr id="3" name="Gráfico 2" descr="Avión">
            <a:extLst>
              <a:ext uri="{FF2B5EF4-FFF2-40B4-BE49-F238E27FC236}">
                <a16:creationId xmlns:a16="http://schemas.microsoft.com/office/drawing/2014/main" id="{2C1980B2-C5EC-4F6A-BA1C-A100B7554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387725">
            <a:off x="678956" y="2352994"/>
            <a:ext cx="914400" cy="914400"/>
          </a:xfrm>
          <a:prstGeom prst="rect">
            <a:avLst/>
          </a:prstGeom>
        </p:spPr>
      </p:pic>
      <p:pic>
        <p:nvPicPr>
          <p:cNvPr id="5" name="Gráfico 4" descr="Maestro">
            <a:extLst>
              <a:ext uri="{FF2B5EF4-FFF2-40B4-BE49-F238E27FC236}">
                <a16:creationId xmlns:a16="http://schemas.microsoft.com/office/drawing/2014/main" id="{F3F5C50E-C8B0-4270-9332-1CB8C76CD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6019" y="3705904"/>
            <a:ext cx="914400" cy="914400"/>
          </a:xfrm>
          <a:prstGeom prst="rect">
            <a:avLst/>
          </a:prstGeom>
        </p:spPr>
      </p:pic>
      <p:pic>
        <p:nvPicPr>
          <p:cNvPr id="7" name="Gráfico 6" descr="América en globo terráqueo">
            <a:extLst>
              <a:ext uri="{FF2B5EF4-FFF2-40B4-BE49-F238E27FC236}">
                <a16:creationId xmlns:a16="http://schemas.microsoft.com/office/drawing/2014/main" id="{459ADFAA-596F-40F3-A108-BCD43B122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86341" y="2380514"/>
            <a:ext cx="914400" cy="914400"/>
          </a:xfrm>
          <a:prstGeom prst="rect">
            <a:avLst/>
          </a:prstGeom>
        </p:spPr>
      </p:pic>
      <p:pic>
        <p:nvPicPr>
          <p:cNvPr id="9" name="Gráfico 8" descr="Procesador">
            <a:extLst>
              <a:ext uri="{FF2B5EF4-FFF2-40B4-BE49-F238E27FC236}">
                <a16:creationId xmlns:a16="http://schemas.microsoft.com/office/drawing/2014/main" id="{09BEB42F-C945-4C99-85B8-110BE8CA47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16477" y="4914554"/>
            <a:ext cx="914400" cy="914400"/>
          </a:xfrm>
          <a:prstGeom prst="rect">
            <a:avLst/>
          </a:prstGeom>
        </p:spPr>
      </p:pic>
      <p:pic>
        <p:nvPicPr>
          <p:cNvPr id="11" name="Gráfico 10" descr="Microscopio">
            <a:extLst>
              <a:ext uri="{FF2B5EF4-FFF2-40B4-BE49-F238E27FC236}">
                <a16:creationId xmlns:a16="http://schemas.microsoft.com/office/drawing/2014/main" id="{E2C4CE8D-BF5F-44E9-8CE0-6AFD7B61A3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6341" y="4876006"/>
            <a:ext cx="914400" cy="914400"/>
          </a:xfrm>
          <a:prstGeom prst="rect">
            <a:avLst/>
          </a:prstGeom>
        </p:spPr>
      </p:pic>
      <p:pic>
        <p:nvPicPr>
          <p:cNvPr id="20" name="Gráfico 19" descr="Ciclismo">
            <a:extLst>
              <a:ext uri="{FF2B5EF4-FFF2-40B4-BE49-F238E27FC236}">
                <a16:creationId xmlns:a16="http://schemas.microsoft.com/office/drawing/2014/main" id="{A6B995BB-027D-4CD4-BE04-6F0E54EDCF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8956" y="6097624"/>
            <a:ext cx="914400" cy="914400"/>
          </a:xfrm>
          <a:prstGeom prst="rect">
            <a:avLst/>
          </a:prstGeom>
        </p:spPr>
      </p:pic>
      <p:pic>
        <p:nvPicPr>
          <p:cNvPr id="22" name="Gráfico 21" descr="Cámara de vídeo">
            <a:extLst>
              <a:ext uri="{FF2B5EF4-FFF2-40B4-BE49-F238E27FC236}">
                <a16:creationId xmlns:a16="http://schemas.microsoft.com/office/drawing/2014/main" id="{A44A1E09-9706-4F29-BC6B-16AFA06E6F3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98540" y="6097624"/>
            <a:ext cx="914400" cy="914400"/>
          </a:xfrm>
          <a:prstGeom prst="rect">
            <a:avLst/>
          </a:prstGeom>
        </p:spPr>
      </p:pic>
      <p:pic>
        <p:nvPicPr>
          <p:cNvPr id="24" name="Gráfico 23" descr="Libros">
            <a:extLst>
              <a:ext uri="{FF2B5EF4-FFF2-40B4-BE49-F238E27FC236}">
                <a16:creationId xmlns:a16="http://schemas.microsoft.com/office/drawing/2014/main" id="{8DB90468-1959-46C4-9A88-19972FF1D3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898123" y="6280107"/>
            <a:ext cx="731917" cy="731917"/>
          </a:xfrm>
          <a:prstGeom prst="rect">
            <a:avLst/>
          </a:prstGeom>
        </p:spPr>
      </p:pic>
      <p:pic>
        <p:nvPicPr>
          <p:cNvPr id="4" name="Gráfico 3" descr="Aula">
            <a:extLst>
              <a:ext uri="{FF2B5EF4-FFF2-40B4-BE49-F238E27FC236}">
                <a16:creationId xmlns:a16="http://schemas.microsoft.com/office/drawing/2014/main" id="{6CDCCF1C-EDF7-4B46-90EF-CF3F20FC24F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027001" y="74325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6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77279dfc3_0_12"/>
          <p:cNvSpPr txBox="1">
            <a:spLocks noGrp="1"/>
          </p:cNvSpPr>
          <p:nvPr>
            <p:ph type="body" idx="1"/>
          </p:nvPr>
        </p:nvSpPr>
        <p:spPr>
          <a:xfrm>
            <a:off x="645274" y="2319350"/>
            <a:ext cx="11463897" cy="6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SzPts val="2000"/>
              <a:buChar char="-"/>
            </a:pPr>
            <a:r>
              <a:rPr lang="es-PE" sz="2000" dirty="0"/>
              <a:t>Trate de buscar un lugar </a:t>
            </a:r>
            <a:r>
              <a:rPr lang="es-PE" sz="2000" dirty="0">
                <a:solidFill>
                  <a:srgbClr val="C00000"/>
                </a:solidFill>
              </a:rPr>
              <a:t>tranquilo</a:t>
            </a:r>
            <a:r>
              <a:rPr lang="es-PE" sz="2000" dirty="0"/>
              <a:t> para oír la clase.</a:t>
            </a:r>
          </a:p>
          <a:p>
            <a:pPr marL="457200" lvl="0" indent="-355600" algn="just" rtl="0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SzPts val="2000"/>
              <a:buChar char="-"/>
            </a:pPr>
            <a:endParaRPr sz="2000" dirty="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PE" sz="2000" dirty="0"/>
              <a:t>Cuando ingrese a la sesión desactive micro y cámara (por el BW), y </a:t>
            </a:r>
            <a:r>
              <a:rPr lang="es-PE" sz="2000" dirty="0">
                <a:solidFill>
                  <a:srgbClr val="C00000"/>
                </a:solidFill>
              </a:rPr>
              <a:t>salude</a:t>
            </a:r>
            <a:r>
              <a:rPr lang="es-PE" sz="2000" dirty="0"/>
              <a:t> por el chat.</a:t>
            </a: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sz="2000" dirty="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PE" sz="2000" dirty="0"/>
              <a:t>Si desea realizar una pregunta escriba por el </a:t>
            </a:r>
            <a:r>
              <a:rPr lang="es-PE" sz="2000" dirty="0">
                <a:solidFill>
                  <a:srgbClr val="C00000"/>
                </a:solidFill>
              </a:rPr>
              <a:t>chat</a:t>
            </a:r>
            <a:r>
              <a:rPr lang="es-PE" sz="2000" dirty="0"/>
              <a:t>, lo leo siempre, haré pausas </a:t>
            </a:r>
            <a:r>
              <a:rPr lang="es-PE" sz="2000" dirty="0">
                <a:solidFill>
                  <a:srgbClr val="C00000"/>
                </a:solidFill>
              </a:rPr>
              <a:t>oportunas</a:t>
            </a:r>
            <a:r>
              <a:rPr lang="es-PE" sz="2000" dirty="0"/>
              <a:t> para contestar.</a:t>
            </a: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sz="2000" dirty="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PE" sz="2000" dirty="0"/>
              <a:t>Si tiene alguna consulta adicional, no dude en </a:t>
            </a:r>
            <a:r>
              <a:rPr lang="es-PE" sz="2000" dirty="0">
                <a:solidFill>
                  <a:srgbClr val="C00000"/>
                </a:solidFill>
              </a:rPr>
              <a:t>escribirme</a:t>
            </a:r>
            <a:r>
              <a:rPr lang="es-PE" sz="2000" dirty="0"/>
              <a:t> al correo.</a:t>
            </a: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sz="2000" dirty="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PE" sz="2000" dirty="0"/>
              <a:t>El proceso virtual es retador tanto para alumnos como para profesores, sea empático y </a:t>
            </a:r>
            <a:r>
              <a:rPr lang="es-PE" sz="2000" dirty="0">
                <a:solidFill>
                  <a:srgbClr val="C00000"/>
                </a:solidFill>
              </a:rPr>
              <a:t>ayude </a:t>
            </a:r>
            <a:r>
              <a:rPr lang="es-PE" sz="2000" dirty="0"/>
              <a:t>a los demás cuando tengan problemas para conectarse, descargar, o </a:t>
            </a:r>
            <a:r>
              <a:rPr lang="es-PE" sz="2000" dirty="0">
                <a:solidFill>
                  <a:srgbClr val="C00000"/>
                </a:solidFill>
              </a:rPr>
              <a:t>entender</a:t>
            </a:r>
            <a:r>
              <a:rPr lang="es-PE" sz="2000" dirty="0"/>
              <a:t> alguna indicación.</a:t>
            </a:r>
            <a:endParaRPr sz="2000" dirty="0"/>
          </a:p>
        </p:txBody>
      </p:sp>
      <p:sp>
        <p:nvSpPr>
          <p:cNvPr id="6" name="Google Shape;124;gc77279dfc3_0_12">
            <a:extLst>
              <a:ext uri="{FF2B5EF4-FFF2-40B4-BE49-F238E27FC236}">
                <a16:creationId xmlns:a16="http://schemas.microsoft.com/office/drawing/2014/main" id="{89AED6CC-A8A2-46E6-8BDB-9CA8345797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3971" y="1119188"/>
            <a:ext cx="112152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200"/>
              <a:buFont typeface="Calibri"/>
              <a:buNone/>
            </a:pPr>
            <a:r>
              <a:rPr lang="es-PE" dirty="0"/>
              <a:t>Lo que ustedes pueden hacer: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306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77279dfc3_0_5"/>
          <p:cNvSpPr txBox="1">
            <a:spLocks noGrp="1"/>
          </p:cNvSpPr>
          <p:nvPr>
            <p:ph type="body" idx="1"/>
          </p:nvPr>
        </p:nvSpPr>
        <p:spPr>
          <a:xfrm>
            <a:off x="894800" y="2490025"/>
            <a:ext cx="11314372" cy="53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Char char="-"/>
            </a:pPr>
            <a:r>
              <a:rPr lang="es-ES" sz="2000" dirty="0"/>
              <a:t>Recuerde que empatía </a:t>
            </a:r>
            <a:r>
              <a:rPr lang="es-ES" sz="2000" dirty="0">
                <a:solidFill>
                  <a:srgbClr val="C00000"/>
                </a:solidFill>
              </a:rPr>
              <a:t>no</a:t>
            </a:r>
            <a:r>
              <a:rPr lang="es-ES" sz="2000" dirty="0"/>
              <a:t> significa que el profesor les dará 4h para resolver el examen.</a:t>
            </a:r>
          </a:p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Char char="-"/>
            </a:pPr>
            <a:endParaRPr lang="es-ES" sz="2000" dirty="0"/>
          </a:p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Char char="-"/>
            </a:pPr>
            <a:r>
              <a:rPr lang="es-ES" sz="2000" dirty="0"/>
              <a:t>Si tiene algún inconveniente para asistir o presentar alguna tarea favor de informarlo con la mayor </a:t>
            </a:r>
            <a:r>
              <a:rPr lang="es-ES" sz="2000" dirty="0">
                <a:solidFill>
                  <a:srgbClr val="C00000"/>
                </a:solidFill>
              </a:rPr>
              <a:t>anticipación</a:t>
            </a:r>
            <a:r>
              <a:rPr lang="es-ES" sz="2000" dirty="0"/>
              <a:t> posible, es la única manera de justificar o reprogramar. </a:t>
            </a:r>
          </a:p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Char char="-"/>
            </a:pPr>
            <a:endParaRPr lang="es-ES" sz="2000" dirty="0"/>
          </a:p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Char char="-"/>
            </a:pPr>
            <a:r>
              <a:rPr lang="es-ES" sz="2000" dirty="0"/>
              <a:t>Después de la fecha de entrega no hay ninguna </a:t>
            </a:r>
            <a:r>
              <a:rPr lang="es-ES" sz="2000" dirty="0">
                <a:solidFill>
                  <a:srgbClr val="C00000"/>
                </a:solidFill>
              </a:rPr>
              <a:t>prórroga o modificación</a:t>
            </a:r>
            <a:r>
              <a:rPr lang="es-ES" sz="2000" dirty="0"/>
              <a:t>, esto con el fin de mantener el orden y respetar el sílabo.</a:t>
            </a:r>
          </a:p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Char char="-"/>
            </a:pPr>
            <a:endParaRPr lang="es-ES" sz="2000" dirty="0"/>
          </a:p>
          <a:p>
            <a:pPr lvl="0" indent="-355600" algn="just">
              <a:lnSpc>
                <a:spcPct val="150000"/>
              </a:lnSpc>
              <a:spcBef>
                <a:spcPts val="0"/>
              </a:spcBef>
              <a:buSzPts val="2000"/>
              <a:buChar char="-"/>
            </a:pPr>
            <a:r>
              <a:rPr lang="es-ES" sz="2000" dirty="0"/>
              <a:t>La clase será </a:t>
            </a:r>
            <a:r>
              <a:rPr lang="es-ES" sz="2000" dirty="0">
                <a:solidFill>
                  <a:srgbClr val="C00000"/>
                </a:solidFill>
              </a:rPr>
              <a:t>grabada</a:t>
            </a:r>
            <a:r>
              <a:rPr lang="es-ES" sz="2000" dirty="0"/>
              <a:t> y podrá reproducirla todas las veces que desee, tómelo como un recurso </a:t>
            </a:r>
            <a:r>
              <a:rPr lang="es-ES" sz="2000" dirty="0">
                <a:solidFill>
                  <a:srgbClr val="C00000"/>
                </a:solidFill>
              </a:rPr>
              <a:t>adicional </a:t>
            </a:r>
            <a:r>
              <a:rPr lang="es-ES" sz="2000" dirty="0"/>
              <a:t>para su aprendizaje, lo ideal sería que asista y pueda participar activamente en la clase.</a:t>
            </a:r>
          </a:p>
          <a:p>
            <a:pPr marL="0" lvl="0" indent="0" algn="l" rtl="0">
              <a:lnSpc>
                <a:spcPct val="150000"/>
              </a:lnSpc>
              <a:spcBef>
                <a:spcPts val="1422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4" name="Google Shape;124;gc77279dfc3_0_12">
            <a:extLst>
              <a:ext uri="{FF2B5EF4-FFF2-40B4-BE49-F238E27FC236}">
                <a16:creationId xmlns:a16="http://schemas.microsoft.com/office/drawing/2014/main" id="{6B85D532-B8D4-4B2A-85DC-09308D676424}"/>
              </a:ext>
            </a:extLst>
          </p:cNvPr>
          <p:cNvSpPr txBox="1">
            <a:spLocks/>
          </p:cNvSpPr>
          <p:nvPr/>
        </p:nvSpPr>
        <p:spPr>
          <a:xfrm>
            <a:off x="944386" y="1191209"/>
            <a:ext cx="112152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257"/>
              <a:buFont typeface="Calibri"/>
              <a:buNone/>
              <a:defRPr sz="6257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6200"/>
            </a:pPr>
            <a:r>
              <a:rPr lang="es-ES"/>
              <a:t>Lo que ustedes pueden hacer: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381</Words>
  <Application>Microsoft Office PowerPoint</Application>
  <PresentationFormat>Personalizado</PresentationFormat>
  <Paragraphs>39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Microcontroladores</vt:lpstr>
      <vt:lpstr>                     </vt:lpstr>
      <vt:lpstr>Lo que yo hago:</vt:lpstr>
      <vt:lpstr>Lo que ustedes pueden hacer: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Microcontroladores</dc:title>
  <dc:creator>Raul Luyo Salvatierra</dc:creator>
  <cp:lastModifiedBy>Luz Adanaque Infante</cp:lastModifiedBy>
  <cp:revision>9</cp:revision>
  <dcterms:created xsi:type="dcterms:W3CDTF">2020-08-10T22:49:46Z</dcterms:created>
  <dcterms:modified xsi:type="dcterms:W3CDTF">2021-08-03T03:39:09Z</dcterms:modified>
</cp:coreProperties>
</file>