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9752000" cx="13003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66">
          <p15:clr>
            <a:srgbClr val="A4A3A4"/>
          </p15:clr>
        </p15:guide>
        <p15:guide id="2" pos="943">
          <p15:clr>
            <a:srgbClr val="A4A3A4"/>
          </p15:clr>
        </p15:guide>
        <p15:guide id="3" orient="horz" pos="1461">
          <p15:clr>
            <a:srgbClr val="A4A3A4"/>
          </p15:clr>
        </p15:guide>
        <p15:guide id="4" pos="7634">
          <p15:clr>
            <a:srgbClr val="A4A3A4"/>
          </p15:clr>
        </p15:guide>
        <p15:guide id="5" pos="4096">
          <p15:clr>
            <a:srgbClr val="FBAE40"/>
          </p15:clr>
        </p15:guide>
        <p15:guide id="6" orient="horz" pos="200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lsBhEOIz/KNot36jQRAeeKrUg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66" orient="horz"/>
        <p:guide pos="943"/>
        <p:guide pos="1461" orient="horz"/>
        <p:guide pos="7634"/>
        <p:guide pos="4096"/>
        <p:guide pos="200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975241" y="1595991"/>
            <a:ext cx="11052731" cy="2765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800"/>
              <a:buFont typeface="Calibri"/>
              <a:buNone/>
              <a:defRPr b="1" sz="88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625402" y="4850211"/>
            <a:ext cx="9752410" cy="1871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1pPr>
            <a:lvl2pPr lvl="1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2pPr>
            <a:lvl3pPr lvl="2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/>
            </a:lvl3pPr>
            <a:lvl4pPr lvl="3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4pPr>
            <a:lvl5pPr lvl="4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5pPr>
            <a:lvl6pPr lvl="5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6pPr>
            <a:lvl7pPr lvl="6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7pPr>
            <a:lvl8pPr lvl="7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8pPr>
            <a:lvl9pPr lvl="8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9pPr>
          </a:lstStyle>
          <a:p/>
        </p:txBody>
      </p:sp>
      <p:sp>
        <p:nvSpPr>
          <p:cNvPr id="18" name="Google Shape;18;p26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26"/>
          <p:cNvGrpSpPr/>
          <p:nvPr/>
        </p:nvGrpSpPr>
        <p:grpSpPr>
          <a:xfrm>
            <a:off x="327853" y="103308"/>
            <a:ext cx="12369070" cy="946089"/>
            <a:chOff x="398026" y="104325"/>
            <a:chExt cx="12369070" cy="946089"/>
          </a:xfrm>
        </p:grpSpPr>
        <p:cxnSp>
          <p:nvCxnSpPr>
            <p:cNvPr id="20" name="Google Shape;20;p26"/>
            <p:cNvCxnSpPr/>
            <p:nvPr/>
          </p:nvCxnSpPr>
          <p:spPr>
            <a:xfrm>
              <a:off x="453728" y="916360"/>
              <a:ext cx="12197328" cy="0"/>
            </a:xfrm>
            <a:prstGeom prst="straightConnector1">
              <a:avLst/>
            </a:prstGeom>
            <a:noFill/>
            <a:ln cap="flat" cmpd="sng" w="9525">
              <a:solidFill>
                <a:srgbClr val="E422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" name="Google Shape;21;p26"/>
            <p:cNvSpPr txBox="1"/>
            <p:nvPr/>
          </p:nvSpPr>
          <p:spPr>
            <a:xfrm>
              <a:off x="5566296" y="488956"/>
              <a:ext cx="7200800" cy="561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100"/>
                <a:buFont typeface="Arial"/>
                <a:buNone/>
              </a:pPr>
              <a:r>
                <a:rPr b="0" i="0" lang="es-ES" sz="21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UNIVERSIDAD PERUANA DE CIENCIAS APLICADAS</a:t>
              </a:r>
              <a:endParaRPr/>
            </a:p>
          </p:txBody>
        </p:sp>
        <p:pic>
          <p:nvPicPr>
            <p:cNvPr descr="A close up of a logo&#10;&#10;Description automatically generated" id="22" name="Google Shape;22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98026" y="104325"/>
              <a:ext cx="867600" cy="867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" name="Google Shape;23;p26"/>
          <p:cNvCxnSpPr/>
          <p:nvPr/>
        </p:nvCxnSpPr>
        <p:spPr>
          <a:xfrm>
            <a:off x="388382" y="8989249"/>
            <a:ext cx="12197328" cy="0"/>
          </a:xfrm>
          <a:prstGeom prst="straightConnector1">
            <a:avLst/>
          </a:prstGeom>
          <a:noFill/>
          <a:ln cap="flat" cmpd="sng" w="9525">
            <a:solidFill>
              <a:srgbClr val="E4222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" name="Google Shape;24;p26"/>
          <p:cNvGrpSpPr/>
          <p:nvPr/>
        </p:nvGrpSpPr>
        <p:grpSpPr>
          <a:xfrm>
            <a:off x="893971" y="9093284"/>
            <a:ext cx="11231916" cy="458386"/>
            <a:chOff x="893971" y="7042059"/>
            <a:chExt cx="11231916" cy="561458"/>
          </a:xfrm>
        </p:grpSpPr>
        <p:sp>
          <p:nvSpPr>
            <p:cNvPr id="25" name="Google Shape;25;p26"/>
            <p:cNvSpPr txBox="1"/>
            <p:nvPr/>
          </p:nvSpPr>
          <p:spPr>
            <a:xfrm>
              <a:off x="893971" y="7042059"/>
              <a:ext cx="3244634" cy="561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MICROCONTROLADORES</a:t>
              </a:r>
              <a:endParaRPr/>
            </a:p>
          </p:txBody>
        </p:sp>
        <p:sp>
          <p:nvSpPr>
            <p:cNvPr id="26" name="Google Shape;26;p26"/>
            <p:cNvSpPr txBox="1"/>
            <p:nvPr/>
          </p:nvSpPr>
          <p:spPr>
            <a:xfrm>
              <a:off x="8881254" y="7042059"/>
              <a:ext cx="3244633" cy="561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M.Sc. Luz A. Adanaqué</a:t>
              </a:r>
              <a:endPara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71">
          <p15:clr>
            <a:srgbClr val="FBAE40"/>
          </p15:clr>
        </p15:guide>
        <p15:guide id="2" pos="4095">
          <p15:clr>
            <a:srgbClr val="FBAE40"/>
          </p15:clr>
        </p15:guide>
        <p15:guide id="3" pos="240">
          <p15:clr>
            <a:srgbClr val="FBAE40"/>
          </p15:clr>
        </p15:guide>
        <p15:guide id="4" pos="79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895664" y="650134"/>
            <a:ext cx="4193875" cy="2275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0"/>
              <a:buFont typeface="Calibri"/>
              <a:buNone/>
              <a:defRPr sz="4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/>
          <p:nvPr>
            <p:ph idx="2" type="pic"/>
          </p:nvPr>
        </p:nvSpPr>
        <p:spPr>
          <a:xfrm>
            <a:off x="5528059" y="1404111"/>
            <a:ext cx="6582877" cy="69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4550"/>
              <a:buFont typeface="Arial"/>
              <a:buNone/>
              <a:defRPr b="0" i="0" sz="4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None/>
              <a:defRPr b="0" i="0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None/>
              <a:defRPr b="0" i="0" sz="34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895664" y="2925604"/>
            <a:ext cx="4193875" cy="542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1pPr>
            <a:lvl2pPr indent="-2286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991"/>
            </a:lvl2pPr>
            <a:lvl3pPr indent="-2286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/>
            </a:lvl3pPr>
            <a:lvl4pPr indent="-2286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4pPr>
            <a:lvl5pPr indent="-2286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5pPr>
            <a:lvl6pPr indent="-2286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6pPr>
            <a:lvl7pPr indent="-2286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7pPr>
            <a:lvl8pPr indent="-2286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8pPr>
            <a:lvl9pPr indent="-2286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9pPr>
          </a:lstStyle>
          <a:p/>
        </p:txBody>
      </p:sp>
      <p:sp>
        <p:nvSpPr>
          <p:cNvPr id="92" name="Google Shape;92;p35"/>
          <p:cNvSpPr txBox="1"/>
          <p:nvPr>
            <p:ph idx="10" type="dt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2" type="sldNum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body"/>
          </p:nvPr>
        </p:nvSpPr>
        <p:spPr>
          <a:xfrm rot="5400000">
            <a:off x="3407825" y="82168"/>
            <a:ext cx="6187563" cy="11215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0" type="dt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 txBox="1"/>
          <p:nvPr>
            <p:ph type="title"/>
          </p:nvPr>
        </p:nvSpPr>
        <p:spPr>
          <a:xfrm rot="5400000">
            <a:off x="6575144" y="3249486"/>
            <a:ext cx="8264380" cy="2803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" type="body"/>
          </p:nvPr>
        </p:nvSpPr>
        <p:spPr>
          <a:xfrm rot="5400000">
            <a:off x="886239" y="526939"/>
            <a:ext cx="8264380" cy="8248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0" type="dt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2" type="sldNum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257"/>
              <a:buFont typeface="Calibri"/>
              <a:buNone/>
              <a:defRPr b="1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" name="Google Shape;31;p27"/>
          <p:cNvGrpSpPr/>
          <p:nvPr/>
        </p:nvGrpSpPr>
        <p:grpSpPr>
          <a:xfrm>
            <a:off x="327853" y="103308"/>
            <a:ext cx="12369070" cy="946089"/>
            <a:chOff x="398026" y="104325"/>
            <a:chExt cx="12369070" cy="946089"/>
          </a:xfrm>
        </p:grpSpPr>
        <p:cxnSp>
          <p:nvCxnSpPr>
            <p:cNvPr id="32" name="Google Shape;32;p27"/>
            <p:cNvCxnSpPr/>
            <p:nvPr/>
          </p:nvCxnSpPr>
          <p:spPr>
            <a:xfrm>
              <a:off x="453728" y="916360"/>
              <a:ext cx="12197328" cy="0"/>
            </a:xfrm>
            <a:prstGeom prst="straightConnector1">
              <a:avLst/>
            </a:prstGeom>
            <a:noFill/>
            <a:ln cap="flat" cmpd="sng" w="9525">
              <a:solidFill>
                <a:srgbClr val="E422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" name="Google Shape;33;p27"/>
            <p:cNvSpPr txBox="1"/>
            <p:nvPr/>
          </p:nvSpPr>
          <p:spPr>
            <a:xfrm>
              <a:off x="5566296" y="488956"/>
              <a:ext cx="7200800" cy="561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100"/>
                <a:buFont typeface="Arial"/>
                <a:buNone/>
              </a:pPr>
              <a:r>
                <a:rPr b="0" i="0" lang="es-ES" sz="21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UNIVERSIDAD PERUANA DE CIENCIAS APLICADAS</a:t>
              </a:r>
              <a:endParaRPr/>
            </a:p>
          </p:txBody>
        </p:sp>
        <p:pic>
          <p:nvPicPr>
            <p:cNvPr descr="A close up of a logo&#10;&#10;Description automatically generated" id="34" name="Google Shape;34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98026" y="104325"/>
              <a:ext cx="867600" cy="867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" name="Google Shape;35;p27"/>
          <p:cNvCxnSpPr/>
          <p:nvPr/>
        </p:nvCxnSpPr>
        <p:spPr>
          <a:xfrm>
            <a:off x="388382" y="8989249"/>
            <a:ext cx="12197328" cy="0"/>
          </a:xfrm>
          <a:prstGeom prst="straightConnector1">
            <a:avLst/>
          </a:prstGeom>
          <a:noFill/>
          <a:ln cap="flat" cmpd="sng" w="9525">
            <a:solidFill>
              <a:srgbClr val="E4222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6" name="Google Shape;36;p27"/>
          <p:cNvGrpSpPr/>
          <p:nvPr/>
        </p:nvGrpSpPr>
        <p:grpSpPr>
          <a:xfrm>
            <a:off x="893971" y="9093284"/>
            <a:ext cx="11231916" cy="458386"/>
            <a:chOff x="893971" y="7042059"/>
            <a:chExt cx="11231916" cy="561458"/>
          </a:xfrm>
        </p:grpSpPr>
        <p:sp>
          <p:nvSpPr>
            <p:cNvPr id="37" name="Google Shape;37;p27"/>
            <p:cNvSpPr txBox="1"/>
            <p:nvPr/>
          </p:nvSpPr>
          <p:spPr>
            <a:xfrm>
              <a:off x="893971" y="7042059"/>
              <a:ext cx="3244634" cy="561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MICROCONTROLADORES</a:t>
              </a:r>
              <a:endParaRPr/>
            </a:p>
          </p:txBody>
        </p:sp>
        <p:sp>
          <p:nvSpPr>
            <p:cNvPr id="38" name="Google Shape;38;p27"/>
            <p:cNvSpPr txBox="1"/>
            <p:nvPr/>
          </p:nvSpPr>
          <p:spPr>
            <a:xfrm>
              <a:off x="8881254" y="7042059"/>
              <a:ext cx="3244633" cy="561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M.Sc. Luz A. Adanaqué</a:t>
              </a:r>
              <a:endPara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ctrTitle"/>
          </p:nvPr>
        </p:nvSpPr>
        <p:spPr>
          <a:xfrm>
            <a:off x="975241" y="2683390"/>
            <a:ext cx="11052731" cy="3395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1"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28"/>
          <p:cNvGrpSpPr/>
          <p:nvPr/>
        </p:nvGrpSpPr>
        <p:grpSpPr>
          <a:xfrm>
            <a:off x="327853" y="103308"/>
            <a:ext cx="12369070" cy="946089"/>
            <a:chOff x="398026" y="104325"/>
            <a:chExt cx="12369070" cy="946089"/>
          </a:xfrm>
        </p:grpSpPr>
        <p:cxnSp>
          <p:nvCxnSpPr>
            <p:cNvPr id="43" name="Google Shape;43;p28"/>
            <p:cNvCxnSpPr/>
            <p:nvPr/>
          </p:nvCxnSpPr>
          <p:spPr>
            <a:xfrm>
              <a:off x="453728" y="916360"/>
              <a:ext cx="12197328" cy="0"/>
            </a:xfrm>
            <a:prstGeom prst="straightConnector1">
              <a:avLst/>
            </a:prstGeom>
            <a:noFill/>
            <a:ln cap="flat" cmpd="sng" w="9525">
              <a:solidFill>
                <a:srgbClr val="E422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" name="Google Shape;44;p28"/>
            <p:cNvSpPr txBox="1"/>
            <p:nvPr/>
          </p:nvSpPr>
          <p:spPr>
            <a:xfrm>
              <a:off x="5566296" y="488956"/>
              <a:ext cx="7200800" cy="561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100"/>
                <a:buFont typeface="Arial"/>
                <a:buNone/>
              </a:pPr>
              <a:r>
                <a:rPr b="0" i="0" lang="es-ES" sz="21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UNIVERSIDAD PERUANA DE CIENCIAS APLICADAS</a:t>
              </a:r>
              <a:endParaRPr/>
            </a:p>
          </p:txBody>
        </p:sp>
        <p:pic>
          <p:nvPicPr>
            <p:cNvPr descr="A close up of a logo&#10;&#10;Description automatically generated" id="45" name="Google Shape;45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98026" y="104325"/>
              <a:ext cx="867600" cy="867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" name="Google Shape;46;p28"/>
          <p:cNvCxnSpPr/>
          <p:nvPr/>
        </p:nvCxnSpPr>
        <p:spPr>
          <a:xfrm>
            <a:off x="388382" y="8989249"/>
            <a:ext cx="12197328" cy="0"/>
          </a:xfrm>
          <a:prstGeom prst="straightConnector1">
            <a:avLst/>
          </a:prstGeom>
          <a:noFill/>
          <a:ln cap="flat" cmpd="sng" w="9525">
            <a:solidFill>
              <a:srgbClr val="E4222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7" name="Google Shape;47;p28"/>
          <p:cNvGrpSpPr/>
          <p:nvPr/>
        </p:nvGrpSpPr>
        <p:grpSpPr>
          <a:xfrm>
            <a:off x="893971" y="9093284"/>
            <a:ext cx="11231916" cy="458386"/>
            <a:chOff x="893971" y="7042059"/>
            <a:chExt cx="11231916" cy="561458"/>
          </a:xfrm>
        </p:grpSpPr>
        <p:sp>
          <p:nvSpPr>
            <p:cNvPr id="48" name="Google Shape;48;p28"/>
            <p:cNvSpPr txBox="1"/>
            <p:nvPr/>
          </p:nvSpPr>
          <p:spPr>
            <a:xfrm>
              <a:off x="893971" y="7042059"/>
              <a:ext cx="3244634" cy="561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MICROCONTROLADORES</a:t>
              </a:r>
              <a:endParaRPr/>
            </a:p>
          </p:txBody>
        </p:sp>
        <p:sp>
          <p:nvSpPr>
            <p:cNvPr id="49" name="Google Shape;49;p28"/>
            <p:cNvSpPr txBox="1"/>
            <p:nvPr/>
          </p:nvSpPr>
          <p:spPr>
            <a:xfrm>
              <a:off x="8881254" y="7042059"/>
              <a:ext cx="3244633" cy="561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s-E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M.Sc. Luz A. Adanaqué</a:t>
              </a:r>
              <a:endPara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71">
          <p15:clr>
            <a:srgbClr val="FBAE40"/>
          </p15:clr>
        </p15:guide>
        <p15:guide id="2" pos="4095">
          <p15:clr>
            <a:srgbClr val="FBAE40"/>
          </p15:clr>
        </p15:guide>
        <p15:guide id="3" pos="240">
          <p15:clr>
            <a:srgbClr val="FBAE40"/>
          </p15:clr>
        </p15:guide>
        <p15:guide id="4" pos="79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887199" y="2431234"/>
            <a:ext cx="11215271" cy="4056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2"/>
              <a:buFont typeface="Calibri"/>
              <a:buNone/>
              <a:defRPr sz="853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887199" y="6526176"/>
            <a:ext cx="11215271" cy="2133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560"/>
              <a:buNone/>
              <a:defRPr sz="256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893971" y="2596022"/>
            <a:ext cx="5526366" cy="61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6582876" y="2596022"/>
            <a:ext cx="5526366" cy="61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895665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" type="body"/>
          </p:nvPr>
        </p:nvSpPr>
        <p:spPr>
          <a:xfrm>
            <a:off x="895666" y="2390598"/>
            <a:ext cx="5500968" cy="1171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b="1" sz="3413"/>
            </a:lvl1pPr>
            <a:lvl2pPr indent="-2286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2pPr>
            <a:lvl3pPr indent="-2286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b="1" sz="2560"/>
            </a:lvl3pPr>
            <a:lvl4pPr indent="-2286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4pPr>
            <a:lvl5pPr indent="-2286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5pPr>
            <a:lvl6pPr indent="-2286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6pPr>
            <a:lvl7pPr indent="-2286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7pPr>
            <a:lvl8pPr indent="-2286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8pPr>
            <a:lvl9pPr indent="-2286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9pPr>
          </a:lstStyle>
          <a:p/>
        </p:txBody>
      </p:sp>
      <p:sp>
        <p:nvSpPr>
          <p:cNvPr id="66" name="Google Shape;66;p31"/>
          <p:cNvSpPr txBox="1"/>
          <p:nvPr>
            <p:ph idx="2" type="body"/>
          </p:nvPr>
        </p:nvSpPr>
        <p:spPr>
          <a:xfrm>
            <a:off x="895666" y="3562194"/>
            <a:ext cx="5500968" cy="523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3" type="body"/>
          </p:nvPr>
        </p:nvSpPr>
        <p:spPr>
          <a:xfrm>
            <a:off x="6582877" y="2390598"/>
            <a:ext cx="5528059" cy="1171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b="1" sz="3413"/>
            </a:lvl1pPr>
            <a:lvl2pPr indent="-2286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2pPr>
            <a:lvl3pPr indent="-2286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b="1" sz="2560"/>
            </a:lvl3pPr>
            <a:lvl4pPr indent="-2286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4pPr>
            <a:lvl5pPr indent="-2286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5pPr>
            <a:lvl6pPr indent="-2286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6pPr>
            <a:lvl7pPr indent="-2286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7pPr>
            <a:lvl8pPr indent="-2286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8pPr>
            <a:lvl9pPr indent="-2286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b="1" sz="2275"/>
            </a:lvl9pPr>
          </a:lstStyle>
          <a:p/>
        </p:txBody>
      </p:sp>
      <p:sp>
        <p:nvSpPr>
          <p:cNvPr id="68" name="Google Shape;68;p31"/>
          <p:cNvSpPr txBox="1"/>
          <p:nvPr>
            <p:ph idx="4" type="body"/>
          </p:nvPr>
        </p:nvSpPr>
        <p:spPr>
          <a:xfrm>
            <a:off x="6582877" y="3562194"/>
            <a:ext cx="5528059" cy="523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0" type="dt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idx="10" type="dt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2" type="sldNum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/>
          <p:nvPr>
            <p:ph type="title"/>
          </p:nvPr>
        </p:nvSpPr>
        <p:spPr>
          <a:xfrm>
            <a:off x="895664" y="650134"/>
            <a:ext cx="4193875" cy="2275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0"/>
              <a:buFont typeface="Calibri"/>
              <a:buNone/>
              <a:defRPr sz="4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5528059" y="1404111"/>
            <a:ext cx="6582877" cy="69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17525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4550"/>
              <a:buChar char="•"/>
              <a:defRPr sz="4550"/>
            </a:lvl1pPr>
            <a:lvl2pPr indent="-481457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982"/>
              <a:buChar char="•"/>
              <a:defRPr sz="3982"/>
            </a:lvl2pPr>
            <a:lvl3pPr indent="-445325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Char char="•"/>
              <a:defRPr sz="3413"/>
            </a:lvl3pPr>
            <a:lvl4pPr indent="-409194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4pPr>
            <a:lvl5pPr indent="-409194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5pPr>
            <a:lvl6pPr indent="-409194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6pPr>
            <a:lvl7pPr indent="-409194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7pPr>
            <a:lvl8pPr indent="-409194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8pPr>
            <a:lvl9pPr indent="-409194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895664" y="2925604"/>
            <a:ext cx="4193875" cy="542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1pPr>
            <a:lvl2pPr indent="-2286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991"/>
            </a:lvl2pPr>
            <a:lvl3pPr indent="-2286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/>
            </a:lvl3pPr>
            <a:lvl4pPr indent="-2286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4pPr>
            <a:lvl5pPr indent="-2286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5pPr>
            <a:lvl6pPr indent="-2286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6pPr>
            <a:lvl7pPr indent="-2286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7pPr>
            <a:lvl8pPr indent="-2286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8pPr>
            <a:lvl9pPr indent="-2286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9pPr>
          </a:lstStyle>
          <a:p/>
        </p:txBody>
      </p:sp>
      <p:sp>
        <p:nvSpPr>
          <p:cNvPr id="85" name="Google Shape;85;p34"/>
          <p:cNvSpPr txBox="1"/>
          <p:nvPr>
            <p:ph idx="10" type="dt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2" type="sldNum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7"/>
              <a:buFont typeface="Calibri"/>
              <a:buNone/>
              <a:defRPr b="0" i="0" sz="62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93971" y="2596022"/>
            <a:ext cx="11215271" cy="61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1457" lvl="0" marL="457200" marR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Char char="•"/>
              <a:defRPr b="0" i="0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5325" lvl="1" marL="9144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Char char="•"/>
              <a:defRPr b="0" i="0" sz="34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9194" lvl="2" marL="13716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Char char="•"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1160" lvl="3" marL="18288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1160" lvl="4" marL="22860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1160" lvl="5" marL="27432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1160" lvl="6" marL="32004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1159" lvl="7" marL="36576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1159" lvl="8" marL="41148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7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7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7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7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7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7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7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7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7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975241" y="1595991"/>
            <a:ext cx="11052731" cy="2765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800"/>
              <a:buFont typeface="Calibri"/>
              <a:buNone/>
            </a:pPr>
            <a:r>
              <a:rPr lang="es-ES"/>
              <a:t>Microcontroladores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1625402" y="4850211"/>
            <a:ext cx="9752410" cy="1871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s-ES"/>
              <a:t>Arquitectura  Interna del PIC18F4550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9178825" y="7086685"/>
            <a:ext cx="3406875" cy="678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29/03</a:t>
            </a:r>
            <a:r>
              <a:rPr b="1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</a:t>
            </a:r>
            <a:r>
              <a:rPr b="1"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436771" y="3455977"/>
            <a:ext cx="4790137" cy="21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6.- Diagrama de Bloques</a:t>
            </a:r>
            <a:endParaRPr/>
          </a:p>
        </p:txBody>
      </p:sp>
      <p:pic>
        <p:nvPicPr>
          <p:cNvPr id="200" name="Google Shape;20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6324" y="1032924"/>
            <a:ext cx="7410118" cy="788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7.- Organización de la memoria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457572" y="2319354"/>
            <a:ext cx="7904100" cy="6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069" lvl="0" marL="325069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Hay cuatro tipos de memoria en los PIC18:</a:t>
            </a:r>
            <a:endParaRPr/>
          </a:p>
          <a:p>
            <a:pPr indent="-357188" lvl="0" marL="715963" rtl="0" algn="just">
              <a:lnSpc>
                <a:spcPct val="8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Memoria de programa</a:t>
            </a:r>
            <a:endParaRPr/>
          </a:p>
          <a:p>
            <a:pPr indent="-357188" lvl="0" marL="715963" rtl="0" algn="just">
              <a:lnSpc>
                <a:spcPct val="8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Memoria de datos</a:t>
            </a:r>
            <a:endParaRPr/>
          </a:p>
          <a:p>
            <a:pPr indent="-357188" lvl="0" marL="715963" rtl="0" algn="just">
              <a:lnSpc>
                <a:spcPct val="8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EEPROM de datos</a:t>
            </a:r>
            <a:endParaRPr/>
          </a:p>
          <a:p>
            <a:pPr indent="-357188" lvl="0" marL="715963" rtl="0" algn="just">
              <a:lnSpc>
                <a:spcPct val="8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La Pila</a:t>
            </a:r>
            <a:endParaRPr/>
          </a:p>
          <a:p>
            <a:pPr indent="-325069" lvl="0" marL="325069" rtl="0" algn="just">
              <a:lnSpc>
                <a:spcPct val="8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Como dispositivos de arquitectura Harvard, los buses la memoria de datos y del programa están separados.</a:t>
            </a:r>
            <a:endParaRPr/>
          </a:p>
          <a:p>
            <a:pPr indent="-325069" lvl="0" marL="325069" rtl="0" algn="just">
              <a:lnSpc>
                <a:spcPct val="8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Esto permite el acceso a la vez en las dos memorias. </a:t>
            </a:r>
            <a:endParaRPr/>
          </a:p>
          <a:p>
            <a:pPr indent="-325069" lvl="0" marL="325069" rtl="0" algn="just">
              <a:lnSpc>
                <a:spcPct val="8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La EEPROM de datos, en la práctica, se puede utilizar como un dispositivo periférico, puesto que se maneja a través de un sistema de registros de control.</a:t>
            </a:r>
            <a:endParaRPr/>
          </a:p>
          <a:p>
            <a:pPr indent="-147268" lvl="0" marL="325069" rtl="0" algn="l">
              <a:lnSpc>
                <a:spcPct val="8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20452" r="8555" t="0"/>
          <a:stretch/>
        </p:blipFill>
        <p:spPr>
          <a:xfrm>
            <a:off x="8798012" y="2319338"/>
            <a:ext cx="3840022" cy="627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8.- Memoria de Programa</a:t>
            </a:r>
            <a:endParaRPr/>
          </a:p>
        </p:txBody>
      </p:sp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893950" y="2322200"/>
            <a:ext cx="11215200" cy="6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/>
              <a:t>Posee un contador de programa (Program Counter - PC) de 21bits que trata 2Mb de  memoria de programa. </a:t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/>
              <a:t>Tiene 32kb de la memoria flash y puede almacenar hasta 16.384 instrucciones de palabra única. </a:t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/>
              <a:t>Los dispositivos PIC18 tienen dos vectores de interrupción. En el reset, la dirección del vector está en 0000h y los vectores de interrupción están en las direcciones 0008h y 0018h.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98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8.- Memoria de Programa</a:t>
            </a:r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893970" y="2322204"/>
            <a:ext cx="7427143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069" lvl="0" marL="32506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El microcontrolador PIC18F4550 dispone de una memoria de programa de 32.768 bytes de memoria de programa (0000H – 7FFFH).</a:t>
            </a:r>
            <a:endParaRPr/>
          </a:p>
          <a:p>
            <a:pPr indent="-325069" lvl="0" marL="325069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Las instrucciones ocupan 2 bytes (excepto CALL, MOVFF, GOTO y LFSR, que ocupan 4).</a:t>
            </a:r>
            <a:endParaRPr/>
          </a:p>
          <a:p>
            <a:pPr indent="-325069" lvl="0" marL="325069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Direcciones especiales:</a:t>
            </a:r>
            <a:endParaRPr/>
          </a:p>
          <a:p>
            <a:pPr indent="-357188" lvl="0" marL="715963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Reset es 0000H.</a:t>
            </a:r>
            <a:endParaRPr/>
          </a:p>
          <a:p>
            <a:pPr indent="-357188" lvl="0" marL="715963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Interrupciones de alta prioridad: 0008H.</a:t>
            </a:r>
            <a:endParaRPr/>
          </a:p>
          <a:p>
            <a:pPr indent="-357188" lvl="0" marL="715963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Interrupciones de baja prioridad: 0018H.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7279" y="1954031"/>
            <a:ext cx="3788128" cy="667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8.- Memoria de Programa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893970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ES" sz="3600"/>
              <a:t>8.1.- Almacenamiento de Instrucciones </a:t>
            </a:r>
            <a:endParaRPr/>
          </a:p>
          <a:p>
            <a:pPr indent="-325069" lvl="0" marL="325069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Primero se almacena la parte baja de la instrucción y luego la parte alta (para las instrucciones de 4 bytes primero los bytes menos significativos y luego los más significativos)</a:t>
            </a:r>
            <a:endParaRPr/>
          </a:p>
          <a:p>
            <a:pPr indent="-325069" lvl="0" marL="325069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Las instrucciones siempre empiezan en direcciones pares.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169" y="5019438"/>
            <a:ext cx="5625966" cy="373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8.- Memoria de Programa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893970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ES" sz="3600"/>
              <a:t>8.2.- Contador de Programa(PC):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/>
              <a:t>Es un puntero de 21 bits que indica la dirección en memoria de programa de la instrucción que se debe ejecutar.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/>
              <a:t>Está compuesto por 3 bytes: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PCU: Parte superior del PC, registro no directamente accesible, las operaciones RD/WR sobre este registro se hacen a través del PCLATU.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PCH: Parte alta del PC, registro no directamente accesible, las operaciones RD/WR sobre este registro se hacen a través del PCLATH.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PCL: Parte baja del PC, registro directamente accesible. Una operación de lectura sobre PCL provoca que los valores de PCU y PCH pasen a PCLATU y PCLATH respectivamente.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8.- Memoria de Programa</a:t>
            </a:r>
            <a:endParaRPr/>
          </a:p>
        </p:txBody>
      </p: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893970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ES" sz="3600"/>
              <a:t>8.2.- Contador de Programa(PC):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299" y="3493784"/>
            <a:ext cx="8802472" cy="4484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8.- Memoria de Datos</a:t>
            </a:r>
            <a:endParaRPr/>
          </a:p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893970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25069" lvl="0" marL="325069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Es de tipo RAM estática </a:t>
            </a:r>
            <a:r>
              <a:rPr b="1" lang="es-ES" sz="2800"/>
              <a:t>(SRAM)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Cada registro de esta memoria posee 8 bits.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Es capaz de direccionar 4096 registro de 1 byte.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Esta dividida en 16 bancos de 256 bytes cada uno.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Contiene registros de función especial </a:t>
            </a:r>
            <a:r>
              <a:rPr b="1" lang="es-ES" sz="2800"/>
              <a:t>(SFR)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Contiene registros de propósito general </a:t>
            </a:r>
            <a:r>
              <a:rPr b="1" lang="es-ES" sz="2800"/>
              <a:t>(GPR)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Almacenan datos.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 Realizan operaciones con el usuario.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Lectura en una dirección no implementada: 0x00.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8.- Memoria de Datos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893970" y="2322204"/>
            <a:ext cx="695911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069" lvl="0" marL="32506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Los bancos 4 a 7 de la memoria de datos están mapeados a un puerto dual especial de RAM. </a:t>
            </a:r>
            <a:endParaRPr/>
          </a:p>
          <a:p>
            <a:pPr indent="-325069" lvl="0" marL="325069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Cuando el módulo USB  se encuentra habilitado, la memoria en estos bancos se asigna como RAM de almacenamiento intermedio para las operaciones del USB.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5372" y="1202529"/>
            <a:ext cx="4817889" cy="763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/>
          <p:nvPr/>
        </p:nvSpPr>
        <p:spPr>
          <a:xfrm rot="5400000">
            <a:off x="4427313" y="5977527"/>
            <a:ext cx="1398494" cy="1506071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8.- Memoria de Datos</a:t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893971" y="2322204"/>
            <a:ext cx="6445944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069" lvl="0" marL="325069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Para acceder a un byte de la memoria RAM de datos primero debe seleccionarse el banco al que pertenece el byte mediante el registro de selección de banco (BSR) y a continuación direccionar el byte dentro del banco.</a:t>
            </a:r>
            <a:endParaRPr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Además existe una modalidad de acceso rápido a las 96 posiciones de la parte baja del banco 0 y a los 160 bytes de SFRs (banco de acceso rápido).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213" y="1618774"/>
            <a:ext cx="4954476" cy="678382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/>
          <p:nvPr/>
        </p:nvSpPr>
        <p:spPr>
          <a:xfrm rot="5400000">
            <a:off x="4056610" y="6780717"/>
            <a:ext cx="1398494" cy="1506071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C00000"/>
                </a:solidFill>
              </a:rPr>
              <a:t>Contenido del Curso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069" lvl="0" marL="325069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s-ES" sz="3600"/>
              <a:t>Conocer la arquitectura interna del microcontrolador PIC18F4550.</a:t>
            </a:r>
            <a:endParaRPr/>
          </a:p>
          <a:p>
            <a:pPr indent="-325069" lvl="0" marL="325069" rtl="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s-ES" sz="3600"/>
              <a:t>Aprender las características principales.</a:t>
            </a:r>
            <a:endParaRPr/>
          </a:p>
          <a:p>
            <a:pPr indent="-325069" lvl="0" marL="325069" rtl="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s-ES" sz="3600"/>
              <a:t>Aprender el correcto funcionamiento de los diferentes tipos de memoria del PIC18F4550.</a:t>
            </a:r>
            <a:endParaRPr/>
          </a:p>
          <a:p>
            <a:pPr indent="-325069" lvl="0" marL="325069" rtl="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s-ES" sz="3600"/>
              <a:t>Conocer los tipos de reloj permitidos por el microcontrolador.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8.- Memoria de Datos</a:t>
            </a:r>
            <a:endParaRPr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893970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ES" sz="3600"/>
              <a:t>8.1.- Registros de función especial (SFR):</a:t>
            </a:r>
            <a:endParaRPr/>
          </a:p>
          <a:p>
            <a:pPr indent="-325069" lvl="0" marL="325069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Los SFRs son los registros mediante los cuales se pueden monitorizar el funcionamiento del CPU y de las unidades funcionales del uC.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/>
              <a:t>Se distinguen dos conjuntos de SFRs:</a:t>
            </a:r>
            <a:endParaRPr/>
          </a:p>
          <a:p>
            <a:pPr indent="-325069" lvl="0" marL="325069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s-ES" sz="2800"/>
              <a:t>SFRs asociados con el núcleo del microcontrolador:</a:t>
            </a:r>
            <a:endParaRPr/>
          </a:p>
          <a:p>
            <a:pPr indent="-357188" lvl="0" marL="715963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CPU: WREG, STATUS, BSR, etc.</a:t>
            </a:r>
            <a:endParaRPr/>
          </a:p>
          <a:p>
            <a:pPr indent="-357188" lvl="0" marL="715963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Interrupciones, Reset: RCON</a:t>
            </a:r>
            <a:endParaRPr/>
          </a:p>
          <a:p>
            <a:pPr indent="-325069" lvl="0" marL="325069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s-ES" sz="2800"/>
              <a:t>SFRs asociados con las unidades funcionales: </a:t>
            </a:r>
            <a:endParaRPr/>
          </a:p>
          <a:p>
            <a:pPr indent="-357188" lvl="0" marL="715963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Timers: T0CON, TMR1H, TMR1L, T1CON, etc</a:t>
            </a:r>
            <a:endParaRPr sz="2800"/>
          </a:p>
          <a:p>
            <a:pPr indent="-357188" lvl="0" marL="715963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Convertidor A/D: ADRESH, ADRESL, ADCON0, ADCON1</a:t>
            </a:r>
            <a:endParaRPr/>
          </a:p>
          <a:p>
            <a:pPr indent="-357188" lvl="0" marL="715963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/>
              <a:t>Puertos de E/S: TRISA, PORTA, TRISB, PORTB,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83400" lvl="1" marL="975208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31"/>
              <a:buNone/>
            </a:pPr>
            <a:r>
              <a:t/>
            </a:r>
            <a:endParaRPr sz="2231"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9.- Memoria EEPROM:</a:t>
            </a:r>
            <a:endParaRPr/>
          </a:p>
        </p:txBody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893970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/>
              <a:t>La EEPROM es una matriz de memoria permanente, separada de la RAM de datos y de la memoria de programa, se utiliza en almacenamientos de larga duración de los datos del programa. No está mapeada directamente en los registros de archivo o en la memoria del programa, sino que se trata indirectamente a través de los registros especiales de la función (SFRs).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/>
              <a:t>Cuatro SFRs se utilizan para leer y para escribir los datos en la EEPROM así como la memoria del programa. Son: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/>
              <a:t>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83400" lvl="1" marL="975208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31"/>
              <a:buNone/>
            </a:pPr>
            <a:r>
              <a:t/>
            </a:r>
            <a:endParaRPr sz="2231"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275" name="Google Shape;275;p21"/>
          <p:cNvSpPr/>
          <p:nvPr/>
        </p:nvSpPr>
        <p:spPr>
          <a:xfrm>
            <a:off x="1858863" y="5552894"/>
            <a:ext cx="2321225" cy="108739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EECON1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4180088" y="6886111"/>
            <a:ext cx="2321225" cy="108739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EECON2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6513962" y="5552894"/>
            <a:ext cx="2321225" cy="108739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EEDATA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8835187" y="6886111"/>
            <a:ext cx="2321225" cy="108739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EEADR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9.- Memoria EEPROM:</a:t>
            </a:r>
            <a:endParaRPr/>
          </a:p>
        </p:txBody>
      </p: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893970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/>
              <a:t>Los datos EEPROM permiten la lectura y escritura de bytes. Cuando se conecta al bloque de la memoria de datos, el EEDATA sostiene los 8bits de datos para la lectura/escritura y el registro EEADR lleva a cabo el direccionamiento de la localización de la EEPROM.</a:t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/>
              <a:t>La memoria de datos EEPROM se clasifica como muy resistente a los ciclos de escritura/borrado. Un byte escribe y automáticamente borra la localización y escribe los datos nuevos (borrar-antes-escribir). El tiempo de escritura se controla por un contador de tiempo en el chip; variará con la tensión y la temperatura así como de chip a chip.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83400" lvl="1" marL="975208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31"/>
              <a:buNone/>
            </a:pPr>
            <a:r>
              <a:t/>
            </a:r>
            <a:endParaRPr sz="2231"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10.- Reloj del sistema:</a:t>
            </a:r>
            <a:endParaRPr/>
          </a:p>
        </p:txBody>
      </p:sp>
      <p:sp>
        <p:nvSpPr>
          <p:cNvPr id="290" name="Google Shape;290;p23"/>
          <p:cNvSpPr txBox="1"/>
          <p:nvPr>
            <p:ph idx="1" type="body"/>
          </p:nvPr>
        </p:nvSpPr>
        <p:spPr>
          <a:xfrm>
            <a:off x="893975" y="2758601"/>
            <a:ext cx="5101800" cy="6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069" lvl="0" marL="325069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En este microcontrolador, el oscilador puede ser externo al igual que en el resto de microcontroladores pero también puede ser interno, ya que cuenta con uno. </a:t>
            </a:r>
            <a:endParaRPr sz="2800"/>
          </a:p>
          <a:p>
            <a:pPr indent="0" lvl="0" marL="325069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25069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El oscilador interno tiene la posibilidad de funcionar desde los 31KHz hasta su máxima velocidad que es de 8MHz.</a:t>
            </a:r>
            <a:endParaRPr sz="2800"/>
          </a:p>
          <a:p>
            <a:pPr indent="-183400" lvl="1" marL="975208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31"/>
              <a:buNone/>
            </a:pPr>
            <a:r>
              <a:t/>
            </a:r>
            <a:endParaRPr sz="2231"/>
          </a:p>
          <a:p>
            <a:pPr indent="0" lvl="0" marL="0" rtl="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pic>
        <p:nvPicPr>
          <p:cNvPr descr="4" id="291" name="Google Shape;2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80" y="1549781"/>
            <a:ext cx="6422082" cy="720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ctrTitle"/>
          </p:nvPr>
        </p:nvSpPr>
        <p:spPr>
          <a:xfrm>
            <a:off x="1198607" y="2780263"/>
            <a:ext cx="10614453" cy="34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500"/>
              <a:buFont typeface="Calibri"/>
              <a:buNone/>
            </a:pPr>
            <a:r>
              <a:rPr lang="es-ES" sz="11500"/>
              <a:t>¿PREGUNTAS?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1.- Arquitectura Interna</a:t>
            </a:r>
            <a:endParaRPr/>
          </a:p>
        </p:txBody>
      </p:sp>
      <p:pic>
        <p:nvPicPr>
          <p:cNvPr descr="A screenshot of a cell phone&#10;&#10;Description automatically generated"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609" y="2579746"/>
            <a:ext cx="12179573" cy="493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2.- Propiedades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Sucesora de la familia PIC16.</a:t>
            </a:r>
            <a:endParaRPr sz="2800"/>
          </a:p>
          <a:p>
            <a:pPr indent="0" lvl="0" marL="325069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None/>
            </a:pPr>
            <a:r>
              <a:rPr lang="es-ES" sz="2800"/>
              <a:t>Mantiene un procesador de 8 bits y compatibilidad en los registros de configuración.</a:t>
            </a:r>
            <a:endParaRPr sz="2800"/>
          </a:p>
          <a:p>
            <a:pPr indent="0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None/>
            </a:pPr>
            <a:r>
              <a:rPr lang="es-ES" sz="2800"/>
              <a:t>Tiene mejoras en la arquitectura.</a:t>
            </a:r>
            <a:endParaRPr sz="2800"/>
          </a:p>
          <a:p>
            <a:pPr indent="0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None/>
            </a:pPr>
            <a:r>
              <a:rPr lang="es-ES" sz="2800"/>
              <a:t>Velocidad máxima de operación: 48MHz</a:t>
            </a:r>
            <a:endParaRPr/>
          </a:p>
          <a:p>
            <a:pPr indent="0" lvl="0" marL="325069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None/>
            </a:pPr>
            <a:r>
              <a:rPr lang="es-ES" sz="2800"/>
              <a:t>Tiene un conjunto específico de instrucciones.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None/>
            </a:pPr>
            <a:r>
              <a:rPr lang="es-ES" sz="2800"/>
              <a:t>Optimización para la programación en lenguaje 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3.- Herramientas de Desarrollo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893971" y="2322210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069" lvl="0" marL="32506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 IDE o Software de Desarrollo (MPLAB X)</a:t>
            </a:r>
            <a:endParaRPr/>
          </a:p>
          <a:p>
            <a:pPr indent="-325069" lvl="0" marL="325069" marR="0" rtl="0" algn="l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Programador/Depurador </a:t>
            </a:r>
            <a:endParaRPr/>
          </a:p>
          <a:p>
            <a:pPr indent="-325069" lvl="0" marL="325069" marR="0" rtl="0" algn="l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MPLAB ICD 3 (Incluye conector RJ11) PicKit 3</a:t>
            </a:r>
            <a:endParaRPr/>
          </a:p>
          <a:p>
            <a:pPr indent="-325069" lvl="0" marL="325069" marR="0" rtl="0" algn="l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Embebido o Target</a:t>
            </a:r>
            <a:endParaRPr/>
          </a:p>
          <a:p>
            <a:pPr indent="-147268" lvl="0" marL="325069" marR="0" rtl="0" algn="just">
              <a:lnSpc>
                <a:spcPct val="10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cdn.sparkfun.com/assets/parts/4/1/0/7/09973-_03.jpg" id="138" name="Google Shape;138;p5"/>
          <p:cNvPicPr preferRelativeResize="0"/>
          <p:nvPr/>
        </p:nvPicPr>
        <p:blipFill rotWithShape="1">
          <a:blip r:embed="rId3">
            <a:alphaModFix/>
          </a:blip>
          <a:srcRect b="14621" l="5745" r="7663" t="9925"/>
          <a:stretch/>
        </p:blipFill>
        <p:spPr>
          <a:xfrm rot="744240">
            <a:off x="9137743" y="3441279"/>
            <a:ext cx="3281059" cy="2859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t.farnell.com/productimages/standard/en_GB/1664878-40.jpg"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79210">
            <a:off x="4924115" y="5821302"/>
            <a:ext cx="3723709" cy="26223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señal, exterior, firmar&#10;&#10;Descripción generada automáticamente" id="140" name="Google Shape;1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2299" y="5604469"/>
            <a:ext cx="2901992" cy="290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4.- Características </a:t>
            </a: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>
            <a:off x="2787253" y="2327962"/>
            <a:ext cx="7430293" cy="6461125"/>
            <a:chOff x="119587" y="0"/>
            <a:chExt cx="7430293" cy="6461125"/>
          </a:xfrm>
        </p:grpSpPr>
        <p:sp>
          <p:nvSpPr>
            <p:cNvPr id="147" name="Google Shape;147;p6"/>
            <p:cNvSpPr/>
            <p:nvPr/>
          </p:nvSpPr>
          <p:spPr>
            <a:xfrm>
              <a:off x="119587" y="0"/>
              <a:ext cx="6461125" cy="6461125"/>
            </a:xfrm>
            <a:prstGeom prst="flowChartExtract">
              <a:avLst/>
            </a:prstGeom>
            <a:solidFill>
              <a:srgbClr val="C0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3350149" y="646743"/>
              <a:ext cx="4199731" cy="57418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3378178" y="674772"/>
              <a:ext cx="4143673" cy="518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Microcontrolador con módulo USB  2.0. Soporta Low speed 1.5Mb/s y full speed 12Mb/s. </a:t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3350149" y="1292698"/>
              <a:ext cx="4199731" cy="57418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3378178" y="1320727"/>
              <a:ext cx="4143673" cy="518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1kB de memoria de doble acceso vía USB</a:t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350149" y="1938652"/>
              <a:ext cx="4199731" cy="57418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 txBox="1"/>
            <p:nvPr/>
          </p:nvSpPr>
          <p:spPr>
            <a:xfrm>
              <a:off x="3378178" y="1966681"/>
              <a:ext cx="4143673" cy="518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35 pines I/O disponibles</a:t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350149" y="2584607"/>
              <a:ext cx="4199731" cy="57418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 txBox="1"/>
            <p:nvPr/>
          </p:nvSpPr>
          <p:spPr>
            <a:xfrm>
              <a:off x="3378178" y="2612636"/>
              <a:ext cx="4143673" cy="518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Memoria de programa flash de 32 kB</a:t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3350149" y="3230562"/>
              <a:ext cx="4199731" cy="57418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3378178" y="3258591"/>
              <a:ext cx="4143673" cy="518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RAM de 2048 Bytes</a:t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350149" y="3876517"/>
              <a:ext cx="4199731" cy="57418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3378178" y="3904546"/>
              <a:ext cx="4143673" cy="518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EEPROM de datos de 256 Bytes</a:t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350149" y="4522472"/>
              <a:ext cx="4199731" cy="57418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3378178" y="4550501"/>
              <a:ext cx="4143673" cy="518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Velocidad de la CPU 12 MIPS</a:t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350149" y="5168426"/>
              <a:ext cx="4199731" cy="57418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3378178" y="5196455"/>
              <a:ext cx="4143673" cy="518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Oscilador externo de dos modos hasta 48 MHz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4.- Características </a:t>
            </a:r>
            <a:endParaRPr/>
          </a:p>
        </p:txBody>
      </p:sp>
      <p:grpSp>
        <p:nvGrpSpPr>
          <p:cNvPr id="169" name="Google Shape;169;p7"/>
          <p:cNvGrpSpPr/>
          <p:nvPr/>
        </p:nvGrpSpPr>
        <p:grpSpPr>
          <a:xfrm>
            <a:off x="2786458" y="2325472"/>
            <a:ext cx="7430294" cy="6461125"/>
            <a:chOff x="1892696" y="0"/>
            <a:chExt cx="7430294" cy="6461125"/>
          </a:xfrm>
        </p:grpSpPr>
        <p:sp>
          <p:nvSpPr>
            <p:cNvPr id="170" name="Google Shape;170;p7"/>
            <p:cNvSpPr/>
            <p:nvPr/>
          </p:nvSpPr>
          <p:spPr>
            <a:xfrm>
              <a:off x="1892696" y="0"/>
              <a:ext cx="6461125" cy="6461125"/>
            </a:xfrm>
            <a:prstGeom prst="triangle">
              <a:avLst>
                <a:gd fmla="val 50000" name="adj"/>
              </a:avLst>
            </a:prstGeom>
            <a:solidFill>
              <a:srgbClr val="C0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5123259" y="649582"/>
              <a:ext cx="4199731" cy="764734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5160590" y="686913"/>
              <a:ext cx="4125069" cy="690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Oscilador interno seleccionable entre 8 frecuencias desde 31kHz hasta 8MHz</a:t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5123259" y="1509909"/>
              <a:ext cx="4199731" cy="764734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 txBox="1"/>
            <p:nvPr/>
          </p:nvSpPr>
          <p:spPr>
            <a:xfrm>
              <a:off x="5160590" y="1547240"/>
              <a:ext cx="4125069" cy="690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Oscilador secundario con Timer 1 de hasta 32kHz</a:t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5123259" y="2370235"/>
              <a:ext cx="4199731" cy="764734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5160590" y="2407566"/>
              <a:ext cx="4125069" cy="690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    Opciones de oscilador dual permiten que la velocidad 	de la CPU y del módulo USB sean diferentes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ADC de 10 bits y 13 canales</a:t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5123259" y="3230562"/>
              <a:ext cx="4199731" cy="764734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 txBox="1"/>
            <p:nvPr/>
          </p:nvSpPr>
          <p:spPr>
            <a:xfrm>
              <a:off x="5160590" y="3267893"/>
              <a:ext cx="4125069" cy="690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Tecnología nanoWatt que brinda características y 	funciones de bajo consumo y ahorro de energía</a:t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123259" y="4090889"/>
              <a:ext cx="4199731" cy="764734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 txBox="1"/>
            <p:nvPr/>
          </p:nvSpPr>
          <p:spPr>
            <a:xfrm>
              <a:off x="5160590" y="4128220"/>
              <a:ext cx="4125069" cy="690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Voltaje de operación 4.2V a 5.5V</a:t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5123259" y="4951215"/>
              <a:ext cx="4199731" cy="764734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5160590" y="4988546"/>
              <a:ext cx="4125069" cy="690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s-E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   4 Timers (desde Timer0 a Timer3). Uno de 8 bits y 3 de 	16 bits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4.- Características </a:t>
            </a:r>
            <a:endParaRPr/>
          </a:p>
        </p:txBody>
      </p:sp>
      <p:pic>
        <p:nvPicPr>
          <p:cNvPr id="188" name="Google Shape;18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446" y="2319338"/>
            <a:ext cx="11549908" cy="621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s-ES" sz="4800"/>
              <a:t>5.- Distribución de pines </a:t>
            </a:r>
            <a:endParaRPr/>
          </a:p>
        </p:txBody>
      </p:sp>
      <p:pic>
        <p:nvPicPr>
          <p:cNvPr id="194" name="Google Shape;19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081" y="2319338"/>
            <a:ext cx="9394478" cy="637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2020-08-10T22:49:46Z</dcterms:created>
  <dc:creator>Raul Luyo Salvatierra</dc:creator>
</cp:coreProperties>
</file>