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3213" cy="97520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66">
          <p15:clr>
            <a:srgbClr val="A4A3A4"/>
          </p15:clr>
        </p15:guide>
        <p15:guide id="2" pos="943">
          <p15:clr>
            <a:srgbClr val="A4A3A4"/>
          </p15:clr>
        </p15:guide>
        <p15:guide id="3" orient="horz" pos="1461">
          <p15:clr>
            <a:srgbClr val="A4A3A4"/>
          </p15:clr>
        </p15:guide>
        <p15:guide id="4" pos="7634">
          <p15:clr>
            <a:srgbClr val="A4A3A4"/>
          </p15:clr>
        </p15:guide>
        <p15:guide id="5" pos="4096">
          <p15:clr>
            <a:srgbClr val="FBAE40"/>
          </p15:clr>
        </p15:guide>
        <p15:guide id="6" orient="horz" pos="200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2C9zlGKr4MXkFyeEsuYDCSPuP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>
        <p:guide orient="horz" pos="5566"/>
        <p:guide pos="943"/>
        <p:guide orient="horz" pos="1461"/>
        <p:guide pos="7634"/>
        <p:guide pos="4096"/>
        <p:guide orient="horz" pos="20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975241" y="1595991"/>
            <a:ext cx="11052731" cy="276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Font typeface="Calibri"/>
              <a:buNone/>
              <a:defRPr sz="8800" b="1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625402" y="4850211"/>
            <a:ext cx="9752410" cy="187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1pPr>
            <a:lvl2pPr lvl="1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2pPr>
            <a:lvl3pPr lvl="2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/>
            </a:lvl3pPr>
            <a:lvl4pPr lvl="3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4pPr>
            <a:lvl5pPr lvl="4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5pPr>
            <a:lvl6pPr lvl="5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6pPr>
            <a:lvl7pPr lvl="6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7pPr>
            <a:lvl8pPr lvl="7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8pPr>
            <a:lvl9pPr lvl="8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9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20" name="Google Shape;20;p19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w="9525" cap="flat" cmpd="sng">
              <a:solidFill>
                <a:srgbClr val="E422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" name="Google Shape;21;p19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id="22" name="Google Shape;22;p19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" name="Google Shape;23;p19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w="9525" cap="flat" cmpd="sng">
            <a:solidFill>
              <a:srgbClr val="E4222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4" name="Google Shape;24;p19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25" name="Google Shape;25;p19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26" name="Google Shape;26;p19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1">
          <p15:clr>
            <a:srgbClr val="FBAE40"/>
          </p15:clr>
        </p15:guide>
        <p15:guide id="2" pos="4095">
          <p15:clr>
            <a:srgbClr val="FBAE40"/>
          </p15:clr>
        </p15:guide>
        <p15:guide id="3" pos="240">
          <p15:clr>
            <a:srgbClr val="FBAE40"/>
          </p15:clr>
        </p15:guide>
        <p15:guide id="4" pos="79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Calibri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>
            <a:spLocks noGrp="1"/>
          </p:cNvSpPr>
          <p:nvPr>
            <p:ph type="pic" idx="2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550"/>
              <a:buFont typeface="Arial"/>
              <a:buNone/>
              <a:defRPr sz="4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None/>
              <a:defRPr sz="39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None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1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1"/>
          </p:nvPr>
        </p:nvSpPr>
        <p:spPr>
          <a:xfrm rot="5400000">
            <a:off x="3407825" y="82168"/>
            <a:ext cx="6187563" cy="11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 rot="5400000">
            <a:off x="6575144" y="3249486"/>
            <a:ext cx="8264380" cy="280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 rot="5400000">
            <a:off x="886239" y="526939"/>
            <a:ext cx="8264380" cy="824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257"/>
              <a:buFont typeface="Calibri"/>
              <a:buNone/>
              <a:defRPr b="1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20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32" name="Google Shape;32;p20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w="9525" cap="flat" cmpd="sng">
              <a:solidFill>
                <a:srgbClr val="E422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" name="Google Shape;33;p20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id="34" name="Google Shape;34;p20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" name="Google Shape;35;p20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w="9525" cap="flat" cmpd="sng">
            <a:solidFill>
              <a:srgbClr val="E4222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36;p20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37" name="Google Shape;37;p20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38" name="Google Shape;38;p20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ctrTitle"/>
          </p:nvPr>
        </p:nvSpPr>
        <p:spPr>
          <a:xfrm>
            <a:off x="975241" y="2683390"/>
            <a:ext cx="11052731" cy="339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1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43" name="Google Shape;43;p21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w="9525" cap="flat" cmpd="sng">
              <a:solidFill>
                <a:srgbClr val="E422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4" name="Google Shape;44;p21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id="45" name="Google Shape;45;p21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Google Shape;46;p21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w="9525" cap="flat" cmpd="sng">
            <a:solidFill>
              <a:srgbClr val="E4222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21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48" name="Google Shape;48;p21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49" name="Google Shape;49;p21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1">
          <p15:clr>
            <a:srgbClr val="FBAE40"/>
          </p15:clr>
        </p15:guide>
        <p15:guide id="2" pos="4095">
          <p15:clr>
            <a:srgbClr val="FBAE40"/>
          </p15:clr>
        </p15:guide>
        <p15:guide id="3" pos="240">
          <p15:clr>
            <a:srgbClr val="FBAE40"/>
          </p15:clr>
        </p15:guide>
        <p15:guide id="4" pos="79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887199" y="2431234"/>
            <a:ext cx="11215271" cy="405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2"/>
              <a:buFont typeface="Calibri"/>
              <a:buNone/>
              <a:defRPr sz="853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887199" y="6526176"/>
            <a:ext cx="11215271" cy="213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 sz="25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893971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6582876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895665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895666" y="2390598"/>
            <a:ext cx="5500968" cy="117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 b="1"/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895666" y="3562194"/>
            <a:ext cx="5500968" cy="52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3"/>
          </p:nvPr>
        </p:nvSpPr>
        <p:spPr>
          <a:xfrm>
            <a:off x="6582877" y="2390598"/>
            <a:ext cx="5528059" cy="117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 b="1"/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4"/>
          </p:nvPr>
        </p:nvSpPr>
        <p:spPr>
          <a:xfrm>
            <a:off x="6582877" y="3562194"/>
            <a:ext cx="5528059" cy="52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Calibri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7525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550"/>
              <a:buChar char="•"/>
              <a:defRPr sz="4550"/>
            </a:lvl1pPr>
            <a:lvl2pPr marL="914400" lvl="1" indent="-481457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2"/>
              <a:buChar char="•"/>
              <a:defRPr sz="3982"/>
            </a:lvl2pPr>
            <a:lvl3pPr marL="1371600" lvl="2" indent="-445325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Char char="•"/>
              <a:defRPr sz="3413"/>
            </a:lvl3pPr>
            <a:lvl4pPr marL="1828800" lvl="3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4pPr>
            <a:lvl5pPr marL="2286000" lvl="4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5pPr>
            <a:lvl6pPr marL="2743200" lvl="5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6pPr>
            <a:lvl7pPr marL="3200400" lvl="6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7pPr>
            <a:lvl8pPr marL="3657600" lvl="7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8pPr>
            <a:lvl9pPr marL="4114800" lvl="8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7"/>
              <a:buFont typeface="Calibri"/>
              <a:buNone/>
              <a:defRPr sz="62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93971" y="2596022"/>
            <a:ext cx="11215271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1457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Char char="•"/>
              <a:defRPr sz="39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532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•"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9194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975241" y="1595991"/>
            <a:ext cx="11052731" cy="276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Font typeface="Calibri"/>
              <a:buNone/>
            </a:pPr>
            <a:r>
              <a:rPr lang="es-ES"/>
              <a:t>Microcontroladores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1625402" y="4850211"/>
            <a:ext cx="9752410" cy="187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s-ES"/>
              <a:t>Osciladores, Puertos y Registros del PIC18F4550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6.- Puertos de Entrada/Salida: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bit “n” en el registro de control TRISx controla la dirección en el bit n en PORTx.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Entrada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= Salida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0484" y="4678298"/>
            <a:ext cx="7842243" cy="326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6.- Puertos de Entrada/Salida:</a:t>
            </a:r>
            <a:endParaRPr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73" y="2319338"/>
            <a:ext cx="11033266" cy="5938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7</a:t>
            </a:r>
            <a:r>
              <a:rPr lang="es-ES" sz="4800">
                <a:solidFill>
                  <a:srgbClr val="C00000"/>
                </a:solidFill>
              </a:rPr>
              <a:t>.- Puerto A: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6501606" y="2322204"/>
            <a:ext cx="5607636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Puerto A es bidireccional de 6 bits RA0-RA5.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pines RA0:3 y RA5 de este puerto tienen como función alternativa ser parte del modo conversor A/D. 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RA5 también puede ser una entrada de selección de esclavo del módulo SPI.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370" y="2334561"/>
            <a:ext cx="4335850" cy="6106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8.- Puerto B: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puerto bidireccional de 8 bits, desde RA0-RA7.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bit  de TRISB es un «1» es entrada y si es un «0» es salida.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momento que el pin de PORTB pasa a ser una salida, el circuito de pull-up se desactiva.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puerto dispone de resistencias pull-up en todos los pines. Se utilizan para que las entradas al puerto no queden desconectadas.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9.- Puerto C:</a:t>
            </a:r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6501606" y="2322204"/>
            <a:ext cx="5607636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PORTC es un puerto bidireccional de 8 bits.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con el USART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pines RC3 y RC4 pueden configurarse como entradas o salidas para SPI o I2C.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509" y="2319338"/>
            <a:ext cx="5392891" cy="559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10</a:t>
            </a:r>
            <a:r>
              <a:rPr lang="es-ES" sz="4800">
                <a:solidFill>
                  <a:srgbClr val="C00000"/>
                </a:solidFill>
              </a:rPr>
              <a:t>.- Puerto D: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6501606" y="2322204"/>
            <a:ext cx="5607636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PORTD es un puerto bidireccional de 8 pines con entrada de tipo «Schmitt Trigger».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Bajo comunicación paralela se utiliza como puerto de datos.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PORTD puede configurarse para que se comporte como un puerto esclavo paralelo de 8 bits de un microprocesador si se pone el bit de control PSPMODE (TRISE «4») a 1.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modo de funcionamiento los buffers de entrada son TTL.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921" y="1973510"/>
            <a:ext cx="3334479" cy="665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11</a:t>
            </a:r>
            <a:r>
              <a:rPr lang="es-ES" sz="4800">
                <a:solidFill>
                  <a:srgbClr val="C00000"/>
                </a:solidFill>
              </a:rPr>
              <a:t>.- Puerto E: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PORTE tiene 3 pines (RE0/RD/AN5, RE1/WR/AN6 y RE2/CS/AN7) que son individualmente configurables como entradas o salidas.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función alternativa, el PORTE puede comportarse como entradas/salidas de control para el puerto esclavo paralelo del que forma parte junto con el PORTD, si el bit PSPMODE (TRISE «4») se pone a 1.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funcionamiento en este modo, el usuario debe asegurarse que los bits «2:0» están a 1, y que estos pines sean entradas digitales. En este modo los buffers de entrada son TTL.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1198607" y="2780263"/>
            <a:ext cx="10614453" cy="34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500"/>
              <a:buFont typeface="Calibri"/>
              <a:buNone/>
            </a:pPr>
            <a:r>
              <a:rPr lang="es-ES" sz="11500"/>
              <a:t>       Preguntas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1.- Osciladores: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893971" y="5955956"/>
            <a:ext cx="11215271" cy="282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lvl="0" indent="-32506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XT: Que trabaja con frecuencias no mayores de 4 Mhz.</a:t>
            </a:r>
            <a:endParaRPr/>
          </a:p>
          <a:p>
            <a:pPr marL="325069" lvl="0" indent="-325069" algn="l" rtl="0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LP:  (Low Power) para frecuencias entre 32 y 200 Khz. Este modo está destinado para trabajar con un cristal de menor frecuencia, que, como consecuencia, hará que el PIC consuma menos corriente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6545" y="2319338"/>
            <a:ext cx="5631709" cy="309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2</a:t>
            </a:r>
            <a:r>
              <a:rPr lang="es-ES" sz="4800">
                <a:solidFill>
                  <a:srgbClr val="C00000"/>
                </a:solidFill>
              </a:rPr>
              <a:t>.- Tipos de Osciladores: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HS: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Oscilador tipo "HS" (High Speed) para frecuencias comprendidas entre 4 y 20 MHz. Habremos de usar esta configuración cuando usemos cristales mayores de 4 MHz. La conexión es la misma que la de un cristal normal, a no ser que usemos un circuito oscilador.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INTOSC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3.- Sistemas de Reloj:</a:t>
            </a:r>
            <a:endParaRPr/>
          </a:p>
        </p:txBody>
      </p:sp>
      <p:pic>
        <p:nvPicPr>
          <p:cNvPr id="132" name="Google Shape;13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6696" t="19089" r="23502" b="16287"/>
          <a:stretch/>
        </p:blipFill>
        <p:spPr>
          <a:xfrm>
            <a:off x="1568333" y="2483707"/>
            <a:ext cx="9866546" cy="599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3.- Sistemas de Reloj:</a:t>
            </a:r>
            <a:endParaRPr/>
          </a:p>
        </p:txBody>
      </p:sp>
      <p:pic>
        <p:nvPicPr>
          <p:cNvPr id="138" name="Google Shape;13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0154" t="15148" r="22076" b="10437"/>
          <a:stretch/>
        </p:blipFill>
        <p:spPr>
          <a:xfrm>
            <a:off x="1934853" y="2118360"/>
            <a:ext cx="9133505" cy="661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4.- Reset: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ejecuta un reset, se producen dos acciones importantes.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contador de programa se vuelve a colocar en el principio del programa (0000 h).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registros modificados vuelven a su estado por defecto.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RESET puede ser provocado por 3 causas diferentes que dan origen a 5 modos:</a:t>
            </a:r>
            <a:endParaRPr/>
          </a:p>
          <a:p>
            <a:pPr marL="1074738" marR="0" lvl="0" indent="-44450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Conexión de la alimentación al PIC POR (Power On Reset).</a:t>
            </a:r>
            <a:endParaRPr/>
          </a:p>
          <a:p>
            <a:pPr marL="1074738" marR="0" lvl="0" indent="-44450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Activando la patilla MCLR mientras el PIC está en modo normal.</a:t>
            </a:r>
            <a:endParaRPr/>
          </a:p>
          <a:p>
            <a:pPr marL="1074738" marR="0" lvl="0" indent="-44450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Activando la patilla MCLR mientras el PIC está en modo SLEEP.</a:t>
            </a:r>
            <a:endParaRPr/>
          </a:p>
          <a:p>
            <a:pPr marL="1074738" marR="0" lvl="0" indent="-44450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desbordamiento del WDT mientras el PIC está en modo normal.</a:t>
            </a:r>
            <a:endParaRPr/>
          </a:p>
          <a:p>
            <a:pPr marL="1074738" marR="0" lvl="0" indent="-44450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desbordamiento del WDT mientras el PIC está en modo SLEEP.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5</a:t>
            </a:r>
            <a:r>
              <a:rPr lang="es-ES" sz="4800">
                <a:solidFill>
                  <a:srgbClr val="C00000"/>
                </a:solidFill>
              </a:rPr>
              <a:t>.- Power On Reset: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marR="0" lvl="0" indent="-358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ES" sz="21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alimenta al PIC, se genera automáticamente un reset gracias a un circuit interno que detecta la subida de la tensión de alimentación en el rango de 1.2 a 1,7 voltios. </a:t>
            </a:r>
            <a:endParaRPr/>
          </a:p>
          <a:p>
            <a:pPr marL="358775" marR="0" lvl="0" indent="-358775" algn="just" rtl="0">
              <a:lnSpc>
                <a:spcPct val="10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ES" sz="21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elimina la necesidad de utilizar un circuito externo mediante resistencia y condensador para conseguir un reset a la alimentación y si no va a utilizarse un reset manual, la patilla MCLR, puede conectarse a positivo (VCC) directamente o a través de una resistencia para desactivarla.</a:t>
            </a:r>
            <a:endParaRPr/>
          </a:p>
          <a:p>
            <a:pPr marL="358775" marR="0" lvl="0" indent="-358775" algn="just" rtl="0">
              <a:lnSpc>
                <a:spcPct val="10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ES" sz="21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todos los casos, salvo en el quinto, el contador de programa PC se pone a 0000 h (vector de reset), donde debe encontrarse la primera instrucción ejecutable del programa. Además todos los registros específicos (SFR) son colocados en estados predeterminados.</a:t>
            </a:r>
            <a:endParaRPr/>
          </a:p>
          <a:p>
            <a:pPr marL="358775" marR="0" lvl="0" indent="-358775" algn="just" rtl="0">
              <a:lnSpc>
                <a:spcPct val="10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ES" sz="21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quinto caso, cuando se produce un desbordamiento del WDT mientras el PIC está en modo SLEEP.</a:t>
            </a:r>
            <a:endParaRPr/>
          </a:p>
          <a:p>
            <a:pPr marL="358775" marR="0" lvl="0" indent="-358775" algn="just" rtl="0">
              <a:lnSpc>
                <a:spcPct val="10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ES" sz="21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produce un reset propiamente dicho, sino que el PIC se sale del modo SLEEP, se "despierta" mediante el temporizador watchdog y el PC se incrementa en una unidad para pasar a la instrucción que sigue a la instrucción SLEEP.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6.- Puertos de Entrada/Salida: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70 pines bidireccionales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pines están multiplexados con Periféricos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capacidad de Corriente - 25mA en modo fuente.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Manipulación directa de cada bit en un solo ciclo</a:t>
            </a:r>
            <a:endParaRPr/>
          </a:p>
          <a:p>
            <a:pPr marL="325069" marR="0" lvl="0" indent="-325069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</a:t>
            </a: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reset:</a:t>
            </a:r>
            <a:endParaRPr/>
          </a:p>
          <a:p>
            <a:pPr marL="975208" marR="0" lvl="1" indent="-32506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I/O son entradas (Hi-Z)</a:t>
            </a:r>
            <a:endParaRPr/>
          </a:p>
          <a:p>
            <a:pPr marL="975208" marR="0" lvl="1" indent="-32506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pines con capacidades analógicas activadas por default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6.- Puertos de Entrada/Salida: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893971" y="7043350"/>
            <a:ext cx="11215271" cy="166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5069" marR="0" lvl="0" indent="-325069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mayoría de los puertos, la dirección del pin I/O es controlada por el registro de dirección de datos, llamado TRIS. </a:t>
            </a:r>
            <a:endParaRPr/>
          </a:p>
          <a:p>
            <a:pPr marL="325069" marR="0" lvl="0" indent="-325069" algn="just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TRISX controla la dirección del pin n del puerto X.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295" y="2116710"/>
            <a:ext cx="10442779" cy="456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Personalizado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Microcontroladores</vt:lpstr>
      <vt:lpstr>1.- Osciladores:</vt:lpstr>
      <vt:lpstr>2.- Tipos de Osciladores:</vt:lpstr>
      <vt:lpstr>3.- Sistemas de Reloj:</vt:lpstr>
      <vt:lpstr>3.- Sistemas de Reloj:</vt:lpstr>
      <vt:lpstr>4.- Reset:</vt:lpstr>
      <vt:lpstr>5.- Power On Reset:</vt:lpstr>
      <vt:lpstr>6.- Puertos de Entrada/Salida:</vt:lpstr>
      <vt:lpstr>6.- Puertos de Entrada/Salida:</vt:lpstr>
      <vt:lpstr>6.- Puertos de Entrada/Salida:</vt:lpstr>
      <vt:lpstr>6.- Puertos de Entrada/Salida:</vt:lpstr>
      <vt:lpstr>7.- Puerto A:</vt:lpstr>
      <vt:lpstr>8.- Puerto B:</vt:lpstr>
      <vt:lpstr>9.- Puerto C:</vt:lpstr>
      <vt:lpstr>10.- Puerto D:</vt:lpstr>
      <vt:lpstr>11.- Puerto E:</vt:lpstr>
      <vt:lpstr>      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Microcontroladores</dc:title>
  <dc:creator>Raul Luyo Salvatierra</dc:creator>
  <cp:lastModifiedBy>Luz Adanaque Infante</cp:lastModifiedBy>
  <cp:revision>2</cp:revision>
  <dcterms:created xsi:type="dcterms:W3CDTF">2020-08-10T22:49:46Z</dcterms:created>
  <dcterms:modified xsi:type="dcterms:W3CDTF">2021-08-03T04:04:13Z</dcterms:modified>
</cp:coreProperties>
</file>