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56" r:id="rId2"/>
    <p:sldId id="285" r:id="rId3"/>
    <p:sldId id="268" r:id="rId4"/>
    <p:sldId id="280" r:id="rId5"/>
    <p:sldId id="269" r:id="rId6"/>
    <p:sldId id="282" r:id="rId7"/>
    <p:sldId id="283" r:id="rId8"/>
    <p:sldId id="264" r:id="rId9"/>
    <p:sldId id="276" r:id="rId10"/>
    <p:sldId id="271" r:id="rId11"/>
    <p:sldId id="272" r:id="rId12"/>
    <p:sldId id="277" r:id="rId13"/>
    <p:sldId id="278" r:id="rId14"/>
    <p:sldId id="279" r:id="rId15"/>
    <p:sldId id="273" r:id="rId16"/>
    <p:sldId id="286" r:id="rId17"/>
    <p:sldId id="274" r:id="rId18"/>
    <p:sldId id="275" r:id="rId19"/>
    <p:sldId id="266" r:id="rId20"/>
    <p:sldId id="267" r:id="rId21"/>
    <p:sldId id="263" r:id="rId22"/>
  </p:sldIdLst>
  <p:sldSz cx="12192000" cy="6858000"/>
  <p:notesSz cx="6858000" cy="9144000"/>
  <p:embeddedFontLst>
    <p:embeddedFont>
      <p:font typeface="나눔바른고딕" panose="020B0603020101020101" pitchFamily="50" charset="-127"/>
      <p:regular r:id="rId24"/>
      <p:bold r:id="rId25"/>
    </p:embeddedFont>
    <p:embeddedFont>
      <p:font typeface="나눔바른고딕 Light" panose="020B0603020101020101" pitchFamily="50" charset="-127"/>
      <p:regular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7B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501" autoAdjust="0"/>
  </p:normalViewPr>
  <p:slideViewPr>
    <p:cSldViewPr snapToGrid="0">
      <p:cViewPr varScale="1">
        <p:scale>
          <a:sx n="54" d="100"/>
          <a:sy n="54" d="100"/>
        </p:scale>
        <p:origin x="11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E839C9-C029-49A9-8753-CB06AC9EE578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F81EE-30AA-4A98-8B32-80B973496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650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시차조의</a:t>
            </a:r>
            <a:r>
              <a:rPr lang="ko-KR" altLang="en-US" dirty="0" smtClean="0"/>
              <a:t> 발표를 </a:t>
            </a:r>
            <a:r>
              <a:rPr lang="ko-KR" altLang="en-US" dirty="0" err="1" smtClean="0"/>
              <a:t>맡게된</a:t>
            </a:r>
            <a:r>
              <a:rPr lang="ko-KR" altLang="en-US" dirty="0" smtClean="0"/>
              <a:t> 홍성민이라고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저희 프로젝트 타이틀은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스마트커리어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조원은 </a:t>
            </a:r>
            <a:r>
              <a:rPr lang="ko-KR" altLang="en-US" dirty="0" err="1" smtClean="0"/>
              <a:t>김은비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백서연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저로 구성되어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저희 멘토는 미국 </a:t>
            </a:r>
            <a:r>
              <a:rPr lang="ko-KR" altLang="en-US" dirty="0" err="1" smtClean="0"/>
              <a:t>시에틀에</a:t>
            </a:r>
            <a:r>
              <a:rPr lang="ko-KR" altLang="en-US" dirty="0" smtClean="0"/>
              <a:t> 계시는 </a:t>
            </a:r>
            <a:r>
              <a:rPr lang="ko-KR" altLang="en-US" dirty="0" err="1" smtClean="0"/>
              <a:t>송재희님이십니다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F81EE-30AA-4A98-8B32-80B973496FC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8689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 </a:t>
            </a:r>
            <a:r>
              <a:rPr lang="ko-KR" altLang="en-US" dirty="0" err="1" smtClean="0"/>
              <a:t>스크레핑은</a:t>
            </a:r>
            <a:r>
              <a:rPr lang="ko-KR" altLang="en-US" dirty="0" smtClean="0"/>
              <a:t> 우선 </a:t>
            </a:r>
            <a:r>
              <a:rPr lang="ko-KR" altLang="en-US" dirty="0" err="1" smtClean="0"/>
              <a:t>웹스크레핑을</a:t>
            </a:r>
            <a:r>
              <a:rPr lang="ko-KR" altLang="en-US" dirty="0" smtClean="0"/>
              <a:t> 할 홈페이지를 정하고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코드를 짜 웹 </a:t>
            </a:r>
            <a:r>
              <a:rPr lang="ko-KR" altLang="en-US" dirty="0" err="1" smtClean="0"/>
              <a:t>스크래핑을</a:t>
            </a:r>
            <a:r>
              <a:rPr lang="ko-KR" altLang="en-US" dirty="0" smtClean="0"/>
              <a:t> 한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몽고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데이터를 저장하는 방식으로 진행하였습니다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F81EE-30AA-4A98-8B32-80B973496FC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095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저희는 가장 많은 이력서가 </a:t>
            </a:r>
            <a:r>
              <a:rPr lang="ko-KR" altLang="en-US" dirty="0" err="1" smtClean="0"/>
              <a:t>올려져와</a:t>
            </a:r>
            <a:r>
              <a:rPr lang="ko-KR" altLang="en-US" dirty="0" smtClean="0"/>
              <a:t> 있는 </a:t>
            </a:r>
            <a:r>
              <a:rPr lang="ko-KR" altLang="en-US" dirty="0" err="1" smtClean="0"/>
              <a:t>링크드인</a:t>
            </a:r>
            <a:r>
              <a:rPr lang="ko-KR" altLang="en-US" dirty="0" smtClean="0"/>
              <a:t> </a:t>
            </a:r>
            <a:r>
              <a:rPr lang="en-US" altLang="ko-KR" dirty="0" smtClean="0"/>
              <a:t>&amp; </a:t>
            </a:r>
            <a:r>
              <a:rPr lang="ko-KR" altLang="en-US" dirty="0" err="1" smtClean="0"/>
              <a:t>인디드</a:t>
            </a:r>
            <a:r>
              <a:rPr lang="ko-KR" altLang="en-US" dirty="0" smtClean="0"/>
              <a:t> 사이트를 </a:t>
            </a:r>
            <a:r>
              <a:rPr lang="ko-KR" altLang="en-US" dirty="0" err="1" smtClean="0"/>
              <a:t>웹스크레핑</a:t>
            </a:r>
            <a:r>
              <a:rPr lang="ko-KR" altLang="en-US" dirty="0" smtClean="0"/>
              <a:t> 하려고 하였으나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Indeed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beautifulsoup</a:t>
            </a:r>
            <a:r>
              <a:rPr lang="en-US" altLang="ko-KR" dirty="0" smtClean="0"/>
              <a:t>/ </a:t>
            </a:r>
            <a:r>
              <a:rPr lang="en-US" altLang="ko-KR" dirty="0" err="1" smtClean="0"/>
              <a:t>scrapy</a:t>
            </a:r>
            <a:r>
              <a:rPr lang="en-US" altLang="ko-KR" dirty="0" smtClean="0"/>
              <a:t>/</a:t>
            </a:r>
            <a:r>
              <a:rPr lang="en-US" altLang="ko-KR" baseline="0" dirty="0" smtClean="0"/>
              <a:t> selenium</a:t>
            </a:r>
            <a:r>
              <a:rPr lang="ko-KR" altLang="en-US" baseline="0" dirty="0" smtClean="0"/>
              <a:t>으로 </a:t>
            </a:r>
            <a:r>
              <a:rPr lang="ko-KR" altLang="en-US" baseline="0" dirty="0" err="1" smtClean="0"/>
              <a:t>크롤링이</a:t>
            </a:r>
            <a:r>
              <a:rPr lang="ko-KR" altLang="en-US" baseline="0" dirty="0" smtClean="0"/>
              <a:t> 불가능 하였고 </a:t>
            </a:r>
            <a:r>
              <a:rPr lang="en-US" altLang="ko-KR" baseline="0" dirty="0" smtClean="0"/>
              <a:t>(f12</a:t>
            </a:r>
            <a:r>
              <a:rPr lang="ko-KR" altLang="en-US" baseline="0" dirty="0" smtClean="0"/>
              <a:t>키 틀면 </a:t>
            </a:r>
            <a:r>
              <a:rPr lang="en-US" altLang="ko-KR" baseline="0" dirty="0" smtClean="0"/>
              <a:t>html code</a:t>
            </a:r>
            <a:r>
              <a:rPr lang="ko-KR" altLang="en-US" baseline="0" dirty="0" smtClean="0"/>
              <a:t>가 다 사라짐</a:t>
            </a:r>
            <a:r>
              <a:rPr lang="en-US" altLang="ko-KR" baseline="0" dirty="0" smtClean="0"/>
              <a:t>-)</a:t>
            </a:r>
          </a:p>
          <a:p>
            <a:r>
              <a:rPr lang="en-US" altLang="ko-KR" baseline="0" dirty="0" smtClean="0"/>
              <a:t>LinkedIn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Selenium</a:t>
            </a:r>
            <a:r>
              <a:rPr lang="ko-KR" altLang="en-US" baseline="0" dirty="0" smtClean="0"/>
              <a:t>으로 </a:t>
            </a:r>
            <a:r>
              <a:rPr lang="ko-KR" altLang="en-US" baseline="0" dirty="0" err="1" smtClean="0"/>
              <a:t>크롤링이</a:t>
            </a:r>
            <a:r>
              <a:rPr lang="ko-KR" altLang="en-US" baseline="0" dirty="0" smtClean="0"/>
              <a:t> 가능해 </a:t>
            </a:r>
            <a:r>
              <a:rPr lang="en-US" altLang="ko-KR" baseline="0" dirty="0" smtClean="0"/>
              <a:t>LinkedIn</a:t>
            </a:r>
            <a:r>
              <a:rPr lang="ko-KR" altLang="en-US" baseline="0" dirty="0" smtClean="0"/>
              <a:t>으로 진행하였습니다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F81EE-30AA-4A98-8B32-80B973496FC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085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링크드인으로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스크레핑을</a:t>
            </a:r>
            <a:r>
              <a:rPr lang="ko-KR" altLang="en-US" dirty="0" smtClean="0"/>
              <a:t> 진행 중에도 많은 장애물들이 있었는데요 </a:t>
            </a:r>
            <a:r>
              <a:rPr lang="en-US" altLang="ko-KR" dirty="0" smtClean="0"/>
              <a:t>–</a:t>
            </a:r>
          </a:p>
          <a:p>
            <a:r>
              <a:rPr lang="ko-KR" altLang="en-US" dirty="0" smtClean="0"/>
              <a:t>키워드 검색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개인이 가지고 있는 </a:t>
            </a:r>
            <a:r>
              <a:rPr lang="en-US" altLang="ko-KR" dirty="0" smtClean="0"/>
              <a:t>connection</a:t>
            </a:r>
            <a:r>
              <a:rPr lang="ko-KR" altLang="en-US" dirty="0" smtClean="0"/>
              <a:t>을 기반으로 보여지는 프로필 수가 달라져서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Connection</a:t>
            </a:r>
            <a:r>
              <a:rPr lang="ko-KR" altLang="en-US" dirty="0" smtClean="0"/>
              <a:t>이 적으면 오른쪽 캡쳐와 같이 </a:t>
            </a:r>
            <a:r>
              <a:rPr lang="ko-KR" altLang="en-US" dirty="0" err="1" smtClean="0"/>
              <a:t>스크래핑</a:t>
            </a:r>
            <a:r>
              <a:rPr lang="ko-KR" altLang="en-US" dirty="0" smtClean="0"/>
              <a:t> 진행이 안되는 경우가 많았습니다</a:t>
            </a:r>
            <a:r>
              <a:rPr lang="en-US" altLang="ko-KR" dirty="0" smtClean="0"/>
              <a:t>. (LinkedIn Member/Real</a:t>
            </a:r>
            <a:r>
              <a:rPr lang="en-US" altLang="ko-KR" baseline="0" dirty="0" smtClean="0"/>
              <a:t> Names)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F81EE-30AA-4A98-8B32-80B973496FC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202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이러한 현상을 개선하기 위해</a:t>
            </a:r>
            <a:r>
              <a:rPr lang="en-US" altLang="ko-KR" dirty="0" smtClean="0"/>
              <a:t>,</a:t>
            </a:r>
          </a:p>
          <a:p>
            <a:r>
              <a:rPr lang="ko-KR" altLang="en-US" dirty="0" err="1" smtClean="0"/>
              <a:t>링크드인</a:t>
            </a:r>
            <a:r>
              <a:rPr lang="ko-KR" altLang="en-US" dirty="0" smtClean="0"/>
              <a:t> </a:t>
            </a:r>
            <a:r>
              <a:rPr lang="en-US" altLang="ko-KR" dirty="0" smtClean="0"/>
              <a:t>Premium</a:t>
            </a:r>
            <a:r>
              <a:rPr lang="en-US" altLang="ko-KR" baseline="0" dirty="0" smtClean="0"/>
              <a:t> service</a:t>
            </a:r>
            <a:r>
              <a:rPr lang="ko-KR" altLang="en-US" baseline="0" dirty="0" smtClean="0"/>
              <a:t>에 가입했습니다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F81EE-30AA-4A98-8B32-80B973496FC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570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서비스에 가입하니 보여지는 프로필의 수는 증가했지만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 캡쳐와 같은 경고문이 떠서 데이터를 수집하는데 어려움이 있었습니다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저희 발표는 </a:t>
            </a:r>
            <a:r>
              <a:rPr lang="ko-KR" altLang="en-US" dirty="0" err="1" smtClean="0"/>
              <a:t>여기까지고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다음주에 데이터 탐색</a:t>
            </a:r>
            <a:r>
              <a:rPr lang="en-US" altLang="ko-KR" dirty="0" smtClean="0"/>
              <a:t>/</a:t>
            </a:r>
            <a:r>
              <a:rPr lang="ko-KR" altLang="en-US" dirty="0" smtClean="0"/>
              <a:t>데이터 전처리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시각화 까지 </a:t>
            </a:r>
            <a:r>
              <a:rPr lang="ko-KR" altLang="en-US" dirty="0" err="1" smtClean="0"/>
              <a:t>공유드리겠습니다</a:t>
            </a:r>
            <a:r>
              <a:rPr lang="en-US" altLang="ko-KR" dirty="0" smtClean="0"/>
              <a:t>! </a:t>
            </a:r>
            <a:r>
              <a:rPr lang="ko-KR" altLang="en-US" dirty="0" smtClean="0"/>
              <a:t>감사합니다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F81EE-30AA-4A98-8B32-80B973496FC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8122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Data</a:t>
            </a:r>
            <a:r>
              <a:rPr lang="en-US" altLang="ko-KR" baseline="0" dirty="0" smtClean="0"/>
              <a:t> Exploration</a:t>
            </a:r>
            <a:r>
              <a:rPr lang="ko-KR" altLang="en-US" baseline="0" dirty="0" smtClean="0"/>
              <a:t>을 하기 위해 </a:t>
            </a:r>
            <a:r>
              <a:rPr lang="en-US" altLang="ko-KR" baseline="0" dirty="0" smtClean="0"/>
              <a:t>MongoDB</a:t>
            </a:r>
            <a:r>
              <a:rPr lang="ko-KR" altLang="en-US" baseline="0" dirty="0" smtClean="0"/>
              <a:t>에서 </a:t>
            </a:r>
            <a:r>
              <a:rPr lang="en-US" altLang="ko-KR" baseline="0" dirty="0" err="1" smtClean="0"/>
              <a:t>Pymongo</a:t>
            </a:r>
            <a:r>
              <a:rPr lang="ko-KR" altLang="en-US" baseline="0" dirty="0" smtClean="0"/>
              <a:t>를 사용하여 </a:t>
            </a:r>
            <a:r>
              <a:rPr lang="en-US" altLang="ko-KR" baseline="0" dirty="0" smtClean="0"/>
              <a:t>python</a:t>
            </a:r>
            <a:r>
              <a:rPr lang="ko-KR" altLang="en-US" baseline="0" dirty="0" smtClean="0"/>
              <a:t>으로 불러왔습니다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F81EE-30AA-4A98-8B32-80B973496FC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429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 발표 개요는 위와 같습니다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우선 프로젝트 개요에 대해 </a:t>
            </a:r>
            <a:r>
              <a:rPr lang="ko-KR" altLang="en-US" dirty="0" err="1" smtClean="0"/>
              <a:t>설명드린</a:t>
            </a:r>
            <a:r>
              <a:rPr lang="ko-KR" altLang="en-US" dirty="0" smtClean="0"/>
              <a:t>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어떻게 </a:t>
            </a:r>
            <a:r>
              <a:rPr lang="ko-KR" altLang="en-US" dirty="0" err="1" smtClean="0"/>
              <a:t>접근했나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그 결과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마지막으로 질문을</a:t>
            </a:r>
            <a:r>
              <a:rPr lang="ko-KR" altLang="en-US" baseline="0" dirty="0" smtClean="0"/>
              <a:t> 받을 예정입니다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오늘은 </a:t>
            </a:r>
            <a:r>
              <a:rPr lang="ko-KR" altLang="en-US" baseline="0" dirty="0" err="1" smtClean="0"/>
              <a:t>중간발표라</a:t>
            </a:r>
            <a:r>
              <a:rPr lang="ko-KR" altLang="en-US" baseline="0" dirty="0" smtClean="0"/>
              <a:t> 우선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번 방법론까지 진행할 예정입니다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F81EE-30AA-4A98-8B32-80B973496FC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121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우선 프로젝트 개요에 대해 간단히 </a:t>
            </a:r>
            <a:r>
              <a:rPr lang="ko-KR" altLang="en-US" dirty="0" err="1" smtClean="0"/>
              <a:t>설명드리겠습니다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2008</a:t>
            </a:r>
            <a:r>
              <a:rPr lang="ko-KR" altLang="en-US" dirty="0" smtClean="0"/>
              <a:t>년 </a:t>
            </a:r>
            <a:r>
              <a:rPr lang="ko-KR" altLang="en-US" dirty="0" err="1" smtClean="0"/>
              <a:t>리만사태</a:t>
            </a:r>
            <a:r>
              <a:rPr lang="ko-KR" altLang="en-US" dirty="0" smtClean="0"/>
              <a:t> 이후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세계 경제는 계속 악화되고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실업률은 이에 따라 </a:t>
            </a:r>
            <a:r>
              <a:rPr lang="ko-KR" altLang="en-US" dirty="0" err="1" smtClean="0"/>
              <a:t>상승하는경향을</a:t>
            </a:r>
            <a:r>
              <a:rPr lang="ko-KR" altLang="en-US" dirty="0" smtClean="0"/>
              <a:t> 보이고 있습니다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그래프를 보시면 점점 늘어나는 세계 실업률을 </a:t>
            </a:r>
            <a:r>
              <a:rPr lang="ko-KR" altLang="en-US" dirty="0" err="1" smtClean="0"/>
              <a:t>살펴보실수</a:t>
            </a:r>
            <a:r>
              <a:rPr lang="ko-KR" altLang="en-US" dirty="0" smtClean="0"/>
              <a:t> 있습니다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F81EE-30AA-4A98-8B32-80B973496FC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240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한국도 세계경제에서 동떨어져 있지 않아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현재 낮은 경제성장률을 보이고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혹시 여기서 퇴사하고 교육과정 등록하신 분 계실까요</a:t>
            </a:r>
            <a:r>
              <a:rPr lang="en-US" altLang="ko-KR" dirty="0" smtClean="0"/>
              <a:t>?</a:t>
            </a:r>
            <a:r>
              <a:rPr lang="ko-KR" altLang="en-US" baseline="0" dirty="0" smtClean="0"/>
              <a:t> 저도 개인적으로 이러한 조건에 만족하는 사람 중 한사람입니다</a:t>
            </a:r>
            <a:r>
              <a:rPr lang="en-US" altLang="ko-KR" baseline="0" dirty="0" smtClean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여기서 특이한 점은 좋지않은 경제때문에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취업하기 힘든 상황</a:t>
            </a:r>
            <a:r>
              <a:rPr lang="ko-KR" altLang="en-US" dirty="0" smtClean="0"/>
              <a:t>에도 불구하고 대졸 신입사원의 </a:t>
            </a:r>
            <a:r>
              <a:rPr lang="ko-KR" altLang="en-US" dirty="0" err="1" smtClean="0"/>
              <a:t>퇴사율은</a:t>
            </a:r>
            <a:r>
              <a:rPr lang="ko-KR" altLang="en-US" dirty="0" smtClean="0"/>
              <a:t> 점점 증가하고 있다는 사실입니다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F81EE-30AA-4A98-8B32-80B973496FC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650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이에 신입사원 퇴사 이유를 찾아보니</a:t>
            </a:r>
            <a:r>
              <a:rPr lang="en-US" altLang="ko-KR" dirty="0" smtClean="0"/>
              <a:t>, ‘</a:t>
            </a:r>
            <a:r>
              <a:rPr lang="ko-KR" altLang="en-US" dirty="0" smtClean="0"/>
              <a:t>적성에 맞지 않아서</a:t>
            </a:r>
            <a:r>
              <a:rPr lang="en-US" altLang="ko-KR" dirty="0" smtClean="0"/>
              <a:t>＇</a:t>
            </a:r>
            <a:r>
              <a:rPr lang="ko-KR" altLang="en-US" dirty="0" smtClean="0"/>
              <a:t>가 가장 빈번한</a:t>
            </a:r>
            <a:r>
              <a:rPr lang="en-US" altLang="ko-KR" dirty="0" smtClean="0"/>
              <a:t>(frequent)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이유였습니다</a:t>
            </a:r>
            <a:r>
              <a:rPr lang="en-US" altLang="ko-KR" baseline="0" dirty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F81EE-30AA-4A98-8B32-80B973496FC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725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힘들게 한 취업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취준생</a:t>
            </a:r>
            <a:r>
              <a:rPr lang="ko-KR" altLang="en-US" dirty="0" smtClean="0"/>
              <a:t> 입장에서도 시간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노력을 날리는 샘인데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기업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그리고 사회도 별반 다르지 않습니다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신입사원 </a:t>
            </a:r>
            <a:r>
              <a:rPr lang="ko-KR" altLang="en-US" baseline="0" dirty="0" err="1" smtClean="0"/>
              <a:t>조기퇴사는</a:t>
            </a:r>
            <a:r>
              <a:rPr lang="ko-KR" altLang="en-US" baseline="0" dirty="0" smtClean="0"/>
              <a:t> 회사에게는 비용을 야기하며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사회적으로도 손실입니다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F81EE-30AA-4A98-8B32-80B973496FC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022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이러한 손실을 줄이기 위해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개개인의 이력을 바탕으로 적성 분석을 하여 커리어 패스를 제안하는 </a:t>
            </a:r>
            <a:r>
              <a:rPr lang="ko-KR" altLang="en-US" dirty="0" err="1" smtClean="0"/>
              <a:t>플렛폼을</a:t>
            </a:r>
            <a:r>
              <a:rPr lang="ko-KR" altLang="en-US" dirty="0" smtClean="0"/>
              <a:t> 만드는 것은 어떨까</a:t>
            </a:r>
            <a:r>
              <a:rPr lang="en-US" altLang="ko-KR" dirty="0" smtClean="0"/>
              <a:t>? </a:t>
            </a:r>
            <a:r>
              <a:rPr lang="ko-KR" altLang="en-US" dirty="0" smtClean="0"/>
              <a:t>라는 아이디어로 스마트커리어가 탄생하게 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F81EE-30AA-4A98-8B32-80B973496FC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659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현재 </a:t>
            </a:r>
            <a:r>
              <a:rPr lang="ko-KR" altLang="en-US" dirty="0" err="1" smtClean="0"/>
              <a:t>웹상에</a:t>
            </a:r>
            <a:r>
              <a:rPr lang="ko-KR" altLang="en-US" dirty="0" smtClean="0"/>
              <a:t> 업데이트된 </a:t>
            </a:r>
            <a:r>
              <a:rPr lang="ko-KR" altLang="en-US" dirty="0" err="1" smtClean="0"/>
              <a:t>수만개의</a:t>
            </a:r>
            <a:r>
              <a:rPr lang="ko-KR" altLang="en-US" dirty="0" smtClean="0"/>
              <a:t> 이력서를 데이터배이스화 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지원자가 원하는 키워드에 맞는 정보를 </a:t>
            </a:r>
            <a:r>
              <a:rPr lang="ko-KR" altLang="en-US" dirty="0" err="1" smtClean="0"/>
              <a:t>시각화해서</a:t>
            </a:r>
            <a:r>
              <a:rPr lang="ko-KR" altLang="en-US" dirty="0" smtClean="0"/>
              <a:t> 제공하는 것을 목표로 하는 스마트커리어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저희는 다음과 같이 프로젝트를 진행하였습니다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F81EE-30AA-4A98-8B32-80B973496FC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214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저희는 우선 </a:t>
            </a:r>
            <a:r>
              <a:rPr lang="ko-KR" altLang="en-US" dirty="0" err="1" smtClean="0"/>
              <a:t>웹스크래핑을</a:t>
            </a:r>
            <a:r>
              <a:rPr lang="ko-KR" altLang="en-US" dirty="0" smtClean="0"/>
              <a:t> 통하여 데이터를 얻고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얻은 데이터를 탐구한 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전처리 작업을 거쳐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데이터 시각화를 진행하려고 합니다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F81EE-30AA-4A98-8B32-80B973496FC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839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463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834909" y="5412509"/>
            <a:ext cx="4904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 smtClean="0"/>
              <a:t>김은비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김은수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백서연</a:t>
            </a:r>
            <a:r>
              <a:rPr lang="en-US" altLang="ko-KR" sz="2000" dirty="0" smtClean="0"/>
              <a:t>,</a:t>
            </a:r>
            <a:r>
              <a:rPr lang="en-US" altLang="ko-KR" sz="2000" baseline="0" dirty="0" smtClean="0"/>
              <a:t> </a:t>
            </a:r>
            <a:r>
              <a:rPr lang="ko-KR" altLang="en-US" sz="2000" dirty="0" smtClean="0"/>
              <a:t>이강산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홍성민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507999" y="508000"/>
            <a:ext cx="10437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 smtClean="0">
                <a:solidFill>
                  <a:schemeClr val="accent6">
                    <a:lumMod val="50000"/>
                  </a:schemeClr>
                </a:solidFill>
                <a:effectLst/>
                <a:latin typeface="+mj-ea"/>
                <a:ea typeface="+mj-ea"/>
              </a:rPr>
              <a:t>C</a:t>
            </a:r>
            <a:endParaRPr lang="ko-KR" altLang="en-US" sz="9600" b="1" dirty="0">
              <a:solidFill>
                <a:schemeClr val="accent6">
                  <a:lumMod val="50000"/>
                </a:schemeClr>
              </a:solidFill>
              <a:effectLst/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403928" y="1219200"/>
            <a:ext cx="2530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600" dirty="0" err="1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ontents</a:t>
            </a:r>
            <a:endParaRPr lang="ko-KR" altLang="en-US" sz="3200" spc="600" dirty="0">
              <a:solidFill>
                <a:schemeClr val="accent6">
                  <a:lumMod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8" name="그림 7" descr="실외이(가) 표시된 사진&#10;&#10;높은 신뢰도로 생성된 설명">
            <a:extLst>
              <a:ext uri="{FF2B5EF4-FFF2-40B4-BE49-F238E27FC236}">
                <a16:creationId xmlns:a16="http://schemas.microsoft.com/office/drawing/2014/main" id="{A7CFC312-6283-4A76-BFC5-83B0485D69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551" y="189749"/>
            <a:ext cx="5770880" cy="6501476"/>
          </a:xfrm>
          <a:prstGeom prst="rect">
            <a:avLst/>
          </a:prstGeom>
        </p:spPr>
      </p:pic>
      <p:grpSp>
        <p:nvGrpSpPr>
          <p:cNvPr id="9" name="그룹 8"/>
          <p:cNvGrpSpPr/>
          <p:nvPr userDrawn="1"/>
        </p:nvGrpSpPr>
        <p:grpSpPr>
          <a:xfrm>
            <a:off x="1693331" y="2206643"/>
            <a:ext cx="2686706" cy="650169"/>
            <a:chOff x="968115" y="2698069"/>
            <a:chExt cx="2125020" cy="546652"/>
          </a:xfrm>
        </p:grpSpPr>
        <p:grpSp>
          <p:nvGrpSpPr>
            <p:cNvPr id="10" name="그룹 9"/>
            <p:cNvGrpSpPr/>
            <p:nvPr/>
          </p:nvGrpSpPr>
          <p:grpSpPr>
            <a:xfrm>
              <a:off x="968115" y="2698069"/>
              <a:ext cx="527834" cy="546652"/>
              <a:chOff x="1302026" y="2743201"/>
              <a:chExt cx="527834" cy="546652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1302026" y="2743201"/>
                <a:ext cx="527834" cy="546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374569" y="2824852"/>
                <a:ext cx="381884" cy="336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01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1565090" y="2779720"/>
              <a:ext cx="1528045" cy="3881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프로젝트 개요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4" name="그룹 13"/>
          <p:cNvGrpSpPr/>
          <p:nvPr userDrawn="1"/>
        </p:nvGrpSpPr>
        <p:grpSpPr>
          <a:xfrm>
            <a:off x="1693331" y="3196472"/>
            <a:ext cx="1761775" cy="650169"/>
            <a:chOff x="968115" y="2698069"/>
            <a:chExt cx="1393456" cy="546652"/>
          </a:xfrm>
        </p:grpSpPr>
        <p:grpSp>
          <p:nvGrpSpPr>
            <p:cNvPr id="15" name="그룹 14"/>
            <p:cNvGrpSpPr/>
            <p:nvPr/>
          </p:nvGrpSpPr>
          <p:grpSpPr>
            <a:xfrm>
              <a:off x="968115" y="2698069"/>
              <a:ext cx="527834" cy="546652"/>
              <a:chOff x="1302026" y="2743201"/>
              <a:chExt cx="527834" cy="546652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1302026" y="2743201"/>
                <a:ext cx="527834" cy="546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374569" y="2824852"/>
                <a:ext cx="381884" cy="336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02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565090" y="2779720"/>
              <a:ext cx="796481" cy="3881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방법론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1693331" y="4186301"/>
            <a:ext cx="1487660" cy="650169"/>
            <a:chOff x="968115" y="2698069"/>
            <a:chExt cx="1176648" cy="546652"/>
          </a:xfrm>
        </p:grpSpPr>
        <p:grpSp>
          <p:nvGrpSpPr>
            <p:cNvPr id="20" name="그룹 19"/>
            <p:cNvGrpSpPr/>
            <p:nvPr/>
          </p:nvGrpSpPr>
          <p:grpSpPr>
            <a:xfrm>
              <a:off x="968115" y="2698069"/>
              <a:ext cx="527834" cy="546652"/>
              <a:chOff x="1302026" y="2743201"/>
              <a:chExt cx="527834" cy="546652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1302026" y="2743201"/>
                <a:ext cx="527834" cy="546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374569" y="2824852"/>
                <a:ext cx="381884" cy="336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03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1565090" y="2779720"/>
              <a:ext cx="579673" cy="3881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결과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4" name="그룹 23"/>
          <p:cNvGrpSpPr/>
          <p:nvPr userDrawn="1"/>
        </p:nvGrpSpPr>
        <p:grpSpPr>
          <a:xfrm>
            <a:off x="1693331" y="5176131"/>
            <a:ext cx="1643152" cy="650169"/>
            <a:chOff x="968115" y="2698069"/>
            <a:chExt cx="1299633" cy="546652"/>
          </a:xfrm>
        </p:grpSpPr>
        <p:grpSp>
          <p:nvGrpSpPr>
            <p:cNvPr id="25" name="그룹 24"/>
            <p:cNvGrpSpPr/>
            <p:nvPr/>
          </p:nvGrpSpPr>
          <p:grpSpPr>
            <a:xfrm>
              <a:off x="968115" y="2698069"/>
              <a:ext cx="527834" cy="546652"/>
              <a:chOff x="1302026" y="2743201"/>
              <a:chExt cx="527834" cy="546652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1302026" y="2743201"/>
                <a:ext cx="527834" cy="546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374569" y="2824852"/>
                <a:ext cx="381884" cy="336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04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1565090" y="2779720"/>
              <a:ext cx="702658" cy="3881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Q&amp;A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246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507999" y="508000"/>
            <a:ext cx="10437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 smtClean="0">
                <a:solidFill>
                  <a:schemeClr val="accent6">
                    <a:lumMod val="50000"/>
                  </a:schemeClr>
                </a:solidFill>
                <a:effectLst/>
                <a:latin typeface="+mj-ea"/>
                <a:ea typeface="+mj-ea"/>
              </a:rPr>
              <a:t>C</a:t>
            </a:r>
            <a:endParaRPr lang="ko-KR" altLang="en-US" sz="9600" b="1" dirty="0">
              <a:solidFill>
                <a:schemeClr val="accent6">
                  <a:lumMod val="50000"/>
                </a:schemeClr>
              </a:solidFill>
              <a:effectLst/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403928" y="1219200"/>
            <a:ext cx="2530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600" dirty="0" err="1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ontents</a:t>
            </a:r>
            <a:endParaRPr lang="ko-KR" altLang="en-US" sz="3200" spc="600" dirty="0">
              <a:solidFill>
                <a:schemeClr val="accent6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9" name="그룹 8"/>
          <p:cNvGrpSpPr/>
          <p:nvPr userDrawn="1"/>
        </p:nvGrpSpPr>
        <p:grpSpPr>
          <a:xfrm>
            <a:off x="1693331" y="2206643"/>
            <a:ext cx="2686706" cy="650169"/>
            <a:chOff x="968115" y="2698069"/>
            <a:chExt cx="2125020" cy="546652"/>
          </a:xfrm>
        </p:grpSpPr>
        <p:grpSp>
          <p:nvGrpSpPr>
            <p:cNvPr id="10" name="그룹 9"/>
            <p:cNvGrpSpPr/>
            <p:nvPr/>
          </p:nvGrpSpPr>
          <p:grpSpPr>
            <a:xfrm>
              <a:off x="968115" y="2698069"/>
              <a:ext cx="527834" cy="546652"/>
              <a:chOff x="1302026" y="2743201"/>
              <a:chExt cx="527834" cy="546652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1302026" y="2743201"/>
                <a:ext cx="527834" cy="546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374569" y="2824852"/>
                <a:ext cx="381884" cy="336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01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1565090" y="2779720"/>
              <a:ext cx="1528045" cy="3881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프로젝트 개요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4" name="그룹 13"/>
          <p:cNvGrpSpPr/>
          <p:nvPr userDrawn="1"/>
        </p:nvGrpSpPr>
        <p:grpSpPr>
          <a:xfrm>
            <a:off x="1693331" y="3196472"/>
            <a:ext cx="1761775" cy="650169"/>
            <a:chOff x="968115" y="2698069"/>
            <a:chExt cx="1393456" cy="546652"/>
          </a:xfrm>
        </p:grpSpPr>
        <p:grpSp>
          <p:nvGrpSpPr>
            <p:cNvPr id="15" name="그룹 14"/>
            <p:cNvGrpSpPr/>
            <p:nvPr/>
          </p:nvGrpSpPr>
          <p:grpSpPr>
            <a:xfrm>
              <a:off x="968115" y="2698069"/>
              <a:ext cx="527834" cy="546652"/>
              <a:chOff x="1302026" y="2743201"/>
              <a:chExt cx="527834" cy="546652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1302026" y="2743201"/>
                <a:ext cx="527834" cy="546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374569" y="2824852"/>
                <a:ext cx="381884" cy="336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02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565090" y="2779720"/>
              <a:ext cx="796481" cy="3881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방법론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1693331" y="4186301"/>
            <a:ext cx="1487660" cy="650169"/>
            <a:chOff x="968115" y="2698069"/>
            <a:chExt cx="1176648" cy="546652"/>
          </a:xfrm>
        </p:grpSpPr>
        <p:grpSp>
          <p:nvGrpSpPr>
            <p:cNvPr id="20" name="그룹 19"/>
            <p:cNvGrpSpPr/>
            <p:nvPr/>
          </p:nvGrpSpPr>
          <p:grpSpPr>
            <a:xfrm>
              <a:off x="968115" y="2698069"/>
              <a:ext cx="527834" cy="546652"/>
              <a:chOff x="1302026" y="2743201"/>
              <a:chExt cx="527834" cy="546652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1302026" y="2743201"/>
                <a:ext cx="527834" cy="546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374569" y="2824852"/>
                <a:ext cx="381884" cy="336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03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1565090" y="2779720"/>
              <a:ext cx="579673" cy="3881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결과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4" name="그룹 23"/>
          <p:cNvGrpSpPr/>
          <p:nvPr userDrawn="1"/>
        </p:nvGrpSpPr>
        <p:grpSpPr>
          <a:xfrm>
            <a:off x="1693331" y="5176131"/>
            <a:ext cx="1643152" cy="650169"/>
            <a:chOff x="968115" y="2698069"/>
            <a:chExt cx="1299633" cy="546652"/>
          </a:xfrm>
        </p:grpSpPr>
        <p:grpSp>
          <p:nvGrpSpPr>
            <p:cNvPr id="25" name="그룹 24"/>
            <p:cNvGrpSpPr/>
            <p:nvPr/>
          </p:nvGrpSpPr>
          <p:grpSpPr>
            <a:xfrm>
              <a:off x="968115" y="2698069"/>
              <a:ext cx="527834" cy="546652"/>
              <a:chOff x="1302026" y="2743201"/>
              <a:chExt cx="527834" cy="546652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1302026" y="2743201"/>
                <a:ext cx="527834" cy="546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374569" y="2824852"/>
                <a:ext cx="381884" cy="336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04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1565090" y="2779720"/>
              <a:ext cx="702658" cy="3881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Q&amp;A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2296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개체 틀 1"/>
          <p:cNvSpPr>
            <a:spLocks noGrp="1"/>
          </p:cNvSpPr>
          <p:nvPr>
            <p:ph type="title"/>
          </p:nvPr>
        </p:nvSpPr>
        <p:spPr>
          <a:xfrm>
            <a:off x="2493818" y="323273"/>
            <a:ext cx="9388764" cy="637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Please Insert Here</a:t>
            </a:r>
            <a:endParaRPr lang="ko-KR" altLang="en-US" dirty="0"/>
          </a:p>
        </p:txBody>
      </p:sp>
      <p:sp>
        <p:nvSpPr>
          <p:cNvPr id="33" name="직사각형 32"/>
          <p:cNvSpPr/>
          <p:nvPr userDrawn="1"/>
        </p:nvSpPr>
        <p:spPr>
          <a:xfrm>
            <a:off x="193040" y="193040"/>
            <a:ext cx="2300778" cy="6492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/>
          <p:cNvCxnSpPr/>
          <p:nvPr userDrawn="1"/>
        </p:nvCxnSpPr>
        <p:spPr>
          <a:xfrm>
            <a:off x="193040" y="1274618"/>
            <a:ext cx="2300778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 userDrawn="1"/>
        </p:nvSpPr>
        <p:spPr>
          <a:xfrm>
            <a:off x="849284" y="434109"/>
            <a:ext cx="988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pc="6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  <a:endParaRPr lang="ko-KR" altLang="en-US" sz="4000" b="1" spc="6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직사각형 35"/>
          <p:cNvSpPr/>
          <p:nvPr userDrawn="1"/>
        </p:nvSpPr>
        <p:spPr>
          <a:xfrm>
            <a:off x="193040" y="1562419"/>
            <a:ext cx="2300778" cy="400110"/>
          </a:xfrm>
          <a:prstGeom prst="rect">
            <a:avLst/>
          </a:prstGeom>
          <a:solidFill>
            <a:schemeClr val="accent3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이등변 삼각형 36"/>
          <p:cNvSpPr/>
          <p:nvPr userDrawn="1"/>
        </p:nvSpPr>
        <p:spPr>
          <a:xfrm rot="10800000">
            <a:off x="318194" y="1697819"/>
            <a:ext cx="212437" cy="12931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 userDrawn="1"/>
        </p:nvGrpSpPr>
        <p:grpSpPr>
          <a:xfrm>
            <a:off x="512156" y="1588655"/>
            <a:ext cx="1681020" cy="2037168"/>
            <a:chOff x="512156" y="1588655"/>
            <a:chExt cx="1681020" cy="2037168"/>
          </a:xfrm>
        </p:grpSpPr>
        <p:sp>
          <p:nvSpPr>
            <p:cNvPr id="39" name="TextBox 38"/>
            <p:cNvSpPr txBox="1"/>
            <p:nvPr userDrawn="1"/>
          </p:nvSpPr>
          <p:spPr>
            <a:xfrm>
              <a:off x="530631" y="1588655"/>
              <a:ext cx="16625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0" dirty="0" smtClean="0">
                  <a:solidFill>
                    <a:schemeClr val="bg1"/>
                  </a:solidFill>
                  <a:effectLst/>
                </a:rPr>
                <a:t>프로젝트 개요</a:t>
              </a:r>
              <a:endParaRPr lang="ko-KR" altLang="en-US" sz="2000" b="0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/>
            <p:cNvSpPr txBox="1"/>
            <p:nvPr userDrawn="1"/>
          </p:nvSpPr>
          <p:spPr>
            <a:xfrm>
              <a:off x="530631" y="2134341"/>
              <a:ext cx="16625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0" dirty="0" smtClean="0">
                  <a:solidFill>
                    <a:schemeClr val="bg1"/>
                  </a:solidFill>
                  <a:effectLst/>
                </a:rPr>
                <a:t>방법론</a:t>
              </a:r>
              <a:endParaRPr lang="ko-KR" altLang="en-US" sz="2000" b="0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/>
            <p:cNvSpPr txBox="1"/>
            <p:nvPr userDrawn="1"/>
          </p:nvSpPr>
          <p:spPr>
            <a:xfrm>
              <a:off x="530631" y="2680027"/>
              <a:ext cx="16625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0" dirty="0" smtClean="0">
                  <a:solidFill>
                    <a:schemeClr val="bg1"/>
                  </a:solidFill>
                  <a:effectLst/>
                </a:rPr>
                <a:t>결과</a:t>
              </a:r>
              <a:endParaRPr lang="ko-KR" altLang="en-US" sz="2000" b="0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2" name="TextBox 41"/>
            <p:cNvSpPr txBox="1"/>
            <p:nvPr userDrawn="1"/>
          </p:nvSpPr>
          <p:spPr>
            <a:xfrm>
              <a:off x="512156" y="3225713"/>
              <a:ext cx="16625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0" dirty="0" smtClean="0">
                  <a:solidFill>
                    <a:schemeClr val="bg1"/>
                  </a:solidFill>
                  <a:effectLst/>
                </a:rPr>
                <a:t>Q&amp;A</a:t>
              </a:r>
              <a:endParaRPr lang="ko-KR" altLang="en-US" sz="2000" b="0" dirty="0">
                <a:solidFill>
                  <a:schemeClr val="bg1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4939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개체 틀 1"/>
          <p:cNvSpPr>
            <a:spLocks noGrp="1"/>
          </p:cNvSpPr>
          <p:nvPr>
            <p:ph type="title"/>
          </p:nvPr>
        </p:nvSpPr>
        <p:spPr>
          <a:xfrm>
            <a:off x="2493818" y="323273"/>
            <a:ext cx="9388764" cy="637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Please Insert Here</a:t>
            </a:r>
            <a:endParaRPr lang="ko-KR" altLang="en-US" dirty="0"/>
          </a:p>
        </p:txBody>
      </p:sp>
      <p:sp>
        <p:nvSpPr>
          <p:cNvPr id="20" name="직사각형 19"/>
          <p:cNvSpPr/>
          <p:nvPr userDrawn="1"/>
        </p:nvSpPr>
        <p:spPr>
          <a:xfrm>
            <a:off x="193040" y="193040"/>
            <a:ext cx="2300778" cy="6492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193040" y="1274618"/>
            <a:ext cx="2300778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849284" y="434109"/>
            <a:ext cx="988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pc="6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</a:t>
            </a:r>
            <a:endParaRPr lang="ko-KR" altLang="en-US" sz="4000" b="1" spc="6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직사각형 22"/>
          <p:cNvSpPr/>
          <p:nvPr userDrawn="1"/>
        </p:nvSpPr>
        <p:spPr>
          <a:xfrm>
            <a:off x="193040" y="2110510"/>
            <a:ext cx="2300778" cy="400110"/>
          </a:xfrm>
          <a:prstGeom prst="rect">
            <a:avLst/>
          </a:prstGeom>
          <a:solidFill>
            <a:schemeClr val="accent3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530631" y="1588655"/>
            <a:ext cx="1662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0" dirty="0" smtClean="0">
                <a:solidFill>
                  <a:schemeClr val="bg1"/>
                </a:solidFill>
                <a:effectLst/>
              </a:rPr>
              <a:t>프로젝트 개요</a:t>
            </a:r>
            <a:endParaRPr lang="ko-KR" altLang="en-US" sz="2000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530631" y="2104350"/>
            <a:ext cx="1662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0" dirty="0" smtClean="0">
                <a:solidFill>
                  <a:schemeClr val="bg1"/>
                </a:solidFill>
                <a:effectLst/>
              </a:rPr>
              <a:t>방법론</a:t>
            </a:r>
            <a:endParaRPr lang="ko-KR" altLang="en-US" sz="2000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530631" y="2620045"/>
            <a:ext cx="1662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0" dirty="0" smtClean="0">
                <a:solidFill>
                  <a:schemeClr val="bg1"/>
                </a:solidFill>
                <a:effectLst/>
              </a:rPr>
              <a:t>결과</a:t>
            </a:r>
            <a:endParaRPr lang="ko-KR" altLang="en-US" sz="2000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27" name="이등변 삼각형 26"/>
          <p:cNvSpPr/>
          <p:nvPr userDrawn="1"/>
        </p:nvSpPr>
        <p:spPr>
          <a:xfrm rot="10800000">
            <a:off x="318194" y="2245910"/>
            <a:ext cx="212437" cy="12931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 userDrawn="1"/>
        </p:nvSpPr>
        <p:spPr>
          <a:xfrm>
            <a:off x="526017" y="3135740"/>
            <a:ext cx="1662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0" dirty="0" smtClean="0">
                <a:solidFill>
                  <a:schemeClr val="bg1"/>
                </a:solidFill>
                <a:effectLst/>
              </a:rPr>
              <a:t>Q&amp;A</a:t>
            </a:r>
            <a:endParaRPr lang="ko-KR" altLang="en-US" sz="2000" b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7606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개체 틀 1"/>
          <p:cNvSpPr>
            <a:spLocks noGrp="1"/>
          </p:cNvSpPr>
          <p:nvPr>
            <p:ph type="title"/>
          </p:nvPr>
        </p:nvSpPr>
        <p:spPr>
          <a:xfrm>
            <a:off x="2493818" y="323273"/>
            <a:ext cx="9388764" cy="637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Please Insert Here</a:t>
            </a:r>
            <a:endParaRPr lang="ko-KR" altLang="en-US" dirty="0"/>
          </a:p>
        </p:txBody>
      </p:sp>
      <p:sp>
        <p:nvSpPr>
          <p:cNvPr id="20" name="직사각형 19"/>
          <p:cNvSpPr/>
          <p:nvPr userDrawn="1"/>
        </p:nvSpPr>
        <p:spPr>
          <a:xfrm>
            <a:off x="193040" y="193040"/>
            <a:ext cx="2300778" cy="6492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193040" y="1274618"/>
            <a:ext cx="2300778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849284" y="434109"/>
            <a:ext cx="988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pc="6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</a:t>
            </a:r>
            <a:endParaRPr lang="ko-KR" altLang="en-US" sz="4000" b="1" spc="6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직사각형 22"/>
          <p:cNvSpPr/>
          <p:nvPr userDrawn="1"/>
        </p:nvSpPr>
        <p:spPr>
          <a:xfrm>
            <a:off x="193040" y="2600033"/>
            <a:ext cx="2300778" cy="400110"/>
          </a:xfrm>
          <a:prstGeom prst="rect">
            <a:avLst/>
          </a:prstGeom>
          <a:solidFill>
            <a:schemeClr val="accent3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530631" y="1588655"/>
            <a:ext cx="1662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0" dirty="0" smtClean="0">
                <a:solidFill>
                  <a:schemeClr val="bg1"/>
                </a:solidFill>
                <a:effectLst/>
              </a:rPr>
              <a:t>프로젝트 개요</a:t>
            </a:r>
            <a:endParaRPr lang="ko-KR" altLang="en-US" sz="2000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530631" y="2104350"/>
            <a:ext cx="1662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0" dirty="0" smtClean="0">
                <a:solidFill>
                  <a:schemeClr val="bg1"/>
                </a:solidFill>
                <a:effectLst/>
              </a:rPr>
              <a:t>방법론</a:t>
            </a:r>
            <a:endParaRPr lang="ko-KR" altLang="en-US" sz="2000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530631" y="2620045"/>
            <a:ext cx="1662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0" dirty="0" smtClean="0">
                <a:solidFill>
                  <a:schemeClr val="bg1"/>
                </a:solidFill>
                <a:effectLst/>
              </a:rPr>
              <a:t>결과</a:t>
            </a:r>
            <a:endParaRPr lang="ko-KR" altLang="en-US" sz="2000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27" name="이등변 삼각형 26"/>
          <p:cNvSpPr/>
          <p:nvPr userDrawn="1"/>
        </p:nvSpPr>
        <p:spPr>
          <a:xfrm rot="10800000">
            <a:off x="318194" y="2735433"/>
            <a:ext cx="212437" cy="12931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 userDrawn="1"/>
        </p:nvSpPr>
        <p:spPr>
          <a:xfrm>
            <a:off x="526017" y="3135740"/>
            <a:ext cx="1662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0" dirty="0" smtClean="0">
                <a:solidFill>
                  <a:schemeClr val="bg1"/>
                </a:solidFill>
                <a:effectLst/>
              </a:rPr>
              <a:t>Q&amp;A</a:t>
            </a:r>
            <a:endParaRPr lang="ko-KR" altLang="en-US" sz="2000" b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66268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 userDrawn="1"/>
        </p:nvSpPr>
        <p:spPr>
          <a:xfrm>
            <a:off x="6834909" y="5412509"/>
            <a:ext cx="4904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 smtClean="0"/>
              <a:t>김은비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김은수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백서연</a:t>
            </a:r>
            <a:r>
              <a:rPr lang="en-US" altLang="ko-KR" sz="2000" dirty="0" smtClean="0"/>
              <a:t>,</a:t>
            </a:r>
            <a:r>
              <a:rPr lang="en-US" altLang="ko-KR" sz="2000" baseline="0" dirty="0" smtClean="0"/>
              <a:t> </a:t>
            </a:r>
            <a:r>
              <a:rPr lang="ko-KR" altLang="en-US" sz="2000" dirty="0" smtClean="0"/>
              <a:t>이강산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홍성민</a:t>
            </a:r>
            <a:endParaRPr lang="ko-KR" altLang="en-US" sz="2000" dirty="0"/>
          </a:p>
        </p:txBody>
      </p:sp>
      <p:sp>
        <p:nvSpPr>
          <p:cNvPr id="17" name="직사각형 16"/>
          <p:cNvSpPr/>
          <p:nvPr userDrawn="1"/>
        </p:nvSpPr>
        <p:spPr>
          <a:xfrm>
            <a:off x="193040" y="193040"/>
            <a:ext cx="11805920" cy="6492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제목 개체 틀 1"/>
          <p:cNvSpPr>
            <a:spLocks noGrp="1"/>
          </p:cNvSpPr>
          <p:nvPr>
            <p:ph type="title"/>
          </p:nvPr>
        </p:nvSpPr>
        <p:spPr>
          <a:xfrm>
            <a:off x="2493818" y="323273"/>
            <a:ext cx="9388764" cy="637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Please Insert Here</a:t>
            </a:r>
            <a:endParaRPr lang="ko-KR" altLang="en-US" dirty="0"/>
          </a:p>
        </p:txBody>
      </p:sp>
      <p:sp>
        <p:nvSpPr>
          <p:cNvPr id="20" name="직사각형 19"/>
          <p:cNvSpPr/>
          <p:nvPr userDrawn="1"/>
        </p:nvSpPr>
        <p:spPr>
          <a:xfrm>
            <a:off x="193040" y="193040"/>
            <a:ext cx="2300778" cy="6492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193040" y="1274618"/>
            <a:ext cx="2300778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849284" y="434109"/>
            <a:ext cx="988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pc="6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</a:t>
            </a:r>
            <a:endParaRPr lang="ko-KR" altLang="en-US" sz="4000" b="1" spc="6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직사각형 22"/>
          <p:cNvSpPr/>
          <p:nvPr userDrawn="1"/>
        </p:nvSpPr>
        <p:spPr>
          <a:xfrm>
            <a:off x="193040" y="3098791"/>
            <a:ext cx="2300778" cy="400110"/>
          </a:xfrm>
          <a:prstGeom prst="rect">
            <a:avLst/>
          </a:prstGeom>
          <a:solidFill>
            <a:schemeClr val="accent3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530631" y="1588655"/>
            <a:ext cx="1662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0" dirty="0" smtClean="0">
                <a:solidFill>
                  <a:schemeClr val="bg1"/>
                </a:solidFill>
                <a:effectLst/>
              </a:rPr>
              <a:t>프로젝트 개요</a:t>
            </a:r>
            <a:endParaRPr lang="ko-KR" altLang="en-US" sz="2000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530631" y="2104350"/>
            <a:ext cx="1662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0" dirty="0" smtClean="0">
                <a:solidFill>
                  <a:schemeClr val="bg1"/>
                </a:solidFill>
                <a:effectLst/>
              </a:rPr>
              <a:t>방법론</a:t>
            </a:r>
            <a:endParaRPr lang="ko-KR" altLang="en-US" sz="2000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530631" y="2620045"/>
            <a:ext cx="1662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0" dirty="0" smtClean="0">
                <a:solidFill>
                  <a:schemeClr val="bg1"/>
                </a:solidFill>
                <a:effectLst/>
              </a:rPr>
              <a:t>결과</a:t>
            </a:r>
            <a:endParaRPr lang="ko-KR" altLang="en-US" sz="2000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27" name="이등변 삼각형 26"/>
          <p:cNvSpPr/>
          <p:nvPr userDrawn="1"/>
        </p:nvSpPr>
        <p:spPr>
          <a:xfrm rot="10800000">
            <a:off x="318194" y="3234191"/>
            <a:ext cx="212437" cy="12931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 userDrawn="1"/>
        </p:nvSpPr>
        <p:spPr>
          <a:xfrm>
            <a:off x="526017" y="3135740"/>
            <a:ext cx="1662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0" dirty="0" smtClean="0">
                <a:solidFill>
                  <a:schemeClr val="bg1"/>
                </a:solidFill>
                <a:effectLst/>
              </a:rPr>
              <a:t>Q&amp;A</a:t>
            </a:r>
            <a:endParaRPr lang="ko-KR" altLang="en-US" sz="2000" b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86008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24000" y="2837801"/>
            <a:ext cx="9144000" cy="1182399"/>
          </a:xfrm>
        </p:spPr>
        <p:txBody>
          <a:bodyPr anchor="b"/>
          <a:lstStyle>
            <a:lvl1pPr algn="ctr">
              <a:defRPr sz="6000" b="1" spc="60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ko-KR" dirty="0" smtClean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415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6834909" y="5412509"/>
            <a:ext cx="4904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 smtClean="0"/>
              <a:t>김은비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김은수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백서연</a:t>
            </a:r>
            <a:r>
              <a:rPr lang="en-US" altLang="ko-KR" sz="2000" dirty="0" smtClean="0"/>
              <a:t>,</a:t>
            </a:r>
            <a:r>
              <a:rPr lang="en-US" altLang="ko-KR" sz="2000" baseline="0" dirty="0" smtClean="0"/>
              <a:t> </a:t>
            </a:r>
            <a:r>
              <a:rPr lang="ko-KR" altLang="en-US" sz="2000" dirty="0" smtClean="0"/>
              <a:t>이강산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홍성민</a:t>
            </a:r>
            <a:endParaRPr lang="ko-KR" altLang="en-US" sz="2000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193040" y="193040"/>
            <a:ext cx="11805920" cy="6492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제목 개체 틀 11"/>
          <p:cNvSpPr>
            <a:spLocks noGrp="1"/>
          </p:cNvSpPr>
          <p:nvPr>
            <p:ph type="title"/>
          </p:nvPr>
        </p:nvSpPr>
        <p:spPr>
          <a:xfrm>
            <a:off x="838200" y="18429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115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62" r:id="rId3"/>
    <p:sldLayoutId id="2147483657" r:id="rId4"/>
    <p:sldLayoutId id="2147483658" r:id="rId5"/>
    <p:sldLayoutId id="2147483659" r:id="rId6"/>
    <p:sldLayoutId id="2147483660" r:id="rId7"/>
    <p:sldLayoutId id="2147483661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altLang="ko-KR" b="1" spc="6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Smart Career Project</a:t>
            </a:r>
            <a:br>
              <a:rPr lang="en-US" altLang="ko-KR" b="1" spc="6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</a:br>
            <a:endParaRPr lang="ko-KR" altLang="en-US" sz="3000" b="1" spc="6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5608948" y="5439265"/>
            <a:ext cx="6095999" cy="506691"/>
          </a:xfrm>
        </p:spPr>
        <p:txBody>
          <a:bodyPr/>
          <a:lstStyle/>
          <a:p>
            <a:pPr algn="r"/>
            <a:r>
              <a:rPr lang="ko-KR" altLang="en-US" sz="2000" b="1" spc="600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김은비</a:t>
            </a:r>
            <a:r>
              <a:rPr lang="en-US" altLang="ko-KR" sz="2000" b="1" spc="6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, </a:t>
            </a:r>
            <a:r>
              <a:rPr lang="ko-KR" altLang="en-US" sz="2000" b="1" spc="6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김은수</a:t>
            </a:r>
            <a:r>
              <a:rPr lang="en-US" altLang="ko-KR" sz="2000" b="1" spc="6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, </a:t>
            </a:r>
            <a:r>
              <a:rPr lang="ko-KR" altLang="en-US" sz="2000" b="1" spc="6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백서연</a:t>
            </a:r>
            <a:r>
              <a:rPr lang="en-US" altLang="ko-KR" sz="2000" b="1" spc="6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, </a:t>
            </a:r>
            <a:r>
              <a:rPr lang="ko-KR" altLang="en-US" sz="2000" b="1" spc="6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홍성민</a:t>
            </a:r>
            <a:endParaRPr lang="ko-KR" altLang="en-US" sz="2000" b="1" spc="6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66931" y="6087358"/>
            <a:ext cx="3192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6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Mentor: </a:t>
            </a:r>
            <a:r>
              <a:rPr lang="ko-KR" altLang="en-US" sz="2000" b="1" spc="6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송재희님</a:t>
            </a:r>
            <a:endParaRPr lang="ko-KR" altLang="en-US" sz="2000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3587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300" dirty="0" smtClean="0"/>
              <a:t>1. Web Scraping</a:t>
            </a:r>
            <a:endParaRPr lang="ko-KR" altLang="en-US" spc="3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3033105" y="2347274"/>
            <a:ext cx="8055714" cy="2070902"/>
            <a:chOff x="3033105" y="2347274"/>
            <a:chExt cx="8055714" cy="207090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3105" y="2432116"/>
              <a:ext cx="8052571" cy="1986060"/>
            </a:xfrm>
            <a:prstGeom prst="rect">
              <a:avLst/>
            </a:prstGeom>
          </p:spPr>
        </p:pic>
        <p:grpSp>
          <p:nvGrpSpPr>
            <p:cNvPr id="7" name="그룹 6"/>
            <p:cNvGrpSpPr/>
            <p:nvPr/>
          </p:nvGrpSpPr>
          <p:grpSpPr>
            <a:xfrm>
              <a:off x="3648174" y="3953892"/>
              <a:ext cx="1866507" cy="367644"/>
              <a:chOff x="2837468" y="4760536"/>
              <a:chExt cx="1923068" cy="490194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2837468" y="4760536"/>
                <a:ext cx="1923068" cy="4901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917596" y="4762747"/>
                <a:ext cx="1762812" cy="41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srgbClr val="3F7B9C"/>
                    </a:solidFill>
                  </a:rPr>
                  <a:t>Webpages</a:t>
                </a:r>
                <a:endParaRPr lang="ko-KR" altLang="en-US" sz="1400" b="1" dirty="0">
                  <a:solidFill>
                    <a:srgbClr val="3F7B9C"/>
                  </a:solidFill>
                </a:endParaRP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6619195" y="3953902"/>
              <a:ext cx="1866509" cy="367645"/>
              <a:chOff x="2837468" y="4760536"/>
              <a:chExt cx="1923068" cy="490194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2837468" y="4760536"/>
                <a:ext cx="1923068" cy="4901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868212" y="4762733"/>
                <a:ext cx="1762811" cy="410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srgbClr val="3F7B9C"/>
                    </a:solidFill>
                  </a:rPr>
                  <a:t>Web Scraping</a:t>
                </a:r>
                <a:endParaRPr lang="ko-KR" altLang="en-US" sz="1400" b="1" dirty="0">
                  <a:solidFill>
                    <a:srgbClr val="3F7B9C"/>
                  </a:solidFill>
                </a:endParaRP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9100769" y="3883845"/>
              <a:ext cx="1988050" cy="451186"/>
              <a:chOff x="2741128" y="4667133"/>
              <a:chExt cx="2048294" cy="601583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2741128" y="4667133"/>
                <a:ext cx="2048294" cy="6015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839087" y="4730449"/>
                <a:ext cx="1762811" cy="410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srgbClr val="3F7B9C"/>
                    </a:solidFill>
                  </a:rPr>
                  <a:t>Mongo DB</a:t>
                </a:r>
                <a:endParaRPr lang="ko-KR" altLang="en-US" sz="1400" b="1" dirty="0">
                  <a:solidFill>
                    <a:srgbClr val="3F7B9C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10199802" y="2347274"/>
              <a:ext cx="707010" cy="9238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818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300" dirty="0"/>
              <a:t>1. Web </a:t>
            </a:r>
            <a:r>
              <a:rPr lang="en-US" altLang="ko-KR" spc="300" dirty="0" smtClean="0"/>
              <a:t>Scraping: LinkedIn vs. Indeed</a:t>
            </a:r>
            <a:endParaRPr lang="ko-KR" altLang="en-US" spc="3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107403"/>
              </p:ext>
            </p:extLst>
          </p:nvPr>
        </p:nvGraphicFramePr>
        <p:xfrm>
          <a:off x="3031243" y="2978869"/>
          <a:ext cx="8686275" cy="257351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44073">
                  <a:extLst>
                    <a:ext uri="{9D8B030D-6E8A-4147-A177-3AD203B41FA5}">
                      <a16:colId xmlns:a16="http://schemas.microsoft.com/office/drawing/2014/main" val="640736815"/>
                    </a:ext>
                  </a:extLst>
                </a:gridCol>
                <a:gridCol w="3261674">
                  <a:extLst>
                    <a:ext uri="{9D8B030D-6E8A-4147-A177-3AD203B41FA5}">
                      <a16:colId xmlns:a16="http://schemas.microsoft.com/office/drawing/2014/main" val="1906790295"/>
                    </a:ext>
                  </a:extLst>
                </a:gridCol>
                <a:gridCol w="3280528">
                  <a:extLst>
                    <a:ext uri="{9D8B030D-6E8A-4147-A177-3AD203B41FA5}">
                      <a16:colId xmlns:a16="http://schemas.microsoft.com/office/drawing/2014/main" val="2406604998"/>
                    </a:ext>
                  </a:extLst>
                </a:gridCol>
              </a:tblGrid>
              <a:tr h="895548"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ko-KR" b="1" spc="300" dirty="0" err="1" smtClean="0">
                          <a:solidFill>
                            <a:schemeClr val="tx1"/>
                          </a:solidFill>
                        </a:rPr>
                        <a:t>BeautifulSoup</a:t>
                      </a:r>
                      <a:endParaRPr lang="ko-KR" altLang="en-US" b="1" spc="3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1115098"/>
                  </a:ext>
                </a:extLst>
              </a:tr>
              <a:tr h="904973"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ko-KR" b="1" spc="300" dirty="0" err="1" smtClean="0">
                          <a:solidFill>
                            <a:schemeClr val="tx1"/>
                          </a:solidFill>
                        </a:rPr>
                        <a:t>Scrapy</a:t>
                      </a:r>
                      <a:endParaRPr lang="ko-KR" altLang="en-US" b="1" spc="3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4762569"/>
                  </a:ext>
                </a:extLst>
              </a:tr>
              <a:tr h="77299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spc="300" dirty="0" smtClean="0">
                          <a:solidFill>
                            <a:schemeClr val="tx1"/>
                          </a:solidFill>
                        </a:rPr>
                        <a:t>Selenium</a:t>
                      </a:r>
                      <a:endParaRPr lang="ko-KR" altLang="en-US" b="1" spc="3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7031534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47388" t="68585"/>
          <a:stretch/>
        </p:blipFill>
        <p:spPr>
          <a:xfrm>
            <a:off x="8456235" y="1761943"/>
            <a:ext cx="3006758" cy="86176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45327" b="58505"/>
          <a:stretch/>
        </p:blipFill>
        <p:spPr>
          <a:xfrm>
            <a:off x="4968972" y="1623684"/>
            <a:ext cx="3124593" cy="113828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34818" y="4835189"/>
            <a:ext cx="581800" cy="56836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25909" y="4055404"/>
            <a:ext cx="561189" cy="53922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45124" y="4055404"/>
            <a:ext cx="561189" cy="53922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45124" y="3126281"/>
            <a:ext cx="561189" cy="53922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25909" y="3126281"/>
            <a:ext cx="561189" cy="53922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25909" y="4931311"/>
            <a:ext cx="561189" cy="53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90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300" dirty="0"/>
              <a:t>1. Web </a:t>
            </a:r>
            <a:r>
              <a:rPr lang="en-US" altLang="ko-KR" spc="300" dirty="0" smtClean="0"/>
              <a:t>Scraping: LinkedIn Issues</a:t>
            </a:r>
            <a:endParaRPr lang="ko-KR" altLang="en-US" spc="3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3095477" y="1093411"/>
            <a:ext cx="3286125" cy="5048250"/>
            <a:chOff x="4452937" y="904875"/>
            <a:chExt cx="3286125" cy="5048250"/>
          </a:xfrm>
        </p:grpSpPr>
        <p:grpSp>
          <p:nvGrpSpPr>
            <p:cNvPr id="7" name="그룹 6"/>
            <p:cNvGrpSpPr/>
            <p:nvPr/>
          </p:nvGrpSpPr>
          <p:grpSpPr>
            <a:xfrm>
              <a:off x="4452937" y="904875"/>
              <a:ext cx="3286125" cy="5048250"/>
              <a:chOff x="4452937" y="904875"/>
              <a:chExt cx="3286125" cy="5048250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5F5F5"/>
                  </a:clrFrom>
                  <a:clrTo>
                    <a:srgbClr val="F5F5F5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4452937" y="904875"/>
                <a:ext cx="3286125" cy="5048250"/>
              </a:xfrm>
              <a:prstGeom prst="rect">
                <a:avLst/>
              </a:prstGeom>
            </p:spPr>
          </p:pic>
          <p:sp>
            <p:nvSpPr>
              <p:cNvPr id="6" name="타원 5"/>
              <p:cNvSpPr/>
              <p:nvPr/>
            </p:nvSpPr>
            <p:spPr>
              <a:xfrm>
                <a:off x="5813195" y="1461155"/>
                <a:ext cx="565608" cy="69758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4600280" y="3996965"/>
              <a:ext cx="2978871" cy="63159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/>
          <a:srcRect r="39002"/>
          <a:stretch/>
        </p:blipFill>
        <p:spPr>
          <a:xfrm>
            <a:off x="6528945" y="1208938"/>
            <a:ext cx="4905768" cy="477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00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300" dirty="0"/>
              <a:t>1. Web </a:t>
            </a:r>
            <a:r>
              <a:rPr lang="en-US" altLang="ko-KR" spc="300" dirty="0" smtClean="0"/>
              <a:t>Scraping: LinkedIn Issues</a:t>
            </a:r>
            <a:endParaRPr lang="ko-KR" altLang="en-US" spc="3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2801594" y="2102620"/>
            <a:ext cx="8773212" cy="2844094"/>
            <a:chOff x="2801594" y="961977"/>
            <a:chExt cx="8773212" cy="284409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01594" y="961977"/>
              <a:ext cx="8773212" cy="2844094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9266547" y="1081723"/>
              <a:ext cx="2177592" cy="2630078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899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300" dirty="0"/>
              <a:t>1. Web </a:t>
            </a:r>
            <a:r>
              <a:rPr lang="en-US" altLang="ko-KR" spc="300" dirty="0" smtClean="0"/>
              <a:t>Scraping: LinkedIn Issues</a:t>
            </a:r>
            <a:endParaRPr lang="ko-KR" altLang="en-US" spc="3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8623" y="1440841"/>
            <a:ext cx="4888889" cy="410588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0086" y="1345113"/>
            <a:ext cx="4292496" cy="429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15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331" y="4516788"/>
            <a:ext cx="5324475" cy="185959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300" dirty="0" smtClean="0"/>
              <a:t>2. Data Exploration</a:t>
            </a:r>
            <a:endParaRPr lang="ko-KR" altLang="en-US" spc="3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343" y="1421013"/>
            <a:ext cx="4860781" cy="1612328"/>
          </a:xfrm>
          <a:prstGeom prst="rect">
            <a:avLst/>
          </a:prstGeom>
        </p:spPr>
      </p:pic>
      <p:sp>
        <p:nvSpPr>
          <p:cNvPr id="8" name="아래쪽 화살표 7"/>
          <p:cNvSpPr/>
          <p:nvPr/>
        </p:nvSpPr>
        <p:spPr>
          <a:xfrm>
            <a:off x="6881750" y="3160114"/>
            <a:ext cx="469076" cy="15543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6964" y="3434980"/>
            <a:ext cx="3339070" cy="76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33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300" dirty="0" smtClean="0"/>
              <a:t>2. Data Exploration</a:t>
            </a:r>
            <a:endParaRPr lang="ko-KR" altLang="en-US" spc="300" dirty="0"/>
          </a:p>
        </p:txBody>
      </p:sp>
    </p:spTree>
    <p:extLst>
      <p:ext uri="{BB962C8B-B14F-4D97-AF65-F5344CB8AC3E}">
        <p14:creationId xmlns:p14="http://schemas.microsoft.com/office/powerpoint/2010/main" val="201011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300" dirty="0"/>
              <a:t>3</a:t>
            </a:r>
            <a:r>
              <a:rPr lang="en-US" altLang="ko-KR" spc="300" dirty="0" smtClean="0"/>
              <a:t>. PRE-processing</a:t>
            </a:r>
            <a:endParaRPr lang="ko-KR" altLang="en-US" spc="300" dirty="0"/>
          </a:p>
        </p:txBody>
      </p:sp>
    </p:spTree>
    <p:extLst>
      <p:ext uri="{BB962C8B-B14F-4D97-AF65-F5344CB8AC3E}">
        <p14:creationId xmlns:p14="http://schemas.microsoft.com/office/powerpoint/2010/main" val="332978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300" dirty="0" smtClean="0"/>
              <a:t>4. Visualization</a:t>
            </a:r>
            <a:endParaRPr lang="ko-KR" altLang="en-US" spc="300" dirty="0"/>
          </a:p>
        </p:txBody>
      </p:sp>
    </p:spTree>
    <p:extLst>
      <p:ext uri="{BB962C8B-B14F-4D97-AF65-F5344CB8AC3E}">
        <p14:creationId xmlns:p14="http://schemas.microsoft.com/office/powerpoint/2010/main" val="376350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346514" y="1677969"/>
            <a:ext cx="85360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 나오면 기술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우선 아래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Analyst -&gt; Analyst </a:t>
            </a:r>
            <a:r>
              <a:rPr lang="ko-KR" altLang="en-US" dirty="0" smtClean="0"/>
              <a:t>에는 </a:t>
            </a:r>
            <a:r>
              <a:rPr lang="en-US" altLang="ko-KR" dirty="0" smtClean="0"/>
              <a:t>domain </a:t>
            </a:r>
            <a:r>
              <a:rPr lang="ko-KR" altLang="en-US" dirty="0" smtClean="0"/>
              <a:t>이 어떻게 나뉘는지</a:t>
            </a:r>
            <a:r>
              <a:rPr lang="en-US" altLang="ko-KR" dirty="0" smtClean="0"/>
              <a:t>/ </a:t>
            </a:r>
            <a:r>
              <a:rPr lang="ko-KR" altLang="en-US" dirty="0" smtClean="0"/>
              <a:t>전공은</a:t>
            </a:r>
            <a:r>
              <a:rPr lang="en-US" altLang="ko-KR" dirty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학교는</a:t>
            </a:r>
            <a:r>
              <a:rPr lang="en-US" altLang="ko-KR" dirty="0" smtClean="0"/>
              <a:t>/ Challenges/ years of experiences </a:t>
            </a:r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Data Engineer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Career Counselor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471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691" y="1632057"/>
            <a:ext cx="5590096" cy="490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35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950589" y="1743959"/>
            <a:ext cx="8611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만들었던 슬라이드를 </a:t>
            </a:r>
            <a:r>
              <a:rPr lang="ko-KR" altLang="en-US" dirty="0" err="1" smtClean="0"/>
              <a:t>캡쳐해서</a:t>
            </a:r>
            <a:r>
              <a:rPr lang="ko-KR" altLang="en-US" dirty="0" smtClean="0"/>
              <a:t> 넣고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Particulary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방법론 쪽에서</a:t>
            </a:r>
            <a:r>
              <a:rPr lang="en-US" altLang="ko-KR" dirty="0" smtClean="0"/>
              <a:t>), </a:t>
            </a:r>
            <a:r>
              <a:rPr lang="ko-KR" altLang="en-US" dirty="0" smtClean="0"/>
              <a:t>클릭하면 해당 페이지로 이동할 수 있게 </a:t>
            </a:r>
            <a:r>
              <a:rPr lang="en-US" altLang="ko-KR" dirty="0" smtClean="0"/>
              <a:t>PPT </a:t>
            </a:r>
            <a:r>
              <a:rPr lang="ko-KR" altLang="en-US" dirty="0" smtClean="0"/>
              <a:t>수정하기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028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170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300" dirty="0" smtClean="0"/>
              <a:t>2008</a:t>
            </a:r>
            <a:r>
              <a:rPr lang="ko-KR" altLang="en-US" spc="300" dirty="0" smtClean="0"/>
              <a:t>년 </a:t>
            </a:r>
            <a:r>
              <a:rPr lang="ko-KR" altLang="en-US" spc="300" dirty="0" err="1" smtClean="0"/>
              <a:t>리만사태</a:t>
            </a:r>
            <a:r>
              <a:rPr lang="ko-KR" altLang="en-US" spc="300" dirty="0" smtClean="0"/>
              <a:t> 이후로 회복되지 않는 세계 경제 상황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503" y="1453755"/>
            <a:ext cx="7403298" cy="4454395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2627364" y="5999778"/>
            <a:ext cx="9388764" cy="637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algn="r"/>
            <a:r>
              <a:rPr lang="ko-KR" altLang="en-US" spc="300" dirty="0" smtClean="0"/>
              <a:t>그와 더불어 점점 높아지는 실업률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751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300" dirty="0" smtClean="0"/>
              <a:t>한국도 예외가 아닌 낮은 경제성장률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432" y="1321146"/>
            <a:ext cx="4359641" cy="40262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clrChange>
              <a:clrFrom>
                <a:srgbClr val="E3DFDC"/>
              </a:clrFrom>
              <a:clrTo>
                <a:srgbClr val="E3DFD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86946" y="2253006"/>
            <a:ext cx="5357090" cy="3094348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2662360" y="5877232"/>
            <a:ext cx="9388764" cy="637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algn="r"/>
            <a:r>
              <a:rPr lang="ko-KR" altLang="en-US" spc="300" dirty="0" smtClean="0"/>
              <a:t>하지만 이에 불구하고 계속적으로 증가하는 </a:t>
            </a:r>
            <a:r>
              <a:rPr lang="ko-KR" altLang="en-US" spc="300" dirty="0" err="1" smtClean="0"/>
              <a:t>퇴사율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177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300" dirty="0" smtClean="0"/>
              <a:t>신입사원 퇴사 이유로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200" y="1896887"/>
            <a:ext cx="4719211" cy="372523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3818" y="1896887"/>
            <a:ext cx="4737117" cy="3741216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2636791" y="5921121"/>
            <a:ext cx="9388764" cy="637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algn="r"/>
            <a:r>
              <a:rPr lang="ko-KR" altLang="en-US" dirty="0" smtClean="0"/>
              <a:t>적성에 맞지 않는 직무가 최다</a:t>
            </a:r>
            <a:r>
              <a:rPr lang="en-US" altLang="ko-KR" dirty="0" smtClean="0"/>
              <a:t>!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141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489" y="4060889"/>
            <a:ext cx="1863082" cy="162234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pc="300" dirty="0" smtClean="0"/>
              <a:t>신입사원 </a:t>
            </a:r>
            <a:r>
              <a:rPr lang="ko-KR" altLang="en-US" spc="300" dirty="0" err="1" smtClean="0"/>
              <a:t>조기퇴사는</a:t>
            </a:r>
            <a:endParaRPr lang="ko-KR" altLang="en-US" spc="3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2646218" y="5867804"/>
            <a:ext cx="9388764" cy="637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algn="r"/>
            <a:r>
              <a:rPr lang="ko-KR" altLang="en-US" spc="300" dirty="0" smtClean="0"/>
              <a:t>개인</a:t>
            </a:r>
            <a:r>
              <a:rPr lang="en-US" altLang="ko-KR" spc="300" dirty="0" smtClean="0"/>
              <a:t>, </a:t>
            </a:r>
            <a:r>
              <a:rPr lang="ko-KR" altLang="en-US" spc="300" dirty="0" smtClean="0"/>
              <a:t>기업</a:t>
            </a:r>
            <a:r>
              <a:rPr lang="en-US" altLang="ko-KR" spc="300" dirty="0" smtClean="0"/>
              <a:t>, </a:t>
            </a:r>
            <a:r>
              <a:rPr lang="ko-KR" altLang="en-US" spc="300" dirty="0" smtClean="0"/>
              <a:t>사회적 입장에서도 손실</a:t>
            </a:r>
            <a:endParaRPr lang="ko-KR" altLang="en-US" spc="3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8644" y="2307905"/>
            <a:ext cx="3164242" cy="209637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4334" y="1145855"/>
            <a:ext cx="1381125" cy="11620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9958" y="4224666"/>
            <a:ext cx="1251310" cy="117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36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pc="300" dirty="0" smtClean="0"/>
              <a:t>손실을 줄이기 위한 </a:t>
            </a:r>
            <a:r>
              <a:rPr lang="ko-KR" altLang="en-US" spc="300" dirty="0" err="1" smtClean="0"/>
              <a:t>이력중심의</a:t>
            </a:r>
            <a:r>
              <a:rPr lang="ko-KR" altLang="en-US" spc="300" dirty="0" smtClean="0"/>
              <a:t> </a:t>
            </a:r>
            <a:r>
              <a:rPr lang="ko-KR" altLang="en-US" spc="300" dirty="0" err="1" smtClean="0"/>
              <a:t>적성분석</a:t>
            </a:r>
            <a:r>
              <a:rPr lang="ko-KR" altLang="en-US" spc="300" dirty="0" smtClean="0"/>
              <a:t> </a:t>
            </a:r>
            <a:r>
              <a:rPr lang="ko-KR" altLang="en-US" spc="300" dirty="0" err="1" smtClean="0"/>
              <a:t>커리어패스</a:t>
            </a:r>
            <a:r>
              <a:rPr lang="ko-KR" altLang="en-US" spc="300" dirty="0" smtClean="0"/>
              <a:t> 제안 </a:t>
            </a:r>
            <a:r>
              <a:rPr lang="ko-KR" altLang="en-US" spc="300" dirty="0" err="1" smtClean="0"/>
              <a:t>플렛폼</a:t>
            </a:r>
            <a:r>
              <a:rPr lang="ko-KR" altLang="en-US" spc="300" dirty="0" smtClean="0"/>
              <a:t> 개발은 어떨까</a:t>
            </a:r>
            <a:r>
              <a:rPr lang="en-US" altLang="ko-KR" spc="300" dirty="0" smtClean="0"/>
              <a:t>?</a:t>
            </a:r>
            <a:endParaRPr lang="ko-KR" altLang="en-US" spc="3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2646218" y="5867804"/>
            <a:ext cx="9388764" cy="637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algn="r"/>
            <a:r>
              <a:rPr lang="ko-KR" altLang="en-US" spc="300" dirty="0" smtClean="0"/>
              <a:t>이렇게 시작된 프로젝트 </a:t>
            </a:r>
            <a:r>
              <a:rPr lang="en-US" altLang="ko-KR" spc="300" dirty="0" smtClean="0"/>
              <a:t>“</a:t>
            </a:r>
            <a:r>
              <a:rPr lang="en-US" altLang="ko-KR" spc="300" dirty="0" err="1" smtClean="0"/>
              <a:t>SmartCareer</a:t>
            </a:r>
            <a:r>
              <a:rPr lang="en-US" altLang="ko-KR" spc="300" dirty="0" smtClean="0"/>
              <a:t>”</a:t>
            </a:r>
            <a:endParaRPr lang="ko-KR" altLang="en-US" spc="3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384" y="1019418"/>
            <a:ext cx="5963632" cy="484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96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pc="300" dirty="0" smtClean="0"/>
              <a:t>웹에 있는 이력서를 데이터베이스화 하여</a:t>
            </a:r>
            <a:endParaRPr lang="ko-KR" altLang="en-US" spc="3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2646218" y="5867804"/>
            <a:ext cx="9388764" cy="637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algn="r"/>
            <a:r>
              <a:rPr lang="ko-KR" altLang="en-US" spc="300" dirty="0" smtClean="0"/>
              <a:t>키워드에 맞는 정보를 시각화하여 유저에게 제공</a:t>
            </a:r>
            <a:endParaRPr lang="ko-KR" altLang="en-US" spc="3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683" y="3450327"/>
            <a:ext cx="2873231" cy="241747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8200" y="1847655"/>
            <a:ext cx="2796755" cy="264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5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300" dirty="0" smtClean="0"/>
              <a:t>General Process</a:t>
            </a:r>
            <a:endParaRPr lang="ko-KR" altLang="en-US" spc="3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096" y="2055824"/>
            <a:ext cx="1859879" cy="1575271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4624805" y="3723912"/>
            <a:ext cx="2216239" cy="1945202"/>
            <a:chOff x="4690322" y="3139971"/>
            <a:chExt cx="2329831" cy="2135619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2740" y="3139971"/>
              <a:ext cx="2157413" cy="1846834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4690322" y="4920790"/>
              <a:ext cx="2191248" cy="35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b="1" dirty="0" smtClean="0">
                  <a:solidFill>
                    <a:srgbClr val="3F7B9C"/>
                  </a:solidFill>
                </a:rPr>
                <a:t>Data Exploration</a:t>
              </a:r>
              <a:endParaRPr lang="ko-KR" altLang="en-US" sz="1500" b="1" dirty="0">
                <a:solidFill>
                  <a:srgbClr val="3F7B9C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7069013" y="1579431"/>
            <a:ext cx="2359369" cy="2124279"/>
            <a:chOff x="6888326" y="1655150"/>
            <a:chExt cx="2076566" cy="1904097"/>
          </a:xfrm>
        </p:grpSpPr>
        <p:grpSp>
          <p:nvGrpSpPr>
            <p:cNvPr id="20" name="그룹 19"/>
            <p:cNvGrpSpPr/>
            <p:nvPr/>
          </p:nvGrpSpPr>
          <p:grpSpPr>
            <a:xfrm>
              <a:off x="6888326" y="1655150"/>
              <a:ext cx="2076566" cy="1877864"/>
              <a:chOff x="6881568" y="1699935"/>
              <a:chExt cx="2188125" cy="2168165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6881568" y="1699935"/>
                <a:ext cx="2188125" cy="2168165"/>
                <a:chOff x="7051250" y="1699935"/>
                <a:chExt cx="2188125" cy="2168165"/>
              </a:xfrm>
            </p:grpSpPr>
            <p:grpSp>
              <p:nvGrpSpPr>
                <p:cNvPr id="9" name="그룹 8"/>
                <p:cNvGrpSpPr/>
                <p:nvPr/>
              </p:nvGrpSpPr>
              <p:grpSpPr>
                <a:xfrm>
                  <a:off x="7165723" y="1699935"/>
                  <a:ext cx="2073652" cy="2168165"/>
                  <a:chOff x="5053012" y="2338387"/>
                  <a:chExt cx="2375310" cy="2375015"/>
                </a:xfrm>
              </p:grpSpPr>
              <p:pic>
                <p:nvPicPr>
                  <p:cNvPr id="6" name="그림 5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5053012" y="2338387"/>
                    <a:ext cx="2085975" cy="2181225"/>
                  </a:xfrm>
                  <a:prstGeom prst="rect">
                    <a:avLst/>
                  </a:prstGeom>
                </p:spPr>
              </p:pic>
              <p:sp>
                <p:nvSpPr>
                  <p:cNvPr id="7" name="직사각형 6"/>
                  <p:cNvSpPr/>
                  <p:nvPr/>
                </p:nvSpPr>
                <p:spPr>
                  <a:xfrm>
                    <a:off x="6777872" y="3836709"/>
                    <a:ext cx="650450" cy="87669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" name="직사각형 7"/>
                  <p:cNvSpPr/>
                  <p:nvPr/>
                </p:nvSpPr>
                <p:spPr>
                  <a:xfrm rot="2151290">
                    <a:off x="6453161" y="4316648"/>
                    <a:ext cx="767325" cy="15879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0" name="직사각형 9"/>
                <p:cNvSpPr/>
                <p:nvPr/>
              </p:nvSpPr>
              <p:spPr>
                <a:xfrm>
                  <a:off x="7051250" y="2695561"/>
                  <a:ext cx="367645" cy="3722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" name="직사각형 18"/>
              <p:cNvSpPr/>
              <p:nvPr/>
            </p:nvSpPr>
            <p:spPr>
              <a:xfrm>
                <a:off x="7065390" y="1709362"/>
                <a:ext cx="1597843" cy="4965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7169761" y="3269578"/>
              <a:ext cx="1423448" cy="289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b="1" dirty="0" smtClean="0">
                  <a:solidFill>
                    <a:srgbClr val="3F7B9C"/>
                  </a:solidFill>
                </a:rPr>
                <a:t>Pre-processing</a:t>
              </a:r>
              <a:endParaRPr lang="ko-KR" altLang="en-US" sz="1500" b="1" dirty="0">
                <a:solidFill>
                  <a:srgbClr val="3F7B9C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9122240" y="3787452"/>
            <a:ext cx="2213990" cy="1981891"/>
            <a:chOff x="9455508" y="2265360"/>
            <a:chExt cx="1840041" cy="1463740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2F2F2"/>
                </a:clrFrom>
                <a:clrTo>
                  <a:srgbClr val="F2F2F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44973" y="2265360"/>
              <a:ext cx="1514265" cy="1313023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9455508" y="3490424"/>
              <a:ext cx="1840041" cy="238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b="1" dirty="0" smtClean="0">
                  <a:solidFill>
                    <a:srgbClr val="3F7B9C"/>
                  </a:solidFill>
                </a:rPr>
                <a:t>Data Visualization</a:t>
              </a:r>
              <a:endParaRPr lang="ko-KR" altLang="en-US" sz="1500" b="1" dirty="0">
                <a:solidFill>
                  <a:srgbClr val="3F7B9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06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AAB2"/>
      </a:accent1>
      <a:accent2>
        <a:srgbClr val="7FD3D1"/>
      </a:accent2>
      <a:accent3>
        <a:srgbClr val="B4EFEC"/>
      </a:accent3>
      <a:accent4>
        <a:srgbClr val="BCCE52"/>
      </a:accent4>
      <a:accent5>
        <a:srgbClr val="EAEDB0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바른고딕 Light"/>
        <a:ea typeface="나눔바른고딕"/>
        <a:cs typeface=""/>
      </a:majorFont>
      <a:minorFont>
        <a:latin typeface="나눔바른고딕 Light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2036</TotalTime>
  <Words>632</Words>
  <Application>Microsoft Office PowerPoint</Application>
  <PresentationFormat>와이드스크린</PresentationFormat>
  <Paragraphs>89</Paragraphs>
  <Slides>21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나눔바른고딕</vt:lpstr>
      <vt:lpstr>나눔바른고딕 Light</vt:lpstr>
      <vt:lpstr>맑은 고딕</vt:lpstr>
      <vt:lpstr>Arial</vt:lpstr>
      <vt:lpstr>Office 테마</vt:lpstr>
      <vt:lpstr>Smart Career Project </vt:lpstr>
      <vt:lpstr>PowerPoint 프레젠테이션</vt:lpstr>
      <vt:lpstr>2008년 리만사태 이후로 회복되지 않는 세계 경제 상황</vt:lpstr>
      <vt:lpstr>한국도 예외가 아닌 낮은 경제성장률</vt:lpstr>
      <vt:lpstr>신입사원 퇴사 이유로 </vt:lpstr>
      <vt:lpstr>신입사원 조기퇴사는</vt:lpstr>
      <vt:lpstr>손실을 줄이기 위한 이력중심의 적성분석 커리어패스 제안 플렛폼 개발은 어떨까?</vt:lpstr>
      <vt:lpstr>웹에 있는 이력서를 데이터베이스화 하여</vt:lpstr>
      <vt:lpstr>General Process</vt:lpstr>
      <vt:lpstr>1. Web Scraping</vt:lpstr>
      <vt:lpstr>1. Web Scraping: LinkedIn vs. Indeed</vt:lpstr>
      <vt:lpstr>1. Web Scraping: LinkedIn Issues</vt:lpstr>
      <vt:lpstr>1. Web Scraping: LinkedIn Issues</vt:lpstr>
      <vt:lpstr>1. Web Scraping: LinkedIn Issues</vt:lpstr>
      <vt:lpstr>2. Data Exploration</vt:lpstr>
      <vt:lpstr>2. Data Exploration</vt:lpstr>
      <vt:lpstr>3. PRE-processing</vt:lpstr>
      <vt:lpstr>4. Visualization</vt:lpstr>
      <vt:lpstr>PowerPoint 프레젠테이션</vt:lpstr>
      <vt:lpstr>PowerPoint 프레젠테이션</vt:lpstr>
      <vt:lpstr>Thank You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Sungmin Hong</dc:creator>
  <cp:lastModifiedBy>LGULTRA</cp:lastModifiedBy>
  <cp:revision>137</cp:revision>
  <dcterms:created xsi:type="dcterms:W3CDTF">2019-11-17T12:41:29Z</dcterms:created>
  <dcterms:modified xsi:type="dcterms:W3CDTF">2019-11-22T02:37:16Z</dcterms:modified>
</cp:coreProperties>
</file>