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</p:sldIdLst>
  <p:sldSz cx="12161838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4646" autoAdjust="0"/>
  </p:normalViewPr>
  <p:slideViewPr>
    <p:cSldViewPr snapToObjects="1">
      <p:cViewPr varScale="1">
        <p:scale>
          <a:sx n="93" d="100"/>
          <a:sy n="93" d="100"/>
        </p:scale>
        <p:origin x="102" y="420"/>
      </p:cViewPr>
      <p:guideLst>
        <p:guide orient="horz" pos="2160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354D43A-908D-4B4F-93CA-16F3C8740FA8}" type="datetime1">
              <a:rPr lang="en-US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D21E116-51CD-4123-89DE-82473F3A728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13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4DB332-5844-4242-8BE0-ED2AB00D3F0C}" type="datetime1">
              <a:rPr lang="en-US"/>
              <a:pPr/>
              <a:t>5/13/2018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5BA038D-6EF6-48DC-B204-BEF7E87A88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1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219202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2743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45A5ED-76DB-4A7E-90F1-79D74D194E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76400"/>
            <a:ext cx="5371478" cy="457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76400"/>
            <a:ext cx="5371478" cy="457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F2AD55-1E3D-4366-ABFD-CE6B6415D6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9DB191-802E-4414-92E6-0067156773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3975EF-809F-4B91-BE8E-989D987E59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BEE28E2-A64B-450B-8B35-39F769F3DB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4413"/>
      </p:ext>
    </p:extLst>
  </p:cSld>
  <p:clrMapOvr>
    <a:masterClrMapping/>
  </p:clrMapOvr>
  <p:transition spd="med" advClick="0"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DB73401-0101-4408-878C-0D2B2FE24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3177"/>
      </p:ext>
    </p:extLst>
  </p:cSld>
  <p:clrMapOvr>
    <a:masterClrMapping/>
  </p:clrMapOvr>
  <p:transition spd="med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D4E9C7D-EF12-4DC5-838F-6E9FBDD040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25890"/>
      </p:ext>
    </p:extLst>
  </p:cSld>
  <p:clrMapOvr>
    <a:masterClrMapping/>
  </p:clrMapOvr>
  <p:transition spd="med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4363F9EA-5FD2-42FD-B287-395D96B6DA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20707"/>
      </p:ext>
    </p:extLst>
  </p:cSld>
  <p:clrMapOvr>
    <a:masterClrMapping/>
  </p:clrMapOvr>
  <p:transition spd="med" advClick="0"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8013" y="685800"/>
            <a:ext cx="109458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8013" y="1676400"/>
            <a:ext cx="10945812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013" y="6356350"/>
            <a:ext cx="2838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pic>
        <p:nvPicPr>
          <p:cNvPr id="3" name="Picture 2" descr="UDSealBlue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9" y="0"/>
            <a:ext cx="1294560" cy="129456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508919" y="0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chemeClr val="bg1"/>
                </a:solidFill>
                <a:latin typeface="Myriad Pro"/>
                <a:cs typeface="Myriad Pro"/>
              </a:rPr>
              <a:t>University  </a:t>
            </a:r>
            <a:r>
              <a:rPr lang="en-US" sz="3600" b="0" i="1" dirty="0">
                <a:solidFill>
                  <a:schemeClr val="bg1"/>
                </a:solidFill>
                <a:latin typeface="Apple Chancery"/>
                <a:cs typeface="Apple Chancery"/>
              </a:rPr>
              <a:t>of</a:t>
            </a:r>
            <a:r>
              <a:rPr lang="en-US" sz="3600" b="0" dirty="0">
                <a:solidFill>
                  <a:schemeClr val="bg1"/>
                </a:solidFill>
                <a:latin typeface="Myriad Pro"/>
                <a:cs typeface="Myriad Pro"/>
              </a:rPr>
              <a:t>   Delaware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5" r:id="rId6"/>
    <p:sldLayoutId id="2147483936" r:id="rId7"/>
    <p:sldLayoutId id="2147483937" r:id="rId8"/>
    <p:sldLayoutId id="2147483938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90"/>
          </a:solidFill>
          <a:latin typeface="+mj-lt"/>
          <a:ea typeface="Geneva" pitchFamily="-65" charset="-128"/>
          <a:cs typeface="Geneva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40000"/>
        <a:buFont typeface="Arial" pitchFamily="34" charset="0"/>
        <a:buChar char="•"/>
        <a:defRPr sz="2400" kern="1200">
          <a:solidFill>
            <a:srgbClr val="000090"/>
          </a:solidFill>
          <a:latin typeface="+mn-lt"/>
          <a:ea typeface="Geneva" pitchFamily="-65" charset="-128"/>
          <a:cs typeface="Geneva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000090"/>
          </a:solidFill>
          <a:latin typeface="+mn-lt"/>
          <a:ea typeface="Geneva" pitchFamily="-65" charset="-128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ＭＳ Ｐゴシック" charset="-128"/>
          <a:cs typeface="ＭＳ Ｐゴシック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dd_knot_Demo_2.bat" TargetMode="External"/><Relationship Id="rId2" Type="http://schemas.openxmlformats.org/officeDocument/2006/relationships/hyperlink" Target="Add_knot_Demo_1.b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VF_Demo_1.b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GVF_Demo_2%20.b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nake_Demo_1.ba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Snake_Demo_3.bat" TargetMode="External"/><Relationship Id="rId4" Type="http://schemas.openxmlformats.org/officeDocument/2006/relationships/hyperlink" Target="Snake_Demo_2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719" y="2829275"/>
            <a:ext cx="8839200" cy="102786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Close Cubic B-Spline Snake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ED880-EC1C-4B4A-8624-E4C9EAC3D5BC}"/>
              </a:ext>
            </a:extLst>
          </p:cNvPr>
          <p:cNvSpPr txBox="1"/>
          <p:nvPr/>
        </p:nvSpPr>
        <p:spPr>
          <a:xfrm>
            <a:off x="5146259" y="3678460"/>
            <a:ext cx="17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Zengxiang</a:t>
            </a:r>
            <a:r>
              <a:rPr lang="en-US" dirty="0"/>
              <a:t> Lu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6451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Snake: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9BF7-34A1-47AA-8A2F-5A668B648FB7}"/>
              </a:ext>
            </a:extLst>
          </p:cNvPr>
          <p:cNvSpPr txBox="1"/>
          <p:nvPr/>
        </p:nvSpPr>
        <p:spPr>
          <a:xfrm>
            <a:off x="1369959" y="2246638"/>
            <a:ext cx="8825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Add_knots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	Fit </a:t>
            </a:r>
            <a:r>
              <a:rPr lang="en-US" dirty="0" err="1"/>
              <a:t>B_spline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	Add control points -&gt; Add knot at the position of </a:t>
            </a:r>
            <a:r>
              <a:rPr lang="en-US"/>
              <a:t>sample that has </a:t>
            </a:r>
            <a:r>
              <a:rPr lang="en-US" dirty="0"/>
              <a:t>largest force.</a:t>
            </a:r>
          </a:p>
          <a:p>
            <a:endParaRPr lang="en-US" dirty="0"/>
          </a:p>
          <a:p>
            <a:r>
              <a:rPr lang="en-US" dirty="0"/>
              <a:t>This method does not work well.</a:t>
            </a:r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Demo1 ( Work)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Demo2 (Stuck- most cases)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Conclusion: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9BF7-34A1-47AA-8A2F-5A668B648FB7}"/>
              </a:ext>
            </a:extLst>
          </p:cNvPr>
          <p:cNvSpPr txBox="1"/>
          <p:nvPr/>
        </p:nvSpPr>
        <p:spPr>
          <a:xfrm>
            <a:off x="1508919" y="2895600"/>
            <a:ext cx="8825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 A functional module is built for Cubic </a:t>
            </a:r>
            <a:r>
              <a:rPr lang="en-US" dirty="0" err="1"/>
              <a:t>B_spline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Modify the original algorithm and make it faster and more efficient.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Add_knot</a:t>
            </a:r>
            <a:r>
              <a:rPr lang="en-US" dirty="0"/>
              <a:t> should be replaced by other reasonable algorithm.</a:t>
            </a:r>
          </a:p>
          <a:p>
            <a:endParaRPr lang="en-US" dirty="0"/>
          </a:p>
          <a:p>
            <a:r>
              <a:rPr lang="en-US" dirty="0"/>
              <a:t>4.Git hub: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AE6D2-BE88-444B-884C-BAA62FCB9ECC}"/>
              </a:ext>
            </a:extLst>
          </p:cNvPr>
          <p:cNvSpPr txBox="1"/>
          <p:nvPr/>
        </p:nvSpPr>
        <p:spPr>
          <a:xfrm>
            <a:off x="774516" y="1371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D7EEE-B602-44B5-9334-17C1A7D2030C}"/>
              </a:ext>
            </a:extLst>
          </p:cNvPr>
          <p:cNvSpPr txBox="1"/>
          <p:nvPr/>
        </p:nvSpPr>
        <p:spPr>
          <a:xfrm>
            <a:off x="1127919" y="2789068"/>
            <a:ext cx="75714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is trying to build a module in python which can be used to extract contour of objects by applying an active contour method called B-Spline Snake. This module contains 3 parts: GVF, </a:t>
            </a:r>
            <a:r>
              <a:rPr lang="en-US" sz="2400" dirty="0" err="1"/>
              <a:t>B_spline</a:t>
            </a:r>
            <a:r>
              <a:rPr lang="en-US" sz="2400" dirty="0"/>
              <a:t>, Snake.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F46B1-2A35-45B3-9520-ECA6848EAD4B}"/>
              </a:ext>
            </a:extLst>
          </p:cNvPr>
          <p:cNvSpPr txBox="1"/>
          <p:nvPr/>
        </p:nvSpPr>
        <p:spPr>
          <a:xfrm>
            <a:off x="1328858" y="5467165"/>
            <a:ext cx="910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Yue Wang, </a:t>
            </a:r>
            <a:r>
              <a:rPr lang="en-US" dirty="0" err="1"/>
              <a:t>Eam</a:t>
            </a:r>
            <a:r>
              <a:rPr lang="en-US" dirty="0"/>
              <a:t> </a:t>
            </a:r>
            <a:r>
              <a:rPr lang="en-US" dirty="0" err="1"/>
              <a:t>Khwang</a:t>
            </a:r>
            <a:r>
              <a:rPr lang="en-US" dirty="0"/>
              <a:t> Teoh &amp; </a:t>
            </a:r>
            <a:r>
              <a:rPr lang="en-US" dirty="0" err="1"/>
              <a:t>Dinggang</a:t>
            </a:r>
            <a:r>
              <a:rPr lang="en-US" dirty="0"/>
              <a:t> Shen, Structure-Adaptive B-Snake for Segmenting Complex Objects.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EF58-7C17-4BC1-AA69-97573593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19" y="2948444"/>
            <a:ext cx="1744501" cy="14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GVF: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6B22E-5112-4B68-8C60-F5C79DEFD175}"/>
              </a:ext>
            </a:extLst>
          </p:cNvPr>
          <p:cNvSpPr txBox="1"/>
          <p:nvPr/>
        </p:nvSpPr>
        <p:spPr>
          <a:xfrm>
            <a:off x="1677757" y="2109033"/>
            <a:ext cx="94747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Get edge by applying Laplacian Filter: OpenCV.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Image gradient of edge.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GVF can be approximated iteratively using the next equations: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endParaRPr lang="en-US" dirty="0"/>
          </a:p>
          <a:p>
            <a:r>
              <a:rPr lang="en-US" dirty="0"/>
              <a:t>4.	Termination of iteration:</a:t>
            </a:r>
          </a:p>
          <a:p>
            <a:pPr marL="800100" lvl="1" indent="-342900">
              <a:buAutoNum type="arabicPeriod"/>
            </a:pPr>
            <a:r>
              <a:rPr lang="en-US" dirty="0"/>
              <a:t>The change of flow is lower than a certain level. </a:t>
            </a:r>
          </a:p>
          <a:p>
            <a:pPr marL="800100" lvl="1" indent="-342900">
              <a:buAutoNum type="arabicPeriod"/>
            </a:pPr>
            <a:r>
              <a:rPr lang="en-US" dirty="0"/>
              <a:t>Change of flow stays in a certain level during a period of time.</a:t>
            </a:r>
          </a:p>
          <a:p>
            <a:pPr lvl="1"/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BA3B-5F9C-46F7-9CBB-3FAFB9B7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19" y="3638725"/>
            <a:ext cx="5572125" cy="1187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FD0278-EEA8-4C76-8F98-60710E013DFA}"/>
              </a:ext>
            </a:extLst>
          </p:cNvPr>
          <p:cNvSpPr txBox="1"/>
          <p:nvPr/>
        </p:nvSpPr>
        <p:spPr>
          <a:xfrm>
            <a:off x="10368765" y="36387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Demo1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07DB-E09C-4BB4-941C-21565811AB02}"/>
              </a:ext>
            </a:extLst>
          </p:cNvPr>
          <p:cNvSpPr txBox="1"/>
          <p:nvPr/>
        </p:nvSpPr>
        <p:spPr>
          <a:xfrm>
            <a:off x="10368765" y="457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4B6D9-55BF-41FB-804B-27882AA0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7" y="2362200"/>
            <a:ext cx="4857750" cy="318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BFBE0-1EA3-4A5F-A993-E09B0C5B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19" y="3106718"/>
            <a:ext cx="3381375" cy="1523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19E01A-0145-4C88-A62C-F970044B2FA5}"/>
              </a:ext>
            </a:extLst>
          </p:cNvPr>
          <p:cNvSpPr/>
          <p:nvPr/>
        </p:nvSpPr>
        <p:spPr>
          <a:xfrm>
            <a:off x="8529923" y="3922658"/>
            <a:ext cx="304800" cy="2383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78C44-E062-41F0-AE78-4B1FD6BA6A01}"/>
              </a:ext>
            </a:extLst>
          </p:cNvPr>
          <p:cNvCxnSpPr/>
          <p:nvPr/>
        </p:nvCxnSpPr>
        <p:spPr>
          <a:xfrm>
            <a:off x="8834723" y="4161034"/>
            <a:ext cx="294196" cy="715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DC9D77-E622-433C-8C26-EEF006AF20CE}"/>
              </a:ext>
            </a:extLst>
          </p:cNvPr>
          <p:cNvSpPr txBox="1"/>
          <p:nvPr/>
        </p:nvSpPr>
        <p:spPr>
          <a:xfrm>
            <a:off x="9128919" y="481852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45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7D03-C877-4498-92F5-9C6363958207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B_spline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92176-C7B2-488E-9761-DD30936B385F}"/>
              </a:ext>
            </a:extLst>
          </p:cNvPr>
          <p:cNvSpPr txBox="1"/>
          <p:nvPr/>
        </p:nvSpPr>
        <p:spPr>
          <a:xfrm>
            <a:off x="1813719" y="2667000"/>
            <a:ext cx="9220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1.Init :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control_point</a:t>
            </a:r>
            <a:endParaRPr lang="en-US" altLang="en-US" dirty="0">
              <a:solidFill>
                <a:srgbClr val="7587A6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7587A6"/>
                </a:solidFill>
                <a:latin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sample_nmber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DAD08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CF6A4C"/>
                </a:solidFill>
                <a:latin typeface="Consolas" panose="020B0609020204030204" pitchFamily="49" charset="0"/>
              </a:rPr>
              <a:t>10 </a:t>
            </a:r>
          </a:p>
          <a:p>
            <a:r>
              <a:rPr lang="en-US" altLang="en-US" dirty="0">
                <a:solidFill>
                  <a:srgbClr val="CF6A4C"/>
                </a:solidFill>
                <a:latin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sample_s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F9EE98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altLang="en-US" dirty="0"/>
              <a:t>2.reset_sample_s</a:t>
            </a:r>
            <a:endParaRPr lang="en-US" altLang="en-US" sz="3200" dirty="0"/>
          </a:p>
          <a:p>
            <a:r>
              <a:rPr lang="en-US" dirty="0"/>
              <a:t>3.reset_control_points</a:t>
            </a:r>
          </a:p>
          <a:p>
            <a:r>
              <a:rPr lang="en-US" dirty="0"/>
              <a:t>4.get_sample_s</a:t>
            </a:r>
          </a:p>
          <a:p>
            <a:r>
              <a:rPr lang="en-US" dirty="0"/>
              <a:t>5.plot</a:t>
            </a:r>
          </a:p>
          <a:p>
            <a:r>
              <a:rPr lang="en-US" dirty="0"/>
              <a:t>6.add_knot</a:t>
            </a:r>
          </a:p>
          <a:p>
            <a:r>
              <a:rPr lang="en-US" dirty="0"/>
              <a:t>7.get_sample_force: get the force at the position of sample points</a:t>
            </a:r>
          </a:p>
          <a:p>
            <a:r>
              <a:rPr lang="en-US" dirty="0"/>
              <a:t>8.get_fq: get the force of control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7D03-C877-4498-92F5-9C6363958207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88DDD-13D7-4CCD-B0FA-5D902955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19" y="2538965"/>
            <a:ext cx="5092769" cy="37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21BFA-AFC7-4E9A-AE13-DD7D66E4EA07}"/>
              </a:ext>
            </a:extLst>
          </p:cNvPr>
          <p:cNvSpPr txBox="1"/>
          <p:nvPr/>
        </p:nvSpPr>
        <p:spPr>
          <a:xfrm>
            <a:off x="880539" y="268861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Minimum Mean Square Energy Approach :</a:t>
            </a:r>
          </a:p>
          <a:p>
            <a:r>
              <a:rPr lang="en-US" dirty="0"/>
              <a:t>	Find the movement of control points that could minimize the error of movements of sample points.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M: m by n matrix</a:t>
            </a:r>
          </a:p>
          <a:p>
            <a:r>
              <a:rPr lang="en-US" dirty="0"/>
              <a:t>	m: number of sample points</a:t>
            </a:r>
          </a:p>
          <a:p>
            <a:r>
              <a:rPr lang="en-US" dirty="0"/>
              <a:t>	n: number of control points</a:t>
            </a:r>
          </a:p>
          <a:p>
            <a:endParaRPr lang="en-US" dirty="0"/>
          </a:p>
          <a:p>
            <a:r>
              <a:rPr lang="en-US" dirty="0"/>
              <a:t>Complexity: O(n^3) + O(n*n*m) + O(n*m*1)</a:t>
            </a:r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r>
              <a:rPr lang="en-US" dirty="0"/>
              <a:t>			</a:t>
            </a:r>
          </a:p>
          <a:p>
            <a:r>
              <a:rPr lang="en-US" dirty="0"/>
              <a:t>						</a:t>
            </a:r>
          </a:p>
          <a:p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4255D-61DB-4A54-B853-DA6F5C8E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19" y="3745944"/>
            <a:ext cx="215265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7841C-EC37-4129-9EC6-C689BAE2DF73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64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21BFA-AFC7-4E9A-AE13-DD7D66E4EA07}"/>
                  </a:ext>
                </a:extLst>
              </p:cNvPr>
              <p:cNvSpPr txBox="1"/>
              <p:nvPr/>
            </p:nvSpPr>
            <p:spPr>
              <a:xfrm>
                <a:off x="823119" y="2751157"/>
                <a:ext cx="9220200" cy="467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Our Approach:</a:t>
                </a:r>
              </a:p>
              <a:p>
                <a:endParaRPr lang="en-US" dirty="0"/>
              </a:p>
              <a:p>
                <a:r>
                  <a:rPr lang="en-US" dirty="0"/>
                  <a:t>	Find the movement of control points that could mostly decrease the energy of snake.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for each piece of Spline.</a:t>
                </a:r>
              </a:p>
              <a:p>
                <a:endParaRPr lang="en-US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en-US" dirty="0"/>
                  <a:t> Matrix , </a:t>
                </a:r>
                <a:r>
                  <a:rPr lang="en-US" dirty="0" err="1"/>
                  <a:t>i</a:t>
                </a:r>
                <a:r>
                  <a:rPr lang="en-US" dirty="0"/>
                  <a:t>=1,2,3, … n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: number of samples in </a:t>
                </a:r>
                <a:r>
                  <a:rPr lang="en-US" dirty="0" err="1"/>
                  <a:t>i-th</a:t>
                </a:r>
                <a:r>
                  <a:rPr lang="en-US" dirty="0"/>
                  <a:t> piece of </a:t>
                </a:r>
                <a:r>
                  <a:rPr lang="en-US" dirty="0" err="1"/>
                  <a:t>B_Spline</a:t>
                </a:r>
                <a:endParaRPr lang="en-US" dirty="0"/>
              </a:p>
              <a:p>
                <a:r>
                  <a:rPr lang="en-US" dirty="0"/>
                  <a:t>	  n: number of control points</a:t>
                </a:r>
              </a:p>
              <a:p>
                <a:r>
                  <a:rPr lang="en-US" dirty="0"/>
                  <a:t>	 </a:t>
                </a:r>
              </a:p>
              <a:p>
                <a:r>
                  <a:rPr lang="en-US" dirty="0"/>
                  <a:t>	Complexity: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∗4∗1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∗4</m:t>
                        </m:r>
                      </m:e>
                    </m:d>
                  </m:oMath>
                </a14:m>
                <a:r>
                  <a:rPr lang="en-US" dirty="0"/>
                  <a:t>, more control points!</a:t>
                </a:r>
              </a:p>
              <a:p>
                <a:r>
                  <a:rPr lang="en-US" dirty="0"/>
                  <a:t>	m: number of all samples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					</a:t>
                </a:r>
              </a:p>
              <a:p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21BFA-AFC7-4E9A-AE13-DD7D66E4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9" y="2751157"/>
                <a:ext cx="9220200" cy="4673587"/>
              </a:xfrm>
              <a:prstGeom prst="rect">
                <a:avLst/>
              </a:prstGeom>
              <a:blipFill>
                <a:blip r:embed="rId2"/>
                <a:stretch>
                  <a:fillRect l="-529" t="-652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FD9D83-B446-4DF8-B782-9E6873C6015B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346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Snake: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89BF7-34A1-47AA-8A2F-5A668B648FB7}"/>
                  </a:ext>
                </a:extLst>
              </p:cNvPr>
              <p:cNvSpPr txBox="1"/>
              <p:nvPr/>
            </p:nvSpPr>
            <p:spPr>
              <a:xfrm>
                <a:off x="1369959" y="2246638"/>
                <a:ext cx="882575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</a:t>
                </a:r>
                <a:r>
                  <a:rPr lang="en-US" dirty="0" err="1"/>
                  <a:t>B_spline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	Find the </a:t>
                </a:r>
                <a:r>
                  <a:rPr lang="en-US" dirty="0" err="1"/>
                  <a:t>B_Spline</a:t>
                </a:r>
                <a:r>
                  <a:rPr lang="en-US" dirty="0"/>
                  <a:t> with minimum energy by computing the equation iteratively:</a:t>
                </a:r>
              </a:p>
              <a:p>
                <a:r>
                  <a:rPr lang="en-US" dirty="0"/>
                  <a:t>		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Termination:</a:t>
                </a:r>
              </a:p>
              <a:p>
                <a:r>
                  <a:rPr lang="en-US" dirty="0"/>
                  <a:t>	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&lt; threshold.</a:t>
                </a:r>
              </a:p>
              <a:p>
                <a:endParaRPr lang="en-US" dirty="0"/>
              </a:p>
              <a:p>
                <a:r>
                  <a:rPr lang="en-US" dirty="0"/>
                  <a:t>	2.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stays in a same range during a period of time.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89BF7-34A1-47AA-8A2F-5A668B6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9" y="2246638"/>
                <a:ext cx="8825759" cy="3416320"/>
              </a:xfrm>
              <a:prstGeom prst="rect">
                <a:avLst/>
              </a:prstGeom>
              <a:blipFill>
                <a:blip r:embed="rId2"/>
                <a:stretch>
                  <a:fillRect l="-622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EFBDE5-ED0C-4CB8-BE5C-C61A174BBFE0}"/>
              </a:ext>
            </a:extLst>
          </p:cNvPr>
          <p:cNvSpPr txBox="1"/>
          <p:nvPr/>
        </p:nvSpPr>
        <p:spPr>
          <a:xfrm>
            <a:off x="1387429" y="5384899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Demo1</a:t>
            </a:r>
            <a:r>
              <a:rPr lang="en-US" dirty="0"/>
              <a:t> 			</a:t>
            </a:r>
          </a:p>
          <a:p>
            <a:r>
              <a:rPr lang="en-US" dirty="0">
                <a:hlinkClick r:id="rId4" action="ppaction://hlinkfile"/>
              </a:rPr>
              <a:t>Demo2 (</a:t>
            </a:r>
            <a:r>
              <a:rPr lang="en-US" altLang="en-US" dirty="0" err="1">
                <a:hlinkClick r:id="rId4" action="ppaction://hlinkfile"/>
              </a:rPr>
              <a:t>second_loop_break_inspect_time</a:t>
            </a:r>
            <a:r>
              <a:rPr lang="en-US" altLang="en-US" dirty="0">
                <a:hlinkClick r:id="rId4" action="ppaction://hlinkfile"/>
              </a:rPr>
              <a:t>= None</a:t>
            </a:r>
            <a:r>
              <a:rPr lang="en-US" dirty="0">
                <a:hlinkClick r:id="rId4" action="ppaction://hlinkfile"/>
              </a:rPr>
              <a:t>)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Demo3 (</a:t>
            </a:r>
            <a:r>
              <a:rPr lang="en-US" altLang="en-US" dirty="0" err="1">
                <a:hlinkClick r:id="rId5" action="ppaction://hlinkfile"/>
              </a:rPr>
              <a:t>init_control_num</a:t>
            </a:r>
            <a:r>
              <a:rPr lang="en-US" altLang="en-US" dirty="0">
                <a:hlinkClick r:id="rId5" action="ppaction://hlinkfile"/>
              </a:rPr>
              <a:t>=100</a:t>
            </a:r>
            <a:r>
              <a:rPr lang="en-US" dirty="0">
                <a:hlinkClick r:id="rId5" action="ppaction://hlinkfile"/>
              </a:rPr>
              <a:t>)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17SlideTemplate" id="{CCA82108-8A27-E64E-99D7-0366ED862D7F}" vid="{FBB333F0-D36F-A340-9ADD-B77AF45052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SC17SlideTemplate</Template>
  <TotalTime>682</TotalTime>
  <Words>228</Words>
  <Application>Microsoft Office PowerPoint</Application>
  <PresentationFormat>Custom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Chancery</vt:lpstr>
      <vt:lpstr>Geneva</vt:lpstr>
      <vt:lpstr>Helvetica Neue</vt:lpstr>
      <vt:lpstr>MS PGothic</vt:lpstr>
      <vt:lpstr>Myriad Pro</vt:lpstr>
      <vt:lpstr>ヒラギノ角ゴ Pro W3</vt:lpstr>
      <vt:lpstr>Arial</vt:lpstr>
      <vt:lpstr>Calibri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陆增翔</cp:lastModifiedBy>
  <cp:revision>115</cp:revision>
  <dcterms:created xsi:type="dcterms:W3CDTF">2017-11-28T02:46:56Z</dcterms:created>
  <dcterms:modified xsi:type="dcterms:W3CDTF">2018-05-14T06:57:37Z</dcterms:modified>
</cp:coreProperties>
</file>