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84351" y="1040651"/>
            <a:ext cx="1083609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Threat Recognition Algorithms </a:t>
            </a:r>
          </a:p>
          <a:p>
            <a:pPr/>
            <a:r>
              <a:t>A Study of Deep CNN-Based Classification of Image</a:t>
            </a:r>
          </a:p>
        </p:txBody>
      </p:sp>
      <p:sp>
        <p:nvSpPr>
          <p:cNvPr id="120" name="Shape 120"/>
          <p:cNvSpPr/>
          <p:nvPr/>
        </p:nvSpPr>
        <p:spPr>
          <a:xfrm>
            <a:off x="1653133" y="2725445"/>
            <a:ext cx="9698534" cy="52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/>
            </a:pPr>
            <a:r>
              <a:t>Motivation: </a:t>
            </a:r>
          </a:p>
          <a:p>
            <a:pPr lvl="1" marL="765527" indent="-321027">
              <a:buSzPct val="75000"/>
              <a:buChar char="•"/>
              <a:defRPr sz="2600"/>
            </a:pPr>
            <a:r>
              <a:t>Department of Homeland Security raises a Kaggle competition to improve the accuracy of its threat recognition algorithms. </a:t>
            </a:r>
          </a:p>
          <a:p>
            <a:pPr lvl="1" marL="765527" indent="-321027">
              <a:buSzPct val="75000"/>
              <a:buChar char="•"/>
              <a:defRPr sz="2600"/>
            </a:pPr>
          </a:p>
          <a:p>
            <a:pPr lvl="1" marL="765527" indent="-321027">
              <a:buSzPct val="75000"/>
              <a:buChar char="•"/>
              <a:defRPr sz="2600"/>
            </a:pPr>
            <a:r>
              <a:t>The algorithm is about recognizing threat (e.g., weapon, dangerous materials) from different part of human body. </a:t>
            </a:r>
          </a:p>
          <a:p>
            <a:pPr lvl="1" marL="765527" indent="-321027">
              <a:buSzPct val="75000"/>
              <a:buChar char="•"/>
              <a:defRPr sz="2600"/>
            </a:pPr>
          </a:p>
          <a:p>
            <a:pPr lvl="1" marL="765527" indent="-321027">
              <a:buSzPct val="75000"/>
              <a:buChar char="•"/>
              <a:defRPr sz="2600"/>
            </a:pPr>
            <a:r>
              <a:t>The speed and accuracy of the algorithm directly effects the waiting time and safety of passengers.</a:t>
            </a:r>
          </a:p>
          <a:p>
            <a:pPr lvl="1" marL="765527" indent="-321027">
              <a:buSzPct val="75000"/>
              <a:buChar char="•"/>
              <a:defRPr sz="2600"/>
            </a:pPr>
          </a:p>
          <a:p>
            <a:pPr lvl="1" marL="765527" indent="-321027">
              <a:buSzPct val="75000"/>
              <a:buChar char="•"/>
              <a:defRPr sz="2600"/>
            </a:pPr>
            <a:r>
              <a:t>Our goal is: improve accuracy of algorithm supported by deep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488196" y="95932"/>
            <a:ext cx="8233917" cy="835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Raw Data (Provide by Kaggle Competition):</a:t>
            </a:r>
          </a:p>
          <a:p>
            <a:pPr algn="l">
              <a:defRPr sz="2200"/>
            </a:pPr>
            <a:r>
              <a:t>1.Data source:</a:t>
            </a:r>
          </a:p>
          <a:p>
            <a:pPr lvl="1" algn="l">
              <a:defRPr sz="2200"/>
            </a:pPr>
            <a:r>
              <a:t> https://www.kaggle.com/c/passenger-screening-algorithm-challenge/data</a:t>
            </a:r>
          </a:p>
          <a:p>
            <a:pPr algn="l">
              <a:defRPr sz="2200"/>
            </a:pPr>
            <a:r>
              <a:t>2.Image data:</a:t>
            </a:r>
          </a:p>
          <a:p>
            <a:pPr lvl="1" algn="l">
              <a:defRPr sz="2200"/>
            </a:pPr>
            <a:r>
              <a:t>The data for each scan performed by the HD-AIT system is referred to as an HD-AIT Frame. A frame consists of the following four binary files:</a:t>
            </a:r>
          </a:p>
          <a:p>
            <a:pPr algn="l">
              <a:defRPr sz="2200"/>
            </a:pPr>
          </a:p>
          <a:p>
            <a:pPr lvl="2" algn="l">
              <a:defRPr sz="2200"/>
            </a:pPr>
            <a:r>
              <a:t>_.ahi = calibrated object raw data file (2.26GB per file)</a:t>
            </a:r>
          </a:p>
          <a:p>
            <a:pPr lvl="2" algn="l">
              <a:defRPr sz="2200"/>
            </a:pPr>
            <a:r>
              <a:t>_.aps = projected image angle sequence file (10.3MB per file)</a:t>
            </a:r>
          </a:p>
          <a:p>
            <a:pPr lvl="2" algn="l">
              <a:defRPr sz="2200"/>
            </a:pPr>
            <a:r>
              <a:t>_.a3d = combined image 3D file (330MB per file)</a:t>
            </a:r>
          </a:p>
          <a:p>
            <a:pPr lvl="2" algn="l">
              <a:defRPr sz="2200"/>
            </a:pPr>
            <a:r>
              <a:t>_.a3daps = combined image angle sequence file (41.2MB per file)</a:t>
            </a:r>
          </a:p>
          <a:p>
            <a:pPr lvl="2" algn="l">
              <a:defRPr sz="2200"/>
            </a:pPr>
            <a:r>
              <a:t>Considering the size of each format, _.aps is used in this project. Each scan data is consisted of 17 image taken from different angles.</a:t>
            </a:r>
          </a:p>
          <a:p>
            <a:pPr algn="l">
              <a:defRPr sz="2200"/>
            </a:pPr>
            <a:r>
              <a:t>Because the scan image is highly sensitive, bellow is a self-take picture illustrating how it looks like.</a:t>
            </a:r>
          </a:p>
          <a:p>
            <a:pPr algn="l">
              <a:defRPr sz="2200"/>
            </a:pPr>
            <a:r>
              <a:t>3.Label: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For every scan in the dataset, thread is labeled in each of 17 body zones.</a:t>
            </a:r>
          </a:p>
          <a:p>
            <a:pPr algn="l">
              <a:defRPr sz="2200"/>
            </a:pPr>
            <a:r>
              <a:t>The data is strongly unbalanced.</a:t>
            </a:r>
          </a:p>
        </p:txBody>
      </p:sp>
      <p:pic>
        <p:nvPicPr>
          <p:cNvPr id="123" name="body_z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6368" y="3245632"/>
            <a:ext cx="4233365" cy="388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732271" y="580110"/>
            <a:ext cx="611353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</a:p>
        </p:txBody>
      </p:sp>
      <p:sp>
        <p:nvSpPr>
          <p:cNvPr id="126" name="Shape 126"/>
          <p:cNvSpPr/>
          <p:nvPr/>
        </p:nvSpPr>
        <p:spPr>
          <a:xfrm>
            <a:off x="799208" y="1205031"/>
            <a:ext cx="1020129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Data preprocessing:</a:t>
            </a:r>
          </a:p>
          <a:p>
            <a:pPr algn="l">
              <a:defRPr sz="2200"/>
            </a:pPr>
            <a:r>
              <a:t>1.Select scan images with labels, </a:t>
            </a:r>
          </a:p>
          <a:p>
            <a:pPr algn="l">
              <a:defRPr sz="2200"/>
            </a:pPr>
            <a:r>
              <a:t>and then split it into train and test datasets at rate = 0.3. </a:t>
            </a:r>
          </a:p>
          <a:p>
            <a:pPr algn="l">
              <a:defRPr sz="2200"/>
            </a:pPr>
            <a:r>
              <a:t>2. For each body zone, select a 250*250 area from scan image of different angles which contains this zone. 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For each body zone, we get 17 images which has size of 250*250 and 0-1 binary label as well.</a:t>
            </a:r>
          </a:p>
        </p:txBody>
      </p:sp>
      <p:graphicFrame>
        <p:nvGraphicFramePr>
          <p:cNvPr id="127" name="Table 127"/>
          <p:cNvGraphicFramePr/>
          <p:nvPr/>
        </p:nvGraphicFramePr>
        <p:xfrm>
          <a:off x="3627373" y="4303543"/>
          <a:ext cx="4544964" cy="355719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52136"/>
                <a:gridCol w="2692827"/>
              </a:tblGrid>
              <a:tr h="711438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Sample size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4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raw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114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Labeled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114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Training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114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813952" y="1001312"/>
            <a:ext cx="1020129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Convolution neural network:</a:t>
            </a:r>
          </a:p>
          <a:p>
            <a:pPr algn="l">
              <a:defRPr sz="2200"/>
            </a:pPr>
            <a:r>
              <a:t>Structure: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995" y="1787561"/>
            <a:ext cx="59690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6575547" y="1456569"/>
            <a:ext cx="50438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Size should be checked</a:t>
            </a:r>
          </a:p>
        </p:txBody>
      </p:sp>
      <p:sp>
        <p:nvSpPr>
          <p:cNvPr id="132" name="Shape 132"/>
          <p:cNvSpPr/>
          <p:nvPr/>
        </p:nvSpPr>
        <p:spPr>
          <a:xfrm>
            <a:off x="1029334" y="5977697"/>
            <a:ext cx="109461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Image is from:https://www.cs.toronto.edu/~frossard/post/vgg16/</a:t>
            </a:r>
          </a:p>
        </p:txBody>
      </p:sp>
      <p:sp>
        <p:nvSpPr>
          <p:cNvPr id="133" name="Shape 133"/>
          <p:cNvSpPr/>
          <p:nvPr/>
        </p:nvSpPr>
        <p:spPr>
          <a:xfrm>
            <a:off x="572336" y="6891232"/>
            <a:ext cx="1020129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Hyper parameter for Training:</a:t>
            </a:r>
          </a:p>
          <a:p>
            <a:pPr algn="l">
              <a:defRPr sz="2200"/>
            </a:pPr>
            <a:r>
              <a:t>1.Data is strongly unbalanced. Weight samples to make it balanced.</a:t>
            </a:r>
          </a:p>
          <a:p>
            <a:pPr algn="l">
              <a:defRPr sz="2200"/>
            </a:pPr>
            <a:r>
              <a:t>2.</a:t>
            </a:r>
          </a:p>
          <a:p>
            <a:pPr algn="l">
              <a:defRPr sz="2200"/>
            </a:pPr>
            <a:r>
              <a:t>3.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931397" y="614454"/>
            <a:ext cx="10201296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Implementation environment and time.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Language and package:</a:t>
            </a:r>
          </a:p>
          <a:p>
            <a:pPr lvl="1" algn="l">
              <a:defRPr sz="2200"/>
            </a:pPr>
            <a:r>
              <a:t>Python: Keras.</a:t>
            </a:r>
          </a:p>
          <a:p>
            <a:pPr lvl="1" algn="l">
              <a:defRPr sz="2200"/>
            </a:pPr>
          </a:p>
          <a:p>
            <a:pPr algn="l">
              <a:defRPr sz="2200"/>
            </a:pPr>
            <a:r>
              <a:t>Platform:</a:t>
            </a:r>
          </a:p>
          <a:p>
            <a:pPr lvl="1" algn="l">
              <a:defRPr sz="2200"/>
            </a:pPr>
            <a:r>
              <a:t>GPU:</a:t>
            </a:r>
          </a:p>
          <a:p>
            <a:pPr lvl="1" algn="l">
              <a:defRPr sz="2200"/>
            </a:pPr>
            <a:r>
              <a:t>Memory:</a:t>
            </a:r>
          </a:p>
          <a:p>
            <a:pPr lvl="1" algn="l">
              <a:defRPr sz="2200"/>
            </a:pPr>
          </a:p>
          <a:p>
            <a:pPr algn="l">
              <a:defRPr sz="2200"/>
            </a:pPr>
            <a:r>
              <a:t>Running time:</a:t>
            </a:r>
          </a:p>
          <a:p>
            <a:pPr algn="l">
              <a:defRPr sz="2200"/>
            </a:pPr>
          </a:p>
          <a:p>
            <a:pPr lvl="1" algn="l">
              <a:defRPr sz="2200"/>
            </a:pPr>
            <a:r>
              <a:t>Data processing:</a:t>
            </a:r>
          </a:p>
          <a:p>
            <a:pPr lvl="2" algn="l">
              <a:defRPr sz="2200"/>
            </a:pPr>
            <a:r>
              <a:t>Around 5mins for each zone.</a:t>
            </a:r>
          </a:p>
          <a:p>
            <a:pPr lvl="1" algn="l">
              <a:defRPr sz="2200"/>
            </a:pPr>
            <a:r>
              <a:t>Training and validation.</a:t>
            </a:r>
          </a:p>
          <a:p>
            <a:pPr lvl="2" algn="l">
              <a:defRPr sz="2200"/>
            </a:pPr>
            <a:r>
              <a:t>33s for each iteration. 200 iteration for each zone.</a:t>
            </a:r>
          </a:p>
          <a:p>
            <a:pPr algn="l"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794148" y="601378"/>
            <a:ext cx="63148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Training processing of Zone 7:</a:t>
            </a:r>
          </a:p>
        </p:txBody>
      </p:sp>
      <p:pic>
        <p:nvPicPr>
          <p:cNvPr id="138" name="L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799" y="1579843"/>
            <a:ext cx="5465546" cy="4099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Recall_Precis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5596" y="1484591"/>
            <a:ext cx="5719551" cy="4289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Training_Accurac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4569" y="6009767"/>
            <a:ext cx="5860511" cy="4395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Validation_Accurac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5354" y="6212445"/>
            <a:ext cx="5320035" cy="399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62936" y="621424"/>
            <a:ext cx="1020129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Model Summary(Zone1-Zone7):</a:t>
            </a:r>
          </a:p>
          <a:p>
            <a:pPr algn="l">
              <a:defRPr sz="2200"/>
            </a:pPr>
          </a:p>
        </p:txBody>
      </p:sp>
      <p:graphicFrame>
        <p:nvGraphicFramePr>
          <p:cNvPr id="144" name="Table 144"/>
          <p:cNvGraphicFramePr/>
          <p:nvPr/>
        </p:nvGraphicFramePr>
        <p:xfrm>
          <a:off x="2837495" y="1503864"/>
          <a:ext cx="6875223" cy="460229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4811"/>
                <a:gridCol w="1200968"/>
                <a:gridCol w="1088655"/>
                <a:gridCol w="1144811"/>
                <a:gridCol w="1144811"/>
                <a:gridCol w="1144811"/>
              </a:tblGrid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Zone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Bench Mark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Train_Acc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Val_Acc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Val_Recall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Val_
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0.884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0.8812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0.2647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0.8901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0.8551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0.2222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0.9093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0.0898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0.0928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0.0928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0.9189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0.9449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0.9058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0.9101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0.3125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0.5263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0.8989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0.8667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0.0541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0.1538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7449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0.9076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0.9304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0.625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89646" y="5998870"/>
            <a:ext cx="70253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Bench mark: Predict with majority.</a:t>
            </a:r>
          </a:p>
        </p:txBody>
      </p:sp>
      <p:sp>
        <p:nvSpPr>
          <p:cNvPr id="146" name="Shape 146"/>
          <p:cNvSpPr/>
          <p:nvPr/>
        </p:nvSpPr>
        <p:spPr>
          <a:xfrm>
            <a:off x="342399" y="6644051"/>
            <a:ext cx="1277737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model only improves prediction accuracy on Zone 4</a:t>
            </a:r>
          </a:p>
          <a:p>
            <a:pPr algn="l"/>
            <a:r>
              <a:t>and 7, and recall and precision is not satisfying.Which means</a:t>
            </a:r>
          </a:p>
          <a:p>
            <a:pPr algn="l"/>
            <a:r>
              <a:t>vgg-16 CNN is not a successful model to extract threat features from scan images.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49504" y="526013"/>
            <a:ext cx="1250579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Summary of Project:</a:t>
            </a:r>
          </a:p>
          <a:p>
            <a:pPr marL="444500" indent="-444500" algn="l">
              <a:buSzPct val="75000"/>
              <a:buChar char="•"/>
            </a:pPr>
            <a:r>
              <a:t>The project shows that vgg16 seems fail to extract threat </a:t>
            </a:r>
          </a:p>
          <a:p>
            <a:pPr algn="l"/>
            <a:r>
              <a:t>features from scan image. </a:t>
            </a:r>
          </a:p>
          <a:p>
            <a:pPr algn="l"/>
            <a:r>
              <a:t>Recall the training process, vgg16 CNN tries to extract features. The low accuracy may be caused by small sample size and model construct.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