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9" r:id="rId12"/>
    <p:sldId id="266" r:id="rId13"/>
    <p:sldId id="270" r:id="rId14"/>
    <p:sldId id="267" r:id="rId15"/>
    <p:sldId id="268" r:id="rId16"/>
    <p:sldId id="262" r:id="rId17"/>
    <p:sldId id="263" r:id="rId18"/>
    <p:sldId id="264" r:id="rId19"/>
  </p:sldIdLst>
  <p:sldSz cx="12188825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pGltVtDia31YgV2CTgIT70dAs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71BA0-67A5-4D04-8951-A9366C482484}" v="855" dt="2020-08-21T20:44:48.817"/>
    <p1510:client id="{4D8EC558-B81F-46A3-92E4-11E2922863E1}" v="7" dt="2020-08-20T19:28:25.608"/>
    <p1510:client id="{8F8D87A5-26E2-4753-9B5C-18563322F632}" v="747" dt="2020-08-26T16:14:59.025"/>
    <p1510:client id="{A69557B0-2CC1-4ACA-B410-021FF81FB345}" v="2" dt="2020-08-20T20:38:02.113"/>
    <p1510:client id="{B10FB021-B5B5-4A08-B635-FFB565AF5F03}" v="8" dt="2020-08-21T21:37:22.229"/>
    <p1510:client id="{C35DB073-E5EC-41F4-B404-8E952D7361B1}" v="83" dt="2020-08-21T21:22:39.412"/>
    <p1510:client id="{DE8AC892-84EC-47EA-A048-B4EF7DE2980D}" v="2" dt="2020-08-24T17:58:22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5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21b6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21b6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9121b6862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21b686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121b686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9121b6862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121b6862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121b6862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9121b6862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7" name="Google Shape;17;p7"/>
          <p:cNvCxnSpPr/>
          <p:nvPr/>
        </p:nvCxnSpPr>
        <p:spPr>
          <a:xfrm>
            <a:off x="2854052" y="6340282"/>
            <a:ext cx="8145068" cy="0"/>
          </a:xfrm>
          <a:prstGeom prst="straightConnector1">
            <a:avLst/>
          </a:prstGeom>
          <a:noFill/>
          <a:ln w="9525" cap="flat" cmpd="sng">
            <a:solidFill>
              <a:srgbClr val="D8D8D8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 rot="5400000">
            <a:off x="1695833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 rot="2700000">
            <a:off x="11205977" y="6156312"/>
            <a:ext cx="374408" cy="374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Open Sans"/>
              <a:buNone/>
              <a:defRPr sz="3600" b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9" name="Google Shape;29;p9"/>
          <p:cNvCxnSpPr/>
          <p:nvPr/>
        </p:nvCxnSpPr>
        <p:spPr>
          <a:xfrm>
            <a:off x="2854052" y="6340282"/>
            <a:ext cx="8145068" cy="0"/>
          </a:xfrm>
          <a:prstGeom prst="straightConnector1">
            <a:avLst/>
          </a:prstGeom>
          <a:noFill/>
          <a:ln w="9525" cap="flat" cmpd="sng">
            <a:solidFill>
              <a:srgbClr val="D8D8D8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ctrTitle"/>
          </p:nvPr>
        </p:nvSpPr>
        <p:spPr>
          <a:xfrm>
            <a:off x="609440" y="4005064"/>
            <a:ext cx="6277059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Open Sans"/>
              <a:buNone/>
              <a:defRPr sz="4800" b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sz="5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rot="2700000">
            <a:off x="11205977" y="6156312"/>
            <a:ext cx="374408" cy="374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5"/>
          <p:cNvCxnSpPr/>
          <p:nvPr/>
        </p:nvCxnSpPr>
        <p:spPr>
          <a:xfrm>
            <a:off x="2854052" y="6340282"/>
            <a:ext cx="8145068" cy="0"/>
          </a:xfrm>
          <a:prstGeom prst="straightConnector1">
            <a:avLst/>
          </a:prstGeom>
          <a:noFill/>
          <a:ln w="9525" cap="flat" cmpd="sng">
            <a:solidFill>
              <a:srgbClr val="D8D8D8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ftr" idx="11"/>
          </p:nvPr>
        </p:nvSpPr>
        <p:spPr>
          <a:xfrm>
            <a:off x="610158" y="616530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11206980" y="6165304"/>
            <a:ext cx="372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1.jpe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99000">
              <a:schemeClr val="accent3"/>
            </a:gs>
            <a:gs pos="100000">
              <a:schemeClr val="accent3"/>
            </a:gs>
          </a:gsLst>
          <a:lin ang="10800000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734371" y="755733"/>
            <a:ext cx="5616624" cy="5301445"/>
          </a:xfrm>
          <a:custGeom>
            <a:avLst/>
            <a:gdLst/>
            <a:ahLst/>
            <a:cxnLst/>
            <a:rect l="l" t="t" r="r" b="b"/>
            <a:pathLst>
              <a:path w="5616624" h="5301445" extrusionOk="0">
                <a:moveTo>
                  <a:pt x="0" y="0"/>
                </a:moveTo>
                <a:lnTo>
                  <a:pt x="5616624" y="0"/>
                </a:lnTo>
                <a:lnTo>
                  <a:pt x="5616624" y="5301445"/>
                </a:lnTo>
                <a:lnTo>
                  <a:pt x="1133786" y="5301445"/>
                </a:lnTo>
                <a:lnTo>
                  <a:pt x="0" y="41676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621804" y="814142"/>
            <a:ext cx="4238227" cy="6081194"/>
            <a:chOff x="333772" y="808239"/>
            <a:chExt cx="4238227" cy="6081194"/>
          </a:xfrm>
        </p:grpSpPr>
        <p:sp>
          <p:nvSpPr>
            <p:cNvPr id="90" name="Google Shape;90;p1"/>
            <p:cNvSpPr/>
            <p:nvPr/>
          </p:nvSpPr>
          <p:spPr>
            <a:xfrm flipH="1">
              <a:off x="349319" y="822960"/>
              <a:ext cx="4222680" cy="6066473"/>
            </a:xfrm>
            <a:custGeom>
              <a:avLst/>
              <a:gdLst/>
              <a:ahLst/>
              <a:cxnLst/>
              <a:rect l="l" t="t" r="r" b="b"/>
              <a:pathLst>
                <a:path w="1408" h="2025" extrusionOk="0">
                  <a:moveTo>
                    <a:pt x="1160" y="1426"/>
                  </a:moveTo>
                  <a:cubicBezTo>
                    <a:pt x="1160" y="1426"/>
                    <a:pt x="1160" y="1426"/>
                    <a:pt x="1160" y="1426"/>
                  </a:cubicBezTo>
                  <a:cubicBezTo>
                    <a:pt x="1160" y="1417"/>
                    <a:pt x="1160" y="1417"/>
                    <a:pt x="1160" y="1417"/>
                  </a:cubicBezTo>
                  <a:cubicBezTo>
                    <a:pt x="1160" y="1403"/>
                    <a:pt x="1149" y="1392"/>
                    <a:pt x="1135" y="1392"/>
                  </a:cubicBezTo>
                  <a:cubicBezTo>
                    <a:pt x="1126" y="1392"/>
                    <a:pt x="1126" y="1392"/>
                    <a:pt x="1126" y="1392"/>
                  </a:cubicBezTo>
                  <a:cubicBezTo>
                    <a:pt x="1111" y="1376"/>
                    <a:pt x="1087" y="1347"/>
                    <a:pt x="1060" y="1302"/>
                  </a:cubicBezTo>
                  <a:cubicBezTo>
                    <a:pt x="1037" y="1169"/>
                    <a:pt x="1037" y="1169"/>
                    <a:pt x="1037" y="1169"/>
                  </a:cubicBezTo>
                  <a:cubicBezTo>
                    <a:pt x="1036" y="1181"/>
                    <a:pt x="1036" y="1192"/>
                    <a:pt x="1036" y="1203"/>
                  </a:cubicBezTo>
                  <a:cubicBezTo>
                    <a:pt x="1036" y="1203"/>
                    <a:pt x="1036" y="1203"/>
                    <a:pt x="1036" y="1203"/>
                  </a:cubicBezTo>
                  <a:cubicBezTo>
                    <a:pt x="1025" y="1153"/>
                    <a:pt x="1021" y="1115"/>
                    <a:pt x="1022" y="1081"/>
                  </a:cubicBezTo>
                  <a:cubicBezTo>
                    <a:pt x="1037" y="1169"/>
                    <a:pt x="1037" y="1169"/>
                    <a:pt x="1037" y="1169"/>
                  </a:cubicBezTo>
                  <a:cubicBezTo>
                    <a:pt x="1039" y="1145"/>
                    <a:pt x="1043" y="1119"/>
                    <a:pt x="1050" y="1092"/>
                  </a:cubicBezTo>
                  <a:cubicBezTo>
                    <a:pt x="1066" y="1033"/>
                    <a:pt x="1087" y="968"/>
                    <a:pt x="1060" y="907"/>
                  </a:cubicBezTo>
                  <a:cubicBezTo>
                    <a:pt x="1063" y="893"/>
                    <a:pt x="1067" y="878"/>
                    <a:pt x="1069" y="861"/>
                  </a:cubicBezTo>
                  <a:cubicBezTo>
                    <a:pt x="1077" y="815"/>
                    <a:pt x="1063" y="776"/>
                    <a:pt x="1043" y="744"/>
                  </a:cubicBezTo>
                  <a:cubicBezTo>
                    <a:pt x="1056" y="692"/>
                    <a:pt x="1063" y="629"/>
                    <a:pt x="1057" y="546"/>
                  </a:cubicBezTo>
                  <a:cubicBezTo>
                    <a:pt x="1061" y="546"/>
                    <a:pt x="1065" y="546"/>
                    <a:pt x="1069" y="545"/>
                  </a:cubicBezTo>
                  <a:cubicBezTo>
                    <a:pt x="1069" y="545"/>
                    <a:pt x="1078" y="115"/>
                    <a:pt x="635" y="58"/>
                  </a:cubicBezTo>
                  <a:cubicBezTo>
                    <a:pt x="191" y="0"/>
                    <a:pt x="22" y="446"/>
                    <a:pt x="143" y="658"/>
                  </a:cubicBezTo>
                  <a:cubicBezTo>
                    <a:pt x="143" y="658"/>
                    <a:pt x="154" y="692"/>
                    <a:pt x="130" y="715"/>
                  </a:cubicBezTo>
                  <a:cubicBezTo>
                    <a:pt x="107" y="737"/>
                    <a:pt x="0" y="865"/>
                    <a:pt x="23" y="887"/>
                  </a:cubicBezTo>
                  <a:cubicBezTo>
                    <a:pt x="45" y="909"/>
                    <a:pt x="111" y="917"/>
                    <a:pt x="122" y="924"/>
                  </a:cubicBezTo>
                  <a:cubicBezTo>
                    <a:pt x="134" y="931"/>
                    <a:pt x="111" y="964"/>
                    <a:pt x="111" y="964"/>
                  </a:cubicBezTo>
                  <a:cubicBezTo>
                    <a:pt x="141" y="998"/>
                    <a:pt x="141" y="998"/>
                    <a:pt x="141" y="998"/>
                  </a:cubicBezTo>
                  <a:cubicBezTo>
                    <a:pt x="141" y="998"/>
                    <a:pt x="192" y="993"/>
                    <a:pt x="233" y="994"/>
                  </a:cubicBezTo>
                  <a:cubicBezTo>
                    <a:pt x="236" y="998"/>
                    <a:pt x="239" y="1002"/>
                    <a:pt x="242" y="1006"/>
                  </a:cubicBezTo>
                  <a:cubicBezTo>
                    <a:pt x="201" y="1006"/>
                    <a:pt x="145" y="1013"/>
                    <a:pt x="145" y="1013"/>
                  </a:cubicBezTo>
                  <a:cubicBezTo>
                    <a:pt x="145" y="1013"/>
                    <a:pt x="140" y="1041"/>
                    <a:pt x="149" y="1050"/>
                  </a:cubicBezTo>
                  <a:cubicBezTo>
                    <a:pt x="158" y="1059"/>
                    <a:pt x="186" y="1087"/>
                    <a:pt x="187" y="1108"/>
                  </a:cubicBezTo>
                  <a:cubicBezTo>
                    <a:pt x="188" y="1129"/>
                    <a:pt x="152" y="1195"/>
                    <a:pt x="288" y="1189"/>
                  </a:cubicBezTo>
                  <a:cubicBezTo>
                    <a:pt x="335" y="1188"/>
                    <a:pt x="387" y="1177"/>
                    <a:pt x="436" y="1157"/>
                  </a:cubicBezTo>
                  <a:cubicBezTo>
                    <a:pt x="484" y="1202"/>
                    <a:pt x="541" y="1279"/>
                    <a:pt x="530" y="1392"/>
                  </a:cubicBezTo>
                  <a:cubicBezTo>
                    <a:pt x="517" y="1393"/>
                    <a:pt x="507" y="1404"/>
                    <a:pt x="507" y="1417"/>
                  </a:cubicBezTo>
                  <a:cubicBezTo>
                    <a:pt x="507" y="1426"/>
                    <a:pt x="507" y="1426"/>
                    <a:pt x="507" y="1426"/>
                  </a:cubicBezTo>
                  <a:cubicBezTo>
                    <a:pt x="507" y="1430"/>
                    <a:pt x="508" y="1434"/>
                    <a:pt x="510" y="1437"/>
                  </a:cubicBezTo>
                  <a:cubicBezTo>
                    <a:pt x="452" y="1456"/>
                    <a:pt x="383" y="1491"/>
                    <a:pt x="314" y="1559"/>
                  </a:cubicBezTo>
                  <a:cubicBezTo>
                    <a:pt x="141" y="1729"/>
                    <a:pt x="103" y="1977"/>
                    <a:pt x="103" y="1977"/>
                  </a:cubicBezTo>
                  <a:cubicBezTo>
                    <a:pt x="103" y="1977"/>
                    <a:pt x="87" y="2019"/>
                    <a:pt x="162" y="2022"/>
                  </a:cubicBezTo>
                  <a:cubicBezTo>
                    <a:pt x="236" y="2025"/>
                    <a:pt x="633" y="2022"/>
                    <a:pt x="633" y="2022"/>
                  </a:cubicBezTo>
                  <a:cubicBezTo>
                    <a:pt x="810" y="2022"/>
                    <a:pt x="810" y="2022"/>
                    <a:pt x="810" y="2022"/>
                  </a:cubicBezTo>
                  <a:cubicBezTo>
                    <a:pt x="810" y="2023"/>
                    <a:pt x="810" y="2023"/>
                    <a:pt x="810" y="2023"/>
                  </a:cubicBezTo>
                  <a:cubicBezTo>
                    <a:pt x="1192" y="2023"/>
                    <a:pt x="1192" y="2023"/>
                    <a:pt x="1192" y="2023"/>
                  </a:cubicBezTo>
                  <a:cubicBezTo>
                    <a:pt x="1192" y="2022"/>
                    <a:pt x="1192" y="2022"/>
                    <a:pt x="1192" y="2022"/>
                  </a:cubicBezTo>
                  <a:cubicBezTo>
                    <a:pt x="1245" y="2022"/>
                    <a:pt x="1245" y="2022"/>
                    <a:pt x="1245" y="2022"/>
                  </a:cubicBezTo>
                  <a:cubicBezTo>
                    <a:pt x="1263" y="2022"/>
                    <a:pt x="1263" y="2022"/>
                    <a:pt x="1263" y="2022"/>
                  </a:cubicBezTo>
                  <a:cubicBezTo>
                    <a:pt x="1367" y="2022"/>
                    <a:pt x="1367" y="2022"/>
                    <a:pt x="1367" y="2022"/>
                  </a:cubicBezTo>
                  <a:cubicBezTo>
                    <a:pt x="1367" y="2022"/>
                    <a:pt x="1401" y="2019"/>
                    <a:pt x="1401" y="1974"/>
                  </a:cubicBezTo>
                  <a:cubicBezTo>
                    <a:pt x="1401" y="1931"/>
                    <a:pt x="1408" y="1494"/>
                    <a:pt x="1160" y="1426"/>
                  </a:cubicBezTo>
                  <a:close/>
                  <a:moveTo>
                    <a:pt x="1010" y="1202"/>
                  </a:moveTo>
                  <a:cubicBezTo>
                    <a:pt x="991" y="1158"/>
                    <a:pt x="974" y="1106"/>
                    <a:pt x="960" y="1045"/>
                  </a:cubicBezTo>
                  <a:cubicBezTo>
                    <a:pt x="948" y="994"/>
                    <a:pt x="958" y="954"/>
                    <a:pt x="974" y="913"/>
                  </a:cubicBezTo>
                  <a:cubicBezTo>
                    <a:pt x="1019" y="1208"/>
                    <a:pt x="1019" y="1208"/>
                    <a:pt x="1019" y="1208"/>
                  </a:cubicBezTo>
                  <a:cubicBezTo>
                    <a:pt x="1016" y="1205"/>
                    <a:pt x="1013" y="1203"/>
                    <a:pt x="1010" y="12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flipH="1">
              <a:off x="1286411" y="2748847"/>
              <a:ext cx="468118" cy="2309046"/>
            </a:xfrm>
            <a:custGeom>
              <a:avLst/>
              <a:gdLst/>
              <a:ahLst/>
              <a:cxnLst/>
              <a:rect l="l" t="t" r="r" b="b"/>
              <a:pathLst>
                <a:path w="156" h="771" extrusionOk="0">
                  <a:moveTo>
                    <a:pt x="0" y="0"/>
                  </a:moveTo>
                  <a:cubicBezTo>
                    <a:pt x="0" y="0"/>
                    <a:pt x="156" y="78"/>
                    <a:pt x="134" y="213"/>
                  </a:cubicBezTo>
                  <a:cubicBezTo>
                    <a:pt x="113" y="348"/>
                    <a:pt x="63" y="389"/>
                    <a:pt x="101" y="555"/>
                  </a:cubicBezTo>
                  <a:cubicBezTo>
                    <a:pt x="140" y="720"/>
                    <a:pt x="115" y="771"/>
                    <a:pt x="115" y="771"/>
                  </a:cubicBezTo>
                </a:path>
              </a:pathLst>
            </a:custGeom>
            <a:noFill/>
            <a:ln w="76200" cap="flat" cmpd="sng">
              <a:solidFill>
                <a:srgbClr val="0875F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flipH="1">
              <a:off x="1233416" y="3263651"/>
              <a:ext cx="394936" cy="1606239"/>
            </a:xfrm>
            <a:custGeom>
              <a:avLst/>
              <a:gdLst/>
              <a:ahLst/>
              <a:cxnLst/>
              <a:rect l="l" t="t" r="r" b="b"/>
              <a:pathLst>
                <a:path w="132" h="536" extrusionOk="0">
                  <a:moveTo>
                    <a:pt x="92" y="536"/>
                  </a:moveTo>
                  <a:cubicBezTo>
                    <a:pt x="92" y="536"/>
                    <a:pt x="33" y="426"/>
                    <a:pt x="73" y="272"/>
                  </a:cubicBezTo>
                  <a:cubicBezTo>
                    <a:pt x="96" y="184"/>
                    <a:pt x="132" y="81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rgbClr val="9CC8F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flipH="1">
              <a:off x="1146354" y="1787375"/>
              <a:ext cx="2292643" cy="3226356"/>
            </a:xfrm>
            <a:custGeom>
              <a:avLst/>
              <a:gdLst/>
              <a:ahLst/>
              <a:cxnLst/>
              <a:rect l="l" t="t" r="r" b="b"/>
              <a:pathLst>
                <a:path w="765" h="1077" extrusionOk="0">
                  <a:moveTo>
                    <a:pt x="0" y="785"/>
                  </a:moveTo>
                  <a:cubicBezTo>
                    <a:pt x="0" y="785"/>
                    <a:pt x="183" y="878"/>
                    <a:pt x="155" y="1077"/>
                  </a:cubicBezTo>
                  <a:cubicBezTo>
                    <a:pt x="765" y="1077"/>
                    <a:pt x="765" y="1077"/>
                    <a:pt x="765" y="1077"/>
                  </a:cubicBezTo>
                  <a:cubicBezTo>
                    <a:pt x="765" y="1077"/>
                    <a:pt x="644" y="970"/>
                    <a:pt x="587" y="718"/>
                  </a:cubicBezTo>
                  <a:cubicBezTo>
                    <a:pt x="548" y="544"/>
                    <a:pt x="748" y="505"/>
                    <a:pt x="667" y="104"/>
                  </a:cubicBezTo>
                  <a:cubicBezTo>
                    <a:pt x="667" y="104"/>
                    <a:pt x="320" y="0"/>
                    <a:pt x="191" y="303"/>
                  </a:cubicBezTo>
                  <a:cubicBezTo>
                    <a:pt x="62" y="607"/>
                    <a:pt x="175" y="679"/>
                    <a:pt x="0" y="785"/>
                  </a:cubicBezTo>
                  <a:close/>
                </a:path>
              </a:pathLst>
            </a:custGeom>
            <a:solidFill>
              <a:srgbClr val="3E7C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flipH="1">
              <a:off x="1865565" y="2251708"/>
              <a:ext cx="1495202" cy="2997976"/>
            </a:xfrm>
            <a:custGeom>
              <a:avLst/>
              <a:gdLst/>
              <a:ahLst/>
              <a:cxnLst/>
              <a:rect l="l" t="t" r="r" b="b"/>
              <a:pathLst>
                <a:path w="499" h="1001" extrusionOk="0">
                  <a:moveTo>
                    <a:pt x="0" y="572"/>
                  </a:moveTo>
                  <a:cubicBezTo>
                    <a:pt x="0" y="572"/>
                    <a:pt x="233" y="730"/>
                    <a:pt x="171" y="1001"/>
                  </a:cubicBezTo>
                  <a:cubicBezTo>
                    <a:pt x="496" y="1001"/>
                    <a:pt x="496" y="1001"/>
                    <a:pt x="496" y="1001"/>
                  </a:cubicBezTo>
                  <a:cubicBezTo>
                    <a:pt x="496" y="1001"/>
                    <a:pt x="337" y="696"/>
                    <a:pt x="418" y="404"/>
                  </a:cubicBezTo>
                  <a:cubicBezTo>
                    <a:pt x="499" y="112"/>
                    <a:pt x="455" y="51"/>
                    <a:pt x="431" y="0"/>
                  </a:cubicBezTo>
                  <a:cubicBezTo>
                    <a:pt x="431" y="0"/>
                    <a:pt x="257" y="4"/>
                    <a:pt x="185" y="159"/>
                  </a:cubicBezTo>
                  <a:cubicBezTo>
                    <a:pt x="112" y="314"/>
                    <a:pt x="281" y="448"/>
                    <a:pt x="0" y="572"/>
                  </a:cubicBezTo>
                  <a:close/>
                </a:path>
              </a:pathLst>
            </a:custGeom>
            <a:solidFill>
              <a:srgbClr val="042F8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flipH="1">
              <a:off x="771608" y="5220662"/>
              <a:ext cx="2175298" cy="1644092"/>
            </a:xfrm>
            <a:custGeom>
              <a:avLst/>
              <a:gdLst/>
              <a:ahLst/>
              <a:cxnLst/>
              <a:rect l="l" t="t" r="r" b="b"/>
              <a:pathLst>
                <a:path w="1724" h="1303" extrusionOk="0">
                  <a:moveTo>
                    <a:pt x="1724" y="1303"/>
                  </a:moveTo>
                  <a:lnTo>
                    <a:pt x="0" y="1303"/>
                  </a:lnTo>
                  <a:lnTo>
                    <a:pt x="0" y="0"/>
                  </a:lnTo>
                  <a:lnTo>
                    <a:pt x="1520" y="0"/>
                  </a:lnTo>
                  <a:lnTo>
                    <a:pt x="1589" y="114"/>
                  </a:lnTo>
                  <a:lnTo>
                    <a:pt x="1724" y="218"/>
                  </a:lnTo>
                  <a:lnTo>
                    <a:pt x="1724" y="1303"/>
                  </a:lnTo>
                  <a:close/>
                </a:path>
              </a:pathLst>
            </a:custGeom>
            <a:solidFill>
              <a:srgbClr val="042F8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flipH="1">
              <a:off x="2763946" y="2716041"/>
              <a:ext cx="1187329" cy="1504034"/>
            </a:xfrm>
            <a:custGeom>
              <a:avLst/>
              <a:gdLst/>
              <a:ahLst/>
              <a:cxnLst/>
              <a:rect l="l" t="t" r="r" b="b"/>
              <a:pathLst>
                <a:path w="396" h="502" extrusionOk="0">
                  <a:moveTo>
                    <a:pt x="0" y="326"/>
                  </a:moveTo>
                  <a:cubicBezTo>
                    <a:pt x="0" y="326"/>
                    <a:pt x="85" y="400"/>
                    <a:pt x="72" y="451"/>
                  </a:cubicBezTo>
                  <a:cubicBezTo>
                    <a:pt x="60" y="502"/>
                    <a:pt x="396" y="397"/>
                    <a:pt x="394" y="198"/>
                  </a:cubicBezTo>
                  <a:cubicBezTo>
                    <a:pt x="392" y="0"/>
                    <a:pt x="0" y="326"/>
                    <a:pt x="0" y="326"/>
                  </a:cubicBezTo>
                  <a:close/>
                </a:path>
              </a:pathLst>
            </a:custGeom>
            <a:solidFill>
              <a:srgbClr val="024D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 flipH="1">
              <a:off x="1619519" y="2728658"/>
              <a:ext cx="902168" cy="900907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51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4"/>
                    <a:pt x="67" y="301"/>
                    <a:pt x="151" y="301"/>
                  </a:cubicBezTo>
                  <a:cubicBezTo>
                    <a:pt x="234" y="301"/>
                    <a:pt x="301" y="234"/>
                    <a:pt x="301" y="150"/>
                  </a:cubicBezTo>
                  <a:cubicBezTo>
                    <a:pt x="301" y="67"/>
                    <a:pt x="234" y="0"/>
                    <a:pt x="151" y="0"/>
                  </a:cubicBezTo>
                  <a:close/>
                  <a:moveTo>
                    <a:pt x="151" y="246"/>
                  </a:moveTo>
                  <a:cubicBezTo>
                    <a:pt x="98" y="246"/>
                    <a:pt x="55" y="203"/>
                    <a:pt x="55" y="150"/>
                  </a:cubicBezTo>
                  <a:cubicBezTo>
                    <a:pt x="55" y="98"/>
                    <a:pt x="98" y="55"/>
                    <a:pt x="151" y="55"/>
                  </a:cubicBezTo>
                  <a:cubicBezTo>
                    <a:pt x="203" y="55"/>
                    <a:pt x="246" y="98"/>
                    <a:pt x="246" y="150"/>
                  </a:cubicBezTo>
                  <a:cubicBezTo>
                    <a:pt x="246" y="203"/>
                    <a:pt x="203" y="246"/>
                    <a:pt x="151" y="246"/>
                  </a:cubicBezTo>
                  <a:close/>
                </a:path>
              </a:pathLst>
            </a:custGeom>
            <a:solidFill>
              <a:srgbClr val="7EA8F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flipH="1">
              <a:off x="1813832" y="2922972"/>
              <a:ext cx="513542" cy="512280"/>
            </a:xfrm>
            <a:prstGeom prst="ellipse">
              <a:avLst/>
            </a:prstGeom>
            <a:solidFill>
              <a:srgbClr val="BDDA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flipH="1">
              <a:off x="1410065" y="4379059"/>
              <a:ext cx="464333" cy="466856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0" y="156"/>
                    <a:pt x="155" y="121"/>
                    <a:pt x="155" y="78"/>
                  </a:cubicBezTo>
                  <a:cubicBezTo>
                    <a:pt x="155" y="35"/>
                    <a:pt x="120" y="0"/>
                    <a:pt x="78" y="0"/>
                  </a:cubicBezTo>
                  <a:close/>
                  <a:moveTo>
                    <a:pt x="78" y="122"/>
                  </a:moveTo>
                  <a:cubicBezTo>
                    <a:pt x="53" y="122"/>
                    <a:pt x="33" y="103"/>
                    <a:pt x="33" y="78"/>
                  </a:cubicBezTo>
                  <a:cubicBezTo>
                    <a:pt x="33" y="54"/>
                    <a:pt x="53" y="34"/>
                    <a:pt x="78" y="34"/>
                  </a:cubicBezTo>
                  <a:cubicBezTo>
                    <a:pt x="102" y="34"/>
                    <a:pt x="122" y="54"/>
                    <a:pt x="122" y="78"/>
                  </a:cubicBezTo>
                  <a:cubicBezTo>
                    <a:pt x="122" y="103"/>
                    <a:pt x="102" y="122"/>
                    <a:pt x="78" y="122"/>
                  </a:cubicBezTo>
                  <a:close/>
                </a:path>
              </a:pathLst>
            </a:custGeom>
            <a:solidFill>
              <a:srgbClr val="7EA8F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 flipH="1">
              <a:off x="1553907" y="3030223"/>
              <a:ext cx="623316" cy="1674374"/>
            </a:xfrm>
            <a:custGeom>
              <a:avLst/>
              <a:gdLst/>
              <a:ahLst/>
              <a:cxnLst/>
              <a:rect l="l" t="t" r="r" b="b"/>
              <a:pathLst>
                <a:path w="208" h="559" extrusionOk="0">
                  <a:moveTo>
                    <a:pt x="204" y="523"/>
                  </a:moveTo>
                  <a:cubicBezTo>
                    <a:pt x="208" y="536"/>
                    <a:pt x="200" y="551"/>
                    <a:pt x="187" y="555"/>
                  </a:cubicBezTo>
                  <a:cubicBezTo>
                    <a:pt x="186" y="555"/>
                    <a:pt x="186" y="555"/>
                    <a:pt x="186" y="555"/>
                  </a:cubicBezTo>
                  <a:cubicBezTo>
                    <a:pt x="172" y="559"/>
                    <a:pt x="158" y="551"/>
                    <a:pt x="154" y="5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23"/>
                    <a:pt x="8" y="8"/>
                    <a:pt x="2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0"/>
                    <a:pt x="50" y="8"/>
                    <a:pt x="54" y="21"/>
                  </a:cubicBezTo>
                  <a:lnTo>
                    <a:pt x="204" y="5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 flipH="1">
              <a:off x="2009407" y="3797381"/>
              <a:ext cx="485783" cy="141319"/>
            </a:xfrm>
            <a:custGeom>
              <a:avLst/>
              <a:gdLst/>
              <a:ahLst/>
              <a:cxnLst/>
              <a:rect l="l" t="t" r="r" b="b"/>
              <a:pathLst>
                <a:path w="162" h="47" extrusionOk="0">
                  <a:moveTo>
                    <a:pt x="162" y="24"/>
                  </a:moveTo>
                  <a:cubicBezTo>
                    <a:pt x="162" y="37"/>
                    <a:pt x="151" y="47"/>
                    <a:pt x="138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0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1" y="0"/>
                    <a:pt x="162" y="10"/>
                    <a:pt x="162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 flipH="1">
              <a:off x="2044975" y="3965198"/>
              <a:ext cx="640981" cy="143842"/>
            </a:xfrm>
            <a:custGeom>
              <a:avLst/>
              <a:gdLst/>
              <a:ahLst/>
              <a:cxnLst/>
              <a:rect l="l" t="t" r="r" b="b"/>
              <a:pathLst>
                <a:path w="214" h="48" extrusionOk="0">
                  <a:moveTo>
                    <a:pt x="214" y="24"/>
                  </a:moveTo>
                  <a:cubicBezTo>
                    <a:pt x="214" y="37"/>
                    <a:pt x="203" y="48"/>
                    <a:pt x="19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3" y="0"/>
                    <a:pt x="214" y="11"/>
                    <a:pt x="214" y="24"/>
                  </a:cubicBezTo>
                  <a:close/>
                </a:path>
              </a:pathLst>
            </a:custGeom>
            <a:solidFill>
              <a:srgbClr val="9CC8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flipH="1">
              <a:off x="2066363" y="4133013"/>
              <a:ext cx="752017" cy="143842"/>
            </a:xfrm>
            <a:custGeom>
              <a:avLst/>
              <a:gdLst/>
              <a:ahLst/>
              <a:cxnLst/>
              <a:rect l="l" t="t" r="r" b="b"/>
              <a:pathLst>
                <a:path w="251" h="48" extrusionOk="0">
                  <a:moveTo>
                    <a:pt x="251" y="24"/>
                  </a:moveTo>
                  <a:cubicBezTo>
                    <a:pt x="251" y="37"/>
                    <a:pt x="240" y="48"/>
                    <a:pt x="227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40" y="0"/>
                    <a:pt x="251" y="11"/>
                    <a:pt x="251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flipH="1">
              <a:off x="2060054" y="4300829"/>
              <a:ext cx="866839" cy="143842"/>
            </a:xfrm>
            <a:custGeom>
              <a:avLst/>
              <a:gdLst/>
              <a:ahLst/>
              <a:cxnLst/>
              <a:rect l="l" t="t" r="r" b="b"/>
              <a:pathLst>
                <a:path w="289" h="48" extrusionOk="0">
                  <a:moveTo>
                    <a:pt x="289" y="24"/>
                  </a:moveTo>
                  <a:cubicBezTo>
                    <a:pt x="289" y="37"/>
                    <a:pt x="279" y="48"/>
                    <a:pt x="265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79" y="0"/>
                    <a:pt x="289" y="11"/>
                    <a:pt x="289" y="24"/>
                  </a:cubicBezTo>
                  <a:close/>
                </a:path>
              </a:pathLst>
            </a:custGeom>
            <a:solidFill>
              <a:srgbClr val="9CC8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flipH="1">
              <a:off x="2009107" y="4468645"/>
              <a:ext cx="812582" cy="143842"/>
            </a:xfrm>
            <a:custGeom>
              <a:avLst/>
              <a:gdLst/>
              <a:ahLst/>
              <a:cxnLst/>
              <a:rect l="l" t="t" r="r" b="b"/>
              <a:pathLst>
                <a:path w="271" h="48" extrusionOk="0">
                  <a:moveTo>
                    <a:pt x="271" y="24"/>
                  </a:moveTo>
                  <a:cubicBezTo>
                    <a:pt x="271" y="38"/>
                    <a:pt x="260" y="48"/>
                    <a:pt x="247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60" y="0"/>
                    <a:pt x="271" y="11"/>
                    <a:pt x="271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 flipH="1">
              <a:off x="1953352" y="4638985"/>
              <a:ext cx="734352" cy="141319"/>
            </a:xfrm>
            <a:custGeom>
              <a:avLst/>
              <a:gdLst/>
              <a:ahLst/>
              <a:cxnLst/>
              <a:rect l="l" t="t" r="r" b="b"/>
              <a:pathLst>
                <a:path w="245" h="47" extrusionOk="0">
                  <a:moveTo>
                    <a:pt x="245" y="24"/>
                  </a:moveTo>
                  <a:cubicBezTo>
                    <a:pt x="245" y="37"/>
                    <a:pt x="235" y="47"/>
                    <a:pt x="221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5" y="0"/>
                    <a:pt x="245" y="10"/>
                    <a:pt x="245" y="24"/>
                  </a:cubicBezTo>
                  <a:close/>
                </a:path>
              </a:pathLst>
            </a:custGeom>
            <a:solidFill>
              <a:srgbClr val="9CC8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flipH="1">
              <a:off x="333772" y="4968307"/>
              <a:ext cx="3961969" cy="1905279"/>
            </a:xfrm>
            <a:custGeom>
              <a:avLst/>
              <a:gdLst/>
              <a:ahLst/>
              <a:cxnLst/>
              <a:rect l="l" t="t" r="r" b="b"/>
              <a:pathLst>
                <a:path w="1322" h="636" extrusionOk="0">
                  <a:moveTo>
                    <a:pt x="572" y="32"/>
                  </a:moveTo>
                  <a:cubicBezTo>
                    <a:pt x="572" y="32"/>
                    <a:pt x="401" y="0"/>
                    <a:pt x="227" y="170"/>
                  </a:cubicBezTo>
                  <a:cubicBezTo>
                    <a:pt x="54" y="340"/>
                    <a:pt x="16" y="588"/>
                    <a:pt x="16" y="588"/>
                  </a:cubicBezTo>
                  <a:cubicBezTo>
                    <a:pt x="16" y="588"/>
                    <a:pt x="0" y="630"/>
                    <a:pt x="75" y="633"/>
                  </a:cubicBezTo>
                  <a:cubicBezTo>
                    <a:pt x="149" y="636"/>
                    <a:pt x="546" y="633"/>
                    <a:pt x="546" y="633"/>
                  </a:cubicBezTo>
                  <a:cubicBezTo>
                    <a:pt x="546" y="633"/>
                    <a:pt x="625" y="628"/>
                    <a:pt x="625" y="557"/>
                  </a:cubicBezTo>
                  <a:cubicBezTo>
                    <a:pt x="625" y="485"/>
                    <a:pt x="665" y="148"/>
                    <a:pt x="938" y="148"/>
                  </a:cubicBezTo>
                  <a:cubicBezTo>
                    <a:pt x="938" y="148"/>
                    <a:pt x="1107" y="129"/>
                    <a:pt x="1110" y="364"/>
                  </a:cubicBezTo>
                  <a:cubicBezTo>
                    <a:pt x="1110" y="598"/>
                    <a:pt x="1110" y="598"/>
                    <a:pt x="1110" y="598"/>
                  </a:cubicBezTo>
                  <a:cubicBezTo>
                    <a:pt x="1110" y="598"/>
                    <a:pt x="1118" y="633"/>
                    <a:pt x="1158" y="633"/>
                  </a:cubicBezTo>
                  <a:cubicBezTo>
                    <a:pt x="1280" y="633"/>
                    <a:pt x="1280" y="633"/>
                    <a:pt x="1280" y="633"/>
                  </a:cubicBezTo>
                  <a:cubicBezTo>
                    <a:pt x="1280" y="633"/>
                    <a:pt x="1314" y="630"/>
                    <a:pt x="1314" y="585"/>
                  </a:cubicBezTo>
                  <a:cubicBezTo>
                    <a:pt x="1314" y="541"/>
                    <a:pt x="1322" y="83"/>
                    <a:pt x="1054" y="32"/>
                  </a:cubicBezTo>
                  <a:lnTo>
                    <a:pt x="572" y="32"/>
                  </a:lnTo>
                  <a:close/>
                </a:path>
              </a:pathLst>
            </a:custGeom>
            <a:solidFill>
              <a:srgbClr val="DDE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flipH="1">
              <a:off x="983586" y="6221249"/>
              <a:ext cx="1145690" cy="646028"/>
            </a:xfrm>
            <a:custGeom>
              <a:avLst/>
              <a:gdLst/>
              <a:ahLst/>
              <a:cxnLst/>
              <a:rect l="l" t="t" r="r" b="b"/>
              <a:pathLst>
                <a:path w="382" h="216" extrusionOk="0">
                  <a:moveTo>
                    <a:pt x="382" y="0"/>
                  </a:moveTo>
                  <a:cubicBezTo>
                    <a:pt x="363" y="0"/>
                    <a:pt x="363" y="0"/>
                    <a:pt x="363" y="0"/>
                  </a:cubicBezTo>
                  <a:cubicBezTo>
                    <a:pt x="331" y="71"/>
                    <a:pt x="261" y="120"/>
                    <a:pt x="178" y="120"/>
                  </a:cubicBezTo>
                  <a:cubicBezTo>
                    <a:pt x="101" y="120"/>
                    <a:pt x="34" y="76"/>
                    <a:pt x="0" y="13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382" y="216"/>
                    <a:pt x="382" y="216"/>
                    <a:pt x="382" y="2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3E7C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flipH="1">
              <a:off x="944470" y="4964953"/>
              <a:ext cx="2227030" cy="201022"/>
            </a:xfrm>
            <a:custGeom>
              <a:avLst/>
              <a:gdLst/>
              <a:ahLst/>
              <a:cxnLst/>
              <a:rect l="l" t="t" r="r" b="b"/>
              <a:pathLst>
                <a:path w="653" h="59" extrusionOk="0">
                  <a:moveTo>
                    <a:pt x="653" y="34"/>
                  </a:moveTo>
                  <a:cubicBezTo>
                    <a:pt x="653" y="48"/>
                    <a:pt x="642" y="59"/>
                    <a:pt x="628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2" y="59"/>
                    <a:pt x="0" y="48"/>
                    <a:pt x="0" y="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642" y="0"/>
                    <a:pt x="653" y="11"/>
                    <a:pt x="653" y="25"/>
                  </a:cubicBezTo>
                  <a:lnTo>
                    <a:pt x="653" y="34"/>
                  </a:lnTo>
                  <a:close/>
                </a:path>
              </a:pathLst>
            </a:custGeom>
            <a:solidFill>
              <a:srgbClr val="024D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 flipH="1">
              <a:off x="2484053" y="5384693"/>
              <a:ext cx="1612547" cy="1480061"/>
            </a:xfrm>
            <a:custGeom>
              <a:avLst/>
              <a:gdLst/>
              <a:ahLst/>
              <a:cxnLst/>
              <a:rect l="l" t="t" r="r" b="b"/>
              <a:pathLst>
                <a:path w="538" h="494" extrusionOk="0">
                  <a:moveTo>
                    <a:pt x="235" y="57"/>
                  </a:moveTo>
                  <a:cubicBezTo>
                    <a:pt x="84" y="114"/>
                    <a:pt x="3" y="473"/>
                    <a:pt x="3" y="473"/>
                  </a:cubicBezTo>
                  <a:cubicBezTo>
                    <a:pt x="1" y="481"/>
                    <a:pt x="0" y="488"/>
                    <a:pt x="0" y="494"/>
                  </a:cubicBezTo>
                  <a:cubicBezTo>
                    <a:pt x="432" y="494"/>
                    <a:pt x="432" y="494"/>
                    <a:pt x="432" y="494"/>
                  </a:cubicBezTo>
                  <a:cubicBezTo>
                    <a:pt x="437" y="326"/>
                    <a:pt x="511" y="165"/>
                    <a:pt x="524" y="116"/>
                  </a:cubicBezTo>
                  <a:cubicBezTo>
                    <a:pt x="538" y="63"/>
                    <a:pt x="386" y="0"/>
                    <a:pt x="235" y="57"/>
                  </a:cubicBezTo>
                  <a:close/>
                </a:path>
              </a:pathLst>
            </a:custGeom>
            <a:solidFill>
              <a:srgbClr val="9CC8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 flipH="1">
              <a:off x="1325526" y="808239"/>
              <a:ext cx="3231403" cy="3013117"/>
            </a:xfrm>
            <a:custGeom>
              <a:avLst/>
              <a:gdLst/>
              <a:ahLst/>
              <a:cxnLst/>
              <a:rect l="l" t="t" r="r" b="b"/>
              <a:pathLst>
                <a:path w="1078" h="1006" extrusionOk="0">
                  <a:moveTo>
                    <a:pt x="635" y="58"/>
                  </a:moveTo>
                  <a:cubicBezTo>
                    <a:pt x="191" y="0"/>
                    <a:pt x="22" y="446"/>
                    <a:pt x="143" y="658"/>
                  </a:cubicBezTo>
                  <a:cubicBezTo>
                    <a:pt x="143" y="658"/>
                    <a:pt x="154" y="692"/>
                    <a:pt x="130" y="715"/>
                  </a:cubicBezTo>
                  <a:cubicBezTo>
                    <a:pt x="107" y="737"/>
                    <a:pt x="0" y="865"/>
                    <a:pt x="23" y="887"/>
                  </a:cubicBezTo>
                  <a:cubicBezTo>
                    <a:pt x="45" y="909"/>
                    <a:pt x="111" y="917"/>
                    <a:pt x="122" y="924"/>
                  </a:cubicBezTo>
                  <a:cubicBezTo>
                    <a:pt x="134" y="931"/>
                    <a:pt x="111" y="964"/>
                    <a:pt x="111" y="964"/>
                  </a:cubicBezTo>
                  <a:cubicBezTo>
                    <a:pt x="141" y="998"/>
                    <a:pt x="141" y="998"/>
                    <a:pt x="141" y="998"/>
                  </a:cubicBezTo>
                  <a:cubicBezTo>
                    <a:pt x="141" y="998"/>
                    <a:pt x="236" y="989"/>
                    <a:pt x="270" y="998"/>
                  </a:cubicBezTo>
                  <a:cubicBezTo>
                    <a:pt x="304" y="1006"/>
                    <a:pt x="548" y="998"/>
                    <a:pt x="611" y="820"/>
                  </a:cubicBezTo>
                  <a:cubicBezTo>
                    <a:pt x="635" y="671"/>
                    <a:pt x="727" y="555"/>
                    <a:pt x="1069" y="545"/>
                  </a:cubicBezTo>
                  <a:cubicBezTo>
                    <a:pt x="1069" y="545"/>
                    <a:pt x="1078" y="115"/>
                    <a:pt x="635" y="58"/>
                  </a:cubicBezTo>
                  <a:close/>
                </a:path>
              </a:pathLst>
            </a:custGeom>
            <a:solidFill>
              <a:srgbClr val="DDE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 flipH="1">
              <a:off x="2734927" y="3261127"/>
              <a:ext cx="1401831" cy="1126764"/>
            </a:xfrm>
            <a:custGeom>
              <a:avLst/>
              <a:gdLst/>
              <a:ahLst/>
              <a:cxnLst/>
              <a:rect l="l" t="t" r="r" b="b"/>
              <a:pathLst>
                <a:path w="468" h="376" extrusionOk="0">
                  <a:moveTo>
                    <a:pt x="133" y="189"/>
                  </a:moveTo>
                  <a:cubicBezTo>
                    <a:pt x="99" y="182"/>
                    <a:pt x="5" y="194"/>
                    <a:pt x="5" y="194"/>
                  </a:cubicBezTo>
                  <a:cubicBezTo>
                    <a:pt x="5" y="194"/>
                    <a:pt x="0" y="222"/>
                    <a:pt x="9" y="231"/>
                  </a:cubicBezTo>
                  <a:cubicBezTo>
                    <a:pt x="18" y="240"/>
                    <a:pt x="46" y="268"/>
                    <a:pt x="47" y="289"/>
                  </a:cubicBezTo>
                  <a:cubicBezTo>
                    <a:pt x="48" y="310"/>
                    <a:pt x="12" y="376"/>
                    <a:pt x="148" y="370"/>
                  </a:cubicBezTo>
                  <a:cubicBezTo>
                    <a:pt x="285" y="365"/>
                    <a:pt x="466" y="290"/>
                    <a:pt x="464" y="97"/>
                  </a:cubicBezTo>
                  <a:cubicBezTo>
                    <a:pt x="464" y="64"/>
                    <a:pt x="464" y="31"/>
                    <a:pt x="468" y="0"/>
                  </a:cubicBezTo>
                  <a:cubicBezTo>
                    <a:pt x="411" y="180"/>
                    <a:pt x="167" y="196"/>
                    <a:pt x="133" y="189"/>
                  </a:cubicBezTo>
                  <a:close/>
                </a:path>
              </a:pathLst>
            </a:custGeom>
            <a:solidFill>
              <a:srgbClr val="DDE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 flipH="1">
              <a:off x="2940596" y="3357022"/>
              <a:ext cx="230905" cy="23090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41"/>
                  </a:moveTo>
                  <a:cubicBezTo>
                    <a:pt x="75" y="61"/>
                    <a:pt x="57" y="77"/>
                    <a:pt x="37" y="76"/>
                  </a:cubicBezTo>
                  <a:cubicBezTo>
                    <a:pt x="16" y="75"/>
                    <a:pt x="0" y="58"/>
                    <a:pt x="1" y="37"/>
                  </a:cubicBezTo>
                  <a:cubicBezTo>
                    <a:pt x="2" y="16"/>
                    <a:pt x="19" y="0"/>
                    <a:pt x="40" y="1"/>
                  </a:cubicBezTo>
                  <a:cubicBezTo>
                    <a:pt x="61" y="2"/>
                    <a:pt x="77" y="20"/>
                    <a:pt x="76" y="4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 flipH="1">
              <a:off x="2964569" y="3686345"/>
              <a:ext cx="215764" cy="215764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1" y="38"/>
                  </a:moveTo>
                  <a:cubicBezTo>
                    <a:pt x="70" y="57"/>
                    <a:pt x="54" y="72"/>
                    <a:pt x="35" y="71"/>
                  </a:cubicBezTo>
                  <a:cubicBezTo>
                    <a:pt x="15" y="70"/>
                    <a:pt x="0" y="54"/>
                    <a:pt x="1" y="34"/>
                  </a:cubicBezTo>
                  <a:cubicBezTo>
                    <a:pt x="2" y="15"/>
                    <a:pt x="19" y="0"/>
                    <a:pt x="38" y="1"/>
                  </a:cubicBezTo>
                  <a:cubicBezTo>
                    <a:pt x="57" y="2"/>
                    <a:pt x="72" y="19"/>
                    <a:pt x="71" y="38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 flipH="1">
              <a:off x="3025135" y="3461749"/>
              <a:ext cx="80754" cy="359606"/>
            </a:xfrm>
            <a:custGeom>
              <a:avLst/>
              <a:gdLst/>
              <a:ahLst/>
              <a:cxnLst/>
              <a:rect l="l" t="t" r="r" b="b"/>
              <a:pathLst>
                <a:path w="27" h="120" extrusionOk="0">
                  <a:moveTo>
                    <a:pt x="22" y="110"/>
                  </a:moveTo>
                  <a:cubicBezTo>
                    <a:pt x="22" y="115"/>
                    <a:pt x="17" y="120"/>
                    <a:pt x="11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5" y="119"/>
                    <a:pt x="0" y="114"/>
                    <a:pt x="1" y="10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4"/>
                    <a:pt x="11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7" y="5"/>
                    <a:pt x="27" y="11"/>
                  </a:cubicBezTo>
                  <a:lnTo>
                    <a:pt x="22" y="11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flipH="1">
              <a:off x="1889538" y="1146394"/>
              <a:ext cx="2115995" cy="1428328"/>
            </a:xfrm>
            <a:custGeom>
              <a:avLst/>
              <a:gdLst/>
              <a:ahLst/>
              <a:cxnLst/>
              <a:rect l="l" t="t" r="r" b="b"/>
              <a:pathLst>
                <a:path w="706" h="477" extrusionOk="0">
                  <a:moveTo>
                    <a:pt x="470" y="372"/>
                  </a:moveTo>
                  <a:cubicBezTo>
                    <a:pt x="483" y="370"/>
                    <a:pt x="496" y="368"/>
                    <a:pt x="509" y="366"/>
                  </a:cubicBezTo>
                  <a:cubicBezTo>
                    <a:pt x="546" y="360"/>
                    <a:pt x="583" y="349"/>
                    <a:pt x="615" y="330"/>
                  </a:cubicBezTo>
                  <a:cubicBezTo>
                    <a:pt x="633" y="319"/>
                    <a:pt x="650" y="305"/>
                    <a:pt x="661" y="287"/>
                  </a:cubicBezTo>
                  <a:cubicBezTo>
                    <a:pt x="706" y="213"/>
                    <a:pt x="627" y="92"/>
                    <a:pt x="527" y="61"/>
                  </a:cubicBezTo>
                  <a:cubicBezTo>
                    <a:pt x="428" y="30"/>
                    <a:pt x="229" y="0"/>
                    <a:pt x="115" y="127"/>
                  </a:cubicBezTo>
                  <a:cubicBezTo>
                    <a:pt x="0" y="254"/>
                    <a:pt x="71" y="440"/>
                    <a:pt x="204" y="464"/>
                  </a:cubicBezTo>
                  <a:cubicBezTo>
                    <a:pt x="241" y="471"/>
                    <a:pt x="291" y="477"/>
                    <a:pt x="321" y="447"/>
                  </a:cubicBezTo>
                  <a:cubicBezTo>
                    <a:pt x="335" y="433"/>
                    <a:pt x="343" y="415"/>
                    <a:pt x="360" y="403"/>
                  </a:cubicBezTo>
                  <a:cubicBezTo>
                    <a:pt x="392" y="380"/>
                    <a:pt x="433" y="376"/>
                    <a:pt x="470" y="372"/>
                  </a:cubicBezTo>
                  <a:close/>
                </a:path>
              </a:pathLst>
            </a:custGeom>
            <a:solidFill>
              <a:srgbClr val="BDDA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 flipH="1">
              <a:off x="3541200" y="2776606"/>
              <a:ext cx="445406" cy="190528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15" y="0"/>
                  </a:moveTo>
                  <a:cubicBezTo>
                    <a:pt x="15" y="0"/>
                    <a:pt x="0" y="37"/>
                    <a:pt x="31" y="64"/>
                  </a:cubicBezTo>
                  <a:cubicBezTo>
                    <a:pt x="149" y="0"/>
                    <a:pt x="149" y="0"/>
                    <a:pt x="149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3E7C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 flipH="1">
              <a:off x="917973" y="5297631"/>
              <a:ext cx="1351360" cy="1351360"/>
            </a:xfrm>
            <a:custGeom>
              <a:avLst/>
              <a:gdLst/>
              <a:ahLst/>
              <a:cxnLst/>
              <a:rect l="l" t="t" r="r" b="b"/>
              <a:pathLst>
                <a:path w="451" h="451" extrusionOk="0">
                  <a:moveTo>
                    <a:pt x="225" y="0"/>
                  </a:moveTo>
                  <a:cubicBezTo>
                    <a:pt x="101" y="0"/>
                    <a:pt x="0" y="101"/>
                    <a:pt x="0" y="226"/>
                  </a:cubicBezTo>
                  <a:cubicBezTo>
                    <a:pt x="0" y="350"/>
                    <a:pt x="101" y="451"/>
                    <a:pt x="225" y="451"/>
                  </a:cubicBezTo>
                  <a:cubicBezTo>
                    <a:pt x="350" y="451"/>
                    <a:pt x="451" y="350"/>
                    <a:pt x="451" y="226"/>
                  </a:cubicBezTo>
                  <a:cubicBezTo>
                    <a:pt x="451" y="101"/>
                    <a:pt x="350" y="0"/>
                    <a:pt x="225" y="0"/>
                  </a:cubicBezTo>
                  <a:close/>
                  <a:moveTo>
                    <a:pt x="225" y="369"/>
                  </a:moveTo>
                  <a:cubicBezTo>
                    <a:pt x="146" y="369"/>
                    <a:pt x="82" y="305"/>
                    <a:pt x="82" y="226"/>
                  </a:cubicBezTo>
                  <a:cubicBezTo>
                    <a:pt x="82" y="146"/>
                    <a:pt x="146" y="82"/>
                    <a:pt x="225" y="82"/>
                  </a:cubicBezTo>
                  <a:cubicBezTo>
                    <a:pt x="304" y="82"/>
                    <a:pt x="369" y="146"/>
                    <a:pt x="369" y="226"/>
                  </a:cubicBezTo>
                  <a:cubicBezTo>
                    <a:pt x="369" y="305"/>
                    <a:pt x="304" y="369"/>
                    <a:pt x="225" y="369"/>
                  </a:cubicBezTo>
                  <a:close/>
                </a:path>
              </a:pathLst>
            </a:custGeom>
            <a:solidFill>
              <a:srgbClr val="024D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 flipH="1">
              <a:off x="1211966" y="5591624"/>
              <a:ext cx="764635" cy="763374"/>
            </a:xfrm>
            <a:prstGeom prst="ellipse">
              <a:avLst/>
            </a:prstGeom>
            <a:solidFill>
              <a:srgbClr val="9CC8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"/>
          <p:cNvSpPr txBox="1"/>
          <p:nvPr/>
        </p:nvSpPr>
        <p:spPr>
          <a:xfrm>
            <a:off x="5980852" y="828294"/>
            <a:ext cx="4594415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ChatBots</a:t>
            </a:r>
            <a:endParaRPr sz="4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Avances::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21-Agosto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27-Agosto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 Sharp (programming language) - Wikipedia">
            <a:extLst>
              <a:ext uri="{FF2B5EF4-FFF2-40B4-BE49-F238E27FC236}">
                <a16:creationId xmlns:a16="http://schemas.microsoft.com/office/drawing/2014/main" id="{67BBF5B7-AC14-4068-8E5B-3F391C49A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833" y="4694929"/>
            <a:ext cx="520168" cy="5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icrosoft Bot Framework">
            <a:extLst>
              <a:ext uri="{FF2B5EF4-FFF2-40B4-BE49-F238E27FC236}">
                <a16:creationId xmlns:a16="http://schemas.microsoft.com/office/drawing/2014/main" id="{4FB86C30-DFA8-4A05-AB7A-471B3FFF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21" y="3220314"/>
            <a:ext cx="1034128" cy="118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4294AAE-0358-4B00-9338-481E9F90C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28" y="4659205"/>
            <a:ext cx="604913" cy="6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tisitic, creative, custom design, gear, optimization, pencil ...">
            <a:extLst>
              <a:ext uri="{FF2B5EF4-FFF2-40B4-BE49-F238E27FC236}">
                <a16:creationId xmlns:a16="http://schemas.microsoft.com/office/drawing/2014/main" id="{7C794DDA-7657-4DD1-8E8E-5632578A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00" y="5283986"/>
            <a:ext cx="920701" cy="9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812DE-47AA-4FF5-B0FF-35B8EEA14DD2}"/>
              </a:ext>
            </a:extLst>
          </p:cNvPr>
          <p:cNvSpPr txBox="1"/>
          <p:nvPr/>
        </p:nvSpPr>
        <p:spPr>
          <a:xfrm>
            <a:off x="3420346" y="637289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Action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00636-FD78-4224-B605-C6832298920D}"/>
              </a:ext>
            </a:extLst>
          </p:cNvPr>
          <p:cNvSpPr txBox="1"/>
          <p:nvPr/>
        </p:nvSpPr>
        <p:spPr>
          <a:xfrm>
            <a:off x="3008397" y="4326778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Composer</a:t>
            </a:r>
            <a:r>
              <a:rPr lang="es-MX" dirty="0"/>
              <a:t> Microsoft </a:t>
            </a:r>
          </a:p>
        </p:txBody>
      </p:sp>
      <p:pic>
        <p:nvPicPr>
          <p:cNvPr id="2054" name="Picture 6" descr="Serverless application with PowerShell: Azure Functions | adatum">
            <a:extLst>
              <a:ext uri="{FF2B5EF4-FFF2-40B4-BE49-F238E27FC236}">
                <a16:creationId xmlns:a16="http://schemas.microsoft.com/office/drawing/2014/main" id="{BCCD3D74-8FA9-4284-883A-E2559714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82" y="1106064"/>
            <a:ext cx="1266167" cy="8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ttach or detach an external storage account – Microsoft Azure ...">
            <a:extLst>
              <a:ext uri="{FF2B5EF4-FFF2-40B4-BE49-F238E27FC236}">
                <a16:creationId xmlns:a16="http://schemas.microsoft.com/office/drawing/2014/main" id="{6AF10A6F-0626-4031-8E2C-12CA5A89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00" y="2996930"/>
            <a:ext cx="1032025" cy="10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52D547-D84B-491A-A99D-31DF7F72B1BD}"/>
              </a:ext>
            </a:extLst>
          </p:cNvPr>
          <p:cNvSpPr txBox="1"/>
          <p:nvPr/>
        </p:nvSpPr>
        <p:spPr>
          <a:xfrm>
            <a:off x="5580961" y="4109911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Sesiones </a:t>
            </a:r>
          </a:p>
          <a:p>
            <a:r>
              <a:rPr lang="es-MX" dirty="0" err="1"/>
              <a:t>Asisistentes</a:t>
            </a:r>
            <a:r>
              <a:rPr lang="es-MX" dirty="0"/>
              <a:t> </a:t>
            </a:r>
          </a:p>
          <a:p>
            <a:r>
              <a:rPr lang="es-MX" dirty="0"/>
              <a:t>Usuario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A535B-31CF-4419-9CA0-8FB6C08BC156}"/>
              </a:ext>
            </a:extLst>
          </p:cNvPr>
          <p:cNvSpPr txBox="1"/>
          <p:nvPr/>
        </p:nvSpPr>
        <p:spPr>
          <a:xfrm>
            <a:off x="5194150" y="68135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Alta, Baja  y Consultas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53296-DF56-4387-A1E8-C6E33AC76813}"/>
              </a:ext>
            </a:extLst>
          </p:cNvPr>
          <p:cNvSpPr txBox="1"/>
          <p:nvPr/>
        </p:nvSpPr>
        <p:spPr>
          <a:xfrm>
            <a:off x="6727351" y="1061782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Validar usuario</a:t>
            </a:r>
          </a:p>
          <a:p>
            <a:r>
              <a:rPr lang="es-MX" dirty="0"/>
              <a:t>Registro asistentes</a:t>
            </a:r>
          </a:p>
          <a:p>
            <a:r>
              <a:rPr lang="es-MX" dirty="0"/>
              <a:t>Registro impartir sesiones </a:t>
            </a:r>
          </a:p>
          <a:p>
            <a:r>
              <a:rPr lang="es-MX" dirty="0"/>
              <a:t>Cancelar asistencia</a:t>
            </a:r>
          </a:p>
        </p:txBody>
      </p:sp>
      <p:pic>
        <p:nvPicPr>
          <p:cNvPr id="2060" name="Picture 12" descr="Compatibilizar sistemas con los conectores de integración de Azure ...">
            <a:extLst>
              <a:ext uri="{FF2B5EF4-FFF2-40B4-BE49-F238E27FC236}">
                <a16:creationId xmlns:a16="http://schemas.microsoft.com/office/drawing/2014/main" id="{F748DF80-16C8-405C-AC58-7C5F7C45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44" y="3084840"/>
            <a:ext cx="1630863" cy="8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 Microsoft Teams Logo in SVG Vector or PNG File Format ...">
            <a:extLst>
              <a:ext uri="{FF2B5EF4-FFF2-40B4-BE49-F238E27FC236}">
                <a16:creationId xmlns:a16="http://schemas.microsoft.com/office/drawing/2014/main" id="{F8240CC6-597E-4DC3-96B4-F47DFA68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098" y="2487090"/>
            <a:ext cx="1460884" cy="9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Trucos y plantillas de Excel para cualquier situación - UniMOOC">
            <a:extLst>
              <a:ext uri="{FF2B5EF4-FFF2-40B4-BE49-F238E27FC236}">
                <a16:creationId xmlns:a16="http://schemas.microsoft.com/office/drawing/2014/main" id="{AD5F5759-8D89-4F1A-BA18-CD71BB98B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9" r="16900"/>
          <a:stretch/>
        </p:blipFill>
        <p:spPr bwMode="auto">
          <a:xfrm>
            <a:off x="9930853" y="3220314"/>
            <a:ext cx="615929" cy="5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LUIS | Microsoft Power Automate">
            <a:extLst>
              <a:ext uri="{FF2B5EF4-FFF2-40B4-BE49-F238E27FC236}">
                <a16:creationId xmlns:a16="http://schemas.microsoft.com/office/drawing/2014/main" id="{08C25DE1-F25D-4771-86C9-3F74EDCE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76" y="499629"/>
            <a:ext cx="742758" cy="7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0AFCF1E-1DD1-4017-93DC-94F0E70FAE77}"/>
              </a:ext>
            </a:extLst>
          </p:cNvPr>
          <p:cNvCxnSpPr>
            <a:cxnSpLocks/>
            <a:stCxn id="101" idx="3"/>
            <a:endCxn id="2058" idx="1"/>
          </p:cNvCxnSpPr>
          <p:nvPr/>
        </p:nvCxnSpPr>
        <p:spPr>
          <a:xfrm>
            <a:off x="4163104" y="2294549"/>
            <a:ext cx="1415296" cy="1218394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8F4BB0A-BD5A-4505-B7F1-85C20B8B1D26}"/>
              </a:ext>
            </a:extLst>
          </p:cNvPr>
          <p:cNvCxnSpPr>
            <a:cxnSpLocks/>
            <a:stCxn id="2054" idx="2"/>
            <a:endCxn id="2058" idx="0"/>
          </p:cNvCxnSpPr>
          <p:nvPr/>
        </p:nvCxnSpPr>
        <p:spPr>
          <a:xfrm rot="5400000">
            <a:off x="5609929" y="2456093"/>
            <a:ext cx="1025322" cy="563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8" descr="User Logo Industry, PNG, 512x512px, User, Avatar, Aviation, Black ...">
            <a:extLst>
              <a:ext uri="{FF2B5EF4-FFF2-40B4-BE49-F238E27FC236}">
                <a16:creationId xmlns:a16="http://schemas.microsoft.com/office/drawing/2014/main" id="{C17305FD-61D1-418E-96E2-286690AE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91" b="99219" l="10000" r="90000">
                        <a14:foregroundMark x1="43293" y1="30078" x2="43293" y2="30078"/>
                        <a14:foregroundMark x1="43902" y1="82227" x2="43902" y2="82227"/>
                        <a14:foregroundMark x1="67073" y1="62695" x2="67073" y2="62695"/>
                        <a14:foregroundMark x1="63780" y1="30469" x2="63780" y2="30469"/>
                        <a14:foregroundMark x1="62073" y1="2734" x2="62073" y2="2734"/>
                        <a14:foregroundMark x1="59390" y1="16992" x2="59390" y2="16992"/>
                        <a14:foregroundMark x1="59390" y1="16992" x2="59390" y2="16992"/>
                        <a14:foregroundMark x1="45610" y1="93750" x2="45610" y2="93750"/>
                        <a14:foregroundMark x1="42073" y1="99414" x2="42073" y2="99414"/>
                        <a14:foregroundMark x1="61463" y1="586" x2="61463" y2="586"/>
                        <a14:foregroundMark x1="61341" y1="391" x2="61341" y2="391"/>
                        <a14:foregroundMark x1="60732" y1="391" x2="60732" y2="391"/>
                        <a14:foregroundMark x1="60000" y1="391" x2="60000" y2="391"/>
                        <a14:foregroundMark x1="58902" y1="391" x2="58902" y2="391"/>
                        <a14:foregroundMark x1="58902" y1="391" x2="58902" y2="391"/>
                        <a14:foregroundMark x1="58902" y1="391" x2="58902" y2="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5" y="4083250"/>
            <a:ext cx="1481876" cy="9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Download Microsoft Teams Logo in SVG Vector or PNG File Format ...">
            <a:extLst>
              <a:ext uri="{FF2B5EF4-FFF2-40B4-BE49-F238E27FC236}">
                <a16:creationId xmlns:a16="http://schemas.microsoft.com/office/drawing/2014/main" id="{6F44D20E-32B9-4F72-979D-F20FA650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9" y="1737766"/>
            <a:ext cx="1611577" cy="10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cto de flecha 6">
            <a:extLst>
              <a:ext uri="{FF2B5EF4-FFF2-40B4-BE49-F238E27FC236}">
                <a16:creationId xmlns:a16="http://schemas.microsoft.com/office/drawing/2014/main" id="{18CC980C-349F-48A4-A2B2-FCF2C4B0DB47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337818" y="2812151"/>
            <a:ext cx="8375" cy="127109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9D579F-CF08-4F81-9EE0-DD5A290B0730}"/>
              </a:ext>
            </a:extLst>
          </p:cNvPr>
          <p:cNvSpPr txBox="1"/>
          <p:nvPr/>
        </p:nvSpPr>
        <p:spPr>
          <a:xfrm>
            <a:off x="8127741" y="2574022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Aprobación de impartir</a:t>
            </a:r>
          </a:p>
          <a:p>
            <a:r>
              <a:rPr lang="es-MX" dirty="0"/>
              <a:t>Validación de aprobación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A9C730-D0A7-4A52-AF15-5F08F6359972}"/>
              </a:ext>
            </a:extLst>
          </p:cNvPr>
          <p:cNvCxnSpPr>
            <a:cxnSpLocks/>
            <a:stCxn id="2060" idx="1"/>
            <a:endCxn id="2058" idx="3"/>
          </p:cNvCxnSpPr>
          <p:nvPr/>
        </p:nvCxnSpPr>
        <p:spPr>
          <a:xfrm rot="10800000" flipV="1">
            <a:off x="6610426" y="3512941"/>
            <a:ext cx="431719" cy="1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89AC8D-9678-4167-9762-CBD14A3B4921}"/>
              </a:ext>
            </a:extLst>
          </p:cNvPr>
          <p:cNvCxnSpPr>
            <a:cxnSpLocks/>
            <a:stCxn id="2060" idx="3"/>
            <a:endCxn id="19" idx="1"/>
          </p:cNvCxnSpPr>
          <p:nvPr/>
        </p:nvCxnSpPr>
        <p:spPr>
          <a:xfrm flipV="1">
            <a:off x="8673007" y="3497390"/>
            <a:ext cx="1257846" cy="15552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2" descr="No se puede eliminar una carpeta de correo electrónico en Outlook ...">
            <a:extLst>
              <a:ext uri="{FF2B5EF4-FFF2-40B4-BE49-F238E27FC236}">
                <a16:creationId xmlns:a16="http://schemas.microsoft.com/office/drawing/2014/main" id="{02FC41F4-07F6-4F62-ACAB-25216A02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83" y="4694929"/>
            <a:ext cx="740036" cy="7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DA3EC4A-CD3B-45ED-B7AD-F180C658C2CE}"/>
              </a:ext>
            </a:extLst>
          </p:cNvPr>
          <p:cNvCxnSpPr>
            <a:cxnSpLocks/>
            <a:stCxn id="2060" idx="2"/>
            <a:endCxn id="70" idx="1"/>
          </p:cNvCxnSpPr>
          <p:nvPr/>
        </p:nvCxnSpPr>
        <p:spPr>
          <a:xfrm rot="16200000" flipH="1">
            <a:off x="8116227" y="3682391"/>
            <a:ext cx="1123904" cy="16412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5DB126D0-A9CE-496A-BF86-791FCC1EE55C}"/>
              </a:ext>
            </a:extLst>
          </p:cNvPr>
          <p:cNvSpPr/>
          <p:nvPr/>
        </p:nvSpPr>
        <p:spPr>
          <a:xfrm>
            <a:off x="8127741" y="4238107"/>
            <a:ext cx="2295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Enviar mails con invitación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38ADF15-B23B-46DA-92F1-E6D200FE57F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546782" y="3497390"/>
            <a:ext cx="805623" cy="160807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 descr="Microsoft Bot Framework - Lior Armiev - Cloud Architect &amp; AI ...">
            <a:extLst>
              <a:ext uri="{FF2B5EF4-FFF2-40B4-BE49-F238E27FC236}">
                <a16:creationId xmlns:a16="http://schemas.microsoft.com/office/drawing/2014/main" id="{BA68E4D3-076C-4DF2-A149-3FEEC1BE6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3" t="1" r="24647" b="2"/>
          <a:stretch/>
        </p:blipFill>
        <p:spPr bwMode="auto">
          <a:xfrm>
            <a:off x="3420346" y="1923173"/>
            <a:ext cx="742758" cy="7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Conector recto de flecha 6">
            <a:extLst>
              <a:ext uri="{FF2B5EF4-FFF2-40B4-BE49-F238E27FC236}">
                <a16:creationId xmlns:a16="http://schemas.microsoft.com/office/drawing/2014/main" id="{B7A07334-E400-42C9-B72B-35D08AB43326}"/>
              </a:ext>
            </a:extLst>
          </p:cNvPr>
          <p:cNvCxnSpPr>
            <a:cxnSpLocks/>
            <a:stCxn id="101" idx="1"/>
            <a:endCxn id="47" idx="3"/>
          </p:cNvCxnSpPr>
          <p:nvPr/>
        </p:nvCxnSpPr>
        <p:spPr>
          <a:xfrm flipH="1" flipV="1">
            <a:off x="2143606" y="2274959"/>
            <a:ext cx="1276740" cy="1959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Conector recto de flecha 6">
            <a:extLst>
              <a:ext uri="{FF2B5EF4-FFF2-40B4-BE49-F238E27FC236}">
                <a16:creationId xmlns:a16="http://schemas.microsoft.com/office/drawing/2014/main" id="{4C46481E-3E1B-4D58-B797-A0C71F305FB2}"/>
              </a:ext>
            </a:extLst>
          </p:cNvPr>
          <p:cNvCxnSpPr>
            <a:cxnSpLocks/>
            <a:stCxn id="101" idx="0"/>
            <a:endCxn id="25" idx="2"/>
          </p:cNvCxnSpPr>
          <p:nvPr/>
        </p:nvCxnSpPr>
        <p:spPr>
          <a:xfrm flipV="1">
            <a:off x="3791725" y="1242387"/>
            <a:ext cx="11230" cy="6807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Conector recto de flecha 6">
            <a:extLst>
              <a:ext uri="{FF2B5EF4-FFF2-40B4-BE49-F238E27FC236}">
                <a16:creationId xmlns:a16="http://schemas.microsoft.com/office/drawing/2014/main" id="{093F27BC-1E59-4400-9B69-48BDB78714D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>
            <a:off x="3791725" y="2665925"/>
            <a:ext cx="22460" cy="55438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3" name="Picture 24" descr="Documento sem título">
            <a:extLst>
              <a:ext uri="{FF2B5EF4-FFF2-40B4-BE49-F238E27FC236}">
                <a16:creationId xmlns:a16="http://schemas.microsoft.com/office/drawing/2014/main" id="{453C1AF5-74E0-47E1-88FA-176F5BF2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57" y="3621691"/>
            <a:ext cx="1007077" cy="10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BB9AB42-88BA-46E5-8BBD-313B153D13E0}"/>
              </a:ext>
            </a:extLst>
          </p:cNvPr>
          <p:cNvSpPr/>
          <p:nvPr/>
        </p:nvSpPr>
        <p:spPr>
          <a:xfrm>
            <a:off x="2032881" y="2816367"/>
            <a:ext cx="3803526" cy="40166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729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8856733" y="466497"/>
            <a:ext cx="1967212" cy="1940708"/>
            <a:chOff x="7734750" y="1469280"/>
            <a:chExt cx="1967724" cy="1941214"/>
          </a:xfrm>
        </p:grpSpPr>
        <p:pic>
          <p:nvPicPr>
            <p:cNvPr id="7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>
              <a:off x="7768203" y="3102717"/>
              <a:ext cx="193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AZURE WEB APP</a:t>
              </a:r>
              <a:endParaRPr lang="en-US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52550" y="2045543"/>
            <a:ext cx="2176802" cy="1986535"/>
            <a:chOff x="1288339" y="3048794"/>
            <a:chExt cx="2177369" cy="1987052"/>
          </a:xfrm>
        </p:grpSpPr>
        <p:pic>
          <p:nvPicPr>
            <p:cNvPr id="1026" name="Picture 2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39" y="304879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uadroTexto 8"/>
            <p:cNvSpPr txBox="1"/>
            <p:nvPr/>
          </p:nvSpPr>
          <p:spPr>
            <a:xfrm>
              <a:off x="1889296" y="4728069"/>
              <a:ext cx="1576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BOT</a:t>
              </a:r>
              <a:endParaRPr lang="en-U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425324" y="3888496"/>
            <a:ext cx="1923084" cy="1904504"/>
            <a:chOff x="4416069" y="3820173"/>
            <a:chExt cx="1923585" cy="1905000"/>
          </a:xfrm>
        </p:grpSpPr>
        <p:pic>
          <p:nvPicPr>
            <p:cNvPr id="6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069" y="382017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4763242" y="5417078"/>
              <a:ext cx="1576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SCHEMA</a:t>
              </a:r>
              <a:endParaRPr lang="en-US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434615" y="466441"/>
            <a:ext cx="1975520" cy="1918410"/>
            <a:chOff x="4416069" y="1469280"/>
            <a:chExt cx="1976035" cy="1918910"/>
          </a:xfrm>
        </p:grpSpPr>
        <p:pic>
          <p:nvPicPr>
            <p:cNvPr id="1028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069" y="146928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/>
            <p:cNvSpPr txBox="1"/>
            <p:nvPr/>
          </p:nvSpPr>
          <p:spPr>
            <a:xfrm>
              <a:off x="4815692" y="3080413"/>
              <a:ext cx="1576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RUNTIME</a:t>
              </a:r>
              <a:endParaRPr lang="en-US" dirty="0"/>
            </a:p>
          </p:txBody>
        </p:sp>
      </p:grpSp>
      <p:cxnSp>
        <p:nvCxnSpPr>
          <p:cNvPr id="17" name="Conector angular 16"/>
          <p:cNvCxnSpPr>
            <a:stCxn id="1026" idx="3"/>
            <a:endCxn id="1028" idx="1"/>
          </p:cNvCxnSpPr>
          <p:nvPr/>
        </p:nvCxnSpPr>
        <p:spPr>
          <a:xfrm flipV="1">
            <a:off x="2557053" y="1418692"/>
            <a:ext cx="1877561" cy="15791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026" idx="3"/>
            <a:endCxn id="6" idx="1"/>
          </p:cNvCxnSpPr>
          <p:nvPr/>
        </p:nvCxnSpPr>
        <p:spPr>
          <a:xfrm>
            <a:off x="2557054" y="2997796"/>
            <a:ext cx="1868270" cy="18429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028" idx="3"/>
            <a:endCxn id="7" idx="1"/>
          </p:cNvCxnSpPr>
          <p:nvPr/>
        </p:nvCxnSpPr>
        <p:spPr>
          <a:xfrm>
            <a:off x="6339119" y="1418693"/>
            <a:ext cx="2517615" cy="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8912599" y="3889498"/>
            <a:ext cx="2032244" cy="1904504"/>
            <a:chOff x="7734750" y="1469280"/>
            <a:chExt cx="2032773" cy="1905000"/>
          </a:xfrm>
        </p:grpSpPr>
        <p:pic>
          <p:nvPicPr>
            <p:cNvPr id="30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ln w="38100" cap="sq">
              <a:solidFill>
                <a:srgbClr val="FF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Texto 30"/>
            <p:cNvSpPr txBox="1"/>
            <p:nvPr/>
          </p:nvSpPr>
          <p:spPr>
            <a:xfrm>
              <a:off x="7833252" y="3066244"/>
              <a:ext cx="193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dirty="0"/>
                <a:t>CUSTOM ACTION</a:t>
              </a:r>
              <a:endParaRPr lang="en-US" dirty="0"/>
            </a:p>
          </p:txBody>
        </p:sp>
      </p:grpSp>
      <p:cxnSp>
        <p:nvCxnSpPr>
          <p:cNvPr id="32" name="Conector angular 31"/>
          <p:cNvCxnSpPr>
            <a:stCxn id="1028" idx="3"/>
            <a:endCxn id="30" idx="1"/>
          </p:cNvCxnSpPr>
          <p:nvPr/>
        </p:nvCxnSpPr>
        <p:spPr>
          <a:xfrm>
            <a:off x="6339119" y="1418693"/>
            <a:ext cx="2573481" cy="3423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4" idx="2"/>
            <a:endCxn id="30" idx="0"/>
          </p:cNvCxnSpPr>
          <p:nvPr/>
        </p:nvCxnSpPr>
        <p:spPr>
          <a:xfrm>
            <a:off x="9857062" y="2407206"/>
            <a:ext cx="7789" cy="148229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9524990" y="1415892"/>
            <a:ext cx="157600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9" dirty="0"/>
              <a:t>C#</a:t>
            </a:r>
            <a:endParaRPr lang="en-US" sz="2399" dirty="0"/>
          </a:p>
        </p:txBody>
      </p:sp>
      <p:sp>
        <p:nvSpPr>
          <p:cNvPr id="39" name="CuadroTexto 38"/>
          <p:cNvSpPr txBox="1"/>
          <p:nvPr/>
        </p:nvSpPr>
        <p:spPr>
          <a:xfrm>
            <a:off x="9575298" y="4802994"/>
            <a:ext cx="157600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9" dirty="0"/>
              <a:t>C#</a:t>
            </a:r>
            <a:endParaRPr lang="en-US" sz="2399" dirty="0"/>
          </a:p>
        </p:txBody>
      </p:sp>
      <p:grpSp>
        <p:nvGrpSpPr>
          <p:cNvPr id="36" name="Grupo 35"/>
          <p:cNvGrpSpPr/>
          <p:nvPr/>
        </p:nvGrpSpPr>
        <p:grpSpPr>
          <a:xfrm>
            <a:off x="5862828" y="5164978"/>
            <a:ext cx="1576001" cy="1553787"/>
            <a:chOff x="5132871" y="4928984"/>
            <a:chExt cx="1576412" cy="1554192"/>
          </a:xfrm>
        </p:grpSpPr>
        <p:pic>
          <p:nvPicPr>
            <p:cNvPr id="1030" name="Picture 6" descr="File Icons - Download Free Vector Icons | Noun Projec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406" y="4928984"/>
              <a:ext cx="1355616" cy="135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uadroTexto 40"/>
            <p:cNvSpPr txBox="1"/>
            <p:nvPr/>
          </p:nvSpPr>
          <p:spPr>
            <a:xfrm>
              <a:off x="5132871" y="6175399"/>
              <a:ext cx="1576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SDK.SCHEMA</a:t>
              </a:r>
              <a:endParaRPr lang="en-US" dirty="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680921" y="5534450"/>
            <a:ext cx="1657521" cy="1084679"/>
            <a:chOff x="4896158" y="4928984"/>
            <a:chExt cx="2627501" cy="1684607"/>
          </a:xfrm>
        </p:grpSpPr>
        <p:pic>
          <p:nvPicPr>
            <p:cNvPr id="44" name="Picture 6" descr="File Icons - Download Free Vector Icons | Noun Projec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407" y="4928984"/>
              <a:ext cx="1355616" cy="135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uadroTexto 44"/>
            <p:cNvSpPr txBox="1"/>
            <p:nvPr/>
          </p:nvSpPr>
          <p:spPr>
            <a:xfrm>
              <a:off x="4896158" y="6183498"/>
              <a:ext cx="2627501" cy="430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/>
                <a:t>Custom.schema</a:t>
              </a:r>
              <a:endParaRPr lang="en-US" sz="1200" dirty="0"/>
            </a:p>
          </p:txBody>
        </p:sp>
      </p:grpSp>
      <p:cxnSp>
        <p:nvCxnSpPr>
          <p:cNvPr id="46" name="Conector recto 45"/>
          <p:cNvCxnSpPr/>
          <p:nvPr/>
        </p:nvCxnSpPr>
        <p:spPr>
          <a:xfrm>
            <a:off x="7266891" y="6249657"/>
            <a:ext cx="3369763" cy="12847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CBED0DB-0617-488E-A35D-6F76D4AA4888}"/>
              </a:ext>
            </a:extLst>
          </p:cNvPr>
          <p:cNvGrpSpPr/>
          <p:nvPr/>
        </p:nvGrpSpPr>
        <p:grpSpPr>
          <a:xfrm>
            <a:off x="181058" y="117665"/>
            <a:ext cx="2559480" cy="1192330"/>
            <a:chOff x="181058" y="117665"/>
            <a:chExt cx="2559480" cy="1192330"/>
          </a:xfrm>
        </p:grpSpPr>
        <p:pic>
          <p:nvPicPr>
            <p:cNvPr id="33" name="Picture 6" descr="C Sharp (programming language) - Wikipedia">
              <a:extLst>
                <a:ext uri="{FF2B5EF4-FFF2-40B4-BE49-F238E27FC236}">
                  <a16:creationId xmlns:a16="http://schemas.microsoft.com/office/drawing/2014/main" id="{5336F08D-CA00-4231-8766-95F606AC7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869" y="555372"/>
              <a:ext cx="477783" cy="52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Microsoft Bot Framework">
              <a:extLst>
                <a:ext uri="{FF2B5EF4-FFF2-40B4-BE49-F238E27FC236}">
                  <a16:creationId xmlns:a16="http://schemas.microsoft.com/office/drawing/2014/main" id="{F2F3883F-347F-4608-9BD5-3EA9242A9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6" y="135975"/>
              <a:ext cx="756987" cy="866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0C5BD244-0326-42DB-BFDE-1D4AC323B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233" y="117665"/>
              <a:ext cx="448903" cy="448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Artisitic, creative, custom design, gear, optimization, pencil ...">
              <a:extLst>
                <a:ext uri="{FF2B5EF4-FFF2-40B4-BE49-F238E27FC236}">
                  <a16:creationId xmlns:a16="http://schemas.microsoft.com/office/drawing/2014/main" id="{7E080C1F-6809-40ED-AD71-5EBFE9586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103" y="137890"/>
              <a:ext cx="570071" cy="57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CC110A-F5A2-4C47-82DE-41D550FD9038}"/>
                </a:ext>
              </a:extLst>
            </p:cNvPr>
            <p:cNvSpPr txBox="1"/>
            <p:nvPr/>
          </p:nvSpPr>
          <p:spPr>
            <a:xfrm>
              <a:off x="1638954" y="645146"/>
              <a:ext cx="1101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err="1"/>
                <a:t>Custom</a:t>
              </a:r>
              <a:r>
                <a:rPr lang="es-MX" sz="1050" dirty="0"/>
                <a:t> </a:t>
              </a:r>
              <a:r>
                <a:rPr lang="es-MX" sz="1050" dirty="0" err="1"/>
                <a:t>Action</a:t>
              </a:r>
              <a:endParaRPr lang="es-MX" sz="10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E7A3E3-F1D3-43E8-9A1A-31FF3FA68FE9}"/>
                </a:ext>
              </a:extLst>
            </p:cNvPr>
            <p:cNvSpPr txBox="1"/>
            <p:nvPr/>
          </p:nvSpPr>
          <p:spPr>
            <a:xfrm>
              <a:off x="181058" y="1002218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Composer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542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7903783" y="917256"/>
            <a:ext cx="1956063" cy="2167244"/>
            <a:chOff x="7734750" y="1469280"/>
            <a:chExt cx="1956573" cy="2167809"/>
          </a:xfrm>
        </p:grpSpPr>
        <p:pic>
          <p:nvPicPr>
            <p:cNvPr id="28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uadroTexto 32"/>
            <p:cNvSpPr txBox="1"/>
            <p:nvPr/>
          </p:nvSpPr>
          <p:spPr>
            <a:xfrm>
              <a:off x="7757052" y="3113869"/>
              <a:ext cx="193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Consulta Tablas </a:t>
              </a:r>
              <a:r>
                <a:rPr lang="es-MX" dirty="0" err="1"/>
                <a:t>Azure</a:t>
              </a:r>
              <a:r>
                <a:rPr lang="es-MX" dirty="0"/>
                <a:t> </a:t>
              </a:r>
              <a:r>
                <a:rPr lang="es-MX" dirty="0" err="1"/>
                <a:t>Table</a:t>
              </a:r>
              <a:endParaRPr lang="en-US" dirty="0"/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8517483" y="1812924"/>
            <a:ext cx="157600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9" dirty="0"/>
              <a:t>C#</a:t>
            </a:r>
            <a:endParaRPr lang="en-US" sz="2399" dirty="0"/>
          </a:p>
        </p:txBody>
      </p:sp>
      <p:grpSp>
        <p:nvGrpSpPr>
          <p:cNvPr id="37" name="Grupo 36"/>
          <p:cNvGrpSpPr/>
          <p:nvPr/>
        </p:nvGrpSpPr>
        <p:grpSpPr>
          <a:xfrm>
            <a:off x="7881487" y="3896243"/>
            <a:ext cx="1956063" cy="1951858"/>
            <a:chOff x="7734750" y="1469280"/>
            <a:chExt cx="1956573" cy="1952366"/>
          </a:xfrm>
        </p:grpSpPr>
        <p:pic>
          <p:nvPicPr>
            <p:cNvPr id="40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uadroTexto 41"/>
            <p:cNvSpPr txBox="1"/>
            <p:nvPr/>
          </p:nvSpPr>
          <p:spPr>
            <a:xfrm>
              <a:off x="7757052" y="3113869"/>
              <a:ext cx="193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Envío de correo</a:t>
              </a:r>
              <a:endParaRPr lang="en-US" dirty="0"/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8544185" y="4809740"/>
            <a:ext cx="157600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9" dirty="0"/>
              <a:t>C#</a:t>
            </a:r>
            <a:endParaRPr lang="en-US" sz="2399" dirty="0"/>
          </a:p>
        </p:txBody>
      </p:sp>
      <p:grpSp>
        <p:nvGrpSpPr>
          <p:cNvPr id="3" name="Grupo 2"/>
          <p:cNvGrpSpPr/>
          <p:nvPr/>
        </p:nvGrpSpPr>
        <p:grpSpPr>
          <a:xfrm>
            <a:off x="836777" y="2410148"/>
            <a:ext cx="2255412" cy="2424904"/>
            <a:chOff x="278675" y="2403565"/>
            <a:chExt cx="2255999" cy="2425536"/>
          </a:xfrm>
        </p:grpSpPr>
        <p:pic>
          <p:nvPicPr>
            <p:cNvPr id="2" name="Picture 2" descr="File:Text-x-python.svg - Wikimedia Comm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75" y="2403565"/>
              <a:ext cx="2129475" cy="212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uadroTexto 46"/>
            <p:cNvSpPr txBox="1"/>
            <p:nvPr/>
          </p:nvSpPr>
          <p:spPr>
            <a:xfrm>
              <a:off x="600403" y="4521324"/>
              <a:ext cx="193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CH_Custom.py</a:t>
              </a:r>
              <a:endParaRPr lang="en-US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4556882" y="2701118"/>
            <a:ext cx="2032244" cy="1904504"/>
            <a:chOff x="7734750" y="1469280"/>
            <a:chExt cx="2032773" cy="1905000"/>
          </a:xfrm>
        </p:grpSpPr>
        <p:pic>
          <p:nvPicPr>
            <p:cNvPr id="51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ln w="38100" cap="sq">
              <a:solidFill>
                <a:srgbClr val="FF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uadroTexto 51"/>
            <p:cNvSpPr txBox="1"/>
            <p:nvPr/>
          </p:nvSpPr>
          <p:spPr>
            <a:xfrm>
              <a:off x="7833252" y="3066244"/>
              <a:ext cx="193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dirty="0"/>
                <a:t>CUSTOM ACTION</a:t>
              </a:r>
              <a:endParaRPr lang="en-US" dirty="0"/>
            </a:p>
          </p:txBody>
        </p:sp>
      </p:grpSp>
      <p:sp>
        <p:nvSpPr>
          <p:cNvPr id="53" name="CuadroTexto 52"/>
          <p:cNvSpPr txBox="1"/>
          <p:nvPr/>
        </p:nvSpPr>
        <p:spPr>
          <a:xfrm>
            <a:off x="5219580" y="3614614"/>
            <a:ext cx="157600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9" dirty="0"/>
              <a:t>C#</a:t>
            </a:r>
            <a:endParaRPr lang="en-US" sz="2399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3628079" y="505587"/>
            <a:ext cx="0" cy="6018232"/>
          </a:xfrm>
          <a:prstGeom prst="line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7379952" y="505587"/>
            <a:ext cx="0" cy="6018232"/>
          </a:xfrm>
          <a:prstGeom prst="line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net, c#, cs, file, format, programm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03" y="1228850"/>
            <a:ext cx="1707263" cy="170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net, c#, cs, file, format, programm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03" y="4093484"/>
            <a:ext cx="1707263" cy="170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10163652" y="2699879"/>
            <a:ext cx="1529188" cy="307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MultiplyDialog.cs</a:t>
            </a:r>
            <a:endParaRPr lang="en-US" dirty="0"/>
          </a:p>
        </p:txBody>
      </p:sp>
      <p:sp>
        <p:nvSpPr>
          <p:cNvPr id="59" name="Rectángulo 58"/>
          <p:cNvSpPr/>
          <p:nvPr/>
        </p:nvSpPr>
        <p:spPr>
          <a:xfrm>
            <a:off x="10170303" y="5560459"/>
            <a:ext cx="1529188" cy="307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MultiplyDialog.cs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B5A747-E667-44B4-9791-4384B6D05EC7}"/>
              </a:ext>
            </a:extLst>
          </p:cNvPr>
          <p:cNvGrpSpPr/>
          <p:nvPr/>
        </p:nvGrpSpPr>
        <p:grpSpPr>
          <a:xfrm>
            <a:off x="181058" y="117665"/>
            <a:ext cx="2559480" cy="1192330"/>
            <a:chOff x="181058" y="117665"/>
            <a:chExt cx="2559480" cy="1192330"/>
          </a:xfrm>
        </p:grpSpPr>
        <p:pic>
          <p:nvPicPr>
            <p:cNvPr id="24" name="Picture 6" descr="C Sharp (programming language) - Wikipedia">
              <a:extLst>
                <a:ext uri="{FF2B5EF4-FFF2-40B4-BE49-F238E27FC236}">
                  <a16:creationId xmlns:a16="http://schemas.microsoft.com/office/drawing/2014/main" id="{F1D8D395-00D8-4FF7-A21A-47328F19A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869" y="555372"/>
              <a:ext cx="477783" cy="52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icrosoft Bot Framework">
              <a:extLst>
                <a:ext uri="{FF2B5EF4-FFF2-40B4-BE49-F238E27FC236}">
                  <a16:creationId xmlns:a16="http://schemas.microsoft.com/office/drawing/2014/main" id="{A4DD6363-AA22-40C8-B913-2DC8402DB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6" y="135975"/>
              <a:ext cx="756987" cy="866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EE3DDB41-EB89-4B1E-891E-750D9CD083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233" y="117665"/>
              <a:ext cx="448903" cy="448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Artisitic, creative, custom design, gear, optimization, pencil ...">
              <a:extLst>
                <a:ext uri="{FF2B5EF4-FFF2-40B4-BE49-F238E27FC236}">
                  <a16:creationId xmlns:a16="http://schemas.microsoft.com/office/drawing/2014/main" id="{F4A21CD1-372E-479F-8475-F1233B378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103" y="137890"/>
              <a:ext cx="570071" cy="57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C6FEC2-5DD8-45ED-B73D-2F90A3990A65}"/>
                </a:ext>
              </a:extLst>
            </p:cNvPr>
            <p:cNvSpPr txBox="1"/>
            <p:nvPr/>
          </p:nvSpPr>
          <p:spPr>
            <a:xfrm>
              <a:off x="1638954" y="645146"/>
              <a:ext cx="1101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err="1"/>
                <a:t>Custom</a:t>
              </a:r>
              <a:r>
                <a:rPr lang="es-MX" sz="1050" dirty="0"/>
                <a:t> </a:t>
              </a:r>
              <a:r>
                <a:rPr lang="es-MX" sz="1050" dirty="0" err="1"/>
                <a:t>Action</a:t>
              </a:r>
              <a:endParaRPr lang="es-MX" sz="105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646140-3FB3-4AF1-9BF2-D60C50D4FB05}"/>
                </a:ext>
              </a:extLst>
            </p:cNvPr>
            <p:cNvSpPr txBox="1"/>
            <p:nvPr/>
          </p:nvSpPr>
          <p:spPr>
            <a:xfrm>
              <a:off x="181058" y="1002218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Composer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75812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287991" y="-11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MX"/>
              <a:t>Investigaciones: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488900" y="716550"/>
            <a:ext cx="10969800" cy="6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119" lvl="0" indent="-43305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MX" sz="1600"/>
              <a:t>Almacenar ( No hemos especificado en BD , azure tables o así  podemos proponer)</a:t>
            </a:r>
            <a:endParaRPr sz="1600"/>
          </a:p>
          <a:p>
            <a:pPr marL="990427" lvl="1" indent="-3682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Char char="–"/>
            </a:pPr>
            <a:r>
              <a:rPr lang="es-MX" sz="1600">
                <a:solidFill>
                  <a:srgbClr val="BF9000"/>
                </a:solidFill>
              </a:rPr>
              <a:t>Op1: Customizar actions  ( Chaim ) </a:t>
            </a:r>
            <a:endParaRPr sz="1600">
              <a:solidFill>
                <a:srgbClr val="BF9000"/>
              </a:solidFill>
            </a:endParaRPr>
          </a:p>
          <a:p>
            <a:pPr marL="990427" lvl="1" indent="-3682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s-MX" sz="1600"/>
              <a:t>Op2: LLamar APIs </a:t>
            </a:r>
            <a:endParaRPr sz="1600"/>
          </a:p>
          <a:p>
            <a:pPr marL="1523733" lvl="2" indent="-29204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s-MX" sz="1600">
                <a:solidFill>
                  <a:schemeClr val="accent6"/>
                </a:solidFill>
              </a:rPr>
              <a:t>Azure Function [] ( Jose / Luz ) </a:t>
            </a:r>
            <a:endParaRPr sz="1600">
              <a:solidFill>
                <a:schemeClr val="accent6"/>
              </a:solidFill>
            </a:endParaRPr>
          </a:p>
          <a:p>
            <a:pPr marL="1523733" lvl="2" indent="-29204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MX" sz="1600"/>
              <a:t>Custom</a:t>
            </a:r>
            <a:endParaRPr sz="1600"/>
          </a:p>
          <a:p>
            <a:pPr marL="990427" lvl="1" indent="-368232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s-MX" sz="1600"/>
              <a:t>Altas</a:t>
            </a:r>
            <a:endParaRPr sz="1600"/>
          </a:p>
          <a:p>
            <a:pPr marL="990427" lvl="1" indent="-368232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s-MX" sz="1600"/>
              <a:t>Bajas </a:t>
            </a:r>
            <a:endParaRPr sz="1600"/>
          </a:p>
          <a:p>
            <a:pPr marL="990427" lvl="1" indent="-368232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s-MX" sz="1600"/>
              <a:t>Cambios </a:t>
            </a:r>
            <a:endParaRPr sz="1600"/>
          </a:p>
          <a:p>
            <a:pPr marL="990427" lvl="1" indent="-368232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s-MX" sz="1600"/>
              <a:t>Consultas </a:t>
            </a:r>
            <a:endParaRPr sz="1600"/>
          </a:p>
          <a:p>
            <a:pPr marL="457120" lvl="0" indent="-433053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MX" sz="1600"/>
              <a:t>LogIn/LogOut  </a:t>
            </a:r>
            <a:endParaRPr sz="1600"/>
          </a:p>
          <a:p>
            <a:pPr marL="990427" lvl="1" indent="-370773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s-MX" sz="1600"/>
              <a:t>Sencillo ( Proporcionar nómina y validarlo que este en esa tabla , ( nombre, mail )  :: Azure table, sql (Azure), DWH) </a:t>
            </a:r>
            <a:endParaRPr sz="1600"/>
          </a:p>
          <a:p>
            <a:pPr marL="990427" lvl="1" indent="-370773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s-MX" sz="1600"/>
              <a:t>Autenticación con </a:t>
            </a:r>
            <a:r>
              <a:rPr lang="es-MX" sz="1600" b="1"/>
              <a:t>Active directory (Azure) ::  [ Proporciona nomina , validamos que este en azure directory (nombre, mail ) + Tabla   ]</a:t>
            </a:r>
            <a:endParaRPr sz="1600"/>
          </a:p>
          <a:p>
            <a:pPr marL="457120" lvl="0" indent="-433053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MX" sz="1600"/>
              <a:t>Generar los diálogos ( tipos)</a:t>
            </a:r>
            <a:endParaRPr sz="1600"/>
          </a:p>
          <a:p>
            <a:pPr marL="457120" lvl="0" indent="-433053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MX" sz="1600"/>
              <a:t>Cómo disparar una tarea ( mail ) </a:t>
            </a:r>
            <a:endParaRPr sz="1600"/>
          </a:p>
          <a:p>
            <a:pPr marL="457120" lvl="0" indent="-433053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MX" sz="1600"/>
              <a:t>Cancelar :: A donde nos vamos a ir … al inicio ¿? O a otra rama</a:t>
            </a:r>
            <a:endParaRPr sz="1600"/>
          </a:p>
          <a:p>
            <a:pPr marL="990427" lvl="1" indent="-370773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s-MX" sz="1600"/>
              <a:t>Almacenaremos la conversación?</a:t>
            </a:r>
            <a:endParaRPr sz="1600"/>
          </a:p>
          <a:p>
            <a:pPr marL="457120" lvl="0" indent="-433053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MX" sz="1600"/>
              <a:t>Ayuda</a:t>
            </a:r>
            <a:endParaRPr sz="1600"/>
          </a:p>
          <a:p>
            <a:pPr marL="457119" lvl="0" indent="-433053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MX" sz="1600"/>
              <a:t>Exit </a:t>
            </a:r>
            <a:endParaRPr sz="1600"/>
          </a:p>
          <a:p>
            <a:pPr marL="457119" lvl="0" indent="-433053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SzPts val="1600"/>
              <a:buChar char="•"/>
            </a:pPr>
            <a:r>
              <a:rPr lang="es-MX" sz="1600"/>
              <a:t>Desplegar resultados en tabla: Ejemplo los siguientes 3 eventos</a:t>
            </a:r>
            <a:endParaRPr sz="1600"/>
          </a:p>
          <a:p>
            <a:pPr marL="457119" lvl="0" indent="-433053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SzPts val="1600"/>
              <a:buChar char="•"/>
            </a:pPr>
            <a:r>
              <a:rPr lang="es-MX" sz="1600"/>
              <a:t>Despliegue en Teams</a:t>
            </a:r>
            <a:endParaRPr sz="1600"/>
          </a:p>
          <a:p>
            <a:pPr marL="990427" lvl="1" indent="-368232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Clr>
                <a:srgbClr val="F1C232"/>
              </a:buClr>
              <a:buSzPts val="1600"/>
              <a:buChar char="–"/>
            </a:pPr>
            <a:r>
              <a:rPr lang="es-MX" sz="1600">
                <a:solidFill>
                  <a:srgbClr val="F1C232"/>
                </a:solidFill>
              </a:rPr>
              <a:t>Publicar proyectos del Composer ( Luz ) </a:t>
            </a:r>
            <a:endParaRPr sz="1600">
              <a:solidFill>
                <a:srgbClr val="F1C232"/>
              </a:solidFill>
            </a:endParaRPr>
          </a:p>
          <a:p>
            <a:pPr marL="457119" lvl="0" indent="-4444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MX" sz="1600" b="1">
                <a:solidFill>
                  <a:srgbClr val="000000"/>
                </a:solidFill>
              </a:rPr>
              <a:t>Enviar mail  </a:t>
            </a:r>
            <a:endParaRPr sz="1600" b="1">
              <a:solidFill>
                <a:srgbClr val="000000"/>
              </a:solidFill>
            </a:endParaRPr>
          </a:p>
          <a:p>
            <a:pPr marL="990427" lvl="1" indent="-3682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s-MX" sz="1600">
                <a:solidFill>
                  <a:srgbClr val="000000"/>
                </a:solidFill>
              </a:rPr>
              <a:t>Confirmación de asistencia  </a:t>
            </a:r>
            <a:r>
              <a:rPr lang="es-MX" sz="1600" b="1">
                <a:solidFill>
                  <a:srgbClr val="000000"/>
                </a:solidFill>
              </a:rPr>
              <a:t>(usuario)</a:t>
            </a:r>
            <a:endParaRPr sz="1600" b="1">
              <a:solidFill>
                <a:srgbClr val="000000"/>
              </a:solidFill>
            </a:endParaRPr>
          </a:p>
          <a:p>
            <a:pPr marL="990427" lvl="1" indent="-3682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s-MX" sz="1600">
                <a:solidFill>
                  <a:srgbClr val="000000"/>
                </a:solidFill>
              </a:rPr>
              <a:t>Confirmación de </a:t>
            </a:r>
            <a:r>
              <a:rPr lang="es-MX" sz="1600" b="1">
                <a:solidFill>
                  <a:srgbClr val="000000"/>
                </a:solidFill>
              </a:rPr>
              <a:t>solicitud para impartir ( Usuario / ana)</a:t>
            </a:r>
            <a:endParaRPr sz="1600" b="1">
              <a:solidFill>
                <a:srgbClr val="000000"/>
              </a:solidFill>
            </a:endParaRPr>
          </a:p>
          <a:p>
            <a:pPr marL="457119" lvl="0" indent="-4444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MX" sz="1600" b="1">
                <a:solidFill>
                  <a:srgbClr val="000000"/>
                </a:solidFill>
              </a:rPr>
              <a:t>Invitación :: e-mail :: meeting</a:t>
            </a:r>
            <a:endParaRPr sz="1600" b="1">
              <a:solidFill>
                <a:srgbClr val="000000"/>
              </a:solidFill>
            </a:endParaRPr>
          </a:p>
          <a:p>
            <a:pPr marL="990427" lvl="1" indent="-3682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s-MX" sz="1600" b="1">
                <a:solidFill>
                  <a:srgbClr val="000000"/>
                </a:solidFill>
              </a:rPr>
              <a:t>Confirmación de asistencia ( usuario)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396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121b6862b_0_7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Funciones ( Azure Functions) </a:t>
            </a:r>
            <a:endParaRPr/>
          </a:p>
        </p:txBody>
      </p:sp>
      <p:sp>
        <p:nvSpPr>
          <p:cNvPr id="177" name="Google Shape;177;g9121b6862b_0_7"/>
          <p:cNvSpPr txBox="1">
            <a:spLocks noGrp="1"/>
          </p:cNvSpPr>
          <p:nvPr>
            <p:ph type="body" idx="1"/>
          </p:nvPr>
        </p:nvSpPr>
        <p:spPr>
          <a:xfrm>
            <a:off x="609458" y="1600200"/>
            <a:ext cx="104544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2500" b="1">
                <a:solidFill>
                  <a:srgbClr val="0000FF"/>
                </a:solidFill>
              </a:rPr>
              <a:t>Alta: (José) </a:t>
            </a:r>
            <a:endParaRPr sz="2500" b="1">
              <a:solidFill>
                <a:srgbClr val="0000FF"/>
              </a:solidFill>
            </a:endParaRPr>
          </a:p>
          <a:p>
            <a:pPr marL="457200" lvl="0" indent="-387350" algn="l" rtl="0">
              <a:spcBef>
                <a:spcPts val="740"/>
              </a:spcBef>
              <a:spcAft>
                <a:spcPts val="0"/>
              </a:spcAft>
              <a:buSzPts val="2500"/>
              <a:buChar char="•"/>
            </a:pPr>
            <a:r>
              <a:rPr lang="es-MX" sz="2500" b="1"/>
              <a:t>asistentes:</a:t>
            </a:r>
            <a:r>
              <a:rPr lang="es-MX" sz="2500"/>
              <a:t> input: nómina, fecha output: “registrado..”</a:t>
            </a:r>
            <a:endParaRPr sz="2500"/>
          </a:p>
          <a:p>
            <a:pPr indent="-387350">
              <a:spcBef>
                <a:spcPts val="0"/>
              </a:spcBef>
              <a:buSzPts val="2500"/>
            </a:pPr>
            <a:r>
              <a:rPr lang="es-MX" sz="2500" b="1" dirty="0"/>
              <a:t>solicitantes:</a:t>
            </a:r>
            <a:r>
              <a:rPr lang="es-MX" sz="2500" dirty="0"/>
              <a:t> input: nómina, fecha, </a:t>
            </a:r>
            <a:r>
              <a:rPr lang="es-MX" sz="2500"/>
              <a:t>título, comentarios</a:t>
            </a:r>
            <a:r>
              <a:rPr lang="es-MX" sz="2500" dirty="0"/>
              <a:t> output: “registrado..”</a:t>
            </a:r>
            <a:endParaRPr sz="2500" dirty="0"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2500" b="1">
                <a:solidFill>
                  <a:srgbClr val="0000FF"/>
                </a:solidFill>
              </a:rPr>
              <a:t>Consultas: (Luz) </a:t>
            </a:r>
            <a:endParaRPr sz="2500" b="1">
              <a:solidFill>
                <a:srgbClr val="0000FF"/>
              </a:solidFill>
            </a:endParaRPr>
          </a:p>
          <a:p>
            <a:pPr marL="457200" lvl="0" indent="-387350" algn="l" rtl="0">
              <a:spcBef>
                <a:spcPts val="740"/>
              </a:spcBef>
              <a:spcAft>
                <a:spcPts val="0"/>
              </a:spcAft>
              <a:buSzPts val="2500"/>
              <a:buChar char="•"/>
            </a:pPr>
            <a:r>
              <a:rPr lang="es-MX" sz="2500" b="1"/>
              <a:t>usuario: </a:t>
            </a:r>
            <a:r>
              <a:rPr lang="es-MX" sz="2500"/>
              <a:t> input: nómina, Output: e-mail, nombre</a:t>
            </a:r>
            <a:endParaRPr sz="2500"/>
          </a:p>
          <a:p>
            <a:pPr indent="-387350">
              <a:spcBef>
                <a:spcPts val="0"/>
              </a:spcBef>
              <a:buSzPts val="2500"/>
            </a:pPr>
            <a:r>
              <a:rPr lang="es-MX" sz="2500" b="1" dirty="0"/>
              <a:t>sesiones:</a:t>
            </a:r>
            <a:r>
              <a:rPr lang="es-MX" sz="2500"/>
              <a:t>  output(últimas 3 ordenado por fecha):idsesion, fecha, título, expositor</a:t>
            </a:r>
            <a:endParaRPr sz="2500"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2500" b="1">
                <a:solidFill>
                  <a:srgbClr val="0000FF"/>
                </a:solidFill>
              </a:rPr>
              <a:t>Borrar: (Luz/José) </a:t>
            </a:r>
            <a:endParaRPr sz="2500" b="1">
              <a:solidFill>
                <a:srgbClr val="0000FF"/>
              </a:solidFill>
            </a:endParaRPr>
          </a:p>
          <a:p>
            <a:pPr marL="457200" lvl="0" indent="-387350" algn="l" rtl="0">
              <a:spcBef>
                <a:spcPts val="740"/>
              </a:spcBef>
              <a:spcAft>
                <a:spcPts val="0"/>
              </a:spcAft>
              <a:buSzPts val="2500"/>
              <a:buChar char="•"/>
            </a:pPr>
            <a:r>
              <a:rPr lang="es-MX" sz="2500" b="1"/>
              <a:t>asistentes:</a:t>
            </a:r>
            <a:r>
              <a:rPr lang="es-MX" sz="2500"/>
              <a:t> input: nómina , fecha output: “rerigistro borrado..”</a:t>
            </a:r>
            <a:endParaRPr sz="2500"/>
          </a:p>
          <a:p>
            <a:pPr marL="457200" lvl="0" indent="0" algn="l" rtl="0">
              <a:spcBef>
                <a:spcPts val="74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0" algn="l" rtl="0">
              <a:spcBef>
                <a:spcPts val="74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DF8A2A-59FD-4603-912B-ECF72E89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5273"/>
              </p:ext>
            </p:extLst>
          </p:nvPr>
        </p:nvGraphicFramePr>
        <p:xfrm>
          <a:off x="103706" y="48746"/>
          <a:ext cx="11071138" cy="677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569">
                  <a:extLst>
                    <a:ext uri="{9D8B030D-6E8A-4147-A177-3AD203B41FA5}">
                      <a16:colId xmlns:a16="http://schemas.microsoft.com/office/drawing/2014/main" val="2302735645"/>
                    </a:ext>
                  </a:extLst>
                </a:gridCol>
                <a:gridCol w="5535569">
                  <a:extLst>
                    <a:ext uri="{9D8B030D-6E8A-4147-A177-3AD203B41FA5}">
                      <a16:colId xmlns:a16="http://schemas.microsoft.com/office/drawing/2014/main" val="2422844003"/>
                    </a:ext>
                  </a:extLst>
                </a:gridCol>
              </a:tblGrid>
              <a:tr h="43377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Responsable</a:t>
                      </a:r>
                      <a:endParaRPr lang="en-US" sz="18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01120"/>
                  </a:ext>
                </a:extLst>
              </a:tr>
              <a:tr h="1122153"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  <a:r>
                        <a:rPr lang="en-US" sz="1800" b="1" dirty="0"/>
                        <a:t>. 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( App Fun) </a:t>
                      </a:r>
                      <a:r>
                        <a:rPr lang="en-US" sz="1800" b="0" dirty="0"/>
                        <a:t>Función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para </a:t>
                      </a:r>
                      <a:r>
                        <a:rPr lang="en-US" sz="1800" err="1"/>
                        <a:t>dar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/>
                        <a:t>alta: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dirty="0"/>
                        <a:t>- asistente  en una reunion  </a:t>
                      </a:r>
                      <a:r>
                        <a:rPr lang="en-US" sz="1800" b="1"/>
                        <a:t>( 95%)</a:t>
                      </a:r>
                      <a:r>
                        <a:rPr lang="en-US" sz="1800" dirty="0"/>
                        <a:t>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/>
                        <a:t>- impartir sesiones. </a:t>
                      </a:r>
                      <a:r>
                        <a:rPr lang="en-US" sz="1800" b="1"/>
                        <a:t>(30%)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/>
                        <a:t>- </a:t>
                      </a:r>
                      <a:r>
                        <a:rPr lang="en-US" sz="1800" b="0"/>
                        <a:t>borrar</a:t>
                      </a:r>
                      <a:r>
                        <a:rPr lang="en-US" sz="1800" b="1"/>
                        <a:t> (0%)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07189"/>
                  </a:ext>
                </a:extLst>
              </a:tr>
              <a:tr h="11221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2. </a:t>
                      </a:r>
                      <a:r>
                        <a:rPr lang="en-US" sz="1800" b="1" dirty="0"/>
                        <a:t>Logic Cap </a:t>
                      </a:r>
                      <a:r>
                        <a:rPr lang="en-US" sz="1800" dirty="0"/>
                        <a:t>::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dirty="0"/>
                        <a:t>Enviar los recordatorios </a:t>
                      </a:r>
                      <a:r>
                        <a:rPr lang="en-US" sz="1800" b="1" i="0" u="none" strike="noStrike" noProof="0">
                          <a:latin typeface="Arial"/>
                        </a:rPr>
                        <a:t>( 90%)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/>
                        <a:t>Enviar validaciones en Teams </a:t>
                      </a:r>
                      <a:r>
                        <a:rPr lang="en-US" sz="1800" b="1" i="0" u="none" strike="noStrike" noProof="0">
                          <a:latin typeface="Arial"/>
                        </a:rPr>
                        <a:t>( 90%)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dirty="0"/>
                        <a:t>Validar estatus de solicitudes  </a:t>
                      </a:r>
                      <a:r>
                        <a:rPr lang="en-US" sz="1800" b="1" i="0" u="none" strike="noStrike" noProof="0">
                          <a:latin typeface="Arial"/>
                        </a:rPr>
                        <a:t>( 90%)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José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18582"/>
                  </a:ext>
                </a:extLst>
              </a:tr>
              <a:tr h="11221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3. (Personalizar Funciones )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dirty="0"/>
                        <a:t>Multiplicación  </a:t>
                      </a:r>
                      <a:r>
                        <a:rPr lang="en-US" sz="1800" b="1"/>
                        <a:t>(100%)</a:t>
                      </a:r>
                      <a:r>
                        <a:rPr lang="en-US" sz="1800" b="0" dirty="0"/>
                        <a:t> </a:t>
                      </a:r>
                      <a:endParaRPr lang="en-US" b="0" dirty="0"/>
                    </a:p>
                    <a:p>
                      <a:pPr lvl="0">
                        <a:buNone/>
                      </a:pPr>
                      <a:r>
                        <a:rPr lang="en-US" sz="1800" b="0"/>
                        <a:t>Consulta de tablas azure table </a:t>
                      </a:r>
                      <a:r>
                        <a:rPr lang="en-US" sz="1800" b="1"/>
                        <a:t>(90%)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/>
                        <a:t>Envio correo</a:t>
                      </a:r>
                      <a:r>
                        <a:rPr lang="en-US" sz="1800" b="1"/>
                        <a:t> ( 30%)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Chaim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11941"/>
                  </a:ext>
                </a:extLst>
              </a:tr>
              <a:tr h="6035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4. </a:t>
                      </a:r>
                      <a:r>
                        <a:rPr lang="en-US" sz="1800" err="1"/>
                        <a:t>Personalizar</a:t>
                      </a:r>
                      <a:r>
                        <a:rPr lang="en-US" sz="1800"/>
                        <a:t> Acciones Pro 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1"/>
                        <a:t>(Working)  ( 50%)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Chaim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15138"/>
                  </a:ext>
                </a:extLst>
              </a:tr>
              <a:tr h="34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5 </a:t>
                      </a:r>
                      <a:r>
                        <a:rPr lang="en-US" sz="1800" err="1"/>
                        <a:t>Públicar</a:t>
                      </a:r>
                      <a:r>
                        <a:rPr lang="en-US" sz="1800" dirty="0"/>
                        <a:t> </a:t>
                      </a:r>
                      <a:r>
                        <a:rPr lang="en-US" sz="1800"/>
                        <a:t>proyectos</a:t>
                      </a:r>
                      <a:r>
                        <a:rPr lang="en-US" sz="1800" b="1"/>
                        <a:t> ( 80% ) </a:t>
                      </a:r>
                      <a:endParaRPr lang="en-US" sz="1800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Luz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82435"/>
                  </a:ext>
                </a:extLst>
              </a:tr>
              <a:tr h="11221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rial"/>
                        </a:rPr>
                        <a:t>6. ( App Fun) 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Función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 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para dar de alta: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- consulta de usuario  </a:t>
                      </a:r>
                      <a:r>
                        <a:rPr lang="en-US" sz="1800" b="1" i="0" u="none" strike="noStrike" noProof="0">
                          <a:latin typeface="Arial"/>
                        </a:rPr>
                        <a:t>(80%)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- consultas sesiones. </a:t>
                      </a:r>
                      <a:r>
                        <a:rPr lang="en-US" sz="1800" b="1" i="0" u="none" strike="noStrike" noProof="0">
                          <a:latin typeface="Arial"/>
                        </a:rPr>
                        <a:t>(80%) </a:t>
                      </a:r>
                      <a:r>
                        <a:rPr lang="en-US" sz="1800" b="1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- borrar</a:t>
                      </a:r>
                      <a:r>
                        <a:rPr lang="en-US" sz="1800" b="1" i="0" u="none" strike="noStrike" noProof="0">
                          <a:latin typeface="Arial"/>
                        </a:rPr>
                        <a:t> (0%)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Luz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41886"/>
                  </a:ext>
                </a:extLst>
              </a:tr>
              <a:tr h="5846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/>
                        <a:t>7. </a:t>
                      </a:r>
                      <a:r>
                        <a:rPr lang="en-US" sz="1800" b="0" dirty="0"/>
                        <a:t>Composer Funcional </a:t>
                      </a:r>
                      <a:r>
                        <a:rPr lang="en-US" sz="1800" b="1"/>
                        <a:t>(10%)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Chaim, José y Luz 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9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69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417157" y="274639"/>
            <a:ext cx="11162228" cy="77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lang="es-MX" b="1">
                <a:solidFill>
                  <a:schemeClr val="accent2"/>
                </a:solidFill>
              </a:rPr>
              <a:t>PoC :: Share Skill ::  ChatBot :: Texto  </a:t>
            </a: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17157" y="1058982"/>
            <a:ext cx="5468042" cy="552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</a:pPr>
            <a:r>
              <a:rPr lang="es-MX" sz="1700" b="1" dirty="0">
                <a:solidFill>
                  <a:schemeClr val="accent2"/>
                </a:solidFill>
              </a:rPr>
              <a:t>10-20 :: Preguntas:</a:t>
            </a:r>
            <a:endParaRPr dirty="0">
              <a:solidFill>
                <a:schemeClr val="accent2"/>
              </a:solidFill>
            </a:endParaRPr>
          </a:p>
          <a:p>
            <a:pPr marL="456565" lvl="0" indent="-456565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MX" sz="1700" dirty="0"/>
              <a:t>Nómina</a:t>
            </a:r>
            <a:endParaRPr dirty="0"/>
          </a:p>
          <a:p>
            <a:pPr marL="456565" lvl="0" indent="-456565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MX" sz="1700" dirty="0"/>
              <a:t>Consulta a base de datos</a:t>
            </a:r>
            <a:endParaRPr dirty="0"/>
          </a:p>
          <a:p>
            <a:pPr marL="456565" indent="-456565">
              <a:lnSpc>
                <a:spcPct val="80000"/>
              </a:lnSpc>
              <a:spcBef>
                <a:spcPts val="340"/>
              </a:spcBef>
              <a:buSzPts val="1700"/>
            </a:pPr>
            <a:r>
              <a:rPr lang="es-MX" sz="1700" dirty="0"/>
              <a:t>Solicitar inscripción para </a:t>
            </a:r>
            <a:r>
              <a:rPr lang="es-MX" sz="1700" b="1" dirty="0"/>
              <a:t>impartir/participante </a:t>
            </a:r>
            <a:r>
              <a:rPr lang="es-MX" sz="1700" dirty="0"/>
              <a:t>una sesión </a:t>
            </a:r>
            <a:endParaRPr lang="es-MX"/>
          </a:p>
          <a:p>
            <a:pPr marL="457120" lvl="0" indent="-45712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MX" sz="1500" dirty="0"/>
              <a:t>Fecha</a:t>
            </a:r>
            <a:endParaRPr sz="1500" dirty="0"/>
          </a:p>
          <a:p>
            <a:pPr marL="989965" lvl="1" indent="-380365" algn="l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Char char="–"/>
            </a:pPr>
            <a:r>
              <a:rPr lang="es-MX" sz="1500" dirty="0"/>
              <a:t>Tema</a:t>
            </a:r>
            <a:endParaRPr sz="1500" dirty="0"/>
          </a:p>
          <a:p>
            <a:pPr marL="989965" lvl="1" indent="-380365">
              <a:lnSpc>
                <a:spcPct val="80000"/>
              </a:lnSpc>
              <a:spcBef>
                <a:spcPts val="306"/>
              </a:spcBef>
              <a:buSzPts val="1530"/>
            </a:pPr>
            <a:r>
              <a:rPr lang="es-MX" sz="1500" dirty="0"/>
              <a:t>Categoría ( Técnico , personal, .. ) 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  <a:p>
            <a:pPr marL="0" indent="0">
              <a:lnSpc>
                <a:spcPct val="80000"/>
              </a:lnSpc>
              <a:spcBef>
                <a:spcPts val="340"/>
              </a:spcBef>
              <a:buClr>
                <a:schemeClr val="accent2"/>
              </a:buClr>
              <a:buSzPts val="1700"/>
              <a:buNone/>
            </a:pPr>
            <a:r>
              <a:rPr lang="es-MX" sz="1700" b="1" dirty="0">
                <a:solidFill>
                  <a:schemeClr val="accent2"/>
                </a:solidFill>
              </a:rPr>
              <a:t>Almacenamiento:</a:t>
            </a:r>
            <a:r>
              <a:rPr lang="es-MX" sz="1700" dirty="0"/>
              <a:t> </a:t>
            </a:r>
            <a:endParaRPr/>
          </a:p>
          <a:p>
            <a:pPr marL="456565" lvl="0" indent="-456565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MX" sz="1700" dirty="0"/>
              <a:t>Consultar</a:t>
            </a:r>
            <a:endParaRPr dirty="0"/>
          </a:p>
          <a:p>
            <a:pPr marL="456565" lvl="0" indent="-456565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MX" sz="1700" dirty="0"/>
              <a:t>Modificar</a:t>
            </a:r>
            <a:endParaRPr dirty="0"/>
          </a:p>
          <a:p>
            <a:pPr marL="456565" indent="-456565">
              <a:lnSpc>
                <a:spcPct val="80000"/>
              </a:lnSpc>
              <a:spcBef>
                <a:spcPts val="340"/>
              </a:spcBef>
              <a:buSzPts val="1700"/>
            </a:pPr>
            <a:r>
              <a:rPr lang="es-MX" sz="1700" dirty="0"/>
              <a:t>Insertar</a:t>
            </a:r>
          </a:p>
          <a:p>
            <a:pPr marL="0" indent="0">
              <a:lnSpc>
                <a:spcPct val="80000"/>
              </a:lnSpc>
              <a:spcBef>
                <a:spcPts val="340"/>
              </a:spcBef>
              <a:buClr>
                <a:schemeClr val="accent2"/>
              </a:buClr>
              <a:buSzPts val="1700"/>
              <a:buNone/>
            </a:pPr>
            <a:endParaRPr lang="es-MX" sz="170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40"/>
              </a:spcBef>
              <a:buClr>
                <a:schemeClr val="accent2"/>
              </a:buClr>
              <a:buSzPts val="1700"/>
              <a:buNone/>
            </a:pPr>
            <a:r>
              <a:rPr lang="es-MX" sz="1700" b="1" dirty="0">
                <a:solidFill>
                  <a:schemeClr val="accent2"/>
                </a:solidFill>
              </a:rPr>
              <a:t>Acción: </a:t>
            </a:r>
            <a:endParaRPr/>
          </a:p>
          <a:p>
            <a:pPr marL="456565" lvl="0" indent="-456565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MX" sz="1700" dirty="0"/>
              <a:t>Enviar un correo/Confirmación de inscripción</a:t>
            </a:r>
            <a:endParaRPr dirty="0"/>
          </a:p>
          <a:p>
            <a:pPr marL="456565" lvl="0" indent="-456565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A5A5A5"/>
              </a:buClr>
              <a:buSzPts val="1700"/>
              <a:buChar char="•"/>
            </a:pPr>
            <a:r>
              <a:rPr lang="es-MX" sz="1700" dirty="0">
                <a:solidFill>
                  <a:srgbClr val="A5A5A5"/>
                </a:solidFill>
              </a:rPr>
              <a:t>Invitación meeting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b="1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</a:pPr>
            <a:r>
              <a:rPr lang="es-MX" sz="1700" b="1" dirty="0" err="1">
                <a:solidFill>
                  <a:schemeClr val="accent2"/>
                </a:solidFill>
              </a:rPr>
              <a:t>LogIn</a:t>
            </a:r>
            <a:r>
              <a:rPr lang="es-MX" sz="1700" b="1" dirty="0">
                <a:solidFill>
                  <a:schemeClr val="accent2"/>
                </a:solidFill>
              </a:rPr>
              <a:t>/</a:t>
            </a:r>
            <a:r>
              <a:rPr lang="es-MX" sz="1700" b="1" dirty="0" err="1">
                <a:solidFill>
                  <a:schemeClr val="accent2"/>
                </a:solidFill>
              </a:rPr>
              <a:t>LogOut</a:t>
            </a:r>
            <a:endParaRPr sz="1700" b="1" dirty="0" err="1">
              <a:solidFill>
                <a:schemeClr val="accent2"/>
              </a:solidFill>
            </a:endParaRPr>
          </a:p>
          <a:p>
            <a:pPr marL="456565" indent="-456565">
              <a:lnSpc>
                <a:spcPct val="80000"/>
              </a:lnSpc>
              <a:spcBef>
                <a:spcPts val="340"/>
              </a:spcBef>
              <a:buSzPts val="1700"/>
            </a:pPr>
            <a:r>
              <a:rPr lang="es-MX" sz="1700" dirty="0">
                <a:solidFill>
                  <a:schemeClr val="bg1">
                    <a:lumMod val="65000"/>
                  </a:schemeClr>
                </a:solidFill>
              </a:rPr>
              <a:t>Inicio y cerrar sesiones ( Nomina) </a:t>
            </a:r>
            <a:endParaRPr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  <p:sp>
        <p:nvSpPr>
          <p:cNvPr id="127" name="Google Shape;127;p2"/>
          <p:cNvSpPr txBox="1"/>
          <p:nvPr/>
        </p:nvSpPr>
        <p:spPr>
          <a:xfrm>
            <a:off x="6279653" y="6395542"/>
            <a:ext cx="54984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Ana: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Contenido ( Chats :: Flujo) Apoyo a las 2 opciones 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6622210" y="1096899"/>
            <a:ext cx="5149458" cy="26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6373491" y="977476"/>
            <a:ext cx="5283705" cy="542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ts val="1572"/>
            </a:pPr>
            <a:r>
              <a:rPr lang="es-MX" sz="155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Almacenar ( Uso) : </a:t>
            </a:r>
            <a:endParaRPr/>
          </a:p>
          <a:p>
            <a:pPr marL="456565" marR="0" lvl="0" indent="-45656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s-MX" sz="185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endParaRPr>
              <a:solidFill>
                <a:schemeClr val="bg1">
                  <a:lumMod val="65000"/>
                </a:schemeClr>
              </a:solidFill>
            </a:endParaRPr>
          </a:p>
          <a:p>
            <a:pPr marL="456565" marR="0" lvl="0" indent="-45656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s-MX" sz="185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Intenciones/</a:t>
            </a:r>
            <a:r>
              <a:rPr lang="es-MX" sz="185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endParaRPr sz="185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456565" marR="0" lvl="0" indent="-45656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s-MX" sz="185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Fecha/Hora</a:t>
            </a:r>
            <a:endParaRPr>
              <a:solidFill>
                <a:schemeClr val="bg1">
                  <a:lumMod val="65000"/>
                </a:schemeClr>
              </a:solidFill>
            </a:endParaRPr>
          </a:p>
          <a:p>
            <a:pPr marL="456565" marR="0" lvl="0" indent="-45656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s-MX" sz="185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Dispositivo (otros)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456565" marR="0" lvl="0" indent="-33909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chemeClr val="accent2"/>
              </a:buClr>
              <a:buSzPts val="1572"/>
              <a:buFont typeface="Arial"/>
              <a:buNone/>
            </a:pPr>
            <a:r>
              <a:rPr lang="es-MX" sz="155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Pre-requisitos</a:t>
            </a:r>
            <a:r>
              <a:rPr lang="es-MX" sz="155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50" dirty="0">
              <a:solidFill>
                <a:schemeClr val="accent2"/>
              </a:solidFill>
            </a:endParaRPr>
          </a:p>
          <a:p>
            <a:pPr marL="456565" marR="0" lvl="0" indent="-45656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s-MX" sz="1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Nomina, correo electrónico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314"/>
              </a:spcBef>
              <a:buClr>
                <a:schemeClr val="accent2"/>
              </a:buClr>
              <a:buSzPts val="1572"/>
            </a:pPr>
            <a:r>
              <a:rPr lang="es-MX" sz="155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Despliegue: </a:t>
            </a:r>
            <a:endParaRPr/>
          </a:p>
          <a:p>
            <a:pPr marL="456565" marR="0" lvl="0" indent="-45656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s-MX" sz="18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Teams</a:t>
            </a:r>
            <a:endParaRPr sz="1850" dirty="0" err="1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370"/>
              </a:spcBef>
              <a:buClr>
                <a:schemeClr val="accent2"/>
              </a:buClr>
              <a:buSzPts val="1850"/>
            </a:pPr>
            <a:r>
              <a:rPr lang="es-MX" sz="185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Utilizando: </a:t>
            </a:r>
            <a:endParaRPr/>
          </a:p>
          <a:p>
            <a:pPr marL="742950" indent="-74295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ts val="1850"/>
              <a:buFont typeface="Arial"/>
              <a:buAutoNum type="arabicPeriod"/>
            </a:pPr>
            <a:r>
              <a:rPr lang="es-MX" sz="18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</a:t>
            </a:r>
            <a:r>
              <a:rPr lang="es-MX" sz="18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:: Op1</a:t>
            </a:r>
            <a:r>
              <a:rPr lang="es-MX" sz="18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(Luz:: Jessica :: Chaim:: José) </a:t>
            </a:r>
            <a:r>
              <a:rPr lang="es-MX" sz="2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000" b="1">
              <a:solidFill>
                <a:schemeClr val="accent2"/>
              </a:solidFill>
            </a:endParaRPr>
          </a:p>
          <a:p>
            <a:pPr marL="742950" indent="-74295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ts val="1850"/>
              <a:buFont typeface="Arial"/>
              <a:buAutoNum type="arabicPeriod"/>
            </a:pPr>
            <a:r>
              <a:rPr lang="es-MX" sz="18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</a:t>
            </a:r>
            <a:r>
              <a:rPr lang="es-MX" sz="18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:: Op2 </a:t>
            </a:r>
            <a:r>
              <a:rPr lang="es-MX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(Jesús::Luis::Cristina) </a:t>
            </a:r>
            <a:r>
              <a:rPr lang="es-MX" sz="1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 b="1" dirty="0">
              <a:solidFill>
                <a:schemeClr val="accent2"/>
              </a:solidFill>
            </a:endParaRPr>
          </a:p>
          <a:p>
            <a:pPr marL="742950" indent="-742950">
              <a:lnSpc>
                <a:spcPct val="90000"/>
              </a:lnSpc>
              <a:spcBef>
                <a:spcPts val="388"/>
              </a:spcBef>
              <a:buClr>
                <a:schemeClr val="dk1"/>
              </a:buClr>
              <a:buSzPts val="1942"/>
              <a:buFont typeface="Arial"/>
              <a:buAutoNum type="arabicPeriod"/>
            </a:pPr>
            <a:r>
              <a:rPr lang="es-MX" sz="1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lang="es-MX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Virtual </a:t>
            </a:r>
            <a:r>
              <a:rPr lang="es-MX" sz="1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r>
              <a:rPr lang="es-MX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:: Op3</a:t>
            </a:r>
            <a:r>
              <a:rPr lang="es-MX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(Luis:: Presentación) </a:t>
            </a:r>
            <a:endParaRPr/>
          </a:p>
          <a:p>
            <a:pPr marL="456565" marR="0" lvl="0" indent="-33909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6630935" y="3202553"/>
            <a:ext cx="3638047" cy="108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31" name="Google Shape;131;p2"/>
          <p:cNvCxnSpPr/>
          <p:nvPr/>
        </p:nvCxnSpPr>
        <p:spPr>
          <a:xfrm>
            <a:off x="6094412" y="1023824"/>
            <a:ext cx="0" cy="553062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70945" y="36105"/>
            <a:ext cx="3505824" cy="13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Open Sans"/>
              <a:buNone/>
            </a:pPr>
            <a:r>
              <a:rPr lang="es-MX" b="1"/>
              <a:t>Actividades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1496563" y="1669687"/>
            <a:ext cx="1397907" cy="46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99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Luis</a:t>
            </a:r>
            <a:endParaRPr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3610078" y="36105"/>
            <a:ext cx="7568316" cy="655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LogIn/LogOut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usuario necesito dar logIn/LogOut para utilizar los servicios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Conversación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Como usuario necesito tener con mi asistente una conversación agradable y guiada sin que sea tediosa.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Tareas:</a:t>
            </a:r>
            <a:endParaRPr/>
          </a:p>
          <a:p>
            <a:pPr marL="285664" marR="0" lvl="0" indent="-28566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usuario deseo automatizar tareas para que se puedan realizar acciones al cumplir ciertas condiciones.( email, alarmas, correos)</a:t>
            </a:r>
            <a:endParaRPr/>
          </a:p>
          <a:p>
            <a:pPr marL="285664" marR="0" lvl="0" indent="-19676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Cancelar: </a:t>
            </a:r>
            <a:endParaRPr/>
          </a:p>
          <a:p>
            <a:pPr marL="285664" marR="0" lvl="0" indent="-28566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usuario puedo salir en cualquier momento de la aplicación </a:t>
            </a:r>
            <a:endParaRPr/>
          </a:p>
          <a:p>
            <a:pPr marL="285664" marR="0" lvl="0" indent="-19676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Ayuda: </a:t>
            </a:r>
            <a:endParaRPr/>
          </a:p>
          <a:p>
            <a:pPr marL="285664" marR="0" lvl="0" indent="-28566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usuario necesito tener ayuda sobre mis dudas.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usuario necesito almacenar datos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necesario realizar una validación de la información proporcionada antes de ser almacenada.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usuario necesito eliminar algunos registros o actividades.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necesario realizar una validación de la información antes de ser eliminada.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usuario necesito que pueda cambiar o actualizar alguna información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usuario deseo consultar información</a:t>
            </a:r>
            <a:endParaRPr/>
          </a:p>
        </p:txBody>
      </p:sp>
      <p:pic>
        <p:nvPicPr>
          <p:cNvPr id="139" name="Google Shape;139;p3" descr="LUIS - Connectors | Microsoft Do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1032" y="2131104"/>
            <a:ext cx="865649" cy="8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101326" y="64162"/>
            <a:ext cx="5631698" cy="13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Open Sans"/>
              <a:buNone/>
            </a:pPr>
            <a:r>
              <a:rPr lang="es-MX" b="1"/>
              <a:t>Salida para Análisis: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59309" y="1116998"/>
            <a:ext cx="5631698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Enviar:</a:t>
            </a:r>
            <a:endParaRPr/>
          </a:p>
          <a:p>
            <a:pPr marL="285664" marR="0" lvl="0" indent="-28566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cuando se cumpla cierta condición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/Desempeño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¿Cuántos usuarios usan el chat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tiempo de respuestas?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¿Cuántos pasos tuvo que realizar para llegar a su solución?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Comportamiento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intención fue la más solicitada?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son los usuarios que usan más la herramienta?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¿Cuántos mails enviados y a quienes?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 </a:t>
            </a:r>
            <a:endParaRPr/>
          </a:p>
          <a:p>
            <a:pPr marL="285664" marR="0" lvl="0" indent="-28566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en base de datos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772" y="4581128"/>
            <a:ext cx="2448811" cy="199588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/>
          <p:nvPr/>
        </p:nvSpPr>
        <p:spPr>
          <a:xfrm>
            <a:off x="6598468" y="5229201"/>
            <a:ext cx="324835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Application Insights:</a:t>
            </a:r>
            <a:endParaRPr/>
          </a:p>
          <a:p>
            <a:pPr marL="285664" marR="0" lvl="0" indent="-285664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Información de llamadas</a:t>
            </a:r>
            <a:endParaRPr/>
          </a:p>
          <a:p>
            <a:pPr marL="285664" marR="0" lvl="0" indent="-285664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Fallas</a:t>
            </a:r>
            <a:endParaRPr/>
          </a:p>
          <a:p>
            <a:pPr marL="285664" marR="0" lvl="0" indent="-285664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6611886" y="4712389"/>
            <a:ext cx="32483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Power Virtual Agents</a:t>
            </a:r>
            <a:endParaRPr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121b6862b_0_0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Open Sans"/>
              <a:buNone/>
            </a:pPr>
            <a:r>
              <a:rPr lang="es-MX" b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Tablas de ChatBot</a:t>
            </a:r>
            <a:endParaRPr/>
          </a:p>
        </p:txBody>
      </p:sp>
      <p:sp>
        <p:nvSpPr>
          <p:cNvPr id="155" name="Google Shape;155;g9121b6862b_0_0"/>
          <p:cNvSpPr txBox="1">
            <a:spLocks noGrp="1"/>
          </p:cNvSpPr>
          <p:nvPr>
            <p:ph type="body" idx="1"/>
          </p:nvPr>
        </p:nvSpPr>
        <p:spPr>
          <a:xfrm>
            <a:off x="529075" y="1104600"/>
            <a:ext cx="5383500" cy="575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3300" b="1"/>
              <a:t>Usuarios </a:t>
            </a:r>
            <a:endParaRPr sz="3300" b="1"/>
          </a:p>
          <a:p>
            <a:pPr marL="457200" lvl="0" indent="-438150" algn="l" rtl="0">
              <a:spcBef>
                <a:spcPts val="740"/>
              </a:spcBef>
              <a:spcAft>
                <a:spcPts val="0"/>
              </a:spcAft>
              <a:buSzPts val="3300"/>
              <a:buChar char="●"/>
            </a:pPr>
            <a:r>
              <a:rPr lang="es-MX" sz="3300"/>
              <a:t>Nomina 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s-MX" sz="3300"/>
              <a:t>Nombre 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s-MX" sz="3300"/>
              <a:t>email</a:t>
            </a:r>
            <a:endParaRPr sz="3300"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endParaRPr sz="3300"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3300" b="1"/>
              <a:t>Asistente </a:t>
            </a:r>
            <a:endParaRPr sz="3300" b="1"/>
          </a:p>
          <a:p>
            <a:pPr marL="457200" lvl="0" indent="-438150" algn="l" rtl="0">
              <a:spcBef>
                <a:spcPts val="740"/>
              </a:spcBef>
              <a:spcAft>
                <a:spcPts val="0"/>
              </a:spcAft>
              <a:buSzPts val="3300"/>
              <a:buChar char="●"/>
            </a:pPr>
            <a:r>
              <a:rPr lang="es-MX" sz="3300"/>
              <a:t>idSesion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s-MX" sz="3300"/>
              <a:t>nomina_asistente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s-MX" sz="3300"/>
              <a:t>FechaRegistro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s-MX" sz="3300"/>
              <a:t>Asistencia(S/N)</a:t>
            </a:r>
            <a:endParaRPr sz="3300"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endParaRPr sz="3300"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endParaRPr sz="3300"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156" name="Google Shape;156;g9121b6862b_0_0"/>
          <p:cNvSpPr txBox="1">
            <a:spLocks noGrp="1"/>
          </p:cNvSpPr>
          <p:nvPr>
            <p:ph type="body" idx="2"/>
          </p:nvPr>
        </p:nvSpPr>
        <p:spPr>
          <a:xfrm>
            <a:off x="5197050" y="645025"/>
            <a:ext cx="6382200" cy="582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b="1"/>
              <a:t>Sesion</a:t>
            </a:r>
            <a:r>
              <a:rPr lang="es-MX" sz="1800"/>
              <a:t> </a:t>
            </a:r>
            <a:endParaRPr sz="1800"/>
          </a:p>
          <a:p>
            <a:pPr marL="457200" lvl="0" indent="-342900" algn="l" rtl="0">
              <a:spcBef>
                <a:spcPts val="740"/>
              </a:spcBef>
              <a:spcAft>
                <a:spcPts val="0"/>
              </a:spcAft>
              <a:buSzPts val="1800"/>
              <a:buChar char="●"/>
            </a:pPr>
            <a:r>
              <a:rPr lang="es-MX" sz="1800"/>
              <a:t>idSesion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1800"/>
              <a:t>Fecha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1800"/>
              <a:t>nomina_sesion1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1800"/>
              <a:t>nomina_sesion2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1800"/>
              <a:t>Título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s-MX" sz="1800">
                <a:solidFill>
                  <a:srgbClr val="999999"/>
                </a:solidFill>
              </a:rPr>
              <a:t>idTema</a:t>
            </a:r>
            <a:endParaRPr sz="1800"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MX" sz="1800">
                <a:solidFill>
                  <a:srgbClr val="000000"/>
                </a:solidFill>
              </a:rPr>
              <a:t>Estatus ( Impartida/Disponible/Reservado)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rgbClr val="999999"/>
                </a:solidFill>
              </a:rPr>
              <a:t>Temas</a:t>
            </a:r>
            <a:endParaRPr sz="1800" b="1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999999"/>
                </a:solidFill>
              </a:rPr>
              <a:t>idTema</a:t>
            </a:r>
            <a:endParaRPr sz="18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999999"/>
                </a:solidFill>
              </a:rPr>
              <a:t>DescTema</a:t>
            </a:r>
            <a:endParaRPr sz="18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rgbClr val="000000"/>
                </a:solidFill>
              </a:rPr>
              <a:t>Solicitantes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rgbClr val="666666"/>
                </a:solidFill>
              </a:rPr>
              <a:t>idSesion(*)</a:t>
            </a:r>
            <a:endParaRPr sz="18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00000"/>
                </a:solidFill>
              </a:rPr>
              <a:t>fecha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00000"/>
                </a:solidFill>
              </a:rPr>
              <a:t>nomina_sesion1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00000"/>
                </a:solidFill>
              </a:rPr>
              <a:t>Titulo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endParaRPr sz="18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121b6862b_0_14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FFFF"/>
                </a:solidFill>
              </a:rPr>
              <a:t>Plan de trabajo :: Composer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 Sharp (programming language) - Wikipedia">
            <a:extLst>
              <a:ext uri="{FF2B5EF4-FFF2-40B4-BE49-F238E27FC236}">
                <a16:creationId xmlns:a16="http://schemas.microsoft.com/office/drawing/2014/main" id="{67BBF5B7-AC14-4068-8E5B-3F391C49A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833" y="4694929"/>
            <a:ext cx="520168" cy="5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icrosoft Bot Framework">
            <a:extLst>
              <a:ext uri="{FF2B5EF4-FFF2-40B4-BE49-F238E27FC236}">
                <a16:creationId xmlns:a16="http://schemas.microsoft.com/office/drawing/2014/main" id="{4FB86C30-DFA8-4A05-AB7A-471B3FFF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21" y="3220314"/>
            <a:ext cx="1034128" cy="118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4294AAE-0358-4B00-9338-481E9F90C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28" y="4659205"/>
            <a:ext cx="604913" cy="6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tisitic, creative, custom design, gear, optimization, pencil ...">
            <a:extLst>
              <a:ext uri="{FF2B5EF4-FFF2-40B4-BE49-F238E27FC236}">
                <a16:creationId xmlns:a16="http://schemas.microsoft.com/office/drawing/2014/main" id="{7C794DDA-7657-4DD1-8E8E-5632578A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00" y="5283986"/>
            <a:ext cx="920701" cy="9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812DE-47AA-4FF5-B0FF-35B8EEA14DD2}"/>
              </a:ext>
            </a:extLst>
          </p:cNvPr>
          <p:cNvSpPr txBox="1"/>
          <p:nvPr/>
        </p:nvSpPr>
        <p:spPr>
          <a:xfrm>
            <a:off x="3420346" y="637289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Action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00636-FD78-4224-B605-C6832298920D}"/>
              </a:ext>
            </a:extLst>
          </p:cNvPr>
          <p:cNvSpPr txBox="1"/>
          <p:nvPr/>
        </p:nvSpPr>
        <p:spPr>
          <a:xfrm>
            <a:off x="3008397" y="4326778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Composer</a:t>
            </a:r>
            <a:r>
              <a:rPr lang="es-MX" dirty="0"/>
              <a:t> Microsoft </a:t>
            </a:r>
          </a:p>
        </p:txBody>
      </p:sp>
      <p:pic>
        <p:nvPicPr>
          <p:cNvPr id="2054" name="Picture 6" descr="Serverless application with PowerShell: Azure Functions | adatum">
            <a:extLst>
              <a:ext uri="{FF2B5EF4-FFF2-40B4-BE49-F238E27FC236}">
                <a16:creationId xmlns:a16="http://schemas.microsoft.com/office/drawing/2014/main" id="{BCCD3D74-8FA9-4284-883A-E2559714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82" y="1106064"/>
            <a:ext cx="1266167" cy="8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ttach or detach an external storage account – Microsoft Azure ...">
            <a:extLst>
              <a:ext uri="{FF2B5EF4-FFF2-40B4-BE49-F238E27FC236}">
                <a16:creationId xmlns:a16="http://schemas.microsoft.com/office/drawing/2014/main" id="{6AF10A6F-0626-4031-8E2C-12CA5A89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00" y="2996930"/>
            <a:ext cx="1032025" cy="10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52D547-D84B-491A-A99D-31DF7F72B1BD}"/>
              </a:ext>
            </a:extLst>
          </p:cNvPr>
          <p:cNvSpPr txBox="1"/>
          <p:nvPr/>
        </p:nvSpPr>
        <p:spPr>
          <a:xfrm>
            <a:off x="5580961" y="4109911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Sesiones </a:t>
            </a:r>
          </a:p>
          <a:p>
            <a:r>
              <a:rPr lang="es-MX" dirty="0" err="1"/>
              <a:t>Asisistentes</a:t>
            </a:r>
            <a:r>
              <a:rPr lang="es-MX" dirty="0"/>
              <a:t> </a:t>
            </a:r>
          </a:p>
          <a:p>
            <a:r>
              <a:rPr lang="es-MX" dirty="0"/>
              <a:t>Usuario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A535B-31CF-4419-9CA0-8FB6C08BC156}"/>
              </a:ext>
            </a:extLst>
          </p:cNvPr>
          <p:cNvSpPr txBox="1"/>
          <p:nvPr/>
        </p:nvSpPr>
        <p:spPr>
          <a:xfrm>
            <a:off x="5194150" y="68135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Alta, Baja  y Consultas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53296-DF56-4387-A1E8-C6E33AC76813}"/>
              </a:ext>
            </a:extLst>
          </p:cNvPr>
          <p:cNvSpPr txBox="1"/>
          <p:nvPr/>
        </p:nvSpPr>
        <p:spPr>
          <a:xfrm>
            <a:off x="6727351" y="1061782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Validar usuario</a:t>
            </a:r>
          </a:p>
          <a:p>
            <a:r>
              <a:rPr lang="es-MX" dirty="0"/>
              <a:t>Registro asistentes</a:t>
            </a:r>
          </a:p>
          <a:p>
            <a:r>
              <a:rPr lang="es-MX" dirty="0"/>
              <a:t>Registro impartir sesiones </a:t>
            </a:r>
          </a:p>
          <a:p>
            <a:r>
              <a:rPr lang="es-MX" dirty="0"/>
              <a:t>Cancelar asistencia</a:t>
            </a:r>
          </a:p>
        </p:txBody>
      </p:sp>
      <p:pic>
        <p:nvPicPr>
          <p:cNvPr id="2060" name="Picture 12" descr="Compatibilizar sistemas con los conectores de integración de Azure ...">
            <a:extLst>
              <a:ext uri="{FF2B5EF4-FFF2-40B4-BE49-F238E27FC236}">
                <a16:creationId xmlns:a16="http://schemas.microsoft.com/office/drawing/2014/main" id="{F748DF80-16C8-405C-AC58-7C5F7C45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44" y="3084840"/>
            <a:ext cx="1630863" cy="8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 Microsoft Teams Logo in SVG Vector or PNG File Format ...">
            <a:extLst>
              <a:ext uri="{FF2B5EF4-FFF2-40B4-BE49-F238E27FC236}">
                <a16:creationId xmlns:a16="http://schemas.microsoft.com/office/drawing/2014/main" id="{F8240CC6-597E-4DC3-96B4-F47DFA68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098" y="2487090"/>
            <a:ext cx="1460884" cy="9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Trucos y plantillas de Excel para cualquier situación - UniMOOC">
            <a:extLst>
              <a:ext uri="{FF2B5EF4-FFF2-40B4-BE49-F238E27FC236}">
                <a16:creationId xmlns:a16="http://schemas.microsoft.com/office/drawing/2014/main" id="{AD5F5759-8D89-4F1A-BA18-CD71BB98B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9" r="16900"/>
          <a:stretch/>
        </p:blipFill>
        <p:spPr bwMode="auto">
          <a:xfrm>
            <a:off x="9930853" y="3220314"/>
            <a:ext cx="615929" cy="5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LUIS | Microsoft Power Automate">
            <a:extLst>
              <a:ext uri="{FF2B5EF4-FFF2-40B4-BE49-F238E27FC236}">
                <a16:creationId xmlns:a16="http://schemas.microsoft.com/office/drawing/2014/main" id="{08C25DE1-F25D-4771-86C9-3F74EDCE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76" y="499629"/>
            <a:ext cx="742758" cy="7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0AFCF1E-1DD1-4017-93DC-94F0E70FAE77}"/>
              </a:ext>
            </a:extLst>
          </p:cNvPr>
          <p:cNvCxnSpPr>
            <a:cxnSpLocks/>
            <a:stCxn id="101" idx="3"/>
            <a:endCxn id="2058" idx="1"/>
          </p:cNvCxnSpPr>
          <p:nvPr/>
        </p:nvCxnSpPr>
        <p:spPr>
          <a:xfrm>
            <a:off x="4163104" y="2294549"/>
            <a:ext cx="1415296" cy="1218394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8F4BB0A-BD5A-4505-B7F1-85C20B8B1D26}"/>
              </a:ext>
            </a:extLst>
          </p:cNvPr>
          <p:cNvCxnSpPr>
            <a:cxnSpLocks/>
            <a:stCxn id="2054" idx="2"/>
            <a:endCxn id="2058" idx="0"/>
          </p:cNvCxnSpPr>
          <p:nvPr/>
        </p:nvCxnSpPr>
        <p:spPr>
          <a:xfrm rot="5400000">
            <a:off x="5609929" y="2456093"/>
            <a:ext cx="1025322" cy="563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8" descr="User Logo Industry, PNG, 512x512px, User, Avatar, Aviation, Black ...">
            <a:extLst>
              <a:ext uri="{FF2B5EF4-FFF2-40B4-BE49-F238E27FC236}">
                <a16:creationId xmlns:a16="http://schemas.microsoft.com/office/drawing/2014/main" id="{C17305FD-61D1-418E-96E2-286690AE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91" b="99219" l="10000" r="90000">
                        <a14:foregroundMark x1="43293" y1="30078" x2="43293" y2="30078"/>
                        <a14:foregroundMark x1="43902" y1="82227" x2="43902" y2="82227"/>
                        <a14:foregroundMark x1="67073" y1="62695" x2="67073" y2="62695"/>
                        <a14:foregroundMark x1="63780" y1="30469" x2="63780" y2="30469"/>
                        <a14:foregroundMark x1="62073" y1="2734" x2="62073" y2="2734"/>
                        <a14:foregroundMark x1="59390" y1="16992" x2="59390" y2="16992"/>
                        <a14:foregroundMark x1="59390" y1="16992" x2="59390" y2="16992"/>
                        <a14:foregroundMark x1="45610" y1="93750" x2="45610" y2="93750"/>
                        <a14:foregroundMark x1="42073" y1="99414" x2="42073" y2="99414"/>
                        <a14:foregroundMark x1="61463" y1="586" x2="61463" y2="586"/>
                        <a14:foregroundMark x1="61341" y1="391" x2="61341" y2="391"/>
                        <a14:foregroundMark x1="60732" y1="391" x2="60732" y2="391"/>
                        <a14:foregroundMark x1="60000" y1="391" x2="60000" y2="391"/>
                        <a14:foregroundMark x1="58902" y1="391" x2="58902" y2="391"/>
                        <a14:foregroundMark x1="58902" y1="391" x2="58902" y2="391"/>
                        <a14:foregroundMark x1="58902" y1="391" x2="58902" y2="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5" y="4083250"/>
            <a:ext cx="1481876" cy="9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Download Microsoft Teams Logo in SVG Vector or PNG File Format ...">
            <a:extLst>
              <a:ext uri="{FF2B5EF4-FFF2-40B4-BE49-F238E27FC236}">
                <a16:creationId xmlns:a16="http://schemas.microsoft.com/office/drawing/2014/main" id="{6F44D20E-32B9-4F72-979D-F20FA650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9" y="1737766"/>
            <a:ext cx="1611577" cy="10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cto de flecha 6">
            <a:extLst>
              <a:ext uri="{FF2B5EF4-FFF2-40B4-BE49-F238E27FC236}">
                <a16:creationId xmlns:a16="http://schemas.microsoft.com/office/drawing/2014/main" id="{18CC980C-349F-48A4-A2B2-FCF2C4B0DB47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337818" y="2812151"/>
            <a:ext cx="8375" cy="127109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9D579F-CF08-4F81-9EE0-DD5A290B0730}"/>
              </a:ext>
            </a:extLst>
          </p:cNvPr>
          <p:cNvSpPr txBox="1"/>
          <p:nvPr/>
        </p:nvSpPr>
        <p:spPr>
          <a:xfrm>
            <a:off x="8127741" y="2574022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Aprobación para impartir</a:t>
            </a:r>
          </a:p>
          <a:p>
            <a:r>
              <a:rPr lang="es-MX" dirty="0"/>
              <a:t>Validación de aprobación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A9C730-D0A7-4A52-AF15-5F08F6359972}"/>
              </a:ext>
            </a:extLst>
          </p:cNvPr>
          <p:cNvCxnSpPr>
            <a:cxnSpLocks/>
            <a:stCxn id="2060" idx="1"/>
            <a:endCxn id="2058" idx="3"/>
          </p:cNvCxnSpPr>
          <p:nvPr/>
        </p:nvCxnSpPr>
        <p:spPr>
          <a:xfrm rot="10800000" flipV="1">
            <a:off x="6610426" y="3512941"/>
            <a:ext cx="431719" cy="1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89AC8D-9678-4167-9762-CBD14A3B4921}"/>
              </a:ext>
            </a:extLst>
          </p:cNvPr>
          <p:cNvCxnSpPr>
            <a:cxnSpLocks/>
            <a:stCxn id="2060" idx="3"/>
            <a:endCxn id="19" idx="1"/>
          </p:cNvCxnSpPr>
          <p:nvPr/>
        </p:nvCxnSpPr>
        <p:spPr>
          <a:xfrm flipV="1">
            <a:off x="8673007" y="3497390"/>
            <a:ext cx="1257846" cy="15552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2" descr="No se puede eliminar una carpeta de correo electrónico en Outlook ...">
            <a:extLst>
              <a:ext uri="{FF2B5EF4-FFF2-40B4-BE49-F238E27FC236}">
                <a16:creationId xmlns:a16="http://schemas.microsoft.com/office/drawing/2014/main" id="{02FC41F4-07F6-4F62-ACAB-25216A02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83" y="4694929"/>
            <a:ext cx="740036" cy="7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DA3EC4A-CD3B-45ED-B7AD-F180C658C2CE}"/>
              </a:ext>
            </a:extLst>
          </p:cNvPr>
          <p:cNvCxnSpPr>
            <a:cxnSpLocks/>
            <a:stCxn id="2060" idx="2"/>
            <a:endCxn id="70" idx="1"/>
          </p:cNvCxnSpPr>
          <p:nvPr/>
        </p:nvCxnSpPr>
        <p:spPr>
          <a:xfrm rot="16200000" flipH="1">
            <a:off x="8116227" y="3682391"/>
            <a:ext cx="1123904" cy="16412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5DB126D0-A9CE-496A-BF86-791FCC1EE55C}"/>
              </a:ext>
            </a:extLst>
          </p:cNvPr>
          <p:cNvSpPr/>
          <p:nvPr/>
        </p:nvSpPr>
        <p:spPr>
          <a:xfrm>
            <a:off x="8127741" y="4238107"/>
            <a:ext cx="2295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Enviar mails con invitación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38ADF15-B23B-46DA-92F1-E6D200FE57F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546782" y="3497390"/>
            <a:ext cx="805623" cy="160807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 descr="Microsoft Bot Framework - Lior Armiev - Cloud Architect &amp; AI ...">
            <a:extLst>
              <a:ext uri="{FF2B5EF4-FFF2-40B4-BE49-F238E27FC236}">
                <a16:creationId xmlns:a16="http://schemas.microsoft.com/office/drawing/2014/main" id="{BA68E4D3-076C-4DF2-A149-3FEEC1BE6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3" t="1" r="24647" b="2"/>
          <a:stretch/>
        </p:blipFill>
        <p:spPr bwMode="auto">
          <a:xfrm>
            <a:off x="3420346" y="1923173"/>
            <a:ext cx="742758" cy="7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Conector recto de flecha 6">
            <a:extLst>
              <a:ext uri="{FF2B5EF4-FFF2-40B4-BE49-F238E27FC236}">
                <a16:creationId xmlns:a16="http://schemas.microsoft.com/office/drawing/2014/main" id="{B7A07334-E400-42C9-B72B-35D08AB43326}"/>
              </a:ext>
            </a:extLst>
          </p:cNvPr>
          <p:cNvCxnSpPr>
            <a:cxnSpLocks/>
            <a:stCxn id="101" idx="1"/>
            <a:endCxn id="47" idx="3"/>
          </p:cNvCxnSpPr>
          <p:nvPr/>
        </p:nvCxnSpPr>
        <p:spPr>
          <a:xfrm flipH="1" flipV="1">
            <a:off x="2143606" y="2274959"/>
            <a:ext cx="1276740" cy="1959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Conector recto de flecha 6">
            <a:extLst>
              <a:ext uri="{FF2B5EF4-FFF2-40B4-BE49-F238E27FC236}">
                <a16:creationId xmlns:a16="http://schemas.microsoft.com/office/drawing/2014/main" id="{4C46481E-3E1B-4D58-B797-A0C71F305FB2}"/>
              </a:ext>
            </a:extLst>
          </p:cNvPr>
          <p:cNvCxnSpPr>
            <a:cxnSpLocks/>
            <a:stCxn id="101" idx="0"/>
            <a:endCxn id="25" idx="2"/>
          </p:cNvCxnSpPr>
          <p:nvPr/>
        </p:nvCxnSpPr>
        <p:spPr>
          <a:xfrm flipV="1">
            <a:off x="3791725" y="1242387"/>
            <a:ext cx="11230" cy="6807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Conector recto de flecha 6">
            <a:extLst>
              <a:ext uri="{FF2B5EF4-FFF2-40B4-BE49-F238E27FC236}">
                <a16:creationId xmlns:a16="http://schemas.microsoft.com/office/drawing/2014/main" id="{093F27BC-1E59-4400-9B69-48BDB78714D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>
            <a:off x="3791725" y="2665925"/>
            <a:ext cx="22460" cy="55438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3" name="Picture 24" descr="Documento sem título">
            <a:extLst>
              <a:ext uri="{FF2B5EF4-FFF2-40B4-BE49-F238E27FC236}">
                <a16:creationId xmlns:a16="http://schemas.microsoft.com/office/drawing/2014/main" id="{453C1AF5-74E0-47E1-88FA-176F5BF2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57" y="3621691"/>
            <a:ext cx="1007077" cy="10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8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 Sharp (programming language) - Wikipedia">
            <a:extLst>
              <a:ext uri="{FF2B5EF4-FFF2-40B4-BE49-F238E27FC236}">
                <a16:creationId xmlns:a16="http://schemas.microsoft.com/office/drawing/2014/main" id="{67BBF5B7-AC14-4068-8E5B-3F391C49A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833" y="4694929"/>
            <a:ext cx="520168" cy="5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icrosoft Bot Framework">
            <a:extLst>
              <a:ext uri="{FF2B5EF4-FFF2-40B4-BE49-F238E27FC236}">
                <a16:creationId xmlns:a16="http://schemas.microsoft.com/office/drawing/2014/main" id="{4FB86C30-DFA8-4A05-AB7A-471B3FFF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21" y="3220314"/>
            <a:ext cx="1034128" cy="118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4294AAE-0358-4B00-9338-481E9F90C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28" y="4659205"/>
            <a:ext cx="604913" cy="6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tisitic, creative, custom design, gear, optimization, pencil ...">
            <a:extLst>
              <a:ext uri="{FF2B5EF4-FFF2-40B4-BE49-F238E27FC236}">
                <a16:creationId xmlns:a16="http://schemas.microsoft.com/office/drawing/2014/main" id="{7C794DDA-7657-4DD1-8E8E-5632578A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00" y="5283986"/>
            <a:ext cx="920701" cy="9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812DE-47AA-4FF5-B0FF-35B8EEA14DD2}"/>
              </a:ext>
            </a:extLst>
          </p:cNvPr>
          <p:cNvSpPr txBox="1"/>
          <p:nvPr/>
        </p:nvSpPr>
        <p:spPr>
          <a:xfrm>
            <a:off x="3420346" y="637289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Action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00636-FD78-4224-B605-C6832298920D}"/>
              </a:ext>
            </a:extLst>
          </p:cNvPr>
          <p:cNvSpPr txBox="1"/>
          <p:nvPr/>
        </p:nvSpPr>
        <p:spPr>
          <a:xfrm>
            <a:off x="3008397" y="4326778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Composer</a:t>
            </a:r>
            <a:r>
              <a:rPr lang="es-MX" dirty="0"/>
              <a:t> Microsoft </a:t>
            </a:r>
          </a:p>
        </p:txBody>
      </p:sp>
      <p:pic>
        <p:nvPicPr>
          <p:cNvPr id="2054" name="Picture 6" descr="Serverless application with PowerShell: Azure Functions | adatum">
            <a:extLst>
              <a:ext uri="{FF2B5EF4-FFF2-40B4-BE49-F238E27FC236}">
                <a16:creationId xmlns:a16="http://schemas.microsoft.com/office/drawing/2014/main" id="{BCCD3D74-8FA9-4284-883A-E2559714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82" y="1106064"/>
            <a:ext cx="1266167" cy="8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ttach or detach an external storage account – Microsoft Azure ...">
            <a:extLst>
              <a:ext uri="{FF2B5EF4-FFF2-40B4-BE49-F238E27FC236}">
                <a16:creationId xmlns:a16="http://schemas.microsoft.com/office/drawing/2014/main" id="{6AF10A6F-0626-4031-8E2C-12CA5A89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00" y="2996930"/>
            <a:ext cx="1032025" cy="10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52D547-D84B-491A-A99D-31DF7F72B1BD}"/>
              </a:ext>
            </a:extLst>
          </p:cNvPr>
          <p:cNvSpPr txBox="1"/>
          <p:nvPr/>
        </p:nvSpPr>
        <p:spPr>
          <a:xfrm>
            <a:off x="5580961" y="4109911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Sesiones </a:t>
            </a:r>
          </a:p>
          <a:p>
            <a:r>
              <a:rPr lang="es-MX" dirty="0" err="1"/>
              <a:t>Asisistentes</a:t>
            </a:r>
            <a:r>
              <a:rPr lang="es-MX" dirty="0"/>
              <a:t> </a:t>
            </a:r>
          </a:p>
          <a:p>
            <a:r>
              <a:rPr lang="es-MX" dirty="0"/>
              <a:t>Usuario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A535B-31CF-4419-9CA0-8FB6C08BC156}"/>
              </a:ext>
            </a:extLst>
          </p:cNvPr>
          <p:cNvSpPr txBox="1"/>
          <p:nvPr/>
        </p:nvSpPr>
        <p:spPr>
          <a:xfrm>
            <a:off x="5194150" y="68135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Alta, Baja  y Consultas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53296-DF56-4387-A1E8-C6E33AC76813}"/>
              </a:ext>
            </a:extLst>
          </p:cNvPr>
          <p:cNvSpPr txBox="1"/>
          <p:nvPr/>
        </p:nvSpPr>
        <p:spPr>
          <a:xfrm>
            <a:off x="6727351" y="1061782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Validar usuario</a:t>
            </a:r>
          </a:p>
          <a:p>
            <a:r>
              <a:rPr lang="es-MX" dirty="0"/>
              <a:t>Registro asistentes</a:t>
            </a:r>
          </a:p>
          <a:p>
            <a:r>
              <a:rPr lang="es-MX" dirty="0"/>
              <a:t>Registro impartir sesiones </a:t>
            </a:r>
          </a:p>
          <a:p>
            <a:r>
              <a:rPr lang="es-MX" dirty="0"/>
              <a:t>Cancelar asistencia</a:t>
            </a:r>
          </a:p>
        </p:txBody>
      </p:sp>
      <p:pic>
        <p:nvPicPr>
          <p:cNvPr id="2060" name="Picture 12" descr="Compatibilizar sistemas con los conectores de integración de Azure ...">
            <a:extLst>
              <a:ext uri="{FF2B5EF4-FFF2-40B4-BE49-F238E27FC236}">
                <a16:creationId xmlns:a16="http://schemas.microsoft.com/office/drawing/2014/main" id="{F748DF80-16C8-405C-AC58-7C5F7C45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44" y="3084840"/>
            <a:ext cx="1630863" cy="8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 Microsoft Teams Logo in SVG Vector or PNG File Format ...">
            <a:extLst>
              <a:ext uri="{FF2B5EF4-FFF2-40B4-BE49-F238E27FC236}">
                <a16:creationId xmlns:a16="http://schemas.microsoft.com/office/drawing/2014/main" id="{F8240CC6-597E-4DC3-96B4-F47DFA68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098" y="2487090"/>
            <a:ext cx="1460884" cy="9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Trucos y plantillas de Excel para cualquier situación - UniMOOC">
            <a:extLst>
              <a:ext uri="{FF2B5EF4-FFF2-40B4-BE49-F238E27FC236}">
                <a16:creationId xmlns:a16="http://schemas.microsoft.com/office/drawing/2014/main" id="{AD5F5759-8D89-4F1A-BA18-CD71BB98B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9" r="16900"/>
          <a:stretch/>
        </p:blipFill>
        <p:spPr bwMode="auto">
          <a:xfrm>
            <a:off x="9930853" y="3220314"/>
            <a:ext cx="615929" cy="5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LUIS | Microsoft Power Automate">
            <a:extLst>
              <a:ext uri="{FF2B5EF4-FFF2-40B4-BE49-F238E27FC236}">
                <a16:creationId xmlns:a16="http://schemas.microsoft.com/office/drawing/2014/main" id="{08C25DE1-F25D-4771-86C9-3F74EDCE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76" y="499629"/>
            <a:ext cx="742758" cy="7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0AFCF1E-1DD1-4017-93DC-94F0E70FAE77}"/>
              </a:ext>
            </a:extLst>
          </p:cNvPr>
          <p:cNvCxnSpPr>
            <a:cxnSpLocks/>
            <a:stCxn id="101" idx="3"/>
            <a:endCxn id="2058" idx="1"/>
          </p:cNvCxnSpPr>
          <p:nvPr/>
        </p:nvCxnSpPr>
        <p:spPr>
          <a:xfrm>
            <a:off x="4163104" y="2294549"/>
            <a:ext cx="1415296" cy="1218394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8F4BB0A-BD5A-4505-B7F1-85C20B8B1D26}"/>
              </a:ext>
            </a:extLst>
          </p:cNvPr>
          <p:cNvCxnSpPr>
            <a:cxnSpLocks/>
            <a:stCxn id="2054" idx="2"/>
            <a:endCxn id="2058" idx="0"/>
          </p:cNvCxnSpPr>
          <p:nvPr/>
        </p:nvCxnSpPr>
        <p:spPr>
          <a:xfrm rot="5400000">
            <a:off x="5609929" y="2456093"/>
            <a:ext cx="1025322" cy="563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8" descr="User Logo Industry, PNG, 512x512px, User, Avatar, Aviation, Black ...">
            <a:extLst>
              <a:ext uri="{FF2B5EF4-FFF2-40B4-BE49-F238E27FC236}">
                <a16:creationId xmlns:a16="http://schemas.microsoft.com/office/drawing/2014/main" id="{C17305FD-61D1-418E-96E2-286690AE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91" b="99219" l="10000" r="90000">
                        <a14:foregroundMark x1="43293" y1="30078" x2="43293" y2="30078"/>
                        <a14:foregroundMark x1="43902" y1="82227" x2="43902" y2="82227"/>
                        <a14:foregroundMark x1="67073" y1="62695" x2="67073" y2="62695"/>
                        <a14:foregroundMark x1="63780" y1="30469" x2="63780" y2="30469"/>
                        <a14:foregroundMark x1="62073" y1="2734" x2="62073" y2="2734"/>
                        <a14:foregroundMark x1="59390" y1="16992" x2="59390" y2="16992"/>
                        <a14:foregroundMark x1="59390" y1="16992" x2="59390" y2="16992"/>
                        <a14:foregroundMark x1="45610" y1="93750" x2="45610" y2="93750"/>
                        <a14:foregroundMark x1="42073" y1="99414" x2="42073" y2="99414"/>
                        <a14:foregroundMark x1="61463" y1="586" x2="61463" y2="586"/>
                        <a14:foregroundMark x1="61341" y1="391" x2="61341" y2="391"/>
                        <a14:foregroundMark x1="60732" y1="391" x2="60732" y2="391"/>
                        <a14:foregroundMark x1="60000" y1="391" x2="60000" y2="391"/>
                        <a14:foregroundMark x1="58902" y1="391" x2="58902" y2="391"/>
                        <a14:foregroundMark x1="58902" y1="391" x2="58902" y2="391"/>
                        <a14:foregroundMark x1="58902" y1="391" x2="58902" y2="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5" y="4083250"/>
            <a:ext cx="1481876" cy="9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Download Microsoft Teams Logo in SVG Vector or PNG File Format ...">
            <a:extLst>
              <a:ext uri="{FF2B5EF4-FFF2-40B4-BE49-F238E27FC236}">
                <a16:creationId xmlns:a16="http://schemas.microsoft.com/office/drawing/2014/main" id="{6F44D20E-32B9-4F72-979D-F20FA650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9" y="1737766"/>
            <a:ext cx="1611577" cy="10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cto de flecha 6">
            <a:extLst>
              <a:ext uri="{FF2B5EF4-FFF2-40B4-BE49-F238E27FC236}">
                <a16:creationId xmlns:a16="http://schemas.microsoft.com/office/drawing/2014/main" id="{18CC980C-349F-48A4-A2B2-FCF2C4B0DB47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337818" y="2812151"/>
            <a:ext cx="8375" cy="127109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9D579F-CF08-4F81-9EE0-DD5A290B0730}"/>
              </a:ext>
            </a:extLst>
          </p:cNvPr>
          <p:cNvSpPr txBox="1"/>
          <p:nvPr/>
        </p:nvSpPr>
        <p:spPr>
          <a:xfrm>
            <a:off x="8127741" y="2574022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Aprobación de impartir</a:t>
            </a:r>
          </a:p>
          <a:p>
            <a:r>
              <a:rPr lang="es-MX" dirty="0"/>
              <a:t>Validación de aprobación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A9C730-D0A7-4A52-AF15-5F08F6359972}"/>
              </a:ext>
            </a:extLst>
          </p:cNvPr>
          <p:cNvCxnSpPr>
            <a:cxnSpLocks/>
            <a:stCxn id="2060" idx="1"/>
            <a:endCxn id="2058" idx="3"/>
          </p:cNvCxnSpPr>
          <p:nvPr/>
        </p:nvCxnSpPr>
        <p:spPr>
          <a:xfrm rot="10800000" flipV="1">
            <a:off x="6610426" y="3512941"/>
            <a:ext cx="431719" cy="1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89AC8D-9678-4167-9762-CBD14A3B4921}"/>
              </a:ext>
            </a:extLst>
          </p:cNvPr>
          <p:cNvCxnSpPr>
            <a:cxnSpLocks/>
            <a:stCxn id="2060" idx="3"/>
            <a:endCxn id="19" idx="1"/>
          </p:cNvCxnSpPr>
          <p:nvPr/>
        </p:nvCxnSpPr>
        <p:spPr>
          <a:xfrm flipV="1">
            <a:off x="8673007" y="3497390"/>
            <a:ext cx="1257846" cy="15552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2" descr="No se puede eliminar una carpeta de correo electrónico en Outlook ...">
            <a:extLst>
              <a:ext uri="{FF2B5EF4-FFF2-40B4-BE49-F238E27FC236}">
                <a16:creationId xmlns:a16="http://schemas.microsoft.com/office/drawing/2014/main" id="{02FC41F4-07F6-4F62-ACAB-25216A02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83" y="4694929"/>
            <a:ext cx="740036" cy="7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DA3EC4A-CD3B-45ED-B7AD-F180C658C2CE}"/>
              </a:ext>
            </a:extLst>
          </p:cNvPr>
          <p:cNvCxnSpPr>
            <a:cxnSpLocks/>
            <a:stCxn id="2060" idx="2"/>
            <a:endCxn id="70" idx="1"/>
          </p:cNvCxnSpPr>
          <p:nvPr/>
        </p:nvCxnSpPr>
        <p:spPr>
          <a:xfrm rot="16200000" flipH="1">
            <a:off x="8116227" y="3682391"/>
            <a:ext cx="1123904" cy="16412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5DB126D0-A9CE-496A-BF86-791FCC1EE55C}"/>
              </a:ext>
            </a:extLst>
          </p:cNvPr>
          <p:cNvSpPr/>
          <p:nvPr/>
        </p:nvSpPr>
        <p:spPr>
          <a:xfrm>
            <a:off x="8127741" y="4238107"/>
            <a:ext cx="2295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Enviar mails con invitación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38ADF15-B23B-46DA-92F1-E6D200FE57F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546782" y="3497390"/>
            <a:ext cx="805623" cy="160807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 descr="Microsoft Bot Framework - Lior Armiev - Cloud Architect &amp; AI ...">
            <a:extLst>
              <a:ext uri="{FF2B5EF4-FFF2-40B4-BE49-F238E27FC236}">
                <a16:creationId xmlns:a16="http://schemas.microsoft.com/office/drawing/2014/main" id="{BA68E4D3-076C-4DF2-A149-3FEEC1BE6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3" t="1" r="24647" b="2"/>
          <a:stretch/>
        </p:blipFill>
        <p:spPr bwMode="auto">
          <a:xfrm>
            <a:off x="3420346" y="1923173"/>
            <a:ext cx="742758" cy="7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Conector recto de flecha 6">
            <a:extLst>
              <a:ext uri="{FF2B5EF4-FFF2-40B4-BE49-F238E27FC236}">
                <a16:creationId xmlns:a16="http://schemas.microsoft.com/office/drawing/2014/main" id="{B7A07334-E400-42C9-B72B-35D08AB43326}"/>
              </a:ext>
            </a:extLst>
          </p:cNvPr>
          <p:cNvCxnSpPr>
            <a:cxnSpLocks/>
            <a:stCxn id="101" idx="1"/>
            <a:endCxn id="47" idx="3"/>
          </p:cNvCxnSpPr>
          <p:nvPr/>
        </p:nvCxnSpPr>
        <p:spPr>
          <a:xfrm flipH="1" flipV="1">
            <a:off x="2143606" y="2274959"/>
            <a:ext cx="1276740" cy="1959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Conector recto de flecha 6">
            <a:extLst>
              <a:ext uri="{FF2B5EF4-FFF2-40B4-BE49-F238E27FC236}">
                <a16:creationId xmlns:a16="http://schemas.microsoft.com/office/drawing/2014/main" id="{4C46481E-3E1B-4D58-B797-A0C71F305FB2}"/>
              </a:ext>
            </a:extLst>
          </p:cNvPr>
          <p:cNvCxnSpPr>
            <a:cxnSpLocks/>
            <a:stCxn id="101" idx="0"/>
            <a:endCxn id="25" idx="2"/>
          </p:cNvCxnSpPr>
          <p:nvPr/>
        </p:nvCxnSpPr>
        <p:spPr>
          <a:xfrm flipV="1">
            <a:off x="3791725" y="1242387"/>
            <a:ext cx="11230" cy="6807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Conector recto de flecha 6">
            <a:extLst>
              <a:ext uri="{FF2B5EF4-FFF2-40B4-BE49-F238E27FC236}">
                <a16:creationId xmlns:a16="http://schemas.microsoft.com/office/drawing/2014/main" id="{093F27BC-1E59-4400-9B69-48BDB78714D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>
            <a:off x="3791725" y="2665925"/>
            <a:ext cx="22460" cy="55438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3" name="Picture 24" descr="Documento sem título">
            <a:extLst>
              <a:ext uri="{FF2B5EF4-FFF2-40B4-BE49-F238E27FC236}">
                <a16:creationId xmlns:a16="http://schemas.microsoft.com/office/drawing/2014/main" id="{453C1AF5-74E0-47E1-88FA-176F5BF2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57" y="3621691"/>
            <a:ext cx="1007077" cy="10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BB9AB42-88BA-46E5-8BBD-313B153D13E0}"/>
              </a:ext>
            </a:extLst>
          </p:cNvPr>
          <p:cNvSpPr/>
          <p:nvPr/>
        </p:nvSpPr>
        <p:spPr>
          <a:xfrm>
            <a:off x="7126438" y="2342685"/>
            <a:ext cx="4848753" cy="3225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925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Bot Framework">
            <a:extLst>
              <a:ext uri="{FF2B5EF4-FFF2-40B4-BE49-F238E27FC236}">
                <a16:creationId xmlns:a16="http://schemas.microsoft.com/office/drawing/2014/main" id="{4BCAA6D4-633F-7A4C-9F87-5C389A0E4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33" y="2634413"/>
            <a:ext cx="694368" cy="7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Bot Framework - Lior Armiev - Cloud Architect &amp; AI ...">
            <a:extLst>
              <a:ext uri="{FF2B5EF4-FFF2-40B4-BE49-F238E27FC236}">
                <a16:creationId xmlns:a16="http://schemas.microsoft.com/office/drawing/2014/main" id="{CA5A6669-6C07-EC49-BD8D-01740B60B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3" t="1" r="24647" b="2"/>
          <a:stretch/>
        </p:blipFill>
        <p:spPr bwMode="auto">
          <a:xfrm>
            <a:off x="2927038" y="2634412"/>
            <a:ext cx="742758" cy="7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UIS | Microsoft Power Automate">
            <a:extLst>
              <a:ext uri="{FF2B5EF4-FFF2-40B4-BE49-F238E27FC236}">
                <a16:creationId xmlns:a16="http://schemas.microsoft.com/office/drawing/2014/main" id="{7527D4F4-A876-7546-97FB-9A3BC5A9E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038" y="475430"/>
            <a:ext cx="742758" cy="7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2A4E040-D655-0E41-BFA9-EB4221DF3332}"/>
              </a:ext>
            </a:extLst>
          </p:cNvPr>
          <p:cNvCxnSpPr>
            <a:stCxn id="1030" idx="2"/>
            <a:endCxn id="1028" idx="0"/>
          </p:cNvCxnSpPr>
          <p:nvPr/>
        </p:nvCxnSpPr>
        <p:spPr>
          <a:xfrm>
            <a:off x="3298417" y="1218187"/>
            <a:ext cx="0" cy="141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02B0486-C970-3B47-873B-8759AB5AB08C}"/>
              </a:ext>
            </a:extLst>
          </p:cNvPr>
          <p:cNvCxnSpPr>
            <a:stCxn id="1026" idx="3"/>
          </p:cNvCxnSpPr>
          <p:nvPr/>
        </p:nvCxnSpPr>
        <p:spPr>
          <a:xfrm flipV="1">
            <a:off x="1769601" y="3031706"/>
            <a:ext cx="11574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User Logo Industry, PNG, 512x512px, User, Avatar, Aviation, Black ...">
            <a:extLst>
              <a:ext uri="{FF2B5EF4-FFF2-40B4-BE49-F238E27FC236}">
                <a16:creationId xmlns:a16="http://schemas.microsoft.com/office/drawing/2014/main" id="{452CF824-F88C-1F4A-A599-E730C7D30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1" b="99219" l="10000" r="90000">
                        <a14:foregroundMark x1="43293" y1="30078" x2="43293" y2="30078"/>
                        <a14:foregroundMark x1="43902" y1="82227" x2="43902" y2="82227"/>
                        <a14:foregroundMark x1="67073" y1="62695" x2="67073" y2="62695"/>
                        <a14:foregroundMark x1="63780" y1="30469" x2="63780" y2="30469"/>
                        <a14:foregroundMark x1="62073" y1="2734" x2="62073" y2="2734"/>
                        <a14:foregroundMark x1="59390" y1="16992" x2="59390" y2="16992"/>
                        <a14:foregroundMark x1="59390" y1="16992" x2="59390" y2="16992"/>
                        <a14:foregroundMark x1="45610" y1="93750" x2="45610" y2="93750"/>
                        <a14:foregroundMark x1="42073" y1="99414" x2="42073" y2="99414"/>
                        <a14:foregroundMark x1="61463" y1="586" x2="61463" y2="586"/>
                        <a14:foregroundMark x1="61341" y1="391" x2="61341" y2="391"/>
                        <a14:foregroundMark x1="60732" y1="391" x2="60732" y2="391"/>
                        <a14:foregroundMark x1="60000" y1="391" x2="60000" y2="391"/>
                        <a14:foregroundMark x1="58902" y1="391" x2="58902" y2="391"/>
                        <a14:foregroundMark x1="58902" y1="391" x2="58902" y2="391"/>
                        <a14:foregroundMark x1="58902" y1="391" x2="58902" y2="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29" y="5786732"/>
            <a:ext cx="1481876" cy="9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Microsoft Teams Logo in SVG Vector or PNG File Format ...">
            <a:extLst>
              <a:ext uri="{FF2B5EF4-FFF2-40B4-BE49-F238E27FC236}">
                <a16:creationId xmlns:a16="http://schemas.microsoft.com/office/drawing/2014/main" id="{453E1548-492F-1549-8E90-B9CE395D1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27" y="3919469"/>
            <a:ext cx="1611577" cy="10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8B2D13F-1947-7841-9642-F2C11199E0BB}"/>
              </a:ext>
            </a:extLst>
          </p:cNvPr>
          <p:cNvCxnSpPr>
            <a:cxnSpLocks/>
            <a:stCxn id="1034" idx="0"/>
            <a:endCxn id="1028" idx="2"/>
          </p:cNvCxnSpPr>
          <p:nvPr/>
        </p:nvCxnSpPr>
        <p:spPr>
          <a:xfrm flipH="1" flipV="1">
            <a:off x="3298418" y="3377163"/>
            <a:ext cx="12698" cy="54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F3A183D-DABC-7C44-ACD8-9B57A6F74025}"/>
              </a:ext>
            </a:extLst>
          </p:cNvPr>
          <p:cNvCxnSpPr>
            <a:cxnSpLocks/>
          </p:cNvCxnSpPr>
          <p:nvPr/>
        </p:nvCxnSpPr>
        <p:spPr>
          <a:xfrm flipV="1">
            <a:off x="3311116" y="4993853"/>
            <a:ext cx="1" cy="542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 Function: cómo crearlo, sus características y ventajas">
            <a:extLst>
              <a:ext uri="{FF2B5EF4-FFF2-40B4-BE49-F238E27FC236}">
                <a16:creationId xmlns:a16="http://schemas.microsoft.com/office/drawing/2014/main" id="{481ABC39-3DC2-A943-8FD8-16F79797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92" y="2543157"/>
            <a:ext cx="1082051" cy="9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A6CB17B-557D-4E49-9F00-F63E971DA8BF}"/>
              </a:ext>
            </a:extLst>
          </p:cNvPr>
          <p:cNvCxnSpPr>
            <a:stCxn id="1028" idx="3"/>
            <a:endCxn id="1036" idx="1"/>
          </p:cNvCxnSpPr>
          <p:nvPr/>
        </p:nvCxnSpPr>
        <p:spPr>
          <a:xfrm>
            <a:off x="3669796" y="3005789"/>
            <a:ext cx="1349196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How to Read/Write Azure Table Storage data in SSIS | ZappySys Blog">
            <a:extLst>
              <a:ext uri="{FF2B5EF4-FFF2-40B4-BE49-F238E27FC236}">
                <a16:creationId xmlns:a16="http://schemas.microsoft.com/office/drawing/2014/main" id="{AAD214BE-19F3-504B-9145-DDC37ACA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093" y="2634412"/>
            <a:ext cx="925269" cy="9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6DE59DD-3508-FB49-B5CD-93F6541F3F59}"/>
              </a:ext>
            </a:extLst>
          </p:cNvPr>
          <p:cNvCxnSpPr>
            <a:cxnSpLocks/>
            <a:stCxn id="1036" idx="3"/>
          </p:cNvCxnSpPr>
          <p:nvPr/>
        </p:nvCxnSpPr>
        <p:spPr>
          <a:xfrm flipV="1">
            <a:off x="6101042" y="2997215"/>
            <a:ext cx="1064205" cy="8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Compatibilizar sistemas con los conectores de integración de Azure ...">
            <a:extLst>
              <a:ext uri="{FF2B5EF4-FFF2-40B4-BE49-F238E27FC236}">
                <a16:creationId xmlns:a16="http://schemas.microsoft.com/office/drawing/2014/main" id="{90D238F1-9C5B-AA47-B8FE-F29883447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t="1" r="13051" b="-7059"/>
          <a:stretch/>
        </p:blipFill>
        <p:spPr bwMode="auto">
          <a:xfrm>
            <a:off x="9011023" y="846807"/>
            <a:ext cx="1028417" cy="7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Compatibilizar sistemas con los conectores de integración de Azure ...">
            <a:extLst>
              <a:ext uri="{FF2B5EF4-FFF2-40B4-BE49-F238E27FC236}">
                <a16:creationId xmlns:a16="http://schemas.microsoft.com/office/drawing/2014/main" id="{3086C664-D16D-3543-9601-2FD0FB84F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t="1" r="13051" b="-7059"/>
          <a:stretch/>
        </p:blipFill>
        <p:spPr bwMode="auto">
          <a:xfrm>
            <a:off x="9006940" y="2725667"/>
            <a:ext cx="1028417" cy="7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ompatibilizar sistemas con los conectores de integración de Azure ...">
            <a:extLst>
              <a:ext uri="{FF2B5EF4-FFF2-40B4-BE49-F238E27FC236}">
                <a16:creationId xmlns:a16="http://schemas.microsoft.com/office/drawing/2014/main" id="{F61BCE38-3802-6447-B591-00E461F91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t="1" r="13051" b="-7059"/>
          <a:stretch/>
        </p:blipFill>
        <p:spPr bwMode="auto">
          <a:xfrm>
            <a:off x="9011022" y="4622474"/>
            <a:ext cx="1028417" cy="7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F1D2326-3D56-EA40-BB4F-80E5CE67CAD5}"/>
              </a:ext>
            </a:extLst>
          </p:cNvPr>
          <p:cNvCxnSpPr>
            <a:cxnSpLocks/>
            <a:stCxn id="1038" idx="3"/>
            <a:endCxn id="28" idx="1"/>
          </p:cNvCxnSpPr>
          <p:nvPr/>
        </p:nvCxnSpPr>
        <p:spPr>
          <a:xfrm>
            <a:off x="8108362" y="3097047"/>
            <a:ext cx="902659" cy="1896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Trucos y plantillas de Excel para cualquier situación - UniMOOC">
            <a:extLst>
              <a:ext uri="{FF2B5EF4-FFF2-40B4-BE49-F238E27FC236}">
                <a16:creationId xmlns:a16="http://schemas.microsoft.com/office/drawing/2014/main" id="{25369CA8-61E2-A345-B39A-69C886EB3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9" r="16900"/>
          <a:stretch/>
        </p:blipFill>
        <p:spPr bwMode="auto">
          <a:xfrm>
            <a:off x="11048204" y="2680040"/>
            <a:ext cx="926988" cy="8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7F4F8C7-31C2-8E4F-ABB3-EFFAF6B78F91}"/>
              </a:ext>
            </a:extLst>
          </p:cNvPr>
          <p:cNvCxnSpPr>
            <a:cxnSpLocks/>
            <a:stCxn id="1040" idx="3"/>
            <a:endCxn id="1044" idx="1"/>
          </p:cNvCxnSpPr>
          <p:nvPr/>
        </p:nvCxnSpPr>
        <p:spPr>
          <a:xfrm>
            <a:off x="10039440" y="1218186"/>
            <a:ext cx="1008764" cy="1878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3C4037C-6184-424F-AFA8-B03726B5C2C8}"/>
              </a:ext>
            </a:extLst>
          </p:cNvPr>
          <p:cNvCxnSpPr>
            <a:cxnSpLocks/>
            <a:stCxn id="1038" idx="3"/>
            <a:endCxn id="1040" idx="1"/>
          </p:cNvCxnSpPr>
          <p:nvPr/>
        </p:nvCxnSpPr>
        <p:spPr>
          <a:xfrm flipV="1">
            <a:off x="8108363" y="1218186"/>
            <a:ext cx="902660" cy="1878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6A97D5B-C4C8-4D4F-88D0-5B339D756A76}"/>
              </a:ext>
            </a:extLst>
          </p:cNvPr>
          <p:cNvCxnSpPr>
            <a:cxnSpLocks/>
            <a:stCxn id="27" idx="1"/>
            <a:endCxn id="1038" idx="3"/>
          </p:cNvCxnSpPr>
          <p:nvPr/>
        </p:nvCxnSpPr>
        <p:spPr>
          <a:xfrm flipH="1">
            <a:off x="8108363" y="3097046"/>
            <a:ext cx="898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FE5BF71-5D39-434E-97E7-C0551A0E456D}"/>
              </a:ext>
            </a:extLst>
          </p:cNvPr>
          <p:cNvCxnSpPr>
            <a:cxnSpLocks/>
            <a:stCxn id="1044" idx="1"/>
            <a:endCxn id="27" idx="3"/>
          </p:cNvCxnSpPr>
          <p:nvPr/>
        </p:nvCxnSpPr>
        <p:spPr>
          <a:xfrm flipH="1">
            <a:off x="10035357" y="3097046"/>
            <a:ext cx="1012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No se puede eliminar una carpeta de correo electrónico en Outlook ...">
            <a:extLst>
              <a:ext uri="{FF2B5EF4-FFF2-40B4-BE49-F238E27FC236}">
                <a16:creationId xmlns:a16="http://schemas.microsoft.com/office/drawing/2014/main" id="{BABB3D97-4C7D-EF4E-BA40-78A17F1A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413" y="4625196"/>
            <a:ext cx="740036" cy="7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1E5DEC4-619A-E846-8D7A-4B2D0C7D99C9}"/>
              </a:ext>
            </a:extLst>
          </p:cNvPr>
          <p:cNvCxnSpPr>
            <a:cxnSpLocks/>
            <a:endCxn id="1046" idx="1"/>
          </p:cNvCxnSpPr>
          <p:nvPr/>
        </p:nvCxnSpPr>
        <p:spPr>
          <a:xfrm>
            <a:off x="10035356" y="4993852"/>
            <a:ext cx="1182056" cy="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580942B-D68D-BB47-99FC-5445305E21BF}"/>
              </a:ext>
            </a:extLst>
          </p:cNvPr>
          <p:cNvCxnSpPr>
            <a:cxnSpLocks/>
            <a:stCxn id="27" idx="3"/>
            <a:endCxn id="1046" idx="1"/>
          </p:cNvCxnSpPr>
          <p:nvPr/>
        </p:nvCxnSpPr>
        <p:spPr>
          <a:xfrm>
            <a:off x="10035356" y="3097046"/>
            <a:ext cx="1182056" cy="1898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7A7F093-29B5-514F-A2DE-FDCEB3769A14}"/>
              </a:ext>
            </a:extLst>
          </p:cNvPr>
          <p:cNvSpPr txBox="1"/>
          <p:nvPr/>
        </p:nvSpPr>
        <p:spPr>
          <a:xfrm>
            <a:off x="3016944" y="127142"/>
            <a:ext cx="583662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LUIS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5A035BA-5462-E64A-9F88-09D7FB05F9D6}"/>
              </a:ext>
            </a:extLst>
          </p:cNvPr>
          <p:cNvSpPr txBox="1"/>
          <p:nvPr/>
        </p:nvSpPr>
        <p:spPr>
          <a:xfrm>
            <a:off x="662630" y="2265177"/>
            <a:ext cx="132886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Bot</a:t>
            </a:r>
            <a:r>
              <a:rPr lang="es-ES_tradnl" dirty="0"/>
              <a:t> </a:t>
            </a:r>
            <a:r>
              <a:rPr lang="es-ES_tradnl" dirty="0" err="1"/>
              <a:t>Composer</a:t>
            </a:r>
            <a:endParaRPr lang="es-ES_tradnl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B49BCFE-4221-3B4A-A963-D3064F0F43F3}"/>
              </a:ext>
            </a:extLst>
          </p:cNvPr>
          <p:cNvSpPr txBox="1"/>
          <p:nvPr/>
        </p:nvSpPr>
        <p:spPr>
          <a:xfrm>
            <a:off x="3738837" y="4261305"/>
            <a:ext cx="731100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Teams</a:t>
            </a:r>
            <a:endParaRPr lang="es-ES_tradnl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42BBDC9-3AD9-5A4A-88AE-89D93FE18BEE}"/>
              </a:ext>
            </a:extLst>
          </p:cNvPr>
          <p:cNvSpPr txBox="1"/>
          <p:nvPr/>
        </p:nvSpPr>
        <p:spPr>
          <a:xfrm>
            <a:off x="4717377" y="2080559"/>
            <a:ext cx="1477905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Azure</a:t>
            </a:r>
            <a:r>
              <a:rPr lang="es-ES_tradnl" dirty="0"/>
              <a:t> </a:t>
            </a:r>
            <a:r>
              <a:rPr lang="es-ES_tradnl" dirty="0" err="1"/>
              <a:t>Functions</a:t>
            </a:r>
            <a:endParaRPr lang="es-ES_tradnl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9941939-7569-144F-ACAA-8DACFBB69EA5}"/>
              </a:ext>
            </a:extLst>
          </p:cNvPr>
          <p:cNvSpPr txBox="1"/>
          <p:nvPr/>
        </p:nvSpPr>
        <p:spPr>
          <a:xfrm>
            <a:off x="6802822" y="2078416"/>
            <a:ext cx="1277581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Table</a:t>
            </a:r>
            <a:r>
              <a:rPr lang="es-ES_tradnl" dirty="0"/>
              <a:t> </a:t>
            </a:r>
            <a:r>
              <a:rPr lang="es-ES_tradnl" dirty="0" err="1"/>
              <a:t>storage</a:t>
            </a:r>
            <a:endParaRPr lang="es-ES_tradnl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70457D07-BCB2-914B-B361-A9C7FC8907D2}"/>
              </a:ext>
            </a:extLst>
          </p:cNvPr>
          <p:cNvSpPr txBox="1"/>
          <p:nvPr/>
        </p:nvSpPr>
        <p:spPr>
          <a:xfrm>
            <a:off x="8976548" y="1557064"/>
            <a:ext cx="98110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Logic</a:t>
            </a:r>
            <a:r>
              <a:rPr lang="es-ES_tradnl" dirty="0"/>
              <a:t> App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57C1931-ECE1-0945-9A60-362A58633A81}"/>
              </a:ext>
            </a:extLst>
          </p:cNvPr>
          <p:cNvSpPr txBox="1"/>
          <p:nvPr/>
        </p:nvSpPr>
        <p:spPr>
          <a:xfrm>
            <a:off x="8976548" y="3455734"/>
            <a:ext cx="98110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Logic</a:t>
            </a:r>
            <a:r>
              <a:rPr lang="es-ES_tradnl" dirty="0"/>
              <a:t> App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45AAE94-3CE7-B74E-A2A6-11FB7377A464}"/>
              </a:ext>
            </a:extLst>
          </p:cNvPr>
          <p:cNvSpPr txBox="1"/>
          <p:nvPr/>
        </p:nvSpPr>
        <p:spPr>
          <a:xfrm>
            <a:off x="9020991" y="5364653"/>
            <a:ext cx="98110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Logic</a:t>
            </a:r>
            <a:r>
              <a:rPr lang="es-ES_tradnl" dirty="0"/>
              <a:t> App</a:t>
            </a:r>
          </a:p>
        </p:txBody>
      </p:sp>
      <p:pic>
        <p:nvPicPr>
          <p:cNvPr id="1048" name="Picture 24" descr="Documento sem título">
            <a:extLst>
              <a:ext uri="{FF2B5EF4-FFF2-40B4-BE49-F238E27FC236}">
                <a16:creationId xmlns:a16="http://schemas.microsoft.com/office/drawing/2014/main" id="{F1B85817-8F88-BD4F-A9CF-5CD50BE5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425" y="5786732"/>
            <a:ext cx="1007077" cy="10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4ED9EFE4-BBB6-B641-9139-39B2CBDBED2D}"/>
              </a:ext>
            </a:extLst>
          </p:cNvPr>
          <p:cNvCxnSpPr>
            <a:stCxn id="1048" idx="0"/>
            <a:endCxn id="1044" idx="3"/>
          </p:cNvCxnSpPr>
          <p:nvPr/>
        </p:nvCxnSpPr>
        <p:spPr>
          <a:xfrm rot="5400000" flipH="1" flipV="1">
            <a:off x="10451734" y="4263276"/>
            <a:ext cx="2689685" cy="357228"/>
          </a:xfrm>
          <a:prstGeom prst="bentConnector4">
            <a:avLst>
              <a:gd name="adj1" fmla="val 4012"/>
              <a:gd name="adj2" fmla="val 1319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ECCCE4-0879-44F1-B716-46F2514B1137}"/>
              </a:ext>
            </a:extLst>
          </p:cNvPr>
          <p:cNvSpPr/>
          <p:nvPr/>
        </p:nvSpPr>
        <p:spPr>
          <a:xfrm>
            <a:off x="5965103" y="349980"/>
            <a:ext cx="6305907" cy="636200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599EEA-4649-4706-860E-F1817148F8B1}"/>
              </a:ext>
            </a:extLst>
          </p:cNvPr>
          <p:cNvSpPr/>
          <p:nvPr/>
        </p:nvSpPr>
        <p:spPr>
          <a:xfrm>
            <a:off x="6558844" y="0"/>
            <a:ext cx="5416347" cy="6711985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9" name="Picture 14" descr="Download Microsoft Teams Logo in SVG Vector or PNG File Format ...">
            <a:extLst>
              <a:ext uri="{FF2B5EF4-FFF2-40B4-BE49-F238E27FC236}">
                <a16:creationId xmlns:a16="http://schemas.microsoft.com/office/drawing/2014/main" id="{3D77DF38-A755-4ABA-B0D1-6D4F9DAA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217" y="1879158"/>
            <a:ext cx="1460884" cy="9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5C0E62-B63A-4DD8-BBC8-F67085563F13}"/>
              </a:ext>
            </a:extLst>
          </p:cNvPr>
          <p:cNvSpPr/>
          <p:nvPr/>
        </p:nvSpPr>
        <p:spPr>
          <a:xfrm>
            <a:off x="8451422" y="1818038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Aprobación para impartir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104C85-8E40-4976-941C-6204AF5F2F5E}"/>
              </a:ext>
            </a:extLst>
          </p:cNvPr>
          <p:cNvSpPr/>
          <p:nvPr/>
        </p:nvSpPr>
        <p:spPr>
          <a:xfrm>
            <a:off x="7978925" y="3728686"/>
            <a:ext cx="3438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Validación de aprobación y </a:t>
            </a:r>
            <a:r>
              <a:rPr lang="es-MX" dirty="0" err="1"/>
              <a:t>envio</a:t>
            </a:r>
            <a:r>
              <a:rPr lang="es-MX" dirty="0"/>
              <a:t> de mail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DB018B-C80E-4E9C-BCD3-567835BC47D9}"/>
              </a:ext>
            </a:extLst>
          </p:cNvPr>
          <p:cNvSpPr/>
          <p:nvPr/>
        </p:nvSpPr>
        <p:spPr>
          <a:xfrm>
            <a:off x="8477085" y="5786732"/>
            <a:ext cx="2295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Enviar mails con invitación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E71AD1-C1E3-4762-A9BB-88BC156D576D}"/>
              </a:ext>
            </a:extLst>
          </p:cNvPr>
          <p:cNvSpPr/>
          <p:nvPr/>
        </p:nvSpPr>
        <p:spPr>
          <a:xfrm>
            <a:off x="1031" y="-23293"/>
            <a:ext cx="6514640" cy="67541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569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4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EA5FD"/>
      </a:accent1>
      <a:accent2>
        <a:srgbClr val="063FB0"/>
      </a:accent2>
      <a:accent3>
        <a:srgbClr val="010451"/>
      </a:accent3>
      <a:accent4>
        <a:srgbClr val="8064A2"/>
      </a:accent4>
      <a:accent5>
        <a:srgbClr val="1DA185"/>
      </a:accent5>
      <a:accent6>
        <a:srgbClr val="F29B2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BBACF7D8149745A2CD01080DD334D1" ma:contentTypeVersion="6" ma:contentTypeDescription="Create a new document." ma:contentTypeScope="" ma:versionID="a7d36bf0554dcc4fe814c469c29dbab7">
  <xsd:schema xmlns:xsd="http://www.w3.org/2001/XMLSchema" xmlns:xs="http://www.w3.org/2001/XMLSchema" xmlns:p="http://schemas.microsoft.com/office/2006/metadata/properties" xmlns:ns2="111983bf-fe2e-451b-b1b8-4d10eb77d3d4" targetNamespace="http://schemas.microsoft.com/office/2006/metadata/properties" ma:root="true" ma:fieldsID="695693006f395bf67eed4599160fbfc0" ns2:_="">
    <xsd:import namespace="111983bf-fe2e-451b-b1b8-4d10eb77d3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983bf-fe2e-451b-b1b8-4d10eb77d3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A069AC-ABCB-4666-B627-82DE7E6D3D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818A6C-48E7-4B66-81BF-9F2F23838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983bf-fe2e-451b-b1b8-4d10eb77d3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83F44-D6BD-48A6-8CD8-3EEDCA49C8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1030</Words>
  <Application>Microsoft Office PowerPoint</Application>
  <PresentationFormat>Custom</PresentationFormat>
  <Paragraphs>268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Open Sans</vt:lpstr>
      <vt:lpstr>Arial</vt:lpstr>
      <vt:lpstr>Calibri</vt:lpstr>
      <vt:lpstr>Office Theme</vt:lpstr>
      <vt:lpstr>PowerPoint Presentation</vt:lpstr>
      <vt:lpstr>PoC :: Share Skill ::  ChatBot :: Texto  </vt:lpstr>
      <vt:lpstr>Actividades</vt:lpstr>
      <vt:lpstr>Salida para Análisis:</vt:lpstr>
      <vt:lpstr>Tablas de ChatBot</vt:lpstr>
      <vt:lpstr>Plan de trabajo :: Composer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Investigaciones:</vt:lpstr>
      <vt:lpstr>Funciones ( Azure Functions)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Luz Eunice Angeles Ochoa</cp:lastModifiedBy>
  <cp:revision>280</cp:revision>
  <dcterms:created xsi:type="dcterms:W3CDTF">2013-09-12T13:05:01Z</dcterms:created>
  <dcterms:modified xsi:type="dcterms:W3CDTF">2020-08-26T17:03:16Z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0x01010010BBACF7D8149745A2CD01080DD334D1</vt:lpwstr>
  </property>
</Properties>
</file>