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</p:embeddedFont>
    <p:embeddedFont>
      <p:font typeface="Fira Sans Condensed Medium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2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d6798a2e2e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d6798a2e2e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6798a2e2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6798a2e2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68a1525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68a1525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a28aee1d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da28aee1d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da28aee1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da28aee1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a28aee1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a28aee1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6798a2e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6798a2e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6798a2e2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6798a2e2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6798a2e2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6798a2e2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Melena Bros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>
                <a:solidFill>
                  <a:schemeClr val="accent2"/>
                </a:solidFill>
              </a:rPr>
              <a:t>CUP</a:t>
            </a:r>
            <a:r>
              <a:rPr lang="en"/>
              <a:t> 2021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78996" y="3777325"/>
            <a:ext cx="62635" cy="49211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510753" y="3706820"/>
            <a:ext cx="9167" cy="1437230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119430" y="2561500"/>
            <a:ext cx="215538" cy="1820730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23"/>
          <p:cNvSpPr/>
          <p:nvPr/>
        </p:nvSpPr>
        <p:spPr>
          <a:xfrm>
            <a:off x="6844605" y="2882363"/>
            <a:ext cx="1943684" cy="1911225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6975796" y="3011780"/>
            <a:ext cx="1681325" cy="1652850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7051203" y="3140306"/>
            <a:ext cx="1474782" cy="1395331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7192441" y="3269153"/>
            <a:ext cx="1202376" cy="1137527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3"/>
          <p:cNvSpPr/>
          <p:nvPr/>
        </p:nvSpPr>
        <p:spPr>
          <a:xfrm rot="-9023965">
            <a:off x="6848979" y="2878550"/>
            <a:ext cx="1935618" cy="1919001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6975797" y="3011744"/>
            <a:ext cx="1681500" cy="16530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3"/>
          <p:cNvSpPr/>
          <p:nvPr/>
        </p:nvSpPr>
        <p:spPr>
          <a:xfrm rot="4860682">
            <a:off x="7118896" y="3129397"/>
            <a:ext cx="1395943" cy="1417873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3"/>
          <p:cNvSpPr/>
          <p:nvPr/>
        </p:nvSpPr>
        <p:spPr>
          <a:xfrm rot="776590">
            <a:off x="7240562" y="3271415"/>
            <a:ext cx="1151866" cy="1133903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5" name="Google Shape;4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800" y="2928025"/>
            <a:ext cx="1817400" cy="182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texto</a:t>
            </a:r>
            <a:endParaRPr/>
          </a:p>
        </p:txBody>
      </p:sp>
      <p:sp>
        <p:nvSpPr>
          <p:cNvPr id="648" name="Google Shape;648;p32"/>
          <p:cNvSpPr txBox="1"/>
          <p:nvPr/>
        </p:nvSpPr>
        <p:spPr>
          <a:xfrm>
            <a:off x="605175" y="1098250"/>
            <a:ext cx="7757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Algoritmo para determinar la frecuencia de palabras detonantes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49" name="Google Shape;649;p32"/>
          <p:cNvPicPr preferRelativeResize="0"/>
          <p:nvPr/>
        </p:nvPicPr>
        <p:blipFill rotWithShape="1">
          <a:blip r:embed="rId3">
            <a:alphaModFix/>
          </a:blip>
          <a:srcRect l="23475" t="15805" r="13855" b="10131"/>
          <a:stretch/>
        </p:blipFill>
        <p:spPr>
          <a:xfrm>
            <a:off x="2041650" y="1597625"/>
            <a:ext cx="5060702" cy="33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2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" name="Google Shape;655;p33"/>
          <p:cNvCxnSpPr>
            <a:endCxn id="656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7" name="Google Shape;657;p33"/>
          <p:cNvPicPr preferRelativeResize="0"/>
          <p:nvPr/>
        </p:nvPicPr>
        <p:blipFill rotWithShape="1">
          <a:blip r:embed="rId3">
            <a:alphaModFix/>
          </a:blip>
          <a:srcRect l="20534" t="50106" r="43889" b="40561"/>
          <a:stretch/>
        </p:blipFill>
        <p:spPr>
          <a:xfrm>
            <a:off x="372300" y="1173650"/>
            <a:ext cx="8551800" cy="12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3"/>
          <p:cNvSpPr txBox="1"/>
          <p:nvPr/>
        </p:nvSpPr>
        <p:spPr>
          <a:xfrm>
            <a:off x="299425" y="135850"/>
            <a:ext cx="8623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Frecuencia de palabras detonantes de algún sentimiento, así como de las vacunas más aplicadas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59" name="Google Shape;659;p33"/>
          <p:cNvPicPr preferRelativeResize="0"/>
          <p:nvPr/>
        </p:nvPicPr>
        <p:blipFill rotWithShape="1">
          <a:blip r:embed="rId4">
            <a:alphaModFix/>
          </a:blip>
          <a:srcRect l="55875" t="53356" b="41530"/>
          <a:stretch/>
        </p:blipFill>
        <p:spPr>
          <a:xfrm>
            <a:off x="372300" y="2435475"/>
            <a:ext cx="8551800" cy="5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3"/>
          <p:cNvPicPr preferRelativeResize="0"/>
          <p:nvPr/>
        </p:nvPicPr>
        <p:blipFill rotWithShape="1">
          <a:blip r:embed="rId4">
            <a:alphaModFix/>
          </a:blip>
          <a:srcRect l="19989" t="59204" r="67144" b="39131"/>
          <a:stretch/>
        </p:blipFill>
        <p:spPr>
          <a:xfrm>
            <a:off x="375625" y="2992825"/>
            <a:ext cx="3484675" cy="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3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1518450" y="1587625"/>
            <a:ext cx="38604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 resultados</a:t>
            </a:r>
            <a:endParaRPr/>
          </a:p>
        </p:txBody>
      </p:sp>
      <p:sp>
        <p:nvSpPr>
          <p:cNvPr id="667" name="Google Shape;667;p34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8" name="Google Shape;668;p34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0" name="Google Shape;670;p34"/>
          <p:cNvCxnSpPr>
            <a:stCxn id="67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34"/>
          <p:cNvSpPr/>
          <p:nvPr/>
        </p:nvSpPr>
        <p:spPr>
          <a:xfrm>
            <a:off x="5715799" y="1712575"/>
            <a:ext cx="1219200" cy="124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4" name="Google Shape;674;p34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"/>
          <p:cNvSpPr txBox="1">
            <a:spLocks noGrp="1"/>
          </p:cNvSpPr>
          <p:nvPr>
            <p:ph type="title"/>
          </p:nvPr>
        </p:nvSpPr>
        <p:spPr>
          <a:xfrm>
            <a:off x="3913750" y="858625"/>
            <a:ext cx="61290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file:///D:/descargas/vis.html</a:t>
            </a:r>
            <a:endParaRPr sz="3200"/>
          </a:p>
        </p:txBody>
      </p:sp>
      <p:sp>
        <p:nvSpPr>
          <p:cNvPr id="680" name="Google Shape;680;p35"/>
          <p:cNvSpPr txBox="1"/>
          <p:nvPr/>
        </p:nvSpPr>
        <p:spPr>
          <a:xfrm>
            <a:off x="299425" y="135850"/>
            <a:ext cx="86232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Mapa de tweets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81" name="Google Shape;68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88" y="1067375"/>
            <a:ext cx="8290426" cy="40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36"/>
          <p:cNvGrpSpPr/>
          <p:nvPr/>
        </p:nvGrpSpPr>
        <p:grpSpPr>
          <a:xfrm>
            <a:off x="48825" y="310090"/>
            <a:ext cx="9046325" cy="4701069"/>
            <a:chOff x="203175" y="-213950"/>
            <a:chExt cx="7987925" cy="5421600"/>
          </a:xfrm>
        </p:grpSpPr>
        <p:sp>
          <p:nvSpPr>
            <p:cNvPr id="687" name="Google Shape;687;p36"/>
            <p:cNvSpPr/>
            <p:nvPr/>
          </p:nvSpPr>
          <p:spPr>
            <a:xfrm>
              <a:off x="1986072" y="511649"/>
              <a:ext cx="4502214" cy="3969425"/>
            </a:xfrm>
            <a:custGeom>
              <a:avLst/>
              <a:gdLst/>
              <a:ahLst/>
              <a:cxnLst/>
              <a:rect l="l" t="t" r="r" b="b"/>
              <a:pathLst>
                <a:path w="53593" h="53592" extrusionOk="0">
                  <a:moveTo>
                    <a:pt x="26790" y="454"/>
                  </a:moveTo>
                  <a:cubicBezTo>
                    <a:pt x="41319" y="454"/>
                    <a:pt x="53139" y="12273"/>
                    <a:pt x="53139" y="26789"/>
                  </a:cubicBezTo>
                  <a:cubicBezTo>
                    <a:pt x="53139" y="41318"/>
                    <a:pt x="41319" y="53138"/>
                    <a:pt x="26790" y="53138"/>
                  </a:cubicBezTo>
                  <a:cubicBezTo>
                    <a:pt x="12274" y="53138"/>
                    <a:pt x="454" y="41318"/>
                    <a:pt x="454" y="26789"/>
                  </a:cubicBezTo>
                  <a:cubicBezTo>
                    <a:pt x="454" y="12273"/>
                    <a:pt x="12274" y="454"/>
                    <a:pt x="26790" y="454"/>
                  </a:cubicBezTo>
                  <a:close/>
                  <a:moveTo>
                    <a:pt x="26790" y="0"/>
                  </a:moveTo>
                  <a:cubicBezTo>
                    <a:pt x="12022" y="0"/>
                    <a:pt x="1" y="12021"/>
                    <a:pt x="1" y="26789"/>
                  </a:cubicBezTo>
                  <a:cubicBezTo>
                    <a:pt x="1" y="41570"/>
                    <a:pt x="12022" y="53591"/>
                    <a:pt x="26790" y="53591"/>
                  </a:cubicBezTo>
                  <a:cubicBezTo>
                    <a:pt x="41571" y="53591"/>
                    <a:pt x="53592" y="41570"/>
                    <a:pt x="53592" y="26789"/>
                  </a:cubicBezTo>
                  <a:cubicBezTo>
                    <a:pt x="53592" y="12021"/>
                    <a:pt x="41571" y="0"/>
                    <a:pt x="26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89911" y="780427"/>
              <a:ext cx="3894504" cy="3432806"/>
            </a:xfrm>
            <a:custGeom>
              <a:avLst/>
              <a:gdLst/>
              <a:ahLst/>
              <a:cxnLst/>
              <a:rect l="l" t="t" r="r" b="b"/>
              <a:pathLst>
                <a:path w="46359" h="46347" extrusionOk="0">
                  <a:moveTo>
                    <a:pt x="23173" y="441"/>
                  </a:moveTo>
                  <a:cubicBezTo>
                    <a:pt x="35711" y="441"/>
                    <a:pt x="45905" y="10635"/>
                    <a:pt x="45905" y="23160"/>
                  </a:cubicBezTo>
                  <a:cubicBezTo>
                    <a:pt x="45905" y="35698"/>
                    <a:pt x="35711" y="45892"/>
                    <a:pt x="23186" y="45892"/>
                  </a:cubicBezTo>
                  <a:cubicBezTo>
                    <a:pt x="10661" y="45892"/>
                    <a:pt x="466" y="35698"/>
                    <a:pt x="466" y="23160"/>
                  </a:cubicBezTo>
                  <a:cubicBezTo>
                    <a:pt x="466" y="10635"/>
                    <a:pt x="10648" y="441"/>
                    <a:pt x="23173" y="441"/>
                  </a:cubicBezTo>
                  <a:close/>
                  <a:moveTo>
                    <a:pt x="23173" y="0"/>
                  </a:moveTo>
                  <a:cubicBezTo>
                    <a:pt x="10396" y="0"/>
                    <a:pt x="0" y="10383"/>
                    <a:pt x="0" y="23160"/>
                  </a:cubicBezTo>
                  <a:cubicBezTo>
                    <a:pt x="0" y="35950"/>
                    <a:pt x="10396" y="46346"/>
                    <a:pt x="23173" y="46346"/>
                  </a:cubicBezTo>
                  <a:cubicBezTo>
                    <a:pt x="35963" y="46346"/>
                    <a:pt x="46359" y="35938"/>
                    <a:pt x="46359" y="23160"/>
                  </a:cubicBezTo>
                  <a:cubicBezTo>
                    <a:pt x="46359" y="10396"/>
                    <a:pt x="35963" y="0"/>
                    <a:pt x="2317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464554" y="1047354"/>
              <a:ext cx="3416081" cy="2897965"/>
            </a:xfrm>
            <a:custGeom>
              <a:avLst/>
              <a:gdLst/>
              <a:ahLst/>
              <a:cxnLst/>
              <a:rect l="l" t="t" r="r" b="b"/>
              <a:pathLst>
                <a:path w="40664" h="39126" extrusionOk="0">
                  <a:moveTo>
                    <a:pt x="21094" y="454"/>
                  </a:moveTo>
                  <a:cubicBezTo>
                    <a:pt x="31641" y="466"/>
                    <a:pt x="40197" y="9010"/>
                    <a:pt x="40210" y="19556"/>
                  </a:cubicBezTo>
                  <a:cubicBezTo>
                    <a:pt x="40210" y="27293"/>
                    <a:pt x="35547" y="34262"/>
                    <a:pt x="28415" y="37210"/>
                  </a:cubicBezTo>
                  <a:cubicBezTo>
                    <a:pt x="26049" y="38191"/>
                    <a:pt x="23565" y="38667"/>
                    <a:pt x="21102" y="38667"/>
                  </a:cubicBezTo>
                  <a:cubicBezTo>
                    <a:pt x="16129" y="38667"/>
                    <a:pt x="11243" y="36726"/>
                    <a:pt x="7586" y="33077"/>
                  </a:cubicBezTo>
                  <a:cubicBezTo>
                    <a:pt x="2130" y="27608"/>
                    <a:pt x="492" y="19393"/>
                    <a:pt x="3440" y="12248"/>
                  </a:cubicBezTo>
                  <a:cubicBezTo>
                    <a:pt x="6402" y="5116"/>
                    <a:pt x="13370" y="454"/>
                    <a:pt x="21094" y="454"/>
                  </a:cubicBezTo>
                  <a:close/>
                  <a:moveTo>
                    <a:pt x="21107" y="0"/>
                  </a:moveTo>
                  <a:cubicBezTo>
                    <a:pt x="16017" y="0"/>
                    <a:pt x="11015" y="1989"/>
                    <a:pt x="7271" y="5733"/>
                  </a:cubicBezTo>
                  <a:cubicBezTo>
                    <a:pt x="1676" y="11328"/>
                    <a:pt x="0" y="19733"/>
                    <a:pt x="3025" y="27041"/>
                  </a:cubicBezTo>
                  <a:cubicBezTo>
                    <a:pt x="6049" y="34362"/>
                    <a:pt x="13181" y="39126"/>
                    <a:pt x="21094" y="39126"/>
                  </a:cubicBezTo>
                  <a:cubicBezTo>
                    <a:pt x="31893" y="39113"/>
                    <a:pt x="40651" y="30355"/>
                    <a:pt x="40663" y="19556"/>
                  </a:cubicBezTo>
                  <a:cubicBezTo>
                    <a:pt x="40663" y="11643"/>
                    <a:pt x="35888" y="4511"/>
                    <a:pt x="28579" y="1487"/>
                  </a:cubicBezTo>
                  <a:cubicBezTo>
                    <a:pt x="26161" y="486"/>
                    <a:pt x="23624" y="0"/>
                    <a:pt x="2110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791662" y="1314947"/>
              <a:ext cx="2785101" cy="2362531"/>
            </a:xfrm>
            <a:custGeom>
              <a:avLst/>
              <a:gdLst/>
              <a:ahLst/>
              <a:cxnLst/>
              <a:rect l="l" t="t" r="r" b="b"/>
              <a:pathLst>
                <a:path w="33153" h="31897" extrusionOk="0">
                  <a:moveTo>
                    <a:pt x="17200" y="457"/>
                  </a:moveTo>
                  <a:cubicBezTo>
                    <a:pt x="25756" y="470"/>
                    <a:pt x="32687" y="7400"/>
                    <a:pt x="32699" y="15943"/>
                  </a:cubicBezTo>
                  <a:cubicBezTo>
                    <a:pt x="32699" y="22219"/>
                    <a:pt x="28919" y="27864"/>
                    <a:pt x="23135" y="30258"/>
                  </a:cubicBezTo>
                  <a:cubicBezTo>
                    <a:pt x="21216" y="31055"/>
                    <a:pt x="19202" y="31442"/>
                    <a:pt x="17207" y="31442"/>
                  </a:cubicBezTo>
                  <a:cubicBezTo>
                    <a:pt x="13176" y="31442"/>
                    <a:pt x="9217" y="29864"/>
                    <a:pt x="6250" y="26906"/>
                  </a:cubicBezTo>
                  <a:cubicBezTo>
                    <a:pt x="1815" y="22471"/>
                    <a:pt x="491" y="15805"/>
                    <a:pt x="2886" y="10021"/>
                  </a:cubicBezTo>
                  <a:cubicBezTo>
                    <a:pt x="5292" y="4225"/>
                    <a:pt x="10938" y="457"/>
                    <a:pt x="17200" y="457"/>
                  </a:cubicBezTo>
                  <a:close/>
                  <a:moveTo>
                    <a:pt x="17222" y="0"/>
                  </a:moveTo>
                  <a:cubicBezTo>
                    <a:pt x="13069" y="0"/>
                    <a:pt x="8988" y="1625"/>
                    <a:pt x="5935" y="4678"/>
                  </a:cubicBezTo>
                  <a:cubicBezTo>
                    <a:pt x="1374" y="9227"/>
                    <a:pt x="0" y="16095"/>
                    <a:pt x="2470" y="22055"/>
                  </a:cubicBezTo>
                  <a:cubicBezTo>
                    <a:pt x="4940" y="28002"/>
                    <a:pt x="10749" y="31896"/>
                    <a:pt x="17200" y="31896"/>
                  </a:cubicBezTo>
                  <a:cubicBezTo>
                    <a:pt x="26008" y="31884"/>
                    <a:pt x="33140" y="24751"/>
                    <a:pt x="33153" y="15943"/>
                  </a:cubicBezTo>
                  <a:cubicBezTo>
                    <a:pt x="33153" y="9504"/>
                    <a:pt x="29272" y="3683"/>
                    <a:pt x="23312" y="1213"/>
                  </a:cubicBezTo>
                  <a:cubicBezTo>
                    <a:pt x="21341" y="396"/>
                    <a:pt x="19273" y="0"/>
                    <a:pt x="1722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-9181217">
              <a:off x="2049772" y="442781"/>
              <a:ext cx="4374937" cy="4108138"/>
            </a:xfrm>
            <a:prstGeom prst="blockArc">
              <a:avLst>
                <a:gd name="adj1" fmla="val 15791057"/>
                <a:gd name="adj2" fmla="val 10360267"/>
                <a:gd name="adj3" fmla="val 86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289914" y="780353"/>
              <a:ext cx="3894600" cy="3432900"/>
            </a:xfrm>
            <a:prstGeom prst="blockArc">
              <a:avLst>
                <a:gd name="adj1" fmla="val 18313733"/>
                <a:gd name="adj2" fmla="val 10538502"/>
                <a:gd name="adj3" fmla="val 1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4800302">
              <a:off x="2783820" y="858570"/>
              <a:ext cx="2907324" cy="3276645"/>
            </a:xfrm>
            <a:prstGeom prst="blockArc">
              <a:avLst>
                <a:gd name="adj1" fmla="val 2412399"/>
                <a:gd name="adj2" fmla="val 10510293"/>
                <a:gd name="adj3" fmla="val 121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698488">
              <a:off x="2910231" y="1311955"/>
              <a:ext cx="2653790" cy="2369830"/>
            </a:xfrm>
            <a:prstGeom prst="blockArc">
              <a:avLst>
                <a:gd name="adj1" fmla="val 19721094"/>
                <a:gd name="adj2" fmla="val 10510293"/>
                <a:gd name="adj3" fmla="val 121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5" name="Google Shape;695;p36"/>
            <p:cNvCxnSpPr/>
            <p:nvPr/>
          </p:nvCxnSpPr>
          <p:spPr>
            <a:xfrm>
              <a:off x="203175" y="2485512"/>
              <a:ext cx="2766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6" name="Google Shape;696;p36"/>
            <p:cNvCxnSpPr/>
            <p:nvPr/>
          </p:nvCxnSpPr>
          <p:spPr>
            <a:xfrm>
              <a:off x="203175" y="2950122"/>
              <a:ext cx="2541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7" name="Google Shape;697;p36"/>
            <p:cNvCxnSpPr/>
            <p:nvPr/>
          </p:nvCxnSpPr>
          <p:spPr>
            <a:xfrm rot="10800000">
              <a:off x="6080300" y="2485512"/>
              <a:ext cx="2110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8" name="Google Shape;698;p36"/>
            <p:cNvCxnSpPr/>
            <p:nvPr/>
          </p:nvCxnSpPr>
          <p:spPr>
            <a:xfrm rot="10800000">
              <a:off x="6341600" y="2950122"/>
              <a:ext cx="1849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699" name="Google Shape;699;p36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Sentimientos de los tweets</a:t>
            </a:r>
            <a:endParaRPr sz="3000"/>
          </a:p>
        </p:txBody>
      </p:sp>
      <p:sp>
        <p:nvSpPr>
          <p:cNvPr id="700" name="Google Shape;700;p36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1" name="Google Shape;7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75" y="911245"/>
            <a:ext cx="5080774" cy="381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" name="Google Shape;706;p37"/>
          <p:cNvCxnSpPr>
            <a:endCxn id="707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37"/>
          <p:cNvSpPr txBox="1"/>
          <p:nvPr/>
        </p:nvSpPr>
        <p:spPr>
          <a:xfrm>
            <a:off x="299425" y="135850"/>
            <a:ext cx="86232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Mención de Vacunas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709" name="Google Shape;709;p37"/>
          <p:cNvPicPr preferRelativeResize="0"/>
          <p:nvPr/>
        </p:nvPicPr>
        <p:blipFill rotWithShape="1">
          <a:blip r:embed="rId3">
            <a:alphaModFix/>
          </a:blip>
          <a:srcRect l="6668" t="6606" r="8484" b="2773"/>
          <a:stretch/>
        </p:blipFill>
        <p:spPr>
          <a:xfrm>
            <a:off x="1193425" y="827963"/>
            <a:ext cx="6757148" cy="35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7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Mayores interacciones</a:t>
            </a: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" name="Google Shape;717;p38"/>
          <p:cNvPicPr preferRelativeResize="0"/>
          <p:nvPr/>
        </p:nvPicPr>
        <p:blipFill rotWithShape="1">
          <a:blip r:embed="rId3">
            <a:alphaModFix/>
          </a:blip>
          <a:srcRect l="20745" t="50084" r="15028" b="30488"/>
          <a:stretch/>
        </p:blipFill>
        <p:spPr>
          <a:xfrm>
            <a:off x="618825" y="1873100"/>
            <a:ext cx="8212474" cy="139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9"/>
          <p:cNvSpPr txBox="1">
            <a:spLocks noGrp="1"/>
          </p:cNvSpPr>
          <p:nvPr>
            <p:ph type="title" idx="4294967295"/>
          </p:nvPr>
        </p:nvSpPr>
        <p:spPr>
          <a:xfrm>
            <a:off x="583350" y="457050"/>
            <a:ext cx="7977300" cy="31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Agradecemos su atención</a:t>
            </a:r>
            <a:endParaRPr sz="10000"/>
          </a:p>
        </p:txBody>
      </p:sp>
      <p:pic>
        <p:nvPicPr>
          <p:cNvPr id="723" name="Google Shape;7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737" y="3732250"/>
            <a:ext cx="2988526" cy="14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9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Enfocado en el análisis de datos, el proyecto trabajado consiste en filtrar según la preferencia del usuario tweets relacionados al Covid-19 según ciertos parámetros.</a:t>
            </a:r>
            <a:endParaRPr/>
          </a:p>
        </p:txBody>
      </p:sp>
      <p:sp>
        <p:nvSpPr>
          <p:cNvPr id="471" name="Google Shape;471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 1: Vacunas</a:t>
            </a:r>
            <a:endParaRPr/>
          </a:p>
        </p:txBody>
      </p:sp>
      <p:grpSp>
        <p:nvGrpSpPr>
          <p:cNvPr id="472" name="Google Shape;472;p24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73" name="Google Shape;473;p24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93" name="Google Shape;493;p2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8" name="Google Shape;4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74" y="1708062"/>
            <a:ext cx="2032325" cy="2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4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5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 resultados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texto</a:t>
            </a:r>
            <a:endParaRPr/>
          </a:p>
        </p:txBody>
      </p:sp>
      <p:sp>
        <p:nvSpPr>
          <p:cNvPr id="506" name="Google Shape;506;p25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Procesamiento de datos</a:t>
            </a:r>
            <a:endParaRPr/>
          </a:p>
        </p:txBody>
      </p:sp>
      <p:sp>
        <p:nvSpPr>
          <p:cNvPr id="507" name="Google Shape;507;p25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8" name="Google Shape;508;p25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Puntos a cubrir</a:t>
            </a:r>
            <a:endParaRPr/>
          </a:p>
        </p:txBody>
      </p:sp>
      <p:sp>
        <p:nvSpPr>
          <p:cNvPr id="510" name="Google Shape;510;p25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4" name="Google Shape;514;p25"/>
          <p:cNvCxnSpPr>
            <a:stCxn id="511" idx="1"/>
            <a:endCxn id="50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5"/>
          <p:cNvCxnSpPr>
            <a:stCxn id="512" idx="1"/>
            <a:endCxn id="50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25"/>
          <p:cNvCxnSpPr>
            <a:stCxn id="513" idx="1"/>
            <a:endCxn id="51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25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25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521" name="Google Shape;521;p25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28" name="Google Shape;528;p25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5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 txBox="1">
            <a:spLocks noGrp="1"/>
          </p:cNvSpPr>
          <p:nvPr>
            <p:ph type="ctrTitle"/>
          </p:nvPr>
        </p:nvSpPr>
        <p:spPr>
          <a:xfrm>
            <a:off x="1518450" y="1587625"/>
            <a:ext cx="38604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Procesamiento de datos</a:t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6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6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2" name="Google Shape;542;p26"/>
          <p:cNvCxnSpPr>
            <a:stCxn id="53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26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de oportunidad del proyecto</a:t>
            </a:r>
            <a:endParaRPr sz="3000"/>
          </a:p>
        </p:txBody>
      </p:sp>
      <p:sp>
        <p:nvSpPr>
          <p:cNvPr id="549" name="Google Shape;549;p2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Filtros</a:t>
            </a:r>
            <a:endParaRPr/>
          </a:p>
        </p:txBody>
      </p:sp>
      <p:sp>
        <p:nvSpPr>
          <p:cNvPr id="550" name="Google Shape;550;p2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Polarización</a:t>
            </a:r>
            <a:endParaRPr/>
          </a:p>
        </p:txBody>
      </p:sp>
      <p:sp>
        <p:nvSpPr>
          <p:cNvPr id="551" name="Google Shape;551;p2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estructurado para la fácil comprensión</a:t>
            </a: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1218541" y="14493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de procesamiento</a:t>
            </a:r>
            <a:endParaRPr/>
          </a:p>
        </p:txBody>
      </p:sp>
      <p:sp>
        <p:nvSpPr>
          <p:cNvPr id="553" name="Google Shape;553;p27"/>
          <p:cNvSpPr txBox="1">
            <a:spLocks noGrp="1"/>
          </p:cNvSpPr>
          <p:nvPr>
            <p:ph type="subTitle" idx="1"/>
          </p:nvPr>
        </p:nvSpPr>
        <p:spPr>
          <a:xfrm>
            <a:off x="1218541" y="19416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Optimización del código </a:t>
            </a:r>
            <a:endParaRPr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Categorías pertinentes de datos</a:t>
            </a:r>
            <a:endParaRPr/>
          </a:p>
        </p:txBody>
      </p:sp>
      <p:sp>
        <p:nvSpPr>
          <p:cNvPr id="555" name="Google Shape;555;p2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contrastantes de la población respecto al tema</a:t>
            </a:r>
            <a:endParaRPr/>
          </a:p>
        </p:txBody>
      </p:sp>
      <p:sp>
        <p:nvSpPr>
          <p:cNvPr id="556" name="Google Shape;556;p2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1" name="Google Shape;561;p27"/>
          <p:cNvCxnSpPr>
            <a:stCxn id="557" idx="3"/>
            <a:endCxn id="559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7"/>
          <p:cNvCxnSpPr>
            <a:stCxn id="559" idx="2"/>
            <a:endCxn id="558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7"/>
          <p:cNvCxnSpPr>
            <a:stCxn id="558" idx="3"/>
            <a:endCxn id="560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4" name="Google Shape;564;p27"/>
          <p:cNvGrpSpPr/>
          <p:nvPr/>
        </p:nvGrpSpPr>
        <p:grpSpPr>
          <a:xfrm>
            <a:off x="5072712" y="1807541"/>
            <a:ext cx="402156" cy="456781"/>
            <a:chOff x="5357662" y="4297637"/>
            <a:chExt cx="287275" cy="326296"/>
          </a:xfrm>
        </p:grpSpPr>
        <p:sp>
          <p:nvSpPr>
            <p:cNvPr id="565" name="Google Shape;565;p27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7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571" name="Google Shape;571;p27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7"/>
          <p:cNvGrpSpPr/>
          <p:nvPr/>
        </p:nvGrpSpPr>
        <p:grpSpPr>
          <a:xfrm>
            <a:off x="5029190" y="3225207"/>
            <a:ext cx="488638" cy="438246"/>
            <a:chOff x="5778676" y="3826972"/>
            <a:chExt cx="349052" cy="313055"/>
          </a:xfrm>
        </p:grpSpPr>
        <p:sp>
          <p:nvSpPr>
            <p:cNvPr id="579" name="Google Shape;579;p27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585" name="Google Shape;585;p27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7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"/>
          <p:cNvSpPr txBox="1">
            <a:spLocks noGrp="1"/>
          </p:cNvSpPr>
          <p:nvPr>
            <p:ph type="ctrTitle"/>
          </p:nvPr>
        </p:nvSpPr>
        <p:spPr>
          <a:xfrm>
            <a:off x="1518450" y="1587625"/>
            <a:ext cx="38604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</a:t>
            </a:r>
            <a:endParaRPr/>
          </a:p>
        </p:txBody>
      </p:sp>
      <p:sp>
        <p:nvSpPr>
          <p:cNvPr id="608" name="Google Shape;608;p28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1" name="Google Shape;611;p28"/>
          <p:cNvCxnSpPr>
            <a:stCxn id="61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28"/>
          <p:cNvSpPr/>
          <p:nvPr/>
        </p:nvSpPr>
        <p:spPr>
          <a:xfrm>
            <a:off x="5715799" y="1712575"/>
            <a:ext cx="1219200" cy="124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8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 analizar</a:t>
            </a:r>
            <a:endParaRPr/>
          </a:p>
        </p:txBody>
      </p:sp>
      <p:sp>
        <p:nvSpPr>
          <p:cNvPr id="621" name="Google Shape;621;p29"/>
          <p:cNvSpPr txBox="1"/>
          <p:nvPr/>
        </p:nvSpPr>
        <p:spPr>
          <a:xfrm>
            <a:off x="605177" y="1098250"/>
            <a:ext cx="2239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Localización de tweets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22" name="Google Shape;6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925" y="1308325"/>
            <a:ext cx="4192249" cy="338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9"/>
          <p:cNvPicPr preferRelativeResize="0"/>
          <p:nvPr/>
        </p:nvPicPr>
        <p:blipFill rotWithShape="1">
          <a:blip r:embed="rId4">
            <a:alphaModFix/>
          </a:blip>
          <a:srcRect l="17279" t="14990" r="12133" b="16838"/>
          <a:stretch/>
        </p:blipFill>
        <p:spPr>
          <a:xfrm>
            <a:off x="618825" y="1903425"/>
            <a:ext cx="3838373" cy="20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9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 analizar</a:t>
            </a:r>
            <a:endParaRPr/>
          </a:p>
        </p:txBody>
      </p:sp>
      <p:sp>
        <p:nvSpPr>
          <p:cNvPr id="630" name="Google Shape;630;p30"/>
          <p:cNvSpPr txBox="1"/>
          <p:nvPr/>
        </p:nvSpPr>
        <p:spPr>
          <a:xfrm>
            <a:off x="605176" y="1098250"/>
            <a:ext cx="5682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Parámetros de tweets para un posterior análisis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31" name="Google Shape;631;p30"/>
          <p:cNvPicPr preferRelativeResize="0"/>
          <p:nvPr/>
        </p:nvPicPr>
        <p:blipFill rotWithShape="1">
          <a:blip r:embed="rId3">
            <a:alphaModFix/>
          </a:blip>
          <a:srcRect l="23840" t="29272" r="42223" b="62166"/>
          <a:stretch/>
        </p:blipFill>
        <p:spPr>
          <a:xfrm>
            <a:off x="408363" y="1852600"/>
            <a:ext cx="8327275" cy="11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0"/>
          <p:cNvSpPr txBox="1"/>
          <p:nvPr/>
        </p:nvSpPr>
        <p:spPr>
          <a:xfrm>
            <a:off x="1730701" y="3325175"/>
            <a:ext cx="5682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Permite ver los elementos del documento para poder clasificar y filtrar datos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texto</a:t>
            </a:r>
            <a:endParaRPr/>
          </a:p>
        </p:txBody>
      </p:sp>
      <p:sp>
        <p:nvSpPr>
          <p:cNvPr id="639" name="Google Shape;639;p31"/>
          <p:cNvSpPr txBox="1"/>
          <p:nvPr/>
        </p:nvSpPr>
        <p:spPr>
          <a:xfrm>
            <a:off x="605175" y="1098250"/>
            <a:ext cx="6313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Análisis de sentimientos mediante palabras clave en el texto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40" name="Google Shape;640;p31"/>
          <p:cNvPicPr preferRelativeResize="0"/>
          <p:nvPr/>
        </p:nvPicPr>
        <p:blipFill rotWithShape="1">
          <a:blip r:embed="rId3">
            <a:alphaModFix/>
          </a:blip>
          <a:srcRect l="23660" t="21869" r="10980" b="50676"/>
          <a:stretch/>
        </p:blipFill>
        <p:spPr>
          <a:xfrm>
            <a:off x="747513" y="1753700"/>
            <a:ext cx="7648973" cy="18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1"/>
          <p:cNvSpPr txBox="1"/>
          <p:nvPr/>
        </p:nvSpPr>
        <p:spPr>
          <a:xfrm>
            <a:off x="1415250" y="3663325"/>
            <a:ext cx="6313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Palabras detonantes más frecuentes en tweets correspondientes a cierto sentimiento a analizar organizadas en diccionarios 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42" name="Google Shape;642;p31"/>
          <p:cNvSpPr/>
          <p:nvPr/>
        </p:nvSpPr>
        <p:spPr>
          <a:xfrm>
            <a:off x="8768550" y="4812000"/>
            <a:ext cx="299400" cy="28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(16:9)</PresentationFormat>
  <Paragraphs>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Advent Pro SemiBold</vt:lpstr>
      <vt:lpstr>Nunito Light</vt:lpstr>
      <vt:lpstr>Maven Pro</vt:lpstr>
      <vt:lpstr>Arial</vt:lpstr>
      <vt:lpstr>Fira Sans Extra Condensed Medium</vt:lpstr>
      <vt:lpstr>Share Tech</vt:lpstr>
      <vt:lpstr>Livvic Light</vt:lpstr>
      <vt:lpstr>Fira Sans Condensed Medium</vt:lpstr>
      <vt:lpstr>Data Science Consulting by Slidesgo</vt:lpstr>
      <vt:lpstr>DATACUP 2021</vt:lpstr>
      <vt:lpstr>Reto 1: Vacunas</vt:lpstr>
      <vt:lpstr>Presentación de resultados</vt:lpstr>
      <vt:lpstr>Procesamiento de datos</vt:lpstr>
      <vt:lpstr>Áreas de oportunidad del proyecto</vt:lpstr>
      <vt:lpstr>Análisis de datos</vt:lpstr>
      <vt:lpstr>Variables a analizar</vt:lpstr>
      <vt:lpstr>Variables a analizar</vt:lpstr>
      <vt:lpstr>Análisis de texto</vt:lpstr>
      <vt:lpstr>Análisis de texto</vt:lpstr>
      <vt:lpstr>PowerPoint Presentation</vt:lpstr>
      <vt:lpstr>Presentación de resultados</vt:lpstr>
      <vt:lpstr>file:///D:/descargas/vis.html</vt:lpstr>
      <vt:lpstr>Sentimientos de los tweets</vt:lpstr>
      <vt:lpstr>PowerPoint Presentation</vt:lpstr>
      <vt:lpstr>Mayores interacciones</vt:lpstr>
      <vt:lpstr>Agradecemos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DATACUP 2021</dc:title>
  <dc:creator>Luz Eunice Angeles Ochoa</dc:creator>
  <cp:lastModifiedBy>Luz Eunice Angeles Ochoa</cp:lastModifiedBy>
  <cp:revision>1</cp:revision>
  <dcterms:modified xsi:type="dcterms:W3CDTF">2021-05-17T15:25:56Z</dcterms:modified>
</cp:coreProperties>
</file>