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Advent Pro SemiBold" panose="020B0604020202020204" charset="0"/>
      <p:regular r:id="rId23"/>
      <p:bold r:id="rId24"/>
    </p:embeddedFont>
    <p:embeddedFont>
      <p:font typeface="Fira Sans Condensed Medium" panose="020B0604020202020204" charset="0"/>
      <p:regular r:id="rId25"/>
      <p:bold r:id="rId26"/>
      <p:italic r:id="rId27"/>
      <p:boldItalic r:id="rId28"/>
    </p:embeddedFont>
    <p:embeddedFont>
      <p:font typeface="Fira Sans Extra Condensed Medium" panose="020B0604020202020204" charset="0"/>
      <p:regular r:id="rId29"/>
      <p:bold r:id="rId30"/>
      <p:italic r:id="rId31"/>
      <p:boldItalic r:id="rId32"/>
    </p:embeddedFont>
    <p:embeddedFont>
      <p:font typeface="Maven Pro" panose="020B0604020202020204" charset="0"/>
      <p:regular r:id="rId33"/>
      <p:bold r:id="rId34"/>
    </p:embeddedFont>
    <p:embeddedFont>
      <p:font typeface="Share Tech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476FD0-D55F-4AE6-B1B0-5F9C00EB1C59}">
  <a:tblStyle styleId="{E5476FD0-D55F-4AE6-B1B0-5F9C00EB1C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02" y="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da5dea7dc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da5dea7dc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da5dea7dc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da5dea7dc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da5dea7dc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da5dea7dc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da5dea7dc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da5dea7dc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da5dea7dc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da5dea7dc5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da2d7008a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da2d7008a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da5dea7dc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da5dea7dc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da5dea7dc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da5dea7dc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da5dea7dc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da5dea7dc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>
            <a:spLocks noGrp="1"/>
          </p:cNvSpPr>
          <p:nvPr>
            <p:ph type="ctrTitle"/>
          </p:nvPr>
        </p:nvSpPr>
        <p:spPr>
          <a:xfrm>
            <a:off x="1049550" y="751900"/>
            <a:ext cx="70449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COVID-19 VACCINES</a:t>
            </a:r>
            <a:r>
              <a:rPr lang="en" sz="4500">
                <a:solidFill>
                  <a:schemeClr val="accent2"/>
                </a:solidFill>
              </a:rPr>
              <a:t> TWEETS </a:t>
            </a:r>
            <a:r>
              <a:rPr lang="en" sz="4500"/>
              <a:t>SENTIMENT ANALYSIS</a:t>
            </a:r>
            <a:endParaRPr sz="4500"/>
          </a:p>
        </p:txBody>
      </p:sp>
      <p:sp>
        <p:nvSpPr>
          <p:cNvPr id="431" name="Google Shape;431;p23"/>
          <p:cNvSpPr txBox="1">
            <a:spLocks noGrp="1"/>
          </p:cNvSpPr>
          <p:nvPr>
            <p:ph type="subTitle" idx="1"/>
          </p:nvPr>
        </p:nvSpPr>
        <p:spPr>
          <a:xfrm>
            <a:off x="2924250" y="2804505"/>
            <a:ext cx="3295500" cy="10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Martínez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Emiliano Etienne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Josué Maldonado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Rocabado</a:t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4108980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2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EXPLORATORIO</a:t>
            </a:r>
            <a:endParaRPr sz="3000"/>
          </a:p>
        </p:txBody>
      </p:sp>
      <p:sp>
        <p:nvSpPr>
          <p:cNvPr id="629" name="Google Shape;629;p32"/>
          <p:cNvSpPr txBox="1">
            <a:spLocks noGrp="1"/>
          </p:cNvSpPr>
          <p:nvPr>
            <p:ph type="subTitle" idx="5"/>
          </p:nvPr>
        </p:nvSpPr>
        <p:spPr>
          <a:xfrm>
            <a:off x="618800" y="1034025"/>
            <a:ext cx="7835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Observamos información general de las variables más importantes del dataset.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el número de followers:</a:t>
            </a:r>
            <a:endParaRPr/>
          </a:p>
        </p:txBody>
      </p:sp>
      <p:pic>
        <p:nvPicPr>
          <p:cNvPr id="630" name="Google Shape;6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363" y="1656374"/>
            <a:ext cx="7441276" cy="16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32"/>
          <p:cNvSpPr txBox="1">
            <a:spLocks noGrp="1"/>
          </p:cNvSpPr>
          <p:nvPr>
            <p:ph type="subTitle" idx="5"/>
          </p:nvPr>
        </p:nvSpPr>
        <p:spPr>
          <a:xfrm>
            <a:off x="654315" y="3384100"/>
            <a:ext cx="1861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los hashtags:</a:t>
            </a:r>
            <a:endParaRPr/>
          </a:p>
        </p:txBody>
      </p:sp>
      <p:pic>
        <p:nvPicPr>
          <p:cNvPr id="632" name="Google Shape;632;p32"/>
          <p:cNvPicPr preferRelativeResize="0"/>
          <p:nvPr/>
        </p:nvPicPr>
        <p:blipFill rotWithShape="1">
          <a:blip r:embed="rId4">
            <a:alphaModFix/>
          </a:blip>
          <a:srcRect b="10144"/>
          <a:stretch/>
        </p:blipFill>
        <p:spPr>
          <a:xfrm>
            <a:off x="2632650" y="3521525"/>
            <a:ext cx="5073276" cy="13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3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EXPLORATORIO</a:t>
            </a:r>
            <a:endParaRPr sz="3000"/>
          </a:p>
        </p:txBody>
      </p:sp>
      <p:sp>
        <p:nvSpPr>
          <p:cNvPr id="638" name="Google Shape;638;p33"/>
          <p:cNvSpPr txBox="1">
            <a:spLocks noGrp="1"/>
          </p:cNvSpPr>
          <p:nvPr>
            <p:ph type="subTitle" idx="5"/>
          </p:nvPr>
        </p:nvSpPr>
        <p:spPr>
          <a:xfrm>
            <a:off x="618800" y="1034025"/>
            <a:ext cx="7835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Usuarios verificados:</a:t>
            </a:r>
            <a:endParaRPr/>
          </a:p>
        </p:txBody>
      </p:sp>
      <p:pic>
        <p:nvPicPr>
          <p:cNvPr id="639" name="Google Shape;6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700" y="1688962"/>
            <a:ext cx="8114601" cy="11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4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Correlaciones</a:t>
            </a:r>
            <a:endParaRPr sz="3000"/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5"/>
          </p:nvPr>
        </p:nvSpPr>
        <p:spPr>
          <a:xfrm>
            <a:off x="618800" y="1034025"/>
            <a:ext cx="1560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Correlación Phik:</a:t>
            </a:r>
            <a:endParaRPr/>
          </a:p>
        </p:txBody>
      </p:sp>
      <p:pic>
        <p:nvPicPr>
          <p:cNvPr id="646" name="Google Shape;6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500" y="1141875"/>
            <a:ext cx="4546820" cy="38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5"/>
          <p:cNvSpPr txBox="1">
            <a:spLocks noGrp="1"/>
          </p:cNvSpPr>
          <p:nvPr>
            <p:ph type="body" idx="1"/>
          </p:nvPr>
        </p:nvSpPr>
        <p:spPr>
          <a:xfrm>
            <a:off x="597375" y="1438000"/>
            <a:ext cx="7236900" cy="23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lvl="0" indent="-2476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Maven Pro"/>
              <a:buChar char="●"/>
            </a:pPr>
            <a:r>
              <a:rPr lang="en" sz="1900"/>
              <a:t>Se utilizó el clasificador Vader de nltk para dar las labels al data set dado. </a:t>
            </a:r>
            <a:endParaRPr sz="1900"/>
          </a:p>
          <a:p>
            <a:pPr marL="241300" lvl="0" indent="-2476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Maven Pro"/>
              <a:buChar char="●"/>
            </a:pPr>
            <a:r>
              <a:rPr lang="en" sz="1900"/>
              <a:t>Utilizamos datos de la Api de twitter para nivelar el dataset.</a:t>
            </a:r>
            <a:endParaRPr sz="1900"/>
          </a:p>
          <a:p>
            <a:pPr marL="241300" lvl="0" indent="-2476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Maven Pro"/>
              <a:buChar char="●"/>
            </a:pPr>
            <a:r>
              <a:rPr lang="en" sz="1900"/>
              <a:t>Utilizamos un word2vect pre-entrenado de keras para convertir las palabras a vectores.</a:t>
            </a:r>
            <a:endParaRPr sz="1900"/>
          </a:p>
          <a:p>
            <a:pPr marL="241300" lvl="0" indent="-2476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Maven Pro"/>
              <a:buChar char="●"/>
            </a:pPr>
            <a:r>
              <a:rPr lang="en" sz="1900"/>
              <a:t>Se entrenó una Long Short Term Memory Neural network.</a:t>
            </a:r>
            <a:endParaRPr sz="1900"/>
          </a:p>
        </p:txBody>
      </p:sp>
      <p:sp>
        <p:nvSpPr>
          <p:cNvPr id="652" name="Google Shape;652;p3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sentimiento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6"/>
          <p:cNvSpPr/>
          <p:nvPr/>
        </p:nvSpPr>
        <p:spPr>
          <a:xfrm>
            <a:off x="819300" y="2003575"/>
            <a:ext cx="7155300" cy="2032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6"/>
          <p:cNvSpPr/>
          <p:nvPr/>
        </p:nvSpPr>
        <p:spPr>
          <a:xfrm>
            <a:off x="952950" y="2111850"/>
            <a:ext cx="6910500" cy="178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Resultados.</a:t>
            </a:r>
            <a:endParaRPr/>
          </a:p>
        </p:txBody>
      </p:sp>
      <p:grpSp>
        <p:nvGrpSpPr>
          <p:cNvPr id="660" name="Google Shape;660;p36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661" name="Google Shape;661;p36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66" name="Google Shape;666;p36"/>
          <p:cNvGraphicFramePr/>
          <p:nvPr/>
        </p:nvGraphicFramePr>
        <p:xfrm>
          <a:off x="1200978" y="15138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{E5476FD0-D55F-4AE6-B1B0-5F9C00EB1C59}</a:tableStyleId>
              </a:tblPr>
              <a:tblGrid>
                <a:gridCol w="190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ACCURACY</a:t>
                      </a:r>
                      <a:endParaRPr sz="17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Loss function</a:t>
                      </a:r>
                      <a:endParaRPr sz="18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Red neuronal con neutral</a:t>
                      </a:r>
                      <a:endParaRPr sz="200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70%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Categorical cross entropy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Red neuronal sin neutral</a:t>
                      </a:r>
                      <a:endParaRPr sz="200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86%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Binary cross entropy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7"/>
          <p:cNvSpPr/>
          <p:nvPr/>
        </p:nvSpPr>
        <p:spPr>
          <a:xfrm>
            <a:off x="2458775" y="1423188"/>
            <a:ext cx="4495800" cy="285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7"/>
          <p:cNvSpPr txBox="1">
            <a:spLocks noGrp="1"/>
          </p:cNvSpPr>
          <p:nvPr>
            <p:ph type="ctrTitle"/>
          </p:nvPr>
        </p:nvSpPr>
        <p:spPr>
          <a:xfrm>
            <a:off x="654300" y="23200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DEL MODELO</a:t>
            </a:r>
            <a:endParaRPr/>
          </a:p>
        </p:txBody>
      </p:sp>
      <p:pic>
        <p:nvPicPr>
          <p:cNvPr id="673" name="Google Shape;6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300" y="1423200"/>
            <a:ext cx="4330750" cy="28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37"/>
          <p:cNvSpPr txBox="1">
            <a:spLocks noGrp="1"/>
          </p:cNvSpPr>
          <p:nvPr>
            <p:ph type="subTitle" idx="4294967295"/>
          </p:nvPr>
        </p:nvSpPr>
        <p:spPr>
          <a:xfrm>
            <a:off x="654300" y="809800"/>
            <a:ext cx="7835400" cy="7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Gráfica de pérdida por validación y entrenamiento del modelo durante 16 epochs.</a:t>
            </a:r>
            <a:endParaRPr/>
          </a:p>
        </p:txBody>
      </p:sp>
      <p:pic>
        <p:nvPicPr>
          <p:cNvPr id="675" name="Google Shape;675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775" y="4492125"/>
            <a:ext cx="8644451" cy="2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37"/>
          <p:cNvSpPr txBox="1"/>
          <p:nvPr/>
        </p:nvSpPr>
        <p:spPr>
          <a:xfrm>
            <a:off x="526750" y="2433000"/>
            <a:ext cx="1701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88% accuracy (training-set)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77" name="Google Shape;677;p37"/>
          <p:cNvSpPr txBox="1"/>
          <p:nvPr/>
        </p:nvSpPr>
        <p:spPr>
          <a:xfrm>
            <a:off x="7350050" y="2251625"/>
            <a:ext cx="1451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86% validation accuracy (test-set)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8"/>
          <p:cNvSpPr txBox="1">
            <a:spLocks noGrp="1"/>
          </p:cNvSpPr>
          <p:nvPr>
            <p:ph type="ctrTitle"/>
          </p:nvPr>
        </p:nvSpPr>
        <p:spPr>
          <a:xfrm>
            <a:off x="618825" y="649950"/>
            <a:ext cx="480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DEL MODELO</a:t>
            </a:r>
            <a:endParaRPr/>
          </a:p>
        </p:txBody>
      </p:sp>
      <p:sp>
        <p:nvSpPr>
          <p:cNvPr id="683" name="Google Shape;683;p38"/>
          <p:cNvSpPr txBox="1">
            <a:spLocks noGrp="1"/>
          </p:cNvSpPr>
          <p:nvPr>
            <p:ph type="body" idx="1"/>
          </p:nvPr>
        </p:nvSpPr>
        <p:spPr>
          <a:xfrm>
            <a:off x="618825" y="1526700"/>
            <a:ext cx="74985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Utilizar 16 EPOCs nos brinda el mejor resultado.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El modelo funciona mejor sin valores neutrales [positivos, negativos].</a:t>
            </a:r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5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PALABRAS MÁS USADAS POR SENTIMIENTO</a:t>
            </a:r>
            <a:endParaRPr/>
          </a:p>
        </p:txBody>
      </p:sp>
      <p:pic>
        <p:nvPicPr>
          <p:cNvPr id="689" name="Google Shape;689;p39"/>
          <p:cNvPicPr preferRelativeResize="0"/>
          <p:nvPr/>
        </p:nvPicPr>
        <p:blipFill rotWithShape="1">
          <a:blip r:embed="rId3">
            <a:alphaModFix/>
          </a:blip>
          <a:srcRect l="1758"/>
          <a:stretch/>
        </p:blipFill>
        <p:spPr>
          <a:xfrm>
            <a:off x="219325" y="1515850"/>
            <a:ext cx="4210874" cy="2295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39"/>
          <p:cNvPicPr preferRelativeResize="0"/>
          <p:nvPr/>
        </p:nvPicPr>
        <p:blipFill rotWithShape="1">
          <a:blip r:embed="rId4">
            <a:alphaModFix/>
          </a:blip>
          <a:srcRect l="1497"/>
          <a:stretch/>
        </p:blipFill>
        <p:spPr>
          <a:xfrm>
            <a:off x="4563000" y="1515850"/>
            <a:ext cx="4210873" cy="229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5" name="Google Shape;695;p40"/>
          <p:cNvCxnSpPr>
            <a:endCxn id="696" idx="1"/>
          </p:cNvCxnSpPr>
          <p:nvPr/>
        </p:nvCxnSpPr>
        <p:spPr>
          <a:xfrm rot="5400000" flipH="1">
            <a:off x="807775" y="2397750"/>
            <a:ext cx="2409300" cy="557400"/>
          </a:xfrm>
          <a:prstGeom prst="bentConnector4">
            <a:avLst>
              <a:gd name="adj1" fmla="val 37234"/>
              <a:gd name="adj2" fmla="val 14272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6" name="Google Shape;696;p40"/>
          <p:cNvSpPr txBox="1">
            <a:spLocks noGrp="1"/>
          </p:cNvSpPr>
          <p:nvPr>
            <p:ph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STREAMLINE</a:t>
            </a:r>
            <a:endParaRPr sz="7000"/>
          </a:p>
        </p:txBody>
      </p:sp>
      <p:sp>
        <p:nvSpPr>
          <p:cNvPr id="697" name="Google Shape;697;p40"/>
          <p:cNvSpPr txBox="1">
            <a:spLocks noGrp="1"/>
          </p:cNvSpPr>
          <p:nvPr>
            <p:ph type="body" idx="1"/>
          </p:nvPr>
        </p:nvSpPr>
        <p:spPr>
          <a:xfrm>
            <a:off x="1412875" y="2086950"/>
            <a:ext cx="63183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 visualización en un dashboard diseñado en Power BI, utilizando múltiples herramientas de Azure.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1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1"/>
          <p:cNvSpPr/>
          <p:nvPr/>
        </p:nvSpPr>
        <p:spPr>
          <a:xfrm>
            <a:off x="939000" y="3869000"/>
            <a:ext cx="550542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1"/>
          <p:cNvSpPr txBox="1">
            <a:spLocks noGrp="1"/>
          </p:cNvSpPr>
          <p:nvPr>
            <p:ph type="ctrTitle" idx="4294967295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steps.</a:t>
            </a:r>
            <a:endParaRPr/>
          </a:p>
        </p:txBody>
      </p:sp>
      <p:sp>
        <p:nvSpPr>
          <p:cNvPr id="705" name="Google Shape;705;p41"/>
          <p:cNvSpPr txBox="1">
            <a:spLocks noGrp="1"/>
          </p:cNvSpPr>
          <p:nvPr>
            <p:ph type="subTitle" idx="4294967295"/>
          </p:nvPr>
        </p:nvSpPr>
        <p:spPr>
          <a:xfrm>
            <a:off x="2839025" y="411675"/>
            <a:ext cx="29271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Una app con azure que nos de el sentimiento en tiempo real.</a:t>
            </a:r>
            <a:endParaRPr sz="1500"/>
          </a:p>
        </p:txBody>
      </p:sp>
      <p:pic>
        <p:nvPicPr>
          <p:cNvPr id="706" name="Google Shape;7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375" y="2452675"/>
            <a:ext cx="1151250" cy="11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41"/>
          <p:cNvSpPr txBox="1">
            <a:spLocks noGrp="1"/>
          </p:cNvSpPr>
          <p:nvPr>
            <p:ph type="subTitle" idx="4294967295"/>
          </p:nvPr>
        </p:nvSpPr>
        <p:spPr>
          <a:xfrm>
            <a:off x="823325" y="1977850"/>
            <a:ext cx="11514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Twitter API</a:t>
            </a:r>
            <a:endParaRPr sz="1500"/>
          </a:p>
        </p:txBody>
      </p:sp>
      <p:pic>
        <p:nvPicPr>
          <p:cNvPr id="708" name="Google Shape;70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4621" y="2587575"/>
            <a:ext cx="1777729" cy="9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41"/>
          <p:cNvSpPr txBox="1">
            <a:spLocks noGrp="1"/>
          </p:cNvSpPr>
          <p:nvPr>
            <p:ph type="subTitle" idx="4294967295"/>
          </p:nvPr>
        </p:nvSpPr>
        <p:spPr>
          <a:xfrm>
            <a:off x="2036836" y="1977850"/>
            <a:ext cx="16533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Azure Databricks</a:t>
            </a:r>
            <a:endParaRPr sz="1500"/>
          </a:p>
        </p:txBody>
      </p:sp>
      <p:pic>
        <p:nvPicPr>
          <p:cNvPr id="710" name="Google Shape;71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2088" y="2565763"/>
            <a:ext cx="771673" cy="790973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41"/>
          <p:cNvSpPr txBox="1">
            <a:spLocks noGrp="1"/>
          </p:cNvSpPr>
          <p:nvPr>
            <p:ph type="subTitle" idx="4294967295"/>
          </p:nvPr>
        </p:nvSpPr>
        <p:spPr>
          <a:xfrm>
            <a:off x="3752213" y="1977838"/>
            <a:ext cx="11514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Event Hub</a:t>
            </a:r>
            <a:endParaRPr sz="1500"/>
          </a:p>
        </p:txBody>
      </p:sp>
      <p:pic>
        <p:nvPicPr>
          <p:cNvPr id="712" name="Google Shape;71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5725" y="2527275"/>
            <a:ext cx="1653300" cy="867977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41"/>
          <p:cNvSpPr txBox="1">
            <a:spLocks noGrp="1"/>
          </p:cNvSpPr>
          <p:nvPr>
            <p:ph type="subTitle" idx="4294967295"/>
          </p:nvPr>
        </p:nvSpPr>
        <p:spPr>
          <a:xfrm>
            <a:off x="4965725" y="1977850"/>
            <a:ext cx="16533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Analytics stream</a:t>
            </a:r>
            <a:endParaRPr sz="1500"/>
          </a:p>
        </p:txBody>
      </p:sp>
      <p:pic>
        <p:nvPicPr>
          <p:cNvPr id="714" name="Google Shape;714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43125" y="2429175"/>
            <a:ext cx="1064150" cy="10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41"/>
          <p:cNvSpPr txBox="1">
            <a:spLocks noGrp="1"/>
          </p:cNvSpPr>
          <p:nvPr>
            <p:ph type="subTitle" idx="4294967295"/>
          </p:nvPr>
        </p:nvSpPr>
        <p:spPr>
          <a:xfrm>
            <a:off x="6619025" y="1977850"/>
            <a:ext cx="14829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Blob storage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>
            <a:spLocks noGrp="1"/>
          </p:cNvSpPr>
          <p:nvPr>
            <p:ph type="ctrTitle" idx="13"/>
          </p:nvPr>
        </p:nvSpPr>
        <p:spPr>
          <a:xfrm>
            <a:off x="7488900" y="1271050"/>
            <a:ext cx="1655100" cy="8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ANÁLISIS EXPLORATORIO</a:t>
            </a:r>
            <a:endParaRPr sz="1900"/>
          </a:p>
        </p:txBody>
      </p:sp>
      <p:sp>
        <p:nvSpPr>
          <p:cNvPr id="462" name="Google Shape;462;p24"/>
          <p:cNvSpPr txBox="1">
            <a:spLocks noGrp="1"/>
          </p:cNvSpPr>
          <p:nvPr>
            <p:ph type="ctrTitle" idx="4"/>
          </p:nvPr>
        </p:nvSpPr>
        <p:spPr>
          <a:xfrm>
            <a:off x="4766925" y="1271125"/>
            <a:ext cx="1897800" cy="8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PREPARACIÓN Y LIMPIEZA DE DATOS</a:t>
            </a:r>
            <a:endParaRPr/>
          </a:p>
        </p:txBody>
      </p:sp>
      <p:sp>
        <p:nvSpPr>
          <p:cNvPr id="463" name="Google Shape;463;p24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 CONTENIDOS</a:t>
            </a:r>
            <a:endParaRPr/>
          </a:p>
        </p:txBody>
      </p:sp>
      <p:sp>
        <p:nvSpPr>
          <p:cNvPr id="464" name="Google Shape;464;p24"/>
          <p:cNvSpPr/>
          <p:nvPr/>
        </p:nvSpPr>
        <p:spPr>
          <a:xfrm>
            <a:off x="1223300" y="1271113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4"/>
          <p:cNvSpPr/>
          <p:nvPr/>
        </p:nvSpPr>
        <p:spPr>
          <a:xfrm>
            <a:off x="3942827" y="1271113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4"/>
          <p:cNvSpPr/>
          <p:nvPr/>
        </p:nvSpPr>
        <p:spPr>
          <a:xfrm>
            <a:off x="6665704" y="1271113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4"/>
          <p:cNvSpPr/>
          <p:nvPr/>
        </p:nvSpPr>
        <p:spPr>
          <a:xfrm>
            <a:off x="2276000" y="1033074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4"/>
          <p:cNvSpPr/>
          <p:nvPr/>
        </p:nvSpPr>
        <p:spPr>
          <a:xfrm>
            <a:off x="7489808" y="2095224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4"/>
          <p:cNvSpPr txBox="1">
            <a:spLocks noGrp="1"/>
          </p:cNvSpPr>
          <p:nvPr>
            <p:ph type="title" idx="3"/>
          </p:nvPr>
        </p:nvSpPr>
        <p:spPr>
          <a:xfrm>
            <a:off x="1224200" y="1382950"/>
            <a:ext cx="824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0" name="Google Shape;470;p24"/>
          <p:cNvSpPr txBox="1">
            <a:spLocks noGrp="1"/>
          </p:cNvSpPr>
          <p:nvPr>
            <p:ph type="title" idx="3"/>
          </p:nvPr>
        </p:nvSpPr>
        <p:spPr>
          <a:xfrm>
            <a:off x="6664800" y="1382950"/>
            <a:ext cx="824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1" name="Google Shape;471;p24"/>
          <p:cNvSpPr txBox="1">
            <a:spLocks noGrp="1"/>
          </p:cNvSpPr>
          <p:nvPr>
            <p:ph type="title" idx="3"/>
          </p:nvPr>
        </p:nvSpPr>
        <p:spPr>
          <a:xfrm>
            <a:off x="3944500" y="1394275"/>
            <a:ext cx="824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2" name="Google Shape;472;p24"/>
          <p:cNvSpPr txBox="1">
            <a:spLocks noGrp="1"/>
          </p:cNvSpPr>
          <p:nvPr>
            <p:ph type="ctrTitle" idx="13"/>
          </p:nvPr>
        </p:nvSpPr>
        <p:spPr>
          <a:xfrm>
            <a:off x="7489800" y="3270925"/>
            <a:ext cx="1655100" cy="8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473" name="Google Shape;473;p24"/>
          <p:cNvSpPr txBox="1">
            <a:spLocks noGrp="1"/>
          </p:cNvSpPr>
          <p:nvPr>
            <p:ph type="ctrTitle" idx="4"/>
          </p:nvPr>
        </p:nvSpPr>
        <p:spPr>
          <a:xfrm>
            <a:off x="4767825" y="3271000"/>
            <a:ext cx="1897800" cy="8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474" name="Google Shape;474;p24"/>
          <p:cNvSpPr txBox="1">
            <a:spLocks noGrp="1"/>
          </p:cNvSpPr>
          <p:nvPr>
            <p:ph type="ctrTitle"/>
          </p:nvPr>
        </p:nvSpPr>
        <p:spPr>
          <a:xfrm>
            <a:off x="2049200" y="3270975"/>
            <a:ext cx="1464000" cy="8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ANÁLISIS DE SENTIMIENTO</a:t>
            </a:r>
            <a:endParaRPr sz="1800"/>
          </a:p>
        </p:txBody>
      </p:sp>
      <p:sp>
        <p:nvSpPr>
          <p:cNvPr id="475" name="Google Shape;475;p24"/>
          <p:cNvSpPr/>
          <p:nvPr/>
        </p:nvSpPr>
        <p:spPr>
          <a:xfrm>
            <a:off x="1224200" y="3270988"/>
            <a:ext cx="824100" cy="82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4"/>
          <p:cNvSpPr/>
          <p:nvPr/>
        </p:nvSpPr>
        <p:spPr>
          <a:xfrm>
            <a:off x="3943727" y="3270988"/>
            <a:ext cx="824100" cy="82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4"/>
          <p:cNvSpPr/>
          <p:nvPr/>
        </p:nvSpPr>
        <p:spPr>
          <a:xfrm>
            <a:off x="6666604" y="3270988"/>
            <a:ext cx="824100" cy="82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4"/>
          <p:cNvSpPr/>
          <p:nvPr/>
        </p:nvSpPr>
        <p:spPr>
          <a:xfrm>
            <a:off x="2276900" y="3032949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4"/>
          <p:cNvSpPr/>
          <p:nvPr/>
        </p:nvSpPr>
        <p:spPr>
          <a:xfrm>
            <a:off x="7490708" y="4095099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4"/>
          <p:cNvSpPr txBox="1">
            <a:spLocks noGrp="1"/>
          </p:cNvSpPr>
          <p:nvPr>
            <p:ph type="title" idx="3"/>
          </p:nvPr>
        </p:nvSpPr>
        <p:spPr>
          <a:xfrm>
            <a:off x="1225100" y="3382825"/>
            <a:ext cx="824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1" name="Google Shape;481;p24"/>
          <p:cNvSpPr txBox="1">
            <a:spLocks noGrp="1"/>
          </p:cNvSpPr>
          <p:nvPr>
            <p:ph type="title" idx="3"/>
          </p:nvPr>
        </p:nvSpPr>
        <p:spPr>
          <a:xfrm>
            <a:off x="6665700" y="3382825"/>
            <a:ext cx="824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2" name="Google Shape;482;p24"/>
          <p:cNvSpPr txBox="1">
            <a:spLocks noGrp="1"/>
          </p:cNvSpPr>
          <p:nvPr>
            <p:ph type="title" idx="3"/>
          </p:nvPr>
        </p:nvSpPr>
        <p:spPr>
          <a:xfrm>
            <a:off x="3945400" y="3394150"/>
            <a:ext cx="824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3" name="Google Shape;483;p24"/>
          <p:cNvSpPr/>
          <p:nvPr/>
        </p:nvSpPr>
        <p:spPr>
          <a:xfrm>
            <a:off x="4947965" y="2597526"/>
            <a:ext cx="551373" cy="549703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4"/>
          <p:cNvSpPr txBox="1">
            <a:spLocks noGrp="1"/>
          </p:cNvSpPr>
          <p:nvPr>
            <p:ph type="ctrTitle"/>
          </p:nvPr>
        </p:nvSpPr>
        <p:spPr>
          <a:xfrm>
            <a:off x="2048300" y="1271100"/>
            <a:ext cx="1655100" cy="8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FORMULACIÓN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2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body" idx="1"/>
          </p:nvPr>
        </p:nvSpPr>
        <p:spPr>
          <a:xfrm>
            <a:off x="618825" y="1632425"/>
            <a:ext cx="4356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Tras un largo periodo de lucha contra el Covid-19, el desarrollo de vacunas despertó una amplia gama de sentimientos y abrió las puertas a discusiones sobre el impacto de las mismas. </a:t>
            </a:r>
            <a:endParaRPr sz="1900"/>
          </a:p>
        </p:txBody>
      </p:sp>
      <p:sp>
        <p:nvSpPr>
          <p:cNvPr id="490" name="Google Shape;490;p2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FORMULACIÓN</a:t>
            </a:r>
            <a:endParaRPr/>
          </a:p>
        </p:txBody>
      </p:sp>
      <p:grpSp>
        <p:nvGrpSpPr>
          <p:cNvPr id="491" name="Google Shape;491;p25"/>
          <p:cNvGrpSpPr/>
          <p:nvPr/>
        </p:nvGrpSpPr>
        <p:grpSpPr>
          <a:xfrm>
            <a:off x="5264836" y="964757"/>
            <a:ext cx="2851442" cy="3213988"/>
            <a:chOff x="2501950" y="1507050"/>
            <a:chExt cx="2392350" cy="2696525"/>
          </a:xfrm>
        </p:grpSpPr>
        <p:sp>
          <p:nvSpPr>
            <p:cNvPr id="492" name="Google Shape;492;p25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8163054" y="-485600"/>
            <a:ext cx="2291257" cy="2922300"/>
            <a:chOff x="4882900" y="-64350"/>
            <a:chExt cx="2493750" cy="2922300"/>
          </a:xfrm>
        </p:grpSpPr>
        <p:sp>
          <p:nvSpPr>
            <p:cNvPr id="512" name="Google Shape;512;p25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25"/>
          <p:cNvSpPr txBox="1">
            <a:spLocks noGrp="1"/>
          </p:cNvSpPr>
          <p:nvPr>
            <p:ph type="ctrTitle"/>
          </p:nvPr>
        </p:nvSpPr>
        <p:spPr>
          <a:xfrm>
            <a:off x="5746375" y="1425600"/>
            <a:ext cx="2202600" cy="22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¿Qué opinan los ciudadanos de Estados Unidos sobre las  vacunas?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6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SENTIMIENTOS</a:t>
            </a:r>
            <a:endParaRPr/>
          </a:p>
        </p:txBody>
      </p:sp>
      <p:sp>
        <p:nvSpPr>
          <p:cNvPr id="523" name="Google Shape;523;p26"/>
          <p:cNvSpPr txBox="1">
            <a:spLocks noGrp="1"/>
          </p:cNvSpPr>
          <p:nvPr>
            <p:ph type="ctrTitle"/>
          </p:nvPr>
        </p:nvSpPr>
        <p:spPr>
          <a:xfrm>
            <a:off x="931221" y="1196025"/>
            <a:ext cx="1444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Positivos</a:t>
            </a:r>
            <a:endParaRPr/>
          </a:p>
        </p:txBody>
      </p:sp>
      <p:sp>
        <p:nvSpPr>
          <p:cNvPr id="524" name="Google Shape;524;p26"/>
          <p:cNvSpPr txBox="1">
            <a:spLocks noGrp="1"/>
          </p:cNvSpPr>
          <p:nvPr>
            <p:ph type="ctrTitle" idx="2"/>
          </p:nvPr>
        </p:nvSpPr>
        <p:spPr>
          <a:xfrm>
            <a:off x="6743474" y="1196025"/>
            <a:ext cx="1444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Negativos</a:t>
            </a:r>
            <a:endParaRPr/>
          </a:p>
        </p:txBody>
      </p:sp>
      <p:cxnSp>
        <p:nvCxnSpPr>
          <p:cNvPr id="525" name="Google Shape;525;p26"/>
          <p:cNvCxnSpPr>
            <a:stCxn id="523" idx="1"/>
          </p:cNvCxnSpPr>
          <p:nvPr/>
        </p:nvCxnSpPr>
        <p:spPr>
          <a:xfrm>
            <a:off x="931221" y="1484925"/>
            <a:ext cx="2543700" cy="2202000"/>
          </a:xfrm>
          <a:prstGeom prst="bentConnector3">
            <a:avLst>
              <a:gd name="adj1" fmla="val -9361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526;p26"/>
          <p:cNvCxnSpPr>
            <a:stCxn id="524" idx="3"/>
          </p:cNvCxnSpPr>
          <p:nvPr/>
        </p:nvCxnSpPr>
        <p:spPr>
          <a:xfrm flipH="1">
            <a:off x="5498774" y="1484925"/>
            <a:ext cx="2688900" cy="2255700"/>
          </a:xfrm>
          <a:prstGeom prst="bentConnector3">
            <a:avLst>
              <a:gd name="adj1" fmla="val -8856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7" name="Google Shape;527;p26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6"/>
          <p:cNvSpPr/>
          <p:nvPr/>
        </p:nvSpPr>
        <p:spPr>
          <a:xfrm>
            <a:off x="8356834" y="293291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6"/>
          <p:cNvSpPr txBox="1">
            <a:spLocks noGrp="1"/>
          </p:cNvSpPr>
          <p:nvPr>
            <p:ph type="subTitle" idx="1"/>
          </p:nvPr>
        </p:nvSpPr>
        <p:spPr>
          <a:xfrm>
            <a:off x="931250" y="1684100"/>
            <a:ext cx="29271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Mediante el análisis de tweets podremos conocer la proporción de reacciones positivas o negativas en relación a las vacunas.</a:t>
            </a:r>
            <a:endParaRPr/>
          </a:p>
        </p:txBody>
      </p:sp>
      <p:sp>
        <p:nvSpPr>
          <p:cNvPr id="530" name="Google Shape;530;p26"/>
          <p:cNvSpPr txBox="1">
            <a:spLocks noGrp="1"/>
          </p:cNvSpPr>
          <p:nvPr>
            <p:ph type="subTitle" idx="3"/>
          </p:nvPr>
        </p:nvSpPr>
        <p:spPr>
          <a:xfrm>
            <a:off x="5049976" y="1684100"/>
            <a:ext cx="31377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 conocer la evolución de esta proporción en un periodo determinado, podremos observar el impacto de noticias en los sentimientos de la población.</a:t>
            </a:r>
            <a:endParaRPr/>
          </a:p>
        </p:txBody>
      </p:sp>
      <p:sp>
        <p:nvSpPr>
          <p:cNvPr id="531" name="Google Shape;531;p26"/>
          <p:cNvSpPr/>
          <p:nvPr/>
        </p:nvSpPr>
        <p:spPr>
          <a:xfrm>
            <a:off x="3665249" y="2888575"/>
            <a:ext cx="1813486" cy="1824505"/>
          </a:xfrm>
          <a:custGeom>
            <a:avLst/>
            <a:gdLst/>
            <a:ahLst/>
            <a:cxnLst/>
            <a:rect l="l" t="t" r="r" b="b"/>
            <a:pathLst>
              <a:path w="43045" h="43046" extrusionOk="0">
                <a:moveTo>
                  <a:pt x="21522" y="2193"/>
                </a:moveTo>
                <a:cubicBezTo>
                  <a:pt x="32195" y="2206"/>
                  <a:pt x="40839" y="10850"/>
                  <a:pt x="40852" y="21523"/>
                </a:cubicBezTo>
                <a:cubicBezTo>
                  <a:pt x="40852" y="29348"/>
                  <a:pt x="36139" y="36392"/>
                  <a:pt x="28919" y="39391"/>
                </a:cubicBezTo>
                <a:cubicBezTo>
                  <a:pt x="26525" y="40379"/>
                  <a:pt x="24014" y="40860"/>
                  <a:pt x="21525" y="40860"/>
                </a:cubicBezTo>
                <a:cubicBezTo>
                  <a:pt x="16494" y="40860"/>
                  <a:pt x="11551" y="38896"/>
                  <a:pt x="7850" y="35195"/>
                </a:cubicBezTo>
                <a:cubicBezTo>
                  <a:pt x="2319" y="29663"/>
                  <a:pt x="668" y="21346"/>
                  <a:pt x="3654" y="14126"/>
                </a:cubicBezTo>
                <a:cubicBezTo>
                  <a:pt x="6653" y="6893"/>
                  <a:pt x="13697" y="2193"/>
                  <a:pt x="21522" y="2193"/>
                </a:cubicBezTo>
                <a:close/>
                <a:moveTo>
                  <a:pt x="21522" y="1"/>
                </a:moveTo>
                <a:cubicBezTo>
                  <a:pt x="9652" y="1"/>
                  <a:pt x="0" y="9653"/>
                  <a:pt x="0" y="21523"/>
                </a:cubicBezTo>
                <a:cubicBezTo>
                  <a:pt x="0" y="33393"/>
                  <a:pt x="9652" y="43045"/>
                  <a:pt x="21522" y="43045"/>
                </a:cubicBezTo>
                <a:cubicBezTo>
                  <a:pt x="33380" y="43045"/>
                  <a:pt x="43045" y="33393"/>
                  <a:pt x="43045" y="21523"/>
                </a:cubicBezTo>
                <a:cubicBezTo>
                  <a:pt x="43045" y="9653"/>
                  <a:pt x="33392" y="1"/>
                  <a:pt x="21522" y="1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6"/>
          <p:cNvSpPr/>
          <p:nvPr/>
        </p:nvSpPr>
        <p:spPr>
          <a:xfrm>
            <a:off x="3770866" y="3054089"/>
            <a:ext cx="1543306" cy="1493944"/>
          </a:xfrm>
          <a:custGeom>
            <a:avLst/>
            <a:gdLst/>
            <a:ahLst/>
            <a:cxnLst/>
            <a:rect l="l" t="t" r="r" b="b"/>
            <a:pathLst>
              <a:path w="36632" h="35247" extrusionOk="0">
                <a:moveTo>
                  <a:pt x="19015" y="2182"/>
                </a:moveTo>
                <a:cubicBezTo>
                  <a:pt x="27533" y="2194"/>
                  <a:pt x="34439" y="9100"/>
                  <a:pt x="34451" y="17630"/>
                </a:cubicBezTo>
                <a:cubicBezTo>
                  <a:pt x="34451" y="23868"/>
                  <a:pt x="30684" y="29500"/>
                  <a:pt x="24913" y="31882"/>
                </a:cubicBezTo>
                <a:cubicBezTo>
                  <a:pt x="23004" y="32675"/>
                  <a:pt x="21000" y="33060"/>
                  <a:pt x="19011" y="33060"/>
                </a:cubicBezTo>
                <a:cubicBezTo>
                  <a:pt x="14997" y="33060"/>
                  <a:pt x="11048" y="31492"/>
                  <a:pt x="8090" y="28543"/>
                </a:cubicBezTo>
                <a:cubicBezTo>
                  <a:pt x="3680" y="24132"/>
                  <a:pt x="2357" y="17492"/>
                  <a:pt x="4751" y="11721"/>
                </a:cubicBezTo>
                <a:cubicBezTo>
                  <a:pt x="7133" y="5949"/>
                  <a:pt x="12765" y="2194"/>
                  <a:pt x="19015" y="2194"/>
                </a:cubicBezTo>
                <a:lnTo>
                  <a:pt x="19015" y="2182"/>
                </a:lnTo>
                <a:close/>
                <a:moveTo>
                  <a:pt x="19027" y="1"/>
                </a:moveTo>
                <a:cubicBezTo>
                  <a:pt x="14437" y="1"/>
                  <a:pt x="9927" y="1794"/>
                  <a:pt x="6553" y="5168"/>
                </a:cubicBezTo>
                <a:cubicBezTo>
                  <a:pt x="1513" y="10209"/>
                  <a:pt x="1" y="17782"/>
                  <a:pt x="2735" y="24372"/>
                </a:cubicBezTo>
                <a:cubicBezTo>
                  <a:pt x="5457" y="30950"/>
                  <a:pt x="11883" y="35246"/>
                  <a:pt x="19015" y="35246"/>
                </a:cubicBezTo>
                <a:cubicBezTo>
                  <a:pt x="28743" y="35234"/>
                  <a:pt x="36619" y="27358"/>
                  <a:pt x="36631" y="17630"/>
                </a:cubicBezTo>
                <a:cubicBezTo>
                  <a:pt x="36631" y="10498"/>
                  <a:pt x="32334" y="4072"/>
                  <a:pt x="25757" y="1338"/>
                </a:cubicBezTo>
                <a:cubicBezTo>
                  <a:pt x="23578" y="438"/>
                  <a:pt x="21293" y="1"/>
                  <a:pt x="19027" y="1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6"/>
          <p:cNvSpPr/>
          <p:nvPr/>
        </p:nvSpPr>
        <p:spPr>
          <a:xfrm>
            <a:off x="3665262" y="2888847"/>
            <a:ext cx="1813500" cy="1824600"/>
          </a:xfrm>
          <a:prstGeom prst="blockArc">
            <a:avLst>
              <a:gd name="adj1" fmla="val 5981036"/>
              <a:gd name="adj2" fmla="val 1956664"/>
              <a:gd name="adj3" fmla="val 517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6"/>
          <p:cNvSpPr/>
          <p:nvPr/>
        </p:nvSpPr>
        <p:spPr>
          <a:xfrm>
            <a:off x="3829666" y="3054059"/>
            <a:ext cx="1484400" cy="1493700"/>
          </a:xfrm>
          <a:prstGeom prst="blockArc">
            <a:avLst>
              <a:gd name="adj1" fmla="val 10800000"/>
              <a:gd name="adj2" fmla="val 1840440"/>
              <a:gd name="adj3" fmla="val 598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</a:t>
            </a:r>
            <a:endParaRPr/>
          </a:p>
        </p:txBody>
      </p:sp>
      <p:grpSp>
        <p:nvGrpSpPr>
          <p:cNvPr id="540" name="Google Shape;540;p27"/>
          <p:cNvGrpSpPr/>
          <p:nvPr/>
        </p:nvGrpSpPr>
        <p:grpSpPr>
          <a:xfrm>
            <a:off x="7930391" y="2015318"/>
            <a:ext cx="1120095" cy="1112872"/>
            <a:chOff x="238125" y="3745825"/>
            <a:chExt cx="1319000" cy="1318725"/>
          </a:xfrm>
        </p:grpSpPr>
        <p:sp>
          <p:nvSpPr>
            <p:cNvPr id="541" name="Google Shape;541;p27"/>
            <p:cNvSpPr/>
            <p:nvPr/>
          </p:nvSpPr>
          <p:spPr>
            <a:xfrm>
              <a:off x="403175" y="3947200"/>
              <a:ext cx="952350" cy="916050"/>
            </a:xfrm>
            <a:custGeom>
              <a:avLst/>
              <a:gdLst/>
              <a:ahLst/>
              <a:cxnLst/>
              <a:rect l="l" t="t" r="r" b="b"/>
              <a:pathLst>
                <a:path w="38094" h="36642" extrusionOk="0">
                  <a:moveTo>
                    <a:pt x="19772" y="767"/>
                  </a:moveTo>
                  <a:cubicBezTo>
                    <a:pt x="29462" y="779"/>
                    <a:pt x="37312" y="8629"/>
                    <a:pt x="37325" y="18320"/>
                  </a:cubicBezTo>
                  <a:cubicBezTo>
                    <a:pt x="37325" y="25426"/>
                    <a:pt x="33040" y="31828"/>
                    <a:pt x="26488" y="34537"/>
                  </a:cubicBezTo>
                  <a:cubicBezTo>
                    <a:pt x="24312" y="35439"/>
                    <a:pt x="22029" y="35877"/>
                    <a:pt x="19765" y="35877"/>
                  </a:cubicBezTo>
                  <a:cubicBezTo>
                    <a:pt x="15198" y="35877"/>
                    <a:pt x="10713" y="34093"/>
                    <a:pt x="7360" y="30731"/>
                  </a:cubicBezTo>
                  <a:cubicBezTo>
                    <a:pt x="2332" y="25716"/>
                    <a:pt x="833" y="18168"/>
                    <a:pt x="3554" y="11603"/>
                  </a:cubicBezTo>
                  <a:cubicBezTo>
                    <a:pt x="6263" y="5051"/>
                    <a:pt x="12665" y="767"/>
                    <a:pt x="19772" y="767"/>
                  </a:cubicBezTo>
                  <a:close/>
                  <a:moveTo>
                    <a:pt x="19767" y="1"/>
                  </a:moveTo>
                  <a:cubicBezTo>
                    <a:pt x="15000" y="1"/>
                    <a:pt x="10315" y="1861"/>
                    <a:pt x="6818" y="5366"/>
                  </a:cubicBezTo>
                  <a:cubicBezTo>
                    <a:pt x="1576" y="10608"/>
                    <a:pt x="1" y="18483"/>
                    <a:pt x="2836" y="25338"/>
                  </a:cubicBezTo>
                  <a:cubicBezTo>
                    <a:pt x="5671" y="32181"/>
                    <a:pt x="12362" y="36641"/>
                    <a:pt x="19772" y="36641"/>
                  </a:cubicBezTo>
                  <a:cubicBezTo>
                    <a:pt x="29878" y="36629"/>
                    <a:pt x="38081" y="28438"/>
                    <a:pt x="38093" y="18320"/>
                  </a:cubicBezTo>
                  <a:cubicBezTo>
                    <a:pt x="38081" y="10910"/>
                    <a:pt x="33620" y="4232"/>
                    <a:pt x="26778" y="1397"/>
                  </a:cubicBezTo>
                  <a:cubicBezTo>
                    <a:pt x="24511" y="457"/>
                    <a:pt x="22129" y="1"/>
                    <a:pt x="19767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883275" y="4935050"/>
              <a:ext cx="28700" cy="28675"/>
            </a:xfrm>
            <a:custGeom>
              <a:avLst/>
              <a:gdLst/>
              <a:ahLst/>
              <a:cxnLst/>
              <a:rect l="l" t="t" r="r" b="b"/>
              <a:pathLst>
                <a:path w="1148" h="1147" extrusionOk="0">
                  <a:moveTo>
                    <a:pt x="580" y="0"/>
                  </a:moveTo>
                  <a:cubicBezTo>
                    <a:pt x="253" y="0"/>
                    <a:pt x="1" y="265"/>
                    <a:pt x="1" y="580"/>
                  </a:cubicBezTo>
                  <a:cubicBezTo>
                    <a:pt x="1" y="895"/>
                    <a:pt x="253" y="1147"/>
                    <a:pt x="580" y="1147"/>
                  </a:cubicBezTo>
                  <a:cubicBezTo>
                    <a:pt x="895" y="1147"/>
                    <a:pt x="1147" y="895"/>
                    <a:pt x="1147" y="580"/>
                  </a:cubicBezTo>
                  <a:cubicBezTo>
                    <a:pt x="1147" y="265"/>
                    <a:pt x="895" y="0"/>
                    <a:pt x="5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1018725" y="4917600"/>
              <a:ext cx="31850" cy="28800"/>
            </a:xfrm>
            <a:custGeom>
              <a:avLst/>
              <a:gdLst/>
              <a:ahLst/>
              <a:cxnLst/>
              <a:rect l="l" t="t" r="r" b="b"/>
              <a:pathLst>
                <a:path w="1274" h="1152" extrusionOk="0">
                  <a:moveTo>
                    <a:pt x="638" y="0"/>
                  </a:moveTo>
                  <a:cubicBezTo>
                    <a:pt x="590" y="0"/>
                    <a:pt x="541" y="6"/>
                    <a:pt x="492" y="18"/>
                  </a:cubicBezTo>
                  <a:cubicBezTo>
                    <a:pt x="190" y="93"/>
                    <a:pt x="1" y="421"/>
                    <a:pt x="89" y="723"/>
                  </a:cubicBezTo>
                  <a:cubicBezTo>
                    <a:pt x="152" y="975"/>
                    <a:pt x="379" y="1152"/>
                    <a:pt x="644" y="1152"/>
                  </a:cubicBezTo>
                  <a:cubicBezTo>
                    <a:pt x="694" y="1152"/>
                    <a:pt x="732" y="1152"/>
                    <a:pt x="782" y="1139"/>
                  </a:cubicBezTo>
                  <a:cubicBezTo>
                    <a:pt x="1085" y="1051"/>
                    <a:pt x="1274" y="736"/>
                    <a:pt x="1198" y="434"/>
                  </a:cubicBezTo>
                  <a:cubicBezTo>
                    <a:pt x="1134" y="168"/>
                    <a:pt x="900" y="0"/>
                    <a:pt x="63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711600" y="4907975"/>
              <a:ext cx="32475" cy="28975"/>
            </a:xfrm>
            <a:custGeom>
              <a:avLst/>
              <a:gdLst/>
              <a:ahLst/>
              <a:cxnLst/>
              <a:rect l="l" t="t" r="r" b="b"/>
              <a:pathLst>
                <a:path w="1299" h="1159" extrusionOk="0">
                  <a:moveTo>
                    <a:pt x="665" y="1"/>
                  </a:moveTo>
                  <a:cubicBezTo>
                    <a:pt x="417" y="1"/>
                    <a:pt x="183" y="156"/>
                    <a:pt x="101" y="403"/>
                  </a:cubicBezTo>
                  <a:cubicBezTo>
                    <a:pt x="0" y="705"/>
                    <a:pt x="164" y="1033"/>
                    <a:pt x="466" y="1134"/>
                  </a:cubicBezTo>
                  <a:cubicBezTo>
                    <a:pt x="529" y="1146"/>
                    <a:pt x="592" y="1159"/>
                    <a:pt x="643" y="1159"/>
                  </a:cubicBezTo>
                  <a:cubicBezTo>
                    <a:pt x="895" y="1159"/>
                    <a:pt x="1109" y="995"/>
                    <a:pt x="1197" y="756"/>
                  </a:cubicBezTo>
                  <a:cubicBezTo>
                    <a:pt x="1298" y="453"/>
                    <a:pt x="1134" y="126"/>
                    <a:pt x="832" y="25"/>
                  </a:cubicBezTo>
                  <a:cubicBezTo>
                    <a:pt x="777" y="9"/>
                    <a:pt x="721" y="1"/>
                    <a:pt x="66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1175625" y="4848450"/>
              <a:ext cx="32775" cy="28650"/>
            </a:xfrm>
            <a:custGeom>
              <a:avLst/>
              <a:gdLst/>
              <a:ahLst/>
              <a:cxnLst/>
              <a:rect l="l" t="t" r="r" b="b"/>
              <a:pathLst>
                <a:path w="1311" h="1146" extrusionOk="0">
                  <a:moveTo>
                    <a:pt x="657" y="1"/>
                  </a:moveTo>
                  <a:cubicBezTo>
                    <a:pt x="552" y="1"/>
                    <a:pt x="447" y="29"/>
                    <a:pt x="353" y="87"/>
                  </a:cubicBezTo>
                  <a:cubicBezTo>
                    <a:pt x="76" y="264"/>
                    <a:pt x="0" y="616"/>
                    <a:pt x="177" y="881"/>
                  </a:cubicBezTo>
                  <a:cubicBezTo>
                    <a:pt x="290" y="1045"/>
                    <a:pt x="466" y="1146"/>
                    <a:pt x="655" y="1146"/>
                  </a:cubicBezTo>
                  <a:cubicBezTo>
                    <a:pt x="769" y="1146"/>
                    <a:pt x="882" y="1120"/>
                    <a:pt x="970" y="1057"/>
                  </a:cubicBezTo>
                  <a:cubicBezTo>
                    <a:pt x="1235" y="881"/>
                    <a:pt x="1311" y="528"/>
                    <a:pt x="1147" y="264"/>
                  </a:cubicBezTo>
                  <a:cubicBezTo>
                    <a:pt x="1033" y="93"/>
                    <a:pt x="846" y="1"/>
                    <a:pt x="65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558800" y="4828875"/>
              <a:ext cx="32475" cy="29000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46" y="1"/>
                  </a:moveTo>
                  <a:cubicBezTo>
                    <a:pt x="468" y="1"/>
                    <a:pt x="295" y="82"/>
                    <a:pt x="190" y="240"/>
                  </a:cubicBezTo>
                  <a:cubicBezTo>
                    <a:pt x="1" y="492"/>
                    <a:pt x="51" y="858"/>
                    <a:pt x="303" y="1047"/>
                  </a:cubicBezTo>
                  <a:cubicBezTo>
                    <a:pt x="404" y="1122"/>
                    <a:pt x="530" y="1160"/>
                    <a:pt x="643" y="1160"/>
                  </a:cubicBezTo>
                  <a:cubicBezTo>
                    <a:pt x="832" y="1160"/>
                    <a:pt x="996" y="1072"/>
                    <a:pt x="1110" y="921"/>
                  </a:cubicBezTo>
                  <a:cubicBezTo>
                    <a:pt x="1299" y="669"/>
                    <a:pt x="1248" y="303"/>
                    <a:pt x="996" y="114"/>
                  </a:cubicBezTo>
                  <a:cubicBezTo>
                    <a:pt x="889" y="38"/>
                    <a:pt x="766" y="1"/>
                    <a:pt x="6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1303825" y="47333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55" y="0"/>
                  </a:moveTo>
                  <a:cubicBezTo>
                    <a:pt x="485" y="0"/>
                    <a:pt x="317" y="74"/>
                    <a:pt x="202" y="218"/>
                  </a:cubicBezTo>
                  <a:cubicBezTo>
                    <a:pt x="1" y="457"/>
                    <a:pt x="51" y="823"/>
                    <a:pt x="291" y="1024"/>
                  </a:cubicBezTo>
                  <a:cubicBezTo>
                    <a:pt x="391" y="1113"/>
                    <a:pt x="517" y="1150"/>
                    <a:pt x="656" y="1150"/>
                  </a:cubicBezTo>
                  <a:cubicBezTo>
                    <a:pt x="832" y="1150"/>
                    <a:pt x="996" y="1075"/>
                    <a:pt x="1097" y="949"/>
                  </a:cubicBezTo>
                  <a:cubicBezTo>
                    <a:pt x="1299" y="697"/>
                    <a:pt x="1261" y="331"/>
                    <a:pt x="1021" y="130"/>
                  </a:cubicBezTo>
                  <a:cubicBezTo>
                    <a:pt x="913" y="43"/>
                    <a:pt x="783" y="0"/>
                    <a:pt x="655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438150" y="4706450"/>
              <a:ext cx="32475" cy="28900"/>
            </a:xfrm>
            <a:custGeom>
              <a:avLst/>
              <a:gdLst/>
              <a:ahLst/>
              <a:cxnLst/>
              <a:rect l="l" t="t" r="r" b="b"/>
              <a:pathLst>
                <a:path w="1299" h="1156" extrusionOk="0">
                  <a:moveTo>
                    <a:pt x="644" y="0"/>
                  </a:moveTo>
                  <a:cubicBezTo>
                    <a:pt x="530" y="0"/>
                    <a:pt x="414" y="36"/>
                    <a:pt x="316" y="109"/>
                  </a:cubicBezTo>
                  <a:cubicBezTo>
                    <a:pt x="51" y="286"/>
                    <a:pt x="1" y="651"/>
                    <a:pt x="177" y="916"/>
                  </a:cubicBezTo>
                  <a:cubicBezTo>
                    <a:pt x="290" y="1067"/>
                    <a:pt x="467" y="1155"/>
                    <a:pt x="643" y="1155"/>
                  </a:cubicBezTo>
                  <a:cubicBezTo>
                    <a:pt x="769" y="1155"/>
                    <a:pt x="883" y="1117"/>
                    <a:pt x="983" y="1042"/>
                  </a:cubicBezTo>
                  <a:cubicBezTo>
                    <a:pt x="1235" y="865"/>
                    <a:pt x="1298" y="500"/>
                    <a:pt x="1109" y="248"/>
                  </a:cubicBezTo>
                  <a:cubicBezTo>
                    <a:pt x="1002" y="87"/>
                    <a:pt x="824" y="0"/>
                    <a:pt x="64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1390150" y="4584700"/>
              <a:ext cx="32775" cy="28725"/>
            </a:xfrm>
            <a:custGeom>
              <a:avLst/>
              <a:gdLst/>
              <a:ahLst/>
              <a:cxnLst/>
              <a:rect l="l" t="t" r="r" b="b"/>
              <a:pathLst>
                <a:path w="1311" h="1149" extrusionOk="0">
                  <a:moveTo>
                    <a:pt x="643" y="1"/>
                  </a:moveTo>
                  <a:cubicBezTo>
                    <a:pt x="413" y="1"/>
                    <a:pt x="201" y="136"/>
                    <a:pt x="114" y="367"/>
                  </a:cubicBezTo>
                  <a:cubicBezTo>
                    <a:pt x="0" y="670"/>
                    <a:pt x="139" y="998"/>
                    <a:pt x="441" y="1111"/>
                  </a:cubicBezTo>
                  <a:cubicBezTo>
                    <a:pt x="504" y="1136"/>
                    <a:pt x="580" y="1149"/>
                    <a:pt x="656" y="1149"/>
                  </a:cubicBezTo>
                  <a:cubicBezTo>
                    <a:pt x="895" y="1149"/>
                    <a:pt x="1109" y="1010"/>
                    <a:pt x="1197" y="783"/>
                  </a:cubicBezTo>
                  <a:cubicBezTo>
                    <a:pt x="1311" y="481"/>
                    <a:pt x="1160" y="153"/>
                    <a:pt x="857" y="40"/>
                  </a:cubicBezTo>
                  <a:cubicBezTo>
                    <a:pt x="786" y="13"/>
                    <a:pt x="714" y="1"/>
                    <a:pt x="64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361925" y="4552350"/>
              <a:ext cx="32150" cy="28950"/>
            </a:xfrm>
            <a:custGeom>
              <a:avLst/>
              <a:gdLst/>
              <a:ahLst/>
              <a:cxnLst/>
              <a:rect l="l" t="t" r="r" b="b"/>
              <a:pathLst>
                <a:path w="1286" h="1158" extrusionOk="0">
                  <a:moveTo>
                    <a:pt x="626" y="1"/>
                  </a:moveTo>
                  <a:cubicBezTo>
                    <a:pt x="573" y="1"/>
                    <a:pt x="519" y="8"/>
                    <a:pt x="466" y="23"/>
                  </a:cubicBezTo>
                  <a:cubicBezTo>
                    <a:pt x="164" y="124"/>
                    <a:pt x="0" y="452"/>
                    <a:pt x="88" y="754"/>
                  </a:cubicBezTo>
                  <a:cubicBezTo>
                    <a:pt x="164" y="994"/>
                    <a:pt x="391" y="1157"/>
                    <a:pt x="643" y="1157"/>
                  </a:cubicBezTo>
                  <a:cubicBezTo>
                    <a:pt x="693" y="1157"/>
                    <a:pt x="756" y="1145"/>
                    <a:pt x="807" y="1132"/>
                  </a:cubicBezTo>
                  <a:cubicBezTo>
                    <a:pt x="1109" y="1031"/>
                    <a:pt x="1285" y="716"/>
                    <a:pt x="1197" y="414"/>
                  </a:cubicBezTo>
                  <a:cubicBezTo>
                    <a:pt x="1114" y="164"/>
                    <a:pt x="876" y="1"/>
                    <a:pt x="62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1426700" y="4416200"/>
              <a:ext cx="29625" cy="29000"/>
            </a:xfrm>
            <a:custGeom>
              <a:avLst/>
              <a:gdLst/>
              <a:ahLst/>
              <a:cxnLst/>
              <a:rect l="l" t="t" r="r" b="b"/>
              <a:pathLst>
                <a:path w="1185" h="1160" extrusionOk="0">
                  <a:moveTo>
                    <a:pt x="595" y="0"/>
                  </a:moveTo>
                  <a:cubicBezTo>
                    <a:pt x="289" y="0"/>
                    <a:pt x="25" y="248"/>
                    <a:pt x="13" y="555"/>
                  </a:cubicBezTo>
                  <a:cubicBezTo>
                    <a:pt x="0" y="870"/>
                    <a:pt x="240" y="1135"/>
                    <a:pt x="567" y="1160"/>
                  </a:cubicBezTo>
                  <a:lnTo>
                    <a:pt x="592" y="1160"/>
                  </a:lnTo>
                  <a:cubicBezTo>
                    <a:pt x="895" y="1160"/>
                    <a:pt x="1147" y="920"/>
                    <a:pt x="1159" y="605"/>
                  </a:cubicBezTo>
                  <a:cubicBezTo>
                    <a:pt x="1185" y="290"/>
                    <a:pt x="933" y="26"/>
                    <a:pt x="618" y="1"/>
                  </a:cubicBezTo>
                  <a:cubicBezTo>
                    <a:pt x="610" y="0"/>
                    <a:pt x="602" y="0"/>
                    <a:pt x="595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338925" y="4382175"/>
              <a:ext cx="29000" cy="2900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5" y="1"/>
                    <a:pt x="0" y="253"/>
                    <a:pt x="0" y="568"/>
                  </a:cubicBezTo>
                  <a:cubicBezTo>
                    <a:pt x="0" y="883"/>
                    <a:pt x="252" y="1147"/>
                    <a:pt x="567" y="1160"/>
                  </a:cubicBezTo>
                  <a:lnTo>
                    <a:pt x="580" y="1160"/>
                  </a:lnTo>
                  <a:cubicBezTo>
                    <a:pt x="895" y="1160"/>
                    <a:pt x="1147" y="895"/>
                    <a:pt x="1147" y="580"/>
                  </a:cubicBezTo>
                  <a:cubicBezTo>
                    <a:pt x="1160" y="265"/>
                    <a:pt x="895" y="1"/>
                    <a:pt x="580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1406225" y="4245525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7" y="0"/>
                    <a:pt x="544" y="8"/>
                    <a:pt x="491" y="23"/>
                  </a:cubicBezTo>
                  <a:cubicBezTo>
                    <a:pt x="189" y="99"/>
                    <a:pt x="0" y="414"/>
                    <a:pt x="88" y="729"/>
                  </a:cubicBezTo>
                  <a:cubicBezTo>
                    <a:pt x="151" y="968"/>
                    <a:pt x="378" y="1145"/>
                    <a:pt x="643" y="1145"/>
                  </a:cubicBezTo>
                  <a:cubicBezTo>
                    <a:pt x="693" y="1145"/>
                    <a:pt x="743" y="1145"/>
                    <a:pt x="794" y="1132"/>
                  </a:cubicBezTo>
                  <a:cubicBezTo>
                    <a:pt x="1109" y="1044"/>
                    <a:pt x="1285" y="716"/>
                    <a:pt x="1197" y="414"/>
                  </a:cubicBezTo>
                  <a:cubicBezTo>
                    <a:pt x="1124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366950" y="4212875"/>
              <a:ext cx="32175" cy="28825"/>
            </a:xfrm>
            <a:custGeom>
              <a:avLst/>
              <a:gdLst/>
              <a:ahLst/>
              <a:cxnLst/>
              <a:rect l="l" t="t" r="r" b="b"/>
              <a:pathLst>
                <a:path w="1287" h="1153" extrusionOk="0">
                  <a:moveTo>
                    <a:pt x="642" y="0"/>
                  </a:moveTo>
                  <a:cubicBezTo>
                    <a:pt x="403" y="0"/>
                    <a:pt x="181" y="145"/>
                    <a:pt x="102" y="384"/>
                  </a:cubicBezTo>
                  <a:cubicBezTo>
                    <a:pt x="1" y="686"/>
                    <a:pt x="152" y="1014"/>
                    <a:pt x="454" y="1115"/>
                  </a:cubicBezTo>
                  <a:cubicBezTo>
                    <a:pt x="517" y="1140"/>
                    <a:pt x="580" y="1153"/>
                    <a:pt x="643" y="1153"/>
                  </a:cubicBezTo>
                  <a:cubicBezTo>
                    <a:pt x="895" y="1153"/>
                    <a:pt x="1110" y="989"/>
                    <a:pt x="1185" y="762"/>
                  </a:cubicBezTo>
                  <a:cubicBezTo>
                    <a:pt x="1286" y="460"/>
                    <a:pt x="1135" y="132"/>
                    <a:pt x="832" y="31"/>
                  </a:cubicBezTo>
                  <a:cubicBezTo>
                    <a:pt x="769" y="10"/>
                    <a:pt x="705" y="0"/>
                    <a:pt x="642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1334075" y="4089025"/>
              <a:ext cx="32775" cy="28875"/>
            </a:xfrm>
            <a:custGeom>
              <a:avLst/>
              <a:gdLst/>
              <a:ahLst/>
              <a:cxnLst/>
              <a:rect l="l" t="t" r="r" b="b"/>
              <a:pathLst>
                <a:path w="1311" h="1155" extrusionOk="0">
                  <a:moveTo>
                    <a:pt x="654" y="1"/>
                  </a:moveTo>
                  <a:cubicBezTo>
                    <a:pt x="547" y="1"/>
                    <a:pt x="438" y="31"/>
                    <a:pt x="341" y="96"/>
                  </a:cubicBezTo>
                  <a:cubicBezTo>
                    <a:pt x="76" y="273"/>
                    <a:pt x="0" y="638"/>
                    <a:pt x="189" y="903"/>
                  </a:cubicBezTo>
                  <a:cubicBezTo>
                    <a:pt x="290" y="1054"/>
                    <a:pt x="467" y="1155"/>
                    <a:pt x="668" y="1155"/>
                  </a:cubicBezTo>
                  <a:cubicBezTo>
                    <a:pt x="782" y="1155"/>
                    <a:pt x="883" y="1117"/>
                    <a:pt x="983" y="1054"/>
                  </a:cubicBezTo>
                  <a:cubicBezTo>
                    <a:pt x="1248" y="877"/>
                    <a:pt x="1311" y="525"/>
                    <a:pt x="1135" y="260"/>
                  </a:cubicBezTo>
                  <a:cubicBezTo>
                    <a:pt x="1023" y="92"/>
                    <a:pt x="840" y="1"/>
                    <a:pt x="65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448225" y="4061375"/>
              <a:ext cx="32475" cy="28800"/>
            </a:xfrm>
            <a:custGeom>
              <a:avLst/>
              <a:gdLst/>
              <a:ahLst/>
              <a:cxnLst/>
              <a:rect l="l" t="t" r="r" b="b"/>
              <a:pathLst>
                <a:path w="1299" h="1152" extrusionOk="0">
                  <a:moveTo>
                    <a:pt x="643" y="0"/>
                  </a:moveTo>
                  <a:cubicBezTo>
                    <a:pt x="470" y="0"/>
                    <a:pt x="300" y="77"/>
                    <a:pt x="190" y="232"/>
                  </a:cubicBezTo>
                  <a:cubicBezTo>
                    <a:pt x="1" y="471"/>
                    <a:pt x="51" y="837"/>
                    <a:pt x="303" y="1026"/>
                  </a:cubicBezTo>
                  <a:cubicBezTo>
                    <a:pt x="404" y="1114"/>
                    <a:pt x="530" y="1152"/>
                    <a:pt x="656" y="1152"/>
                  </a:cubicBezTo>
                  <a:cubicBezTo>
                    <a:pt x="832" y="1152"/>
                    <a:pt x="996" y="1063"/>
                    <a:pt x="1110" y="925"/>
                  </a:cubicBezTo>
                  <a:cubicBezTo>
                    <a:pt x="1299" y="673"/>
                    <a:pt x="1248" y="307"/>
                    <a:pt x="996" y="118"/>
                  </a:cubicBezTo>
                  <a:cubicBezTo>
                    <a:pt x="891" y="40"/>
                    <a:pt x="767" y="0"/>
                    <a:pt x="643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1217525" y="396280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2" y="1"/>
                  </a:moveTo>
                  <a:cubicBezTo>
                    <a:pt x="474" y="1"/>
                    <a:pt x="309" y="75"/>
                    <a:pt x="202" y="218"/>
                  </a:cubicBezTo>
                  <a:cubicBezTo>
                    <a:pt x="0" y="470"/>
                    <a:pt x="51" y="836"/>
                    <a:pt x="290" y="1037"/>
                  </a:cubicBezTo>
                  <a:cubicBezTo>
                    <a:pt x="391" y="1113"/>
                    <a:pt x="517" y="1151"/>
                    <a:pt x="655" y="1151"/>
                  </a:cubicBezTo>
                  <a:cubicBezTo>
                    <a:pt x="832" y="1151"/>
                    <a:pt x="996" y="1075"/>
                    <a:pt x="1109" y="936"/>
                  </a:cubicBezTo>
                  <a:cubicBezTo>
                    <a:pt x="1298" y="684"/>
                    <a:pt x="1260" y="319"/>
                    <a:pt x="1008" y="130"/>
                  </a:cubicBezTo>
                  <a:cubicBezTo>
                    <a:pt x="900" y="43"/>
                    <a:pt x="770" y="1"/>
                    <a:pt x="64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572350" y="3942525"/>
              <a:ext cx="33100" cy="28900"/>
            </a:xfrm>
            <a:custGeom>
              <a:avLst/>
              <a:gdLst/>
              <a:ahLst/>
              <a:cxnLst/>
              <a:rect l="l" t="t" r="r" b="b"/>
              <a:pathLst>
                <a:path w="1324" h="1156" extrusionOk="0">
                  <a:moveTo>
                    <a:pt x="679" y="0"/>
                  </a:moveTo>
                  <a:cubicBezTo>
                    <a:pt x="563" y="0"/>
                    <a:pt x="444" y="36"/>
                    <a:pt x="341" y="109"/>
                  </a:cubicBezTo>
                  <a:cubicBezTo>
                    <a:pt x="76" y="286"/>
                    <a:pt x="1" y="639"/>
                    <a:pt x="190" y="903"/>
                  </a:cubicBezTo>
                  <a:cubicBezTo>
                    <a:pt x="303" y="1067"/>
                    <a:pt x="479" y="1155"/>
                    <a:pt x="668" y="1155"/>
                  </a:cubicBezTo>
                  <a:cubicBezTo>
                    <a:pt x="782" y="1155"/>
                    <a:pt x="895" y="1117"/>
                    <a:pt x="996" y="1054"/>
                  </a:cubicBezTo>
                  <a:cubicBezTo>
                    <a:pt x="1261" y="878"/>
                    <a:pt x="1324" y="513"/>
                    <a:pt x="1147" y="248"/>
                  </a:cubicBezTo>
                  <a:cubicBezTo>
                    <a:pt x="1040" y="87"/>
                    <a:pt x="862" y="0"/>
                    <a:pt x="67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1067250" y="3879100"/>
              <a:ext cx="32475" cy="28675"/>
            </a:xfrm>
            <a:custGeom>
              <a:avLst/>
              <a:gdLst/>
              <a:ahLst/>
              <a:cxnLst/>
              <a:rect l="l" t="t" r="r" b="b"/>
              <a:pathLst>
                <a:path w="1299" h="1147" extrusionOk="0">
                  <a:moveTo>
                    <a:pt x="646" y="0"/>
                  </a:moveTo>
                  <a:cubicBezTo>
                    <a:pt x="418" y="0"/>
                    <a:pt x="202" y="144"/>
                    <a:pt x="114" y="378"/>
                  </a:cubicBezTo>
                  <a:cubicBezTo>
                    <a:pt x="1" y="681"/>
                    <a:pt x="152" y="1008"/>
                    <a:pt x="454" y="1122"/>
                  </a:cubicBezTo>
                  <a:cubicBezTo>
                    <a:pt x="517" y="1134"/>
                    <a:pt x="580" y="1147"/>
                    <a:pt x="656" y="1147"/>
                  </a:cubicBezTo>
                  <a:cubicBezTo>
                    <a:pt x="895" y="1147"/>
                    <a:pt x="1109" y="996"/>
                    <a:pt x="1198" y="769"/>
                  </a:cubicBezTo>
                  <a:cubicBezTo>
                    <a:pt x="1298" y="479"/>
                    <a:pt x="1147" y="139"/>
                    <a:pt x="845" y="38"/>
                  </a:cubicBezTo>
                  <a:cubicBezTo>
                    <a:pt x="780" y="12"/>
                    <a:pt x="712" y="0"/>
                    <a:pt x="646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727975" y="3868450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8" y="0"/>
                    <a:pt x="545" y="7"/>
                    <a:pt x="492" y="23"/>
                  </a:cubicBezTo>
                  <a:cubicBezTo>
                    <a:pt x="177" y="111"/>
                    <a:pt x="0" y="426"/>
                    <a:pt x="101" y="741"/>
                  </a:cubicBezTo>
                  <a:cubicBezTo>
                    <a:pt x="162" y="972"/>
                    <a:pt x="376" y="1145"/>
                    <a:pt x="629" y="1145"/>
                  </a:cubicBezTo>
                  <a:cubicBezTo>
                    <a:pt x="638" y="1145"/>
                    <a:pt x="647" y="1145"/>
                    <a:pt x="656" y="1144"/>
                  </a:cubicBezTo>
                  <a:cubicBezTo>
                    <a:pt x="706" y="1144"/>
                    <a:pt x="756" y="1144"/>
                    <a:pt x="807" y="1132"/>
                  </a:cubicBezTo>
                  <a:cubicBezTo>
                    <a:pt x="1122" y="1044"/>
                    <a:pt x="1286" y="716"/>
                    <a:pt x="1197" y="414"/>
                  </a:cubicBezTo>
                  <a:cubicBezTo>
                    <a:pt x="1125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899975" y="3846625"/>
              <a:ext cx="29325" cy="28700"/>
            </a:xfrm>
            <a:custGeom>
              <a:avLst/>
              <a:gdLst/>
              <a:ahLst/>
              <a:cxnLst/>
              <a:rect l="l" t="t" r="r" b="b"/>
              <a:pathLst>
                <a:path w="1173" h="1148" extrusionOk="0">
                  <a:moveTo>
                    <a:pt x="583" y="1"/>
                  </a:moveTo>
                  <a:cubicBezTo>
                    <a:pt x="278" y="1"/>
                    <a:pt x="25" y="248"/>
                    <a:pt x="13" y="556"/>
                  </a:cubicBezTo>
                  <a:cubicBezTo>
                    <a:pt x="0" y="871"/>
                    <a:pt x="252" y="1148"/>
                    <a:pt x="567" y="1148"/>
                  </a:cubicBezTo>
                  <a:lnTo>
                    <a:pt x="593" y="1148"/>
                  </a:lnTo>
                  <a:cubicBezTo>
                    <a:pt x="895" y="1148"/>
                    <a:pt x="1147" y="908"/>
                    <a:pt x="1160" y="593"/>
                  </a:cubicBezTo>
                  <a:cubicBezTo>
                    <a:pt x="1172" y="278"/>
                    <a:pt x="920" y="14"/>
                    <a:pt x="605" y="1"/>
                  </a:cubicBezTo>
                  <a:cubicBezTo>
                    <a:pt x="598" y="1"/>
                    <a:pt x="590" y="1"/>
                    <a:pt x="58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880750" y="5030800"/>
              <a:ext cx="33750" cy="33750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1" y="1"/>
                  </a:moveTo>
                  <a:cubicBezTo>
                    <a:pt x="303" y="1"/>
                    <a:pt x="1" y="303"/>
                    <a:pt x="1" y="681"/>
                  </a:cubicBezTo>
                  <a:cubicBezTo>
                    <a:pt x="1" y="1047"/>
                    <a:pt x="303" y="1349"/>
                    <a:pt x="681" y="1349"/>
                  </a:cubicBezTo>
                  <a:cubicBezTo>
                    <a:pt x="688" y="1349"/>
                    <a:pt x="695" y="1350"/>
                    <a:pt x="702" y="1350"/>
                  </a:cubicBezTo>
                  <a:cubicBezTo>
                    <a:pt x="1058" y="1350"/>
                    <a:pt x="1349" y="1040"/>
                    <a:pt x="1349" y="681"/>
                  </a:cubicBezTo>
                  <a:cubicBezTo>
                    <a:pt x="1349" y="303"/>
                    <a:pt x="1047" y="1"/>
                    <a:pt x="68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1040800" y="5010050"/>
              <a:ext cx="37500" cy="34025"/>
            </a:xfrm>
            <a:custGeom>
              <a:avLst/>
              <a:gdLst/>
              <a:ahLst/>
              <a:cxnLst/>
              <a:rect l="l" t="t" r="r" b="b"/>
              <a:pathLst>
                <a:path w="1500" h="1361" extrusionOk="0">
                  <a:moveTo>
                    <a:pt x="755" y="0"/>
                  </a:moveTo>
                  <a:cubicBezTo>
                    <a:pt x="698" y="0"/>
                    <a:pt x="639" y="8"/>
                    <a:pt x="580" y="24"/>
                  </a:cubicBezTo>
                  <a:cubicBezTo>
                    <a:pt x="214" y="125"/>
                    <a:pt x="0" y="491"/>
                    <a:pt x="88" y="856"/>
                  </a:cubicBezTo>
                  <a:cubicBezTo>
                    <a:pt x="176" y="1159"/>
                    <a:pt x="441" y="1360"/>
                    <a:pt x="756" y="1360"/>
                  </a:cubicBezTo>
                  <a:cubicBezTo>
                    <a:pt x="806" y="1360"/>
                    <a:pt x="869" y="1360"/>
                    <a:pt x="920" y="1335"/>
                  </a:cubicBezTo>
                  <a:cubicBezTo>
                    <a:pt x="1285" y="1247"/>
                    <a:pt x="1500" y="869"/>
                    <a:pt x="1411" y="516"/>
                  </a:cubicBezTo>
                  <a:cubicBezTo>
                    <a:pt x="1327" y="209"/>
                    <a:pt x="1056" y="0"/>
                    <a:pt x="75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677875" y="4998800"/>
              <a:ext cx="38475" cy="34250"/>
            </a:xfrm>
            <a:custGeom>
              <a:avLst/>
              <a:gdLst/>
              <a:ahLst/>
              <a:cxnLst/>
              <a:rect l="l" t="t" r="r" b="b"/>
              <a:pathLst>
                <a:path w="1539" h="1370" extrusionOk="0">
                  <a:moveTo>
                    <a:pt x="774" y="1"/>
                  </a:moveTo>
                  <a:cubicBezTo>
                    <a:pt x="488" y="1"/>
                    <a:pt x="218" y="178"/>
                    <a:pt x="127" y="462"/>
                  </a:cubicBezTo>
                  <a:cubicBezTo>
                    <a:pt x="1" y="827"/>
                    <a:pt x="202" y="1205"/>
                    <a:pt x="555" y="1331"/>
                  </a:cubicBezTo>
                  <a:cubicBezTo>
                    <a:pt x="631" y="1344"/>
                    <a:pt x="694" y="1356"/>
                    <a:pt x="769" y="1369"/>
                  </a:cubicBezTo>
                  <a:cubicBezTo>
                    <a:pt x="1072" y="1369"/>
                    <a:pt x="1324" y="1167"/>
                    <a:pt x="1412" y="890"/>
                  </a:cubicBezTo>
                  <a:cubicBezTo>
                    <a:pt x="1538" y="537"/>
                    <a:pt x="1337" y="147"/>
                    <a:pt x="984" y="33"/>
                  </a:cubicBezTo>
                  <a:cubicBezTo>
                    <a:pt x="914" y="11"/>
                    <a:pt x="844" y="1"/>
                    <a:pt x="77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1226025" y="4928250"/>
              <a:ext cx="38775" cy="34225"/>
            </a:xfrm>
            <a:custGeom>
              <a:avLst/>
              <a:gdLst/>
              <a:ahLst/>
              <a:cxnLst/>
              <a:rect l="l" t="t" r="r" b="b"/>
              <a:pathLst>
                <a:path w="1551" h="1369" extrusionOk="0">
                  <a:moveTo>
                    <a:pt x="774" y="0"/>
                  </a:moveTo>
                  <a:cubicBezTo>
                    <a:pt x="647" y="0"/>
                    <a:pt x="518" y="35"/>
                    <a:pt x="404" y="108"/>
                  </a:cubicBezTo>
                  <a:cubicBezTo>
                    <a:pt x="89" y="310"/>
                    <a:pt x="0" y="738"/>
                    <a:pt x="202" y="1053"/>
                  </a:cubicBezTo>
                  <a:cubicBezTo>
                    <a:pt x="328" y="1242"/>
                    <a:pt x="542" y="1368"/>
                    <a:pt x="782" y="1368"/>
                  </a:cubicBezTo>
                  <a:cubicBezTo>
                    <a:pt x="908" y="1356"/>
                    <a:pt x="1034" y="1331"/>
                    <a:pt x="1147" y="1255"/>
                  </a:cubicBezTo>
                  <a:cubicBezTo>
                    <a:pt x="1462" y="1053"/>
                    <a:pt x="1550" y="625"/>
                    <a:pt x="1349" y="310"/>
                  </a:cubicBezTo>
                  <a:cubicBezTo>
                    <a:pt x="1220" y="109"/>
                    <a:pt x="999" y="0"/>
                    <a:pt x="774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497700" y="4905725"/>
              <a:ext cx="38125" cy="33750"/>
            </a:xfrm>
            <a:custGeom>
              <a:avLst/>
              <a:gdLst/>
              <a:ahLst/>
              <a:cxnLst/>
              <a:rect l="l" t="t" r="r" b="b"/>
              <a:pathLst>
                <a:path w="1525" h="1350" extrusionOk="0">
                  <a:moveTo>
                    <a:pt x="764" y="1"/>
                  </a:moveTo>
                  <a:cubicBezTo>
                    <a:pt x="557" y="1"/>
                    <a:pt x="351" y="96"/>
                    <a:pt x="214" y="279"/>
                  </a:cubicBezTo>
                  <a:cubicBezTo>
                    <a:pt x="0" y="568"/>
                    <a:pt x="63" y="997"/>
                    <a:pt x="366" y="1224"/>
                  </a:cubicBezTo>
                  <a:cubicBezTo>
                    <a:pt x="479" y="1299"/>
                    <a:pt x="618" y="1350"/>
                    <a:pt x="756" y="1350"/>
                  </a:cubicBezTo>
                  <a:cubicBezTo>
                    <a:pt x="970" y="1350"/>
                    <a:pt x="1172" y="1249"/>
                    <a:pt x="1311" y="1072"/>
                  </a:cubicBezTo>
                  <a:cubicBezTo>
                    <a:pt x="1525" y="770"/>
                    <a:pt x="1462" y="354"/>
                    <a:pt x="1159" y="127"/>
                  </a:cubicBezTo>
                  <a:cubicBezTo>
                    <a:pt x="1039" y="42"/>
                    <a:pt x="901" y="1"/>
                    <a:pt x="76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1377225" y="4792825"/>
              <a:ext cx="38475" cy="33875"/>
            </a:xfrm>
            <a:custGeom>
              <a:avLst/>
              <a:gdLst/>
              <a:ahLst/>
              <a:cxnLst/>
              <a:rect l="l" t="t" r="r" b="b"/>
              <a:pathLst>
                <a:path w="1539" h="1355" extrusionOk="0">
                  <a:moveTo>
                    <a:pt x="762" y="0"/>
                  </a:moveTo>
                  <a:cubicBezTo>
                    <a:pt x="567" y="0"/>
                    <a:pt x="374" y="84"/>
                    <a:pt x="240" y="246"/>
                  </a:cubicBezTo>
                  <a:cubicBezTo>
                    <a:pt x="1" y="535"/>
                    <a:pt x="51" y="964"/>
                    <a:pt x="341" y="1203"/>
                  </a:cubicBezTo>
                  <a:cubicBezTo>
                    <a:pt x="467" y="1304"/>
                    <a:pt x="618" y="1355"/>
                    <a:pt x="769" y="1355"/>
                  </a:cubicBezTo>
                  <a:cubicBezTo>
                    <a:pt x="971" y="1355"/>
                    <a:pt x="1173" y="1266"/>
                    <a:pt x="1299" y="1115"/>
                  </a:cubicBezTo>
                  <a:cubicBezTo>
                    <a:pt x="1538" y="813"/>
                    <a:pt x="1488" y="384"/>
                    <a:pt x="1198" y="157"/>
                  </a:cubicBezTo>
                  <a:cubicBezTo>
                    <a:pt x="1070" y="52"/>
                    <a:pt x="916" y="0"/>
                    <a:pt x="762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355300" y="4760850"/>
              <a:ext cx="38150" cy="34025"/>
            </a:xfrm>
            <a:custGeom>
              <a:avLst/>
              <a:gdLst/>
              <a:ahLst/>
              <a:cxnLst/>
              <a:rect l="l" t="t" r="r" b="b"/>
              <a:pathLst>
                <a:path w="1526" h="1361" extrusionOk="0">
                  <a:moveTo>
                    <a:pt x="761" y="0"/>
                  </a:moveTo>
                  <a:cubicBezTo>
                    <a:pt x="623" y="0"/>
                    <a:pt x="485" y="42"/>
                    <a:pt x="366" y="126"/>
                  </a:cubicBezTo>
                  <a:cubicBezTo>
                    <a:pt x="64" y="353"/>
                    <a:pt x="1" y="769"/>
                    <a:pt x="215" y="1071"/>
                  </a:cubicBezTo>
                  <a:cubicBezTo>
                    <a:pt x="341" y="1247"/>
                    <a:pt x="542" y="1361"/>
                    <a:pt x="757" y="1361"/>
                  </a:cubicBezTo>
                  <a:cubicBezTo>
                    <a:pt x="908" y="1361"/>
                    <a:pt x="1034" y="1310"/>
                    <a:pt x="1160" y="1235"/>
                  </a:cubicBezTo>
                  <a:cubicBezTo>
                    <a:pt x="1462" y="1008"/>
                    <a:pt x="1525" y="592"/>
                    <a:pt x="1311" y="290"/>
                  </a:cubicBezTo>
                  <a:cubicBezTo>
                    <a:pt x="1181" y="99"/>
                    <a:pt x="972" y="0"/>
                    <a:pt x="7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1478975" y="4616950"/>
              <a:ext cx="38475" cy="34275"/>
            </a:xfrm>
            <a:custGeom>
              <a:avLst/>
              <a:gdLst/>
              <a:ahLst/>
              <a:cxnLst/>
              <a:rect l="l" t="t" r="r" b="b"/>
              <a:pathLst>
                <a:path w="1539" h="1371" extrusionOk="0">
                  <a:moveTo>
                    <a:pt x="761" y="0"/>
                  </a:moveTo>
                  <a:cubicBezTo>
                    <a:pt x="489" y="0"/>
                    <a:pt x="233" y="167"/>
                    <a:pt x="127" y="438"/>
                  </a:cubicBezTo>
                  <a:cubicBezTo>
                    <a:pt x="1" y="791"/>
                    <a:pt x="177" y="1182"/>
                    <a:pt x="517" y="1320"/>
                  </a:cubicBezTo>
                  <a:cubicBezTo>
                    <a:pt x="606" y="1346"/>
                    <a:pt x="681" y="1371"/>
                    <a:pt x="769" y="1371"/>
                  </a:cubicBezTo>
                  <a:cubicBezTo>
                    <a:pt x="1047" y="1358"/>
                    <a:pt x="1299" y="1194"/>
                    <a:pt x="1400" y="930"/>
                  </a:cubicBezTo>
                  <a:cubicBezTo>
                    <a:pt x="1538" y="577"/>
                    <a:pt x="1362" y="186"/>
                    <a:pt x="1009" y="48"/>
                  </a:cubicBezTo>
                  <a:cubicBezTo>
                    <a:pt x="927" y="16"/>
                    <a:pt x="843" y="0"/>
                    <a:pt x="761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264900" y="4578900"/>
              <a:ext cx="38125" cy="34225"/>
            </a:xfrm>
            <a:custGeom>
              <a:avLst/>
              <a:gdLst/>
              <a:ahLst/>
              <a:cxnLst/>
              <a:rect l="l" t="t" r="r" b="b"/>
              <a:pathLst>
                <a:path w="1525" h="1369" extrusionOk="0">
                  <a:moveTo>
                    <a:pt x="761" y="1"/>
                  </a:moveTo>
                  <a:cubicBezTo>
                    <a:pt x="693" y="1"/>
                    <a:pt x="623" y="11"/>
                    <a:pt x="555" y="32"/>
                  </a:cubicBezTo>
                  <a:cubicBezTo>
                    <a:pt x="202" y="146"/>
                    <a:pt x="0" y="524"/>
                    <a:pt x="113" y="889"/>
                  </a:cubicBezTo>
                  <a:cubicBezTo>
                    <a:pt x="202" y="1167"/>
                    <a:pt x="466" y="1368"/>
                    <a:pt x="756" y="1368"/>
                  </a:cubicBezTo>
                  <a:cubicBezTo>
                    <a:pt x="832" y="1368"/>
                    <a:pt x="895" y="1356"/>
                    <a:pt x="958" y="1330"/>
                  </a:cubicBezTo>
                  <a:cubicBezTo>
                    <a:pt x="1323" y="1217"/>
                    <a:pt x="1525" y="839"/>
                    <a:pt x="1411" y="486"/>
                  </a:cubicBezTo>
                  <a:cubicBezTo>
                    <a:pt x="1319" y="190"/>
                    <a:pt x="1053" y="1"/>
                    <a:pt x="761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1522150" y="4418375"/>
              <a:ext cx="34975" cy="34075"/>
            </a:xfrm>
            <a:custGeom>
              <a:avLst/>
              <a:gdLst/>
              <a:ahLst/>
              <a:cxnLst/>
              <a:rect l="l" t="t" r="r" b="b"/>
              <a:pathLst>
                <a:path w="1399" h="1363" extrusionOk="0">
                  <a:moveTo>
                    <a:pt x="685" y="0"/>
                  </a:moveTo>
                  <a:cubicBezTo>
                    <a:pt x="328" y="0"/>
                    <a:pt x="37" y="282"/>
                    <a:pt x="25" y="644"/>
                  </a:cubicBezTo>
                  <a:cubicBezTo>
                    <a:pt x="0" y="1022"/>
                    <a:pt x="290" y="1337"/>
                    <a:pt x="668" y="1350"/>
                  </a:cubicBezTo>
                  <a:cubicBezTo>
                    <a:pt x="681" y="1363"/>
                    <a:pt x="693" y="1363"/>
                    <a:pt x="693" y="1363"/>
                  </a:cubicBezTo>
                  <a:cubicBezTo>
                    <a:pt x="1059" y="1363"/>
                    <a:pt x="1361" y="1073"/>
                    <a:pt x="1374" y="707"/>
                  </a:cubicBezTo>
                  <a:cubicBezTo>
                    <a:pt x="1399" y="329"/>
                    <a:pt x="1109" y="14"/>
                    <a:pt x="731" y="2"/>
                  </a:cubicBezTo>
                  <a:cubicBezTo>
                    <a:pt x="716" y="1"/>
                    <a:pt x="700" y="0"/>
                    <a:pt x="68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238125" y="4378075"/>
              <a:ext cx="34025" cy="34050"/>
            </a:xfrm>
            <a:custGeom>
              <a:avLst/>
              <a:gdLst/>
              <a:ahLst/>
              <a:cxnLst/>
              <a:rect l="l" t="t" r="r" b="b"/>
              <a:pathLst>
                <a:path w="1361" h="1362" extrusionOk="0">
                  <a:moveTo>
                    <a:pt x="693" y="1"/>
                  </a:moveTo>
                  <a:cubicBezTo>
                    <a:pt x="315" y="1"/>
                    <a:pt x="0" y="291"/>
                    <a:pt x="0" y="669"/>
                  </a:cubicBezTo>
                  <a:cubicBezTo>
                    <a:pt x="0" y="1047"/>
                    <a:pt x="290" y="1349"/>
                    <a:pt x="668" y="1362"/>
                  </a:cubicBezTo>
                  <a:lnTo>
                    <a:pt x="680" y="1362"/>
                  </a:lnTo>
                  <a:cubicBezTo>
                    <a:pt x="1046" y="1362"/>
                    <a:pt x="1348" y="1059"/>
                    <a:pt x="1361" y="694"/>
                  </a:cubicBezTo>
                  <a:cubicBezTo>
                    <a:pt x="1361" y="316"/>
                    <a:pt x="1058" y="1"/>
                    <a:pt x="693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1498200" y="4216475"/>
              <a:ext cx="37825" cy="34375"/>
            </a:xfrm>
            <a:custGeom>
              <a:avLst/>
              <a:gdLst/>
              <a:ahLst/>
              <a:cxnLst/>
              <a:rect l="l" t="t" r="r" b="b"/>
              <a:pathLst>
                <a:path w="1513" h="1375" extrusionOk="0">
                  <a:moveTo>
                    <a:pt x="751" y="1"/>
                  </a:moveTo>
                  <a:cubicBezTo>
                    <a:pt x="690" y="1"/>
                    <a:pt x="629" y="9"/>
                    <a:pt x="568" y="26"/>
                  </a:cubicBezTo>
                  <a:cubicBezTo>
                    <a:pt x="215" y="127"/>
                    <a:pt x="0" y="505"/>
                    <a:pt x="101" y="870"/>
                  </a:cubicBezTo>
                  <a:cubicBezTo>
                    <a:pt x="177" y="1160"/>
                    <a:pt x="442" y="1362"/>
                    <a:pt x="757" y="1374"/>
                  </a:cubicBezTo>
                  <a:cubicBezTo>
                    <a:pt x="807" y="1362"/>
                    <a:pt x="870" y="1362"/>
                    <a:pt x="933" y="1349"/>
                  </a:cubicBezTo>
                  <a:cubicBezTo>
                    <a:pt x="1298" y="1236"/>
                    <a:pt x="1513" y="870"/>
                    <a:pt x="1412" y="505"/>
                  </a:cubicBezTo>
                  <a:cubicBezTo>
                    <a:pt x="1328" y="200"/>
                    <a:pt x="1052" y="1"/>
                    <a:pt x="75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271200" y="4178025"/>
              <a:ext cx="38125" cy="34075"/>
            </a:xfrm>
            <a:custGeom>
              <a:avLst/>
              <a:gdLst/>
              <a:ahLst/>
              <a:cxnLst/>
              <a:rect l="l" t="t" r="r" b="b"/>
              <a:pathLst>
                <a:path w="1525" h="1363" extrusionOk="0">
                  <a:moveTo>
                    <a:pt x="758" y="0"/>
                  </a:moveTo>
                  <a:cubicBezTo>
                    <a:pt x="478" y="0"/>
                    <a:pt x="216" y="176"/>
                    <a:pt x="126" y="455"/>
                  </a:cubicBezTo>
                  <a:cubicBezTo>
                    <a:pt x="0" y="808"/>
                    <a:pt x="189" y="1198"/>
                    <a:pt x="542" y="1324"/>
                  </a:cubicBezTo>
                  <a:cubicBezTo>
                    <a:pt x="605" y="1350"/>
                    <a:pt x="681" y="1362"/>
                    <a:pt x="769" y="1362"/>
                  </a:cubicBezTo>
                  <a:cubicBezTo>
                    <a:pt x="1059" y="1362"/>
                    <a:pt x="1311" y="1173"/>
                    <a:pt x="1411" y="909"/>
                  </a:cubicBezTo>
                  <a:cubicBezTo>
                    <a:pt x="1525" y="543"/>
                    <a:pt x="1336" y="165"/>
                    <a:pt x="983" y="39"/>
                  </a:cubicBezTo>
                  <a:cubicBezTo>
                    <a:pt x="909" y="13"/>
                    <a:pt x="833" y="0"/>
                    <a:pt x="75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1412825" y="4031775"/>
              <a:ext cx="39100" cy="34150"/>
            </a:xfrm>
            <a:custGeom>
              <a:avLst/>
              <a:gdLst/>
              <a:ahLst/>
              <a:cxnLst/>
              <a:rect l="l" t="t" r="r" b="b"/>
              <a:pathLst>
                <a:path w="1564" h="1366" extrusionOk="0">
                  <a:moveTo>
                    <a:pt x="784" y="1"/>
                  </a:moveTo>
                  <a:cubicBezTo>
                    <a:pt x="654" y="1"/>
                    <a:pt x="521" y="38"/>
                    <a:pt x="404" y="118"/>
                  </a:cubicBezTo>
                  <a:cubicBezTo>
                    <a:pt x="89" y="332"/>
                    <a:pt x="1" y="761"/>
                    <a:pt x="215" y="1063"/>
                  </a:cubicBezTo>
                  <a:cubicBezTo>
                    <a:pt x="341" y="1252"/>
                    <a:pt x="555" y="1365"/>
                    <a:pt x="782" y="1365"/>
                  </a:cubicBezTo>
                  <a:cubicBezTo>
                    <a:pt x="921" y="1365"/>
                    <a:pt x="1047" y="1328"/>
                    <a:pt x="1160" y="1252"/>
                  </a:cubicBezTo>
                  <a:cubicBezTo>
                    <a:pt x="1475" y="1050"/>
                    <a:pt x="1563" y="622"/>
                    <a:pt x="1349" y="307"/>
                  </a:cubicBezTo>
                  <a:cubicBezTo>
                    <a:pt x="1222" y="109"/>
                    <a:pt x="1006" y="1"/>
                    <a:pt x="78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367275" y="3999475"/>
              <a:ext cx="37825" cy="33675"/>
            </a:xfrm>
            <a:custGeom>
              <a:avLst/>
              <a:gdLst/>
              <a:ahLst/>
              <a:cxnLst/>
              <a:rect l="l" t="t" r="r" b="b"/>
              <a:pathLst>
                <a:path w="1513" h="1347" extrusionOk="0">
                  <a:moveTo>
                    <a:pt x="764" y="0"/>
                  </a:moveTo>
                  <a:cubicBezTo>
                    <a:pt x="561" y="0"/>
                    <a:pt x="361" y="92"/>
                    <a:pt x="227" y="263"/>
                  </a:cubicBezTo>
                  <a:cubicBezTo>
                    <a:pt x="0" y="566"/>
                    <a:pt x="51" y="982"/>
                    <a:pt x="353" y="1208"/>
                  </a:cubicBezTo>
                  <a:cubicBezTo>
                    <a:pt x="467" y="1297"/>
                    <a:pt x="605" y="1347"/>
                    <a:pt x="756" y="1347"/>
                  </a:cubicBezTo>
                  <a:cubicBezTo>
                    <a:pt x="971" y="1347"/>
                    <a:pt x="1172" y="1246"/>
                    <a:pt x="1298" y="1082"/>
                  </a:cubicBezTo>
                  <a:cubicBezTo>
                    <a:pt x="1512" y="780"/>
                    <a:pt x="1462" y="364"/>
                    <a:pt x="1172" y="137"/>
                  </a:cubicBezTo>
                  <a:cubicBezTo>
                    <a:pt x="1048" y="44"/>
                    <a:pt x="906" y="0"/>
                    <a:pt x="76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1275475" y="3883100"/>
              <a:ext cx="38150" cy="33825"/>
            </a:xfrm>
            <a:custGeom>
              <a:avLst/>
              <a:gdLst/>
              <a:ahLst/>
              <a:cxnLst/>
              <a:rect l="l" t="t" r="r" b="b"/>
              <a:pathLst>
                <a:path w="1526" h="1353" extrusionOk="0">
                  <a:moveTo>
                    <a:pt x="758" y="1"/>
                  </a:moveTo>
                  <a:cubicBezTo>
                    <a:pt x="558" y="1"/>
                    <a:pt x="359" y="88"/>
                    <a:pt x="227" y="256"/>
                  </a:cubicBezTo>
                  <a:cubicBezTo>
                    <a:pt x="1" y="546"/>
                    <a:pt x="51" y="974"/>
                    <a:pt x="341" y="1214"/>
                  </a:cubicBezTo>
                  <a:cubicBezTo>
                    <a:pt x="454" y="1302"/>
                    <a:pt x="606" y="1352"/>
                    <a:pt x="757" y="1352"/>
                  </a:cubicBezTo>
                  <a:cubicBezTo>
                    <a:pt x="958" y="1352"/>
                    <a:pt x="1160" y="1251"/>
                    <a:pt x="1286" y="1088"/>
                  </a:cubicBezTo>
                  <a:cubicBezTo>
                    <a:pt x="1525" y="798"/>
                    <a:pt x="1462" y="369"/>
                    <a:pt x="1173" y="143"/>
                  </a:cubicBezTo>
                  <a:cubicBezTo>
                    <a:pt x="1050" y="47"/>
                    <a:pt x="904" y="1"/>
                    <a:pt x="758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513750" y="3859050"/>
              <a:ext cx="38775" cy="33925"/>
            </a:xfrm>
            <a:custGeom>
              <a:avLst/>
              <a:gdLst/>
              <a:ahLst/>
              <a:cxnLst/>
              <a:rect l="l" t="t" r="r" b="b"/>
              <a:pathLst>
                <a:path w="1551" h="1357" extrusionOk="0">
                  <a:moveTo>
                    <a:pt x="780" y="0"/>
                  </a:moveTo>
                  <a:cubicBezTo>
                    <a:pt x="647" y="0"/>
                    <a:pt x="512" y="40"/>
                    <a:pt x="391" y="122"/>
                  </a:cubicBezTo>
                  <a:cubicBezTo>
                    <a:pt x="89" y="336"/>
                    <a:pt x="1" y="764"/>
                    <a:pt x="215" y="1067"/>
                  </a:cubicBezTo>
                  <a:cubicBezTo>
                    <a:pt x="341" y="1243"/>
                    <a:pt x="555" y="1357"/>
                    <a:pt x="782" y="1357"/>
                  </a:cubicBezTo>
                  <a:cubicBezTo>
                    <a:pt x="908" y="1357"/>
                    <a:pt x="1047" y="1319"/>
                    <a:pt x="1160" y="1243"/>
                  </a:cubicBezTo>
                  <a:cubicBezTo>
                    <a:pt x="1475" y="1029"/>
                    <a:pt x="1551" y="601"/>
                    <a:pt x="1336" y="298"/>
                  </a:cubicBezTo>
                  <a:cubicBezTo>
                    <a:pt x="1204" y="103"/>
                    <a:pt x="995" y="0"/>
                    <a:pt x="7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1098125" y="3784200"/>
              <a:ext cx="38150" cy="33800"/>
            </a:xfrm>
            <a:custGeom>
              <a:avLst/>
              <a:gdLst/>
              <a:ahLst/>
              <a:cxnLst/>
              <a:rect l="l" t="t" r="r" b="b"/>
              <a:pathLst>
                <a:path w="1526" h="1352" extrusionOk="0">
                  <a:moveTo>
                    <a:pt x="763" y="0"/>
                  </a:moveTo>
                  <a:cubicBezTo>
                    <a:pt x="485" y="0"/>
                    <a:pt x="225" y="168"/>
                    <a:pt x="126" y="444"/>
                  </a:cubicBezTo>
                  <a:cubicBezTo>
                    <a:pt x="0" y="797"/>
                    <a:pt x="177" y="1188"/>
                    <a:pt x="530" y="1314"/>
                  </a:cubicBezTo>
                  <a:cubicBezTo>
                    <a:pt x="605" y="1339"/>
                    <a:pt x="681" y="1352"/>
                    <a:pt x="756" y="1352"/>
                  </a:cubicBezTo>
                  <a:cubicBezTo>
                    <a:pt x="1046" y="1352"/>
                    <a:pt x="1298" y="1175"/>
                    <a:pt x="1399" y="911"/>
                  </a:cubicBezTo>
                  <a:cubicBezTo>
                    <a:pt x="1525" y="558"/>
                    <a:pt x="1349" y="167"/>
                    <a:pt x="996" y="41"/>
                  </a:cubicBezTo>
                  <a:cubicBezTo>
                    <a:pt x="919" y="14"/>
                    <a:pt x="840" y="0"/>
                    <a:pt x="76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697425" y="3771525"/>
              <a:ext cx="37825" cy="33875"/>
            </a:xfrm>
            <a:custGeom>
              <a:avLst/>
              <a:gdLst/>
              <a:ahLst/>
              <a:cxnLst/>
              <a:rect l="l" t="t" r="r" b="b"/>
              <a:pathLst>
                <a:path w="1513" h="1355" extrusionOk="0">
                  <a:moveTo>
                    <a:pt x="767" y="1"/>
                  </a:moveTo>
                  <a:cubicBezTo>
                    <a:pt x="701" y="1"/>
                    <a:pt x="634" y="11"/>
                    <a:pt x="567" y="31"/>
                  </a:cubicBezTo>
                  <a:cubicBezTo>
                    <a:pt x="202" y="132"/>
                    <a:pt x="0" y="510"/>
                    <a:pt x="101" y="876"/>
                  </a:cubicBezTo>
                  <a:cubicBezTo>
                    <a:pt x="189" y="1166"/>
                    <a:pt x="454" y="1355"/>
                    <a:pt x="756" y="1355"/>
                  </a:cubicBezTo>
                  <a:cubicBezTo>
                    <a:pt x="819" y="1355"/>
                    <a:pt x="895" y="1355"/>
                    <a:pt x="958" y="1329"/>
                  </a:cubicBezTo>
                  <a:cubicBezTo>
                    <a:pt x="1311" y="1229"/>
                    <a:pt x="1512" y="850"/>
                    <a:pt x="1411" y="485"/>
                  </a:cubicBezTo>
                  <a:cubicBezTo>
                    <a:pt x="1329" y="197"/>
                    <a:pt x="1061" y="1"/>
                    <a:pt x="76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900600" y="3745825"/>
              <a:ext cx="34375" cy="34050"/>
            </a:xfrm>
            <a:custGeom>
              <a:avLst/>
              <a:gdLst/>
              <a:ahLst/>
              <a:cxnLst/>
              <a:rect l="l" t="t" r="r" b="b"/>
              <a:pathLst>
                <a:path w="1375" h="1362" extrusionOk="0">
                  <a:moveTo>
                    <a:pt x="683" y="1"/>
                  </a:moveTo>
                  <a:cubicBezTo>
                    <a:pt x="316" y="1"/>
                    <a:pt x="26" y="286"/>
                    <a:pt x="13" y="656"/>
                  </a:cubicBezTo>
                  <a:cubicBezTo>
                    <a:pt x="1" y="1034"/>
                    <a:pt x="290" y="1349"/>
                    <a:pt x="668" y="1362"/>
                  </a:cubicBezTo>
                  <a:lnTo>
                    <a:pt x="681" y="1362"/>
                  </a:lnTo>
                  <a:cubicBezTo>
                    <a:pt x="1059" y="1362"/>
                    <a:pt x="1349" y="1072"/>
                    <a:pt x="1362" y="707"/>
                  </a:cubicBezTo>
                  <a:cubicBezTo>
                    <a:pt x="1374" y="329"/>
                    <a:pt x="1084" y="14"/>
                    <a:pt x="706" y="1"/>
                  </a:cubicBezTo>
                  <a:cubicBezTo>
                    <a:pt x="698" y="1"/>
                    <a:pt x="690" y="1"/>
                    <a:pt x="683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27"/>
          <p:cNvSpPr txBox="1">
            <a:spLocks noGrp="1"/>
          </p:cNvSpPr>
          <p:nvPr>
            <p:ph type="subTitle" idx="4294967295"/>
          </p:nvPr>
        </p:nvSpPr>
        <p:spPr>
          <a:xfrm>
            <a:off x="706800" y="837075"/>
            <a:ext cx="7850100" cy="3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Los datos se obtuvieron del API de Twitter y del dataset proporcionado y cuentan con las siguientes características seleccionadas para el análisis: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Dataset: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User_name: Twitter handle [string]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User_followers: Número de seguidores [int]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User_friends: Número de amigos [int]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Date: Fecha y hora del tweet [datetime]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Text: Contenido del tweet [string]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Hashtags: Hashtags utilizados en el tweet [string]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Retweets: Retweets recibidos hasta la fecha de extracción de la información [int]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Favourites: Número de likes obtenidos hasta la fecha de extracción de la información [int]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Verified: Si el usuario está verificado o no [boolean]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API: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Country_code: País de donde provienen los tweets [string]</a:t>
            </a:r>
            <a:endParaRPr sz="13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300"/>
              <a:t>Place_full_name: Nombre de donde se publicó el tweet (Ciudad, Estado) [string]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Lat: Latitud [float]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Lng: Longitud [float]</a:t>
            </a:r>
            <a:endParaRPr sz="13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8"/>
          <p:cNvSpPr txBox="1">
            <a:spLocks noGrp="1"/>
          </p:cNvSpPr>
          <p:nvPr>
            <p:ph type="ctrTitle"/>
          </p:nvPr>
        </p:nvSpPr>
        <p:spPr>
          <a:xfrm>
            <a:off x="1679663" y="1299925"/>
            <a:ext cx="3628500" cy="13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set de entrenamiento</a:t>
            </a:r>
            <a:endParaRPr sz="4000"/>
          </a:p>
        </p:txBody>
      </p:sp>
      <p:sp>
        <p:nvSpPr>
          <p:cNvPr id="588" name="Google Shape;588;p28"/>
          <p:cNvSpPr txBox="1">
            <a:spLocks noGrp="1"/>
          </p:cNvSpPr>
          <p:nvPr>
            <p:ph type="subTitle" idx="1"/>
          </p:nvPr>
        </p:nvSpPr>
        <p:spPr>
          <a:xfrm>
            <a:off x="1853375" y="2473575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Obtenidos del API de twitter y la información brindada. </a:t>
            </a:r>
            <a:endParaRPr/>
          </a:p>
        </p:txBody>
      </p:sp>
      <p:sp>
        <p:nvSpPr>
          <p:cNvPr id="589" name="Google Shape;589;p28"/>
          <p:cNvSpPr/>
          <p:nvPr/>
        </p:nvSpPr>
        <p:spPr>
          <a:xfrm>
            <a:off x="5844663" y="1243800"/>
            <a:ext cx="1867500" cy="176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8"/>
          <p:cNvSpPr txBox="1">
            <a:spLocks noGrp="1"/>
          </p:cNvSpPr>
          <p:nvPr>
            <p:ph type="title" idx="2"/>
          </p:nvPr>
        </p:nvSpPr>
        <p:spPr>
          <a:xfrm>
            <a:off x="5896688" y="1486950"/>
            <a:ext cx="1777500" cy="12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53,188</a:t>
            </a:r>
            <a:r>
              <a:rPr lang="en" sz="5000">
                <a:solidFill>
                  <a:schemeClr val="dk2"/>
                </a:solidFill>
              </a:rPr>
              <a:t> </a:t>
            </a:r>
            <a:r>
              <a:rPr lang="en" sz="4000">
                <a:solidFill>
                  <a:schemeClr val="dk2"/>
                </a:solidFill>
              </a:rPr>
              <a:t>obs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591" name="Google Shape;591;p28"/>
          <p:cNvSpPr/>
          <p:nvPr/>
        </p:nvSpPr>
        <p:spPr>
          <a:xfrm>
            <a:off x="1432263" y="3925125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8"/>
          <p:cNvSpPr/>
          <p:nvPr/>
        </p:nvSpPr>
        <p:spPr>
          <a:xfrm>
            <a:off x="1431738" y="3925125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3" name="Google Shape;593;p28"/>
          <p:cNvCxnSpPr>
            <a:stCxn id="589" idx="2"/>
          </p:cNvCxnSpPr>
          <p:nvPr/>
        </p:nvCxnSpPr>
        <p:spPr>
          <a:xfrm>
            <a:off x="6778413" y="3009900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8"/>
          <p:cNvSpPr txBox="1"/>
          <p:nvPr/>
        </p:nvSpPr>
        <p:spPr>
          <a:xfrm>
            <a:off x="3183700" y="4190725"/>
            <a:ext cx="14331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9"/>
          <p:cNvSpPr txBox="1">
            <a:spLocks noGrp="1"/>
          </p:cNvSpPr>
          <p:nvPr>
            <p:ph type="ctrTitle" idx="4"/>
          </p:nvPr>
        </p:nvSpPr>
        <p:spPr>
          <a:xfrm>
            <a:off x="1121950" y="3486725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Caracteres innecesarios</a:t>
            </a:r>
            <a:endParaRPr/>
          </a:p>
        </p:txBody>
      </p:sp>
      <p:sp>
        <p:nvSpPr>
          <p:cNvPr id="600" name="Google Shape;600;p29"/>
          <p:cNvSpPr txBox="1">
            <a:spLocks noGrp="1"/>
          </p:cNvSpPr>
          <p:nvPr>
            <p:ph type="subTitle" idx="7"/>
          </p:nvPr>
        </p:nvSpPr>
        <p:spPr>
          <a:xfrm>
            <a:off x="5607580" y="3979031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handlers y hashtags</a:t>
            </a:r>
            <a:endParaRPr/>
          </a:p>
        </p:txBody>
      </p:sp>
      <p:sp>
        <p:nvSpPr>
          <p:cNvPr id="601" name="Google Shape;601;p29"/>
          <p:cNvSpPr txBox="1">
            <a:spLocks noGrp="1"/>
          </p:cNvSpPr>
          <p:nvPr>
            <p:ph type="subTitle" idx="5"/>
          </p:nvPr>
        </p:nvSpPr>
        <p:spPr>
          <a:xfrm>
            <a:off x="1107891" y="3979031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Incluyendo espacios dobles e hipervínculos</a:t>
            </a:r>
            <a:endParaRPr/>
          </a:p>
        </p:txBody>
      </p:sp>
      <p:sp>
        <p:nvSpPr>
          <p:cNvPr id="602" name="Google Shape;602;p29"/>
          <p:cNvSpPr txBox="1">
            <a:spLocks noGrp="1"/>
          </p:cNvSpPr>
          <p:nvPr>
            <p:ph type="ctrTitle" idx="6"/>
          </p:nvPr>
        </p:nvSpPr>
        <p:spPr>
          <a:xfrm>
            <a:off x="5607580" y="3486731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Información adicional</a:t>
            </a:r>
            <a:endParaRPr/>
          </a:p>
        </p:txBody>
      </p:sp>
      <p:sp>
        <p:nvSpPr>
          <p:cNvPr id="603" name="Google Shape;603;p29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LIMPIEZA</a:t>
            </a:r>
            <a:endParaRPr sz="3000"/>
          </a:p>
        </p:txBody>
      </p:sp>
      <p:sp>
        <p:nvSpPr>
          <p:cNvPr id="604" name="Google Shape;604;p29"/>
          <p:cNvSpPr txBox="1">
            <a:spLocks noGrp="1"/>
          </p:cNvSpPr>
          <p:nvPr>
            <p:ph type="subTitle" idx="1"/>
          </p:nvPr>
        </p:nvSpPr>
        <p:spPr>
          <a:xfrm>
            <a:off x="641575" y="1046050"/>
            <a:ext cx="7887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Para realizar el análisis de sentimientos encontrados en los tweets, se realizó una limpieza del dataset. Se removieron:</a:t>
            </a:r>
            <a:endParaRPr sz="1500"/>
          </a:p>
        </p:txBody>
      </p:sp>
      <p:pic>
        <p:nvPicPr>
          <p:cNvPr id="605" name="Google Shape;6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88" y="1995763"/>
            <a:ext cx="8102477" cy="136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0"/>
          <p:cNvSpPr txBox="1">
            <a:spLocks noGrp="1"/>
          </p:cNvSpPr>
          <p:nvPr>
            <p:ph type="ctrTitle" idx="4"/>
          </p:nvPr>
        </p:nvSpPr>
        <p:spPr>
          <a:xfrm>
            <a:off x="1140650" y="3748575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Obtener Latitud y Longitud</a:t>
            </a:r>
            <a:endParaRPr/>
          </a:p>
        </p:txBody>
      </p:sp>
      <p:sp>
        <p:nvSpPr>
          <p:cNvPr id="611" name="Google Shape;611;p30"/>
          <p:cNvSpPr txBox="1">
            <a:spLocks noGrp="1"/>
          </p:cNvSpPr>
          <p:nvPr>
            <p:ph type="subTitle" idx="7"/>
          </p:nvPr>
        </p:nvSpPr>
        <p:spPr>
          <a:xfrm>
            <a:off x="5508225" y="4091025"/>
            <a:ext cx="2381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 la información de los tweets y las ciudades</a:t>
            </a:r>
            <a:endParaRPr/>
          </a:p>
        </p:txBody>
      </p:sp>
      <p:sp>
        <p:nvSpPr>
          <p:cNvPr id="612" name="Google Shape;612;p30"/>
          <p:cNvSpPr txBox="1">
            <a:spLocks noGrp="1"/>
          </p:cNvSpPr>
          <p:nvPr>
            <p:ph type="subTitle" idx="5"/>
          </p:nvPr>
        </p:nvSpPr>
        <p:spPr>
          <a:xfrm>
            <a:off x="1047400" y="4240875"/>
            <a:ext cx="2253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base de los nombres de las ciudades</a:t>
            </a:r>
            <a:endParaRPr/>
          </a:p>
        </p:txBody>
      </p:sp>
      <p:sp>
        <p:nvSpPr>
          <p:cNvPr id="613" name="Google Shape;613;p30"/>
          <p:cNvSpPr txBox="1">
            <a:spLocks noGrp="1"/>
          </p:cNvSpPr>
          <p:nvPr>
            <p:ph type="ctrTitle" idx="6"/>
          </p:nvPr>
        </p:nvSpPr>
        <p:spPr>
          <a:xfrm>
            <a:off x="5825025" y="3824252"/>
            <a:ext cx="1747800" cy="41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</a:t>
            </a:r>
            <a:endParaRPr/>
          </a:p>
        </p:txBody>
      </p:sp>
      <p:sp>
        <p:nvSpPr>
          <p:cNvPr id="614" name="Google Shape;614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PREPARACIÓN</a:t>
            </a:r>
            <a:endParaRPr sz="3000"/>
          </a:p>
        </p:txBody>
      </p:sp>
      <p:sp>
        <p:nvSpPr>
          <p:cNvPr id="615" name="Google Shape;615;p30"/>
          <p:cNvSpPr txBox="1">
            <a:spLocks noGrp="1"/>
          </p:cNvSpPr>
          <p:nvPr>
            <p:ph type="subTitle" idx="1"/>
          </p:nvPr>
        </p:nvSpPr>
        <p:spPr>
          <a:xfrm>
            <a:off x="641575" y="1046050"/>
            <a:ext cx="78873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Adicionalmente, se crearon variables que nos permitan conocer información más detallada de la locación  de los usuarios al momento de crear el tweet, utilizando el dataset </a:t>
            </a:r>
            <a:r>
              <a:rPr lang="en" sz="1500" i="1"/>
              <a:t>uscities.csv</a:t>
            </a:r>
            <a:r>
              <a:rPr lang="en" sz="1500"/>
              <a:t>:</a:t>
            </a:r>
            <a:endParaRPr sz="1500"/>
          </a:p>
        </p:txBody>
      </p:sp>
      <p:pic>
        <p:nvPicPr>
          <p:cNvPr id="616" name="Google Shape;6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850" y="1888876"/>
            <a:ext cx="7780726" cy="17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1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EXPLORATORIO</a:t>
            </a:r>
            <a:endParaRPr sz="3000"/>
          </a:p>
        </p:txBody>
      </p:sp>
      <p:sp>
        <p:nvSpPr>
          <p:cNvPr id="622" name="Google Shape;622;p31"/>
          <p:cNvSpPr txBox="1">
            <a:spLocks noGrp="1"/>
          </p:cNvSpPr>
          <p:nvPr>
            <p:ph type="subTitle" idx="5"/>
          </p:nvPr>
        </p:nvSpPr>
        <p:spPr>
          <a:xfrm>
            <a:off x="618800" y="1034025"/>
            <a:ext cx="78354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análisis exploratorio completo puede encontrarse aquí: https://drive.google.com/file/d/19pQ9B4xyscxF3E0WY5J9EWpAOCa34kEa/view?usp=sharing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Información general del dataset.</a:t>
            </a:r>
            <a:endParaRPr/>
          </a:p>
        </p:txBody>
      </p:sp>
      <p:pic>
        <p:nvPicPr>
          <p:cNvPr id="623" name="Google Shape;6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97" y="2155625"/>
            <a:ext cx="7433401" cy="26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Microsoft Office PowerPoint</Application>
  <PresentationFormat>On-screen Show (16:9)</PresentationFormat>
  <Paragraphs>103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Advent Pro SemiBold</vt:lpstr>
      <vt:lpstr>Nunito Light</vt:lpstr>
      <vt:lpstr>Maven Pro</vt:lpstr>
      <vt:lpstr>Arial</vt:lpstr>
      <vt:lpstr>Fira Sans Extra Condensed Medium</vt:lpstr>
      <vt:lpstr>Share Tech</vt:lpstr>
      <vt:lpstr>Livvic Light</vt:lpstr>
      <vt:lpstr>Fira Sans Condensed Medium</vt:lpstr>
      <vt:lpstr>Data Science Consulting by Slidesgo</vt:lpstr>
      <vt:lpstr>COVID-19 VACCINES TWEETS SENTIMENT ANALYSIS</vt:lpstr>
      <vt:lpstr>ANÁLISIS EXPLORATORIO</vt:lpstr>
      <vt:lpstr>FORMULACIÓN</vt:lpstr>
      <vt:lpstr>SENTIMIENTOS</vt:lpstr>
      <vt:lpstr>DATOS</vt:lpstr>
      <vt:lpstr>Data set de entrenamiento</vt:lpstr>
      <vt:lpstr>Caracteres innecesarios</vt:lpstr>
      <vt:lpstr>Obtener Latitud y Longitud</vt:lpstr>
      <vt:lpstr>ANÁLISIS EXPLORATORIO</vt:lpstr>
      <vt:lpstr>ANÁLISIS EXPLORATORIO</vt:lpstr>
      <vt:lpstr>ANÁLISIS EXPLORATORIO</vt:lpstr>
      <vt:lpstr>Correlaciones</vt:lpstr>
      <vt:lpstr>Análisis de sentimiento </vt:lpstr>
      <vt:lpstr>Resultados.</vt:lpstr>
      <vt:lpstr>RESULTADO DEL MODELO</vt:lpstr>
      <vt:lpstr>INSIGHTS DEL MODELO</vt:lpstr>
      <vt:lpstr>PALABRAS MÁS USADAS POR SENTIMIENTO</vt:lpstr>
      <vt:lpstr>STREAMLINE</vt:lpstr>
      <vt:lpstr>Next steps.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VACCINES TWEETS SENTIMENT ANALYSIS</dc:title>
  <dc:creator>Luz Eunice Angeles Ochoa</dc:creator>
  <cp:lastModifiedBy>Luz Eunice Angeles Ochoa</cp:lastModifiedBy>
  <cp:revision>1</cp:revision>
  <dcterms:modified xsi:type="dcterms:W3CDTF">2021-05-17T15:28:36Z</dcterms:modified>
</cp:coreProperties>
</file>