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dvent Pro SemiBold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60CB0-561C-4CC2-A0BD-5A9629D59D3E}">
  <a:tblStyle styleId="{7E960CB0-561C-4CC2-A0BD-5A9629D59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a5dea7d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da5dea7d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a5dea7dc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a5dea7dc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da5dea7d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da5dea7d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da5dea7dc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da5dea7dc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c52a2e8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c52a2e8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a5dea7dc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a5dea7dc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a2d7008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a2d7008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da5dea7d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da5dea7d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a5dea7dc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da5dea7dc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a5dea7d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a5dea7d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049550" y="751900"/>
            <a:ext cx="7044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COVID-19 VACCINES</a:t>
            </a:r>
            <a:r>
              <a:rPr lang="en" sz="4500">
                <a:solidFill>
                  <a:schemeClr val="accent2"/>
                </a:solidFill>
              </a:rPr>
              <a:t> </a:t>
            </a:r>
            <a:r>
              <a:rPr lang="en" sz="4500">
                <a:solidFill>
                  <a:schemeClr val="accent2"/>
                </a:solidFill>
              </a:rPr>
              <a:t>TWEETS </a:t>
            </a:r>
            <a:r>
              <a:rPr lang="en" sz="4500"/>
              <a:t>SENTIMENT ANALYSIS</a:t>
            </a:r>
            <a:endParaRPr sz="4500"/>
          </a:p>
        </p:txBody>
      </p:sp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5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Martínez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Emiliano Etienne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Josué Maldonado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Rocabado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4108980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2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29" name="Google Shape;629;p32"/>
          <p:cNvSpPr txBox="1"/>
          <p:nvPr>
            <p:ph idx="5" type="subTitle"/>
          </p:nvPr>
        </p:nvSpPr>
        <p:spPr>
          <a:xfrm>
            <a:off x="618800" y="1034025"/>
            <a:ext cx="783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Observamos información general de las variables más importantes del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el número de followers:</a:t>
            </a:r>
            <a:endParaRPr/>
          </a:p>
        </p:txBody>
      </p:sp>
      <p:pic>
        <p:nvPicPr>
          <p:cNvPr id="630" name="Google Shape;6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63" y="1656374"/>
            <a:ext cx="7441276" cy="16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2"/>
          <p:cNvSpPr txBox="1"/>
          <p:nvPr>
            <p:ph idx="5" type="subTitle"/>
          </p:nvPr>
        </p:nvSpPr>
        <p:spPr>
          <a:xfrm>
            <a:off x="654315" y="3384100"/>
            <a:ext cx="186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los hashtags:</a:t>
            </a:r>
            <a:endParaRPr/>
          </a:p>
        </p:txBody>
      </p:sp>
      <p:pic>
        <p:nvPicPr>
          <p:cNvPr id="632" name="Google Shape;632;p32"/>
          <p:cNvPicPr preferRelativeResize="0"/>
          <p:nvPr/>
        </p:nvPicPr>
        <p:blipFill rotWithShape="1">
          <a:blip r:embed="rId4">
            <a:alphaModFix/>
          </a:blip>
          <a:srcRect b="10144" l="0" r="0" t="0"/>
          <a:stretch/>
        </p:blipFill>
        <p:spPr>
          <a:xfrm>
            <a:off x="2632650" y="3521525"/>
            <a:ext cx="5073276" cy="1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38" name="Google Shape;638;p33"/>
          <p:cNvSpPr txBox="1"/>
          <p:nvPr>
            <p:ph idx="5" type="subTitle"/>
          </p:nvPr>
        </p:nvSpPr>
        <p:spPr>
          <a:xfrm>
            <a:off x="618800" y="1034025"/>
            <a:ext cx="783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Usuarios verificados:</a:t>
            </a:r>
            <a:endParaRPr/>
          </a:p>
        </p:txBody>
      </p:sp>
      <p:pic>
        <p:nvPicPr>
          <p:cNvPr id="639" name="Google Shape;6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00" y="1688962"/>
            <a:ext cx="8114601" cy="1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Correlaciones</a:t>
            </a:r>
            <a:endParaRPr sz="3000"/>
          </a:p>
        </p:txBody>
      </p:sp>
      <p:sp>
        <p:nvSpPr>
          <p:cNvPr id="645" name="Google Shape;645;p34"/>
          <p:cNvSpPr txBox="1"/>
          <p:nvPr>
            <p:ph idx="5" type="subTitle"/>
          </p:nvPr>
        </p:nvSpPr>
        <p:spPr>
          <a:xfrm>
            <a:off x="618800" y="1034025"/>
            <a:ext cx="15603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Correlación Phik:</a:t>
            </a:r>
            <a:endParaRPr/>
          </a:p>
        </p:txBody>
      </p:sp>
      <p:pic>
        <p:nvPicPr>
          <p:cNvPr id="646" name="Google Shape;6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0" y="1141875"/>
            <a:ext cx="4546820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/>
          <p:nvPr>
            <p:ph idx="1" type="body"/>
          </p:nvPr>
        </p:nvSpPr>
        <p:spPr>
          <a:xfrm>
            <a:off x="597375" y="1438000"/>
            <a:ext cx="72369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Se utilizó el clasificador Vader de nltk para dar las labels al data set dado. </a:t>
            </a:r>
            <a:endParaRPr sz="1900"/>
          </a:p>
          <a:p>
            <a:pPr indent="-24765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Utilizamos datos de la Api de twitter para nivelar el dataset.</a:t>
            </a:r>
            <a:endParaRPr sz="1900"/>
          </a:p>
          <a:p>
            <a:pPr indent="-24765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Utilizamos un word2vect pre-entrenado de keras para </a:t>
            </a:r>
            <a:r>
              <a:rPr lang="en" sz="1900"/>
              <a:t>convertir</a:t>
            </a:r>
            <a:r>
              <a:rPr lang="en" sz="1900"/>
              <a:t> las palabras a vectores.</a:t>
            </a:r>
            <a:endParaRPr sz="1900"/>
          </a:p>
          <a:p>
            <a:pPr indent="-24765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Maven Pro"/>
              <a:buChar char="●"/>
            </a:pPr>
            <a:r>
              <a:rPr lang="en" sz="1900"/>
              <a:t>Se entrenó una Long Short Term Memory Neural network.</a:t>
            </a:r>
            <a:endParaRPr sz="1900"/>
          </a:p>
        </p:txBody>
      </p:sp>
      <p:sp>
        <p:nvSpPr>
          <p:cNvPr id="652" name="Google Shape;652;p3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sentimiento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6"/>
          <p:cNvSpPr/>
          <p:nvPr/>
        </p:nvSpPr>
        <p:spPr>
          <a:xfrm>
            <a:off x="819300" y="2003575"/>
            <a:ext cx="7155300" cy="203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6"/>
          <p:cNvSpPr/>
          <p:nvPr/>
        </p:nvSpPr>
        <p:spPr>
          <a:xfrm>
            <a:off x="952950" y="2111850"/>
            <a:ext cx="6910500" cy="178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Resultados.</a:t>
            </a:r>
            <a:endParaRPr/>
          </a:p>
        </p:txBody>
      </p:sp>
      <p:grpSp>
        <p:nvGrpSpPr>
          <p:cNvPr id="660" name="Google Shape;660;p36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61" name="Google Shape;661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66" name="Google Shape;666;p36"/>
          <p:cNvGraphicFramePr/>
          <p:nvPr/>
        </p:nvGraphicFramePr>
        <p:xfrm>
          <a:off x="1200978" y="1513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{7E960CB0-561C-4CC2-A0BD-5A9629D59D3E}</a:tableStyleId>
              </a:tblPr>
              <a:tblGrid>
                <a:gridCol w="1901200"/>
                <a:gridCol w="1334450"/>
                <a:gridCol w="3674925"/>
              </a:tblGrid>
              <a:tr h="6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ACCURACY</a:t>
                      </a:r>
                      <a:endParaRPr sz="17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Loss function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Red neuronal con neutral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70%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Categorical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cross entropy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Red neuronal sin neutral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86%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Binary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cross entropy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/>
          <p:nvPr/>
        </p:nvSpPr>
        <p:spPr>
          <a:xfrm>
            <a:off x="2458775" y="1423188"/>
            <a:ext cx="4495800" cy="285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7"/>
          <p:cNvSpPr txBox="1"/>
          <p:nvPr>
            <p:ph type="ctrTitle"/>
          </p:nvPr>
        </p:nvSpPr>
        <p:spPr>
          <a:xfrm>
            <a:off x="654300" y="23200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DEL MODELO</a:t>
            </a:r>
            <a:endParaRPr/>
          </a:p>
        </p:txBody>
      </p:sp>
      <p:pic>
        <p:nvPicPr>
          <p:cNvPr id="673" name="Google Shape;6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300" y="1423200"/>
            <a:ext cx="4330750" cy="2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7"/>
          <p:cNvSpPr txBox="1"/>
          <p:nvPr>
            <p:ph idx="4294967295" type="subTitle"/>
          </p:nvPr>
        </p:nvSpPr>
        <p:spPr>
          <a:xfrm>
            <a:off x="654300" y="809800"/>
            <a:ext cx="78354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Gráfica de pérdida por validación y entrenamiento del modelo durante 16 epochs.</a:t>
            </a:r>
            <a:endParaRPr/>
          </a:p>
        </p:txBody>
      </p:sp>
      <p:pic>
        <p:nvPicPr>
          <p:cNvPr id="675" name="Google Shape;6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775" y="4492125"/>
            <a:ext cx="8644451" cy="2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7"/>
          <p:cNvSpPr txBox="1"/>
          <p:nvPr/>
        </p:nvSpPr>
        <p:spPr>
          <a:xfrm>
            <a:off x="526750" y="2433000"/>
            <a:ext cx="17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88% accuracy (training-set)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7350050" y="2251625"/>
            <a:ext cx="145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86% validation accuracy (test-set)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8"/>
          <p:cNvSpPr txBox="1"/>
          <p:nvPr>
            <p:ph type="ctrTitle"/>
          </p:nvPr>
        </p:nvSpPr>
        <p:spPr>
          <a:xfrm>
            <a:off x="618825" y="649950"/>
            <a:ext cx="480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DEL MODELO</a:t>
            </a:r>
            <a:endParaRPr/>
          </a:p>
        </p:txBody>
      </p:sp>
      <p:sp>
        <p:nvSpPr>
          <p:cNvPr id="683" name="Google Shape;683;p38"/>
          <p:cNvSpPr txBox="1"/>
          <p:nvPr>
            <p:ph idx="1" type="body"/>
          </p:nvPr>
        </p:nvSpPr>
        <p:spPr>
          <a:xfrm>
            <a:off x="618825" y="1526700"/>
            <a:ext cx="7498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Utilizar 16 EPOCs nos brinda el mejor resultado.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El modelo funciona mejor sin valores neutrales [positivos, negativos].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9"/>
          <p:cNvSpPr txBox="1"/>
          <p:nvPr>
            <p:ph idx="4" type="ctrTitle"/>
          </p:nvPr>
        </p:nvSpPr>
        <p:spPr>
          <a:xfrm>
            <a:off x="618825" y="411675"/>
            <a:ext cx="65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MÁS USADAS POR SENTIMIENTO</a:t>
            </a:r>
            <a:endParaRPr/>
          </a:p>
        </p:txBody>
      </p:sp>
      <p:pic>
        <p:nvPicPr>
          <p:cNvPr id="689" name="Google Shape;689;p39"/>
          <p:cNvPicPr preferRelativeResize="0"/>
          <p:nvPr/>
        </p:nvPicPr>
        <p:blipFill rotWithShape="1">
          <a:blip r:embed="rId3">
            <a:alphaModFix/>
          </a:blip>
          <a:srcRect b="0" l="1758" r="0" t="0"/>
          <a:stretch/>
        </p:blipFill>
        <p:spPr>
          <a:xfrm>
            <a:off x="219325" y="1515850"/>
            <a:ext cx="4210874" cy="2295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9"/>
          <p:cNvPicPr preferRelativeResize="0"/>
          <p:nvPr/>
        </p:nvPicPr>
        <p:blipFill rotWithShape="1">
          <a:blip r:embed="rId4">
            <a:alphaModFix/>
          </a:blip>
          <a:srcRect b="0" l="1497" r="0" t="0"/>
          <a:stretch/>
        </p:blipFill>
        <p:spPr>
          <a:xfrm>
            <a:off x="4563000" y="1515850"/>
            <a:ext cx="4210873" cy="229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5" name="Google Shape;695;p40"/>
          <p:cNvCxnSpPr>
            <a:endCxn id="696" idx="1"/>
          </p:cNvCxnSpPr>
          <p:nvPr/>
        </p:nvCxnSpPr>
        <p:spPr>
          <a:xfrm flipH="1" rot="5400000">
            <a:off x="807775" y="2397750"/>
            <a:ext cx="2409300" cy="557400"/>
          </a:xfrm>
          <a:prstGeom prst="bentConnector4">
            <a:avLst>
              <a:gd fmla="val 37234" name="adj1"/>
              <a:gd fmla="val 142721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40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STREAMLINE</a:t>
            </a:r>
            <a:endParaRPr sz="7000"/>
          </a:p>
        </p:txBody>
      </p:sp>
      <p:sp>
        <p:nvSpPr>
          <p:cNvPr id="697" name="Google Shape;697;p40"/>
          <p:cNvSpPr txBox="1"/>
          <p:nvPr>
            <p:ph idx="1" type="body"/>
          </p:nvPr>
        </p:nvSpPr>
        <p:spPr>
          <a:xfrm>
            <a:off x="1412875" y="2086950"/>
            <a:ext cx="63183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visualización en un dashboard diseñado en Power BI, utilizando múltiples herramientas de Azure.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/>
          <p:nvPr/>
        </p:nvSpPr>
        <p:spPr>
          <a:xfrm>
            <a:off x="939000" y="3869000"/>
            <a:ext cx="550542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1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steps.</a:t>
            </a:r>
            <a:endParaRPr/>
          </a:p>
        </p:txBody>
      </p:sp>
      <p:sp>
        <p:nvSpPr>
          <p:cNvPr id="705" name="Google Shape;705;p41"/>
          <p:cNvSpPr txBox="1"/>
          <p:nvPr>
            <p:ph idx="4294967295" type="subTitle"/>
          </p:nvPr>
        </p:nvSpPr>
        <p:spPr>
          <a:xfrm>
            <a:off x="2839025" y="411675"/>
            <a:ext cx="2927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Una app con azure que nos de el sentimiento en tiempo real.</a:t>
            </a:r>
            <a:endParaRPr sz="1500"/>
          </a:p>
        </p:txBody>
      </p:sp>
      <p:pic>
        <p:nvPicPr>
          <p:cNvPr id="706" name="Google Shape;7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75" y="2452675"/>
            <a:ext cx="1151250" cy="11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1"/>
          <p:cNvSpPr txBox="1"/>
          <p:nvPr>
            <p:ph idx="4294967295" type="subTitle"/>
          </p:nvPr>
        </p:nvSpPr>
        <p:spPr>
          <a:xfrm>
            <a:off x="823325" y="1977850"/>
            <a:ext cx="11514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Twitter API</a:t>
            </a:r>
            <a:endParaRPr sz="1500"/>
          </a:p>
        </p:txBody>
      </p:sp>
      <p:pic>
        <p:nvPicPr>
          <p:cNvPr id="708" name="Google Shape;7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621" y="2587575"/>
            <a:ext cx="1777729" cy="9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1"/>
          <p:cNvSpPr txBox="1"/>
          <p:nvPr>
            <p:ph idx="4294967295" type="subTitle"/>
          </p:nvPr>
        </p:nvSpPr>
        <p:spPr>
          <a:xfrm>
            <a:off x="2036836" y="1977850"/>
            <a:ext cx="16533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Azure Databricks</a:t>
            </a:r>
            <a:endParaRPr sz="1500"/>
          </a:p>
        </p:txBody>
      </p:sp>
      <p:pic>
        <p:nvPicPr>
          <p:cNvPr id="710" name="Google Shape;7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88" y="2565763"/>
            <a:ext cx="771673" cy="79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1"/>
          <p:cNvSpPr txBox="1"/>
          <p:nvPr>
            <p:ph idx="4294967295" type="subTitle"/>
          </p:nvPr>
        </p:nvSpPr>
        <p:spPr>
          <a:xfrm>
            <a:off x="3752213" y="1977838"/>
            <a:ext cx="11514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Event Hub</a:t>
            </a:r>
            <a:endParaRPr sz="1500"/>
          </a:p>
        </p:txBody>
      </p:sp>
      <p:pic>
        <p:nvPicPr>
          <p:cNvPr id="712" name="Google Shape;71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5725" y="2527275"/>
            <a:ext cx="1653300" cy="867977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1"/>
          <p:cNvSpPr txBox="1"/>
          <p:nvPr>
            <p:ph idx="4294967295" type="subTitle"/>
          </p:nvPr>
        </p:nvSpPr>
        <p:spPr>
          <a:xfrm>
            <a:off x="4965725" y="1977850"/>
            <a:ext cx="16533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Analytics stream</a:t>
            </a:r>
            <a:endParaRPr sz="1500"/>
          </a:p>
        </p:txBody>
      </p:sp>
      <p:pic>
        <p:nvPicPr>
          <p:cNvPr id="714" name="Google Shape;71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3125" y="2429175"/>
            <a:ext cx="1064150" cy="10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1"/>
          <p:cNvSpPr txBox="1"/>
          <p:nvPr>
            <p:ph idx="4294967295" type="subTitle"/>
          </p:nvPr>
        </p:nvSpPr>
        <p:spPr>
          <a:xfrm>
            <a:off x="6619025" y="1977850"/>
            <a:ext cx="14829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Blob storage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3" type="ctrTitle"/>
          </p:nvPr>
        </p:nvSpPr>
        <p:spPr>
          <a:xfrm>
            <a:off x="7488900" y="1271050"/>
            <a:ext cx="16551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ANÁLISIS EXPLORATORIO</a:t>
            </a:r>
            <a:endParaRPr sz="1900"/>
          </a:p>
        </p:txBody>
      </p:sp>
      <p:sp>
        <p:nvSpPr>
          <p:cNvPr id="462" name="Google Shape;462;p24"/>
          <p:cNvSpPr txBox="1"/>
          <p:nvPr>
            <p:ph idx="4" type="ctrTitle"/>
          </p:nvPr>
        </p:nvSpPr>
        <p:spPr>
          <a:xfrm>
            <a:off x="4766925" y="1271125"/>
            <a:ext cx="18978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Y LIMPIEZA DE DATOS</a:t>
            </a:r>
            <a:endParaRPr/>
          </a:p>
        </p:txBody>
      </p:sp>
      <p:sp>
        <p:nvSpPr>
          <p:cNvPr id="463" name="Google Shape;463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1223300" y="1271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3942827" y="1271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6665704" y="127111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2276000" y="103307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7489808" y="2095224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 txBox="1"/>
          <p:nvPr>
            <p:ph idx="3" type="title"/>
          </p:nvPr>
        </p:nvSpPr>
        <p:spPr>
          <a:xfrm>
            <a:off x="1224200" y="1382950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24"/>
          <p:cNvSpPr txBox="1"/>
          <p:nvPr>
            <p:ph idx="3" type="title"/>
          </p:nvPr>
        </p:nvSpPr>
        <p:spPr>
          <a:xfrm>
            <a:off x="6664800" y="1382950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24"/>
          <p:cNvSpPr txBox="1"/>
          <p:nvPr>
            <p:ph idx="3" type="title"/>
          </p:nvPr>
        </p:nvSpPr>
        <p:spPr>
          <a:xfrm>
            <a:off x="3944500" y="1394275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2" name="Google Shape;472;p24"/>
          <p:cNvSpPr txBox="1"/>
          <p:nvPr>
            <p:ph idx="13" type="ctrTitle"/>
          </p:nvPr>
        </p:nvSpPr>
        <p:spPr>
          <a:xfrm>
            <a:off x="7489800" y="3270925"/>
            <a:ext cx="16551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73" name="Google Shape;473;p24"/>
          <p:cNvSpPr txBox="1"/>
          <p:nvPr>
            <p:ph idx="4" type="ctrTitle"/>
          </p:nvPr>
        </p:nvSpPr>
        <p:spPr>
          <a:xfrm>
            <a:off x="4767825" y="3271000"/>
            <a:ext cx="18978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74" name="Google Shape;474;p24"/>
          <p:cNvSpPr txBox="1"/>
          <p:nvPr>
            <p:ph type="ctrTitle"/>
          </p:nvPr>
        </p:nvSpPr>
        <p:spPr>
          <a:xfrm>
            <a:off x="2049200" y="3270975"/>
            <a:ext cx="14640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ANÁLISIS DE SENTIMIENTO</a:t>
            </a:r>
            <a:endParaRPr sz="1800"/>
          </a:p>
        </p:txBody>
      </p:sp>
      <p:sp>
        <p:nvSpPr>
          <p:cNvPr id="475" name="Google Shape;475;p24"/>
          <p:cNvSpPr/>
          <p:nvPr/>
        </p:nvSpPr>
        <p:spPr>
          <a:xfrm>
            <a:off x="1224200" y="3270988"/>
            <a:ext cx="824100" cy="8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3943727" y="3270988"/>
            <a:ext cx="824100" cy="82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6666604" y="3270988"/>
            <a:ext cx="824100" cy="8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2276900" y="303294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7490708" y="4095099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 txBox="1"/>
          <p:nvPr>
            <p:ph idx="3" type="title"/>
          </p:nvPr>
        </p:nvSpPr>
        <p:spPr>
          <a:xfrm>
            <a:off x="1225100" y="3382825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4"/>
          <p:cNvSpPr txBox="1"/>
          <p:nvPr>
            <p:ph idx="3" type="title"/>
          </p:nvPr>
        </p:nvSpPr>
        <p:spPr>
          <a:xfrm>
            <a:off x="6665700" y="3382825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24"/>
          <p:cNvSpPr txBox="1"/>
          <p:nvPr>
            <p:ph idx="3" type="title"/>
          </p:nvPr>
        </p:nvSpPr>
        <p:spPr>
          <a:xfrm>
            <a:off x="3945400" y="3394150"/>
            <a:ext cx="824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947965" y="2597526"/>
            <a:ext cx="551373" cy="549703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4"/>
          <p:cNvSpPr txBox="1"/>
          <p:nvPr>
            <p:ph type="ctrTitle"/>
          </p:nvPr>
        </p:nvSpPr>
        <p:spPr>
          <a:xfrm>
            <a:off x="2048300" y="1271100"/>
            <a:ext cx="16551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idx="1" type="body"/>
          </p:nvPr>
        </p:nvSpPr>
        <p:spPr>
          <a:xfrm>
            <a:off x="618825" y="1632425"/>
            <a:ext cx="4356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Tras un largo periodo de lucha contra el Covid-19, el desarrollo de vacunas despertó una amplia gama de sentimientos y abrió las puertas a discusiones sobre el impacto de las mismas. </a:t>
            </a:r>
            <a:endParaRPr sz="1900"/>
          </a:p>
        </p:txBody>
      </p:sp>
      <p:sp>
        <p:nvSpPr>
          <p:cNvPr id="490" name="Google Shape;490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</a:t>
            </a:r>
            <a:endParaRPr/>
          </a:p>
        </p:txBody>
      </p:sp>
      <p:grpSp>
        <p:nvGrpSpPr>
          <p:cNvPr id="491" name="Google Shape;491;p25"/>
          <p:cNvGrpSpPr/>
          <p:nvPr/>
        </p:nvGrpSpPr>
        <p:grpSpPr>
          <a:xfrm>
            <a:off x="5264836" y="964757"/>
            <a:ext cx="2851442" cy="3213988"/>
            <a:chOff x="2501950" y="1507050"/>
            <a:chExt cx="2392350" cy="2696525"/>
          </a:xfrm>
        </p:grpSpPr>
        <p:sp>
          <p:nvSpPr>
            <p:cNvPr id="492" name="Google Shape;492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8163054" y="-485600"/>
            <a:ext cx="2291257" cy="2922300"/>
            <a:chOff x="4882900" y="-64350"/>
            <a:chExt cx="2493750" cy="2922300"/>
          </a:xfrm>
        </p:grpSpPr>
        <p:sp>
          <p:nvSpPr>
            <p:cNvPr id="512" name="Google Shape;512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5"/>
          <p:cNvSpPr txBox="1"/>
          <p:nvPr>
            <p:ph type="ctrTitle"/>
          </p:nvPr>
        </p:nvSpPr>
        <p:spPr>
          <a:xfrm>
            <a:off x="5746375" y="1425600"/>
            <a:ext cx="2202600" cy="22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¿Qué opinan los ciudadanos de Estados Unidos sobre las  vacunas?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SENTIMIENTOS</a:t>
            </a:r>
            <a:endParaRPr/>
          </a:p>
        </p:txBody>
      </p:sp>
      <p:sp>
        <p:nvSpPr>
          <p:cNvPr id="523" name="Google Shape;523;p26"/>
          <p:cNvSpPr txBox="1"/>
          <p:nvPr>
            <p:ph type="ctrTitle"/>
          </p:nvPr>
        </p:nvSpPr>
        <p:spPr>
          <a:xfrm>
            <a:off x="931221" y="1196025"/>
            <a:ext cx="1444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Positivos</a:t>
            </a:r>
            <a:endParaRPr/>
          </a:p>
        </p:txBody>
      </p:sp>
      <p:sp>
        <p:nvSpPr>
          <p:cNvPr id="524" name="Google Shape;524;p26"/>
          <p:cNvSpPr txBox="1"/>
          <p:nvPr>
            <p:ph idx="2" type="ctrTitle"/>
          </p:nvPr>
        </p:nvSpPr>
        <p:spPr>
          <a:xfrm>
            <a:off x="6743474" y="1196025"/>
            <a:ext cx="1444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Negativos</a:t>
            </a:r>
            <a:endParaRPr/>
          </a:p>
        </p:txBody>
      </p:sp>
      <p:cxnSp>
        <p:nvCxnSpPr>
          <p:cNvPr id="525" name="Google Shape;525;p26"/>
          <p:cNvCxnSpPr>
            <a:stCxn id="523" idx="1"/>
          </p:cNvCxnSpPr>
          <p:nvPr/>
        </p:nvCxnSpPr>
        <p:spPr>
          <a:xfrm>
            <a:off x="931221" y="1484925"/>
            <a:ext cx="2543700" cy="2202000"/>
          </a:xfrm>
          <a:prstGeom prst="bentConnector3">
            <a:avLst>
              <a:gd fmla="val -936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6"/>
          <p:cNvCxnSpPr>
            <a:stCxn id="524" idx="3"/>
          </p:cNvCxnSpPr>
          <p:nvPr/>
        </p:nvCxnSpPr>
        <p:spPr>
          <a:xfrm flipH="1">
            <a:off x="5498774" y="1484925"/>
            <a:ext cx="2688900" cy="2255700"/>
          </a:xfrm>
          <a:prstGeom prst="bentConnector3">
            <a:avLst>
              <a:gd fmla="val -885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6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8356834" y="293291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 txBox="1"/>
          <p:nvPr>
            <p:ph idx="1" type="subTitle"/>
          </p:nvPr>
        </p:nvSpPr>
        <p:spPr>
          <a:xfrm>
            <a:off x="931250" y="1684100"/>
            <a:ext cx="2927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Mediante el análisis de tweets podremos conocer la proporción de reacciones positivas o negativas en relación a las vacunas.</a:t>
            </a:r>
            <a:endParaRPr/>
          </a:p>
        </p:txBody>
      </p:sp>
      <p:sp>
        <p:nvSpPr>
          <p:cNvPr id="530" name="Google Shape;530;p26"/>
          <p:cNvSpPr txBox="1"/>
          <p:nvPr>
            <p:ph idx="3" type="subTitle"/>
          </p:nvPr>
        </p:nvSpPr>
        <p:spPr>
          <a:xfrm>
            <a:off x="5049976" y="1684100"/>
            <a:ext cx="3137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conocer la evolución de esta proporción en un periodo determinado, podremos observar el impacto de noticias en los sentimientos de la población.</a:t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3665249" y="2888575"/>
            <a:ext cx="1813486" cy="1824505"/>
          </a:xfrm>
          <a:custGeom>
            <a:rect b="b" l="l" r="r" t="t"/>
            <a:pathLst>
              <a:path extrusionOk="0" h="43046" w="43045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3770866" y="3054089"/>
            <a:ext cx="1543306" cy="1493944"/>
          </a:xfrm>
          <a:custGeom>
            <a:rect b="b" l="l" r="r" t="t"/>
            <a:pathLst>
              <a:path extrusionOk="0" h="35247" w="36632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3665262" y="2888847"/>
            <a:ext cx="1813500" cy="1824600"/>
          </a:xfrm>
          <a:prstGeom prst="blockArc">
            <a:avLst>
              <a:gd fmla="val 5981036" name="adj1"/>
              <a:gd fmla="val 1956664" name="adj2"/>
              <a:gd fmla="val 5171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3829666" y="3054059"/>
            <a:ext cx="1484400" cy="1493700"/>
          </a:xfrm>
          <a:prstGeom prst="blockArc">
            <a:avLst>
              <a:gd fmla="val 10800000" name="adj1"/>
              <a:gd fmla="val 1840440" name="adj2"/>
              <a:gd fmla="val 5981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grpSp>
        <p:nvGrpSpPr>
          <p:cNvPr id="540" name="Google Shape;540;p27"/>
          <p:cNvGrpSpPr/>
          <p:nvPr/>
        </p:nvGrpSpPr>
        <p:grpSpPr>
          <a:xfrm>
            <a:off x="7930391" y="2015318"/>
            <a:ext cx="1120095" cy="1112872"/>
            <a:chOff x="238125" y="3745825"/>
            <a:chExt cx="1319000" cy="1318725"/>
          </a:xfrm>
        </p:grpSpPr>
        <p:sp>
          <p:nvSpPr>
            <p:cNvPr id="541" name="Google Shape;541;p27"/>
            <p:cNvSpPr/>
            <p:nvPr/>
          </p:nvSpPr>
          <p:spPr>
            <a:xfrm>
              <a:off x="403175" y="3947200"/>
              <a:ext cx="952350" cy="916050"/>
            </a:xfrm>
            <a:custGeom>
              <a:rect b="b" l="l" r="r" t="t"/>
              <a:pathLst>
                <a:path extrusionOk="0" h="36642" w="38094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883275" y="4935050"/>
              <a:ext cx="28700" cy="28675"/>
            </a:xfrm>
            <a:custGeom>
              <a:rect b="b" l="l" r="r" t="t"/>
              <a:pathLst>
                <a:path extrusionOk="0" h="1147" w="1148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018725" y="4917600"/>
              <a:ext cx="31850" cy="28800"/>
            </a:xfrm>
            <a:custGeom>
              <a:rect b="b" l="l" r="r" t="t"/>
              <a:pathLst>
                <a:path extrusionOk="0" h="1152" w="1274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711600" y="4907975"/>
              <a:ext cx="32475" cy="28975"/>
            </a:xfrm>
            <a:custGeom>
              <a:rect b="b" l="l" r="r" t="t"/>
              <a:pathLst>
                <a:path extrusionOk="0" h="1159" w="1299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175625" y="4848450"/>
              <a:ext cx="32775" cy="28650"/>
            </a:xfrm>
            <a:custGeom>
              <a:rect b="b" l="l" r="r" t="t"/>
              <a:pathLst>
                <a:path extrusionOk="0" h="1146" w="1311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58800" y="4828875"/>
              <a:ext cx="32475" cy="29000"/>
            </a:xfrm>
            <a:custGeom>
              <a:rect b="b" l="l" r="r" t="t"/>
              <a:pathLst>
                <a:path extrusionOk="0" h="1160" w="1299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303825" y="473335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438150" y="4706450"/>
              <a:ext cx="32475" cy="28900"/>
            </a:xfrm>
            <a:custGeom>
              <a:rect b="b" l="l" r="r" t="t"/>
              <a:pathLst>
                <a:path extrusionOk="0" h="1156" w="1299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390150" y="4584700"/>
              <a:ext cx="32775" cy="28725"/>
            </a:xfrm>
            <a:custGeom>
              <a:rect b="b" l="l" r="r" t="t"/>
              <a:pathLst>
                <a:path extrusionOk="0" h="1149" w="1311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61925" y="4552350"/>
              <a:ext cx="32150" cy="28950"/>
            </a:xfrm>
            <a:custGeom>
              <a:rect b="b" l="l" r="r" t="t"/>
              <a:pathLst>
                <a:path extrusionOk="0" h="1158" w="1286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26700" y="4416200"/>
              <a:ext cx="29625" cy="29000"/>
            </a:xfrm>
            <a:custGeom>
              <a:rect b="b" l="l" r="r" t="t"/>
              <a:pathLst>
                <a:path extrusionOk="0" h="1160" w="1185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8925" y="4382175"/>
              <a:ext cx="29000" cy="2900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1406225" y="4245525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66950" y="4212875"/>
              <a:ext cx="32175" cy="28825"/>
            </a:xfrm>
            <a:custGeom>
              <a:rect b="b" l="l" r="r" t="t"/>
              <a:pathLst>
                <a:path extrusionOk="0" h="1153" w="1287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334075" y="4089025"/>
              <a:ext cx="32775" cy="28875"/>
            </a:xfrm>
            <a:custGeom>
              <a:rect b="b" l="l" r="r" t="t"/>
              <a:pathLst>
                <a:path extrusionOk="0" h="1155" w="1311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48225" y="4061375"/>
              <a:ext cx="32475" cy="28800"/>
            </a:xfrm>
            <a:custGeom>
              <a:rect b="b" l="l" r="r" t="t"/>
              <a:pathLst>
                <a:path extrusionOk="0" h="1152" w="1299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217525" y="3962800"/>
              <a:ext cx="32475" cy="28775"/>
            </a:xfrm>
            <a:custGeom>
              <a:rect b="b" l="l" r="r" t="t"/>
              <a:pathLst>
                <a:path extrusionOk="0" h="1151" w="1299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72350" y="3942525"/>
              <a:ext cx="33100" cy="28900"/>
            </a:xfrm>
            <a:custGeom>
              <a:rect b="b" l="l" r="r" t="t"/>
              <a:pathLst>
                <a:path extrusionOk="0" h="1156" w="1324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067250" y="3879100"/>
              <a:ext cx="32475" cy="28675"/>
            </a:xfrm>
            <a:custGeom>
              <a:rect b="b" l="l" r="r" t="t"/>
              <a:pathLst>
                <a:path extrusionOk="0" h="1147" w="1299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727975" y="3868450"/>
              <a:ext cx="32150" cy="28625"/>
            </a:xfrm>
            <a:custGeom>
              <a:rect b="b" l="l" r="r" t="t"/>
              <a:pathLst>
                <a:path extrusionOk="0" h="1145" w="1286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9975" y="3846625"/>
              <a:ext cx="29325" cy="28700"/>
            </a:xfrm>
            <a:custGeom>
              <a:rect b="b" l="l" r="r" t="t"/>
              <a:pathLst>
                <a:path extrusionOk="0" h="1148" w="1173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880750" y="5030800"/>
              <a:ext cx="33750" cy="33750"/>
            </a:xfrm>
            <a:custGeom>
              <a:rect b="b" l="l" r="r" t="t"/>
              <a:pathLst>
                <a:path extrusionOk="0" h="1350" w="135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040800" y="5010050"/>
              <a:ext cx="37500" cy="34025"/>
            </a:xfrm>
            <a:custGeom>
              <a:rect b="b" l="l" r="r" t="t"/>
              <a:pathLst>
                <a:path extrusionOk="0" h="1361" w="150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677875" y="4998800"/>
              <a:ext cx="38475" cy="34250"/>
            </a:xfrm>
            <a:custGeom>
              <a:rect b="b" l="l" r="r" t="t"/>
              <a:pathLst>
                <a:path extrusionOk="0" h="1370" w="1539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226025" y="4928250"/>
              <a:ext cx="38775" cy="34225"/>
            </a:xfrm>
            <a:custGeom>
              <a:rect b="b" l="l" r="r" t="t"/>
              <a:pathLst>
                <a:path extrusionOk="0" h="1369" w="1551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97700" y="4905725"/>
              <a:ext cx="38125" cy="33750"/>
            </a:xfrm>
            <a:custGeom>
              <a:rect b="b" l="l" r="r" t="t"/>
              <a:pathLst>
                <a:path extrusionOk="0" h="1350" w="1525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377225" y="4792825"/>
              <a:ext cx="38475" cy="33875"/>
            </a:xfrm>
            <a:custGeom>
              <a:rect b="b" l="l" r="r" t="t"/>
              <a:pathLst>
                <a:path extrusionOk="0" h="1355" w="1539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55300" y="4760850"/>
              <a:ext cx="38150" cy="34025"/>
            </a:xfrm>
            <a:custGeom>
              <a:rect b="b" l="l" r="r" t="t"/>
              <a:pathLst>
                <a:path extrusionOk="0" h="1361" w="1526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478975" y="4616950"/>
              <a:ext cx="38475" cy="34275"/>
            </a:xfrm>
            <a:custGeom>
              <a:rect b="b" l="l" r="r" t="t"/>
              <a:pathLst>
                <a:path extrusionOk="0" h="1371" w="1539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64900" y="4578900"/>
              <a:ext cx="38125" cy="34225"/>
            </a:xfrm>
            <a:custGeom>
              <a:rect b="b" l="l" r="r" t="t"/>
              <a:pathLst>
                <a:path extrusionOk="0" h="1369" w="1525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22150" y="4418375"/>
              <a:ext cx="34975" cy="34075"/>
            </a:xfrm>
            <a:custGeom>
              <a:rect b="b" l="l" r="r" t="t"/>
              <a:pathLst>
                <a:path extrusionOk="0" h="1363" w="1399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38125" y="4378075"/>
              <a:ext cx="34025" cy="34050"/>
            </a:xfrm>
            <a:custGeom>
              <a:rect b="b" l="l" r="r" t="t"/>
              <a:pathLst>
                <a:path extrusionOk="0" h="1362" w="1361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498200" y="4216475"/>
              <a:ext cx="37825" cy="34375"/>
            </a:xfrm>
            <a:custGeom>
              <a:rect b="b" l="l" r="r" t="t"/>
              <a:pathLst>
                <a:path extrusionOk="0" h="1375" w="1513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71200" y="4178025"/>
              <a:ext cx="38125" cy="34075"/>
            </a:xfrm>
            <a:custGeom>
              <a:rect b="b" l="l" r="r" t="t"/>
              <a:pathLst>
                <a:path extrusionOk="0" h="1363" w="1525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1412825" y="4031775"/>
              <a:ext cx="39100" cy="34150"/>
            </a:xfrm>
            <a:custGeom>
              <a:rect b="b" l="l" r="r" t="t"/>
              <a:pathLst>
                <a:path extrusionOk="0" h="1366" w="1564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367275" y="3999475"/>
              <a:ext cx="37825" cy="33675"/>
            </a:xfrm>
            <a:custGeom>
              <a:rect b="b" l="l" r="r" t="t"/>
              <a:pathLst>
                <a:path extrusionOk="0" h="1347" w="1513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1275475" y="3883100"/>
              <a:ext cx="38150" cy="33825"/>
            </a:xfrm>
            <a:custGeom>
              <a:rect b="b" l="l" r="r" t="t"/>
              <a:pathLst>
                <a:path extrusionOk="0" h="1353" w="1526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513750" y="3859050"/>
              <a:ext cx="38775" cy="33925"/>
            </a:xfrm>
            <a:custGeom>
              <a:rect b="b" l="l" r="r" t="t"/>
              <a:pathLst>
                <a:path extrusionOk="0" h="1357" w="1551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098125" y="3784200"/>
              <a:ext cx="38150" cy="33800"/>
            </a:xfrm>
            <a:custGeom>
              <a:rect b="b" l="l" r="r" t="t"/>
              <a:pathLst>
                <a:path extrusionOk="0" h="1352" w="1526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697425" y="3771525"/>
              <a:ext cx="37825" cy="33875"/>
            </a:xfrm>
            <a:custGeom>
              <a:rect b="b" l="l" r="r" t="t"/>
              <a:pathLst>
                <a:path extrusionOk="0" h="1355" w="1513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0600" y="3745825"/>
              <a:ext cx="34375" cy="34050"/>
            </a:xfrm>
            <a:custGeom>
              <a:rect b="b" l="l" r="r" t="t"/>
              <a:pathLst>
                <a:path extrusionOk="0" h="1362" w="1375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27"/>
          <p:cNvSpPr txBox="1"/>
          <p:nvPr>
            <p:ph idx="4294967295" type="subTitle"/>
          </p:nvPr>
        </p:nvSpPr>
        <p:spPr>
          <a:xfrm>
            <a:off x="706800" y="837075"/>
            <a:ext cx="78501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 datos se obtuvieron del API de Twitter y del dataset proporcionado y cuentan con las siguientes características seleccionadas para el análisis: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Dataset: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User_name: </a:t>
            </a:r>
            <a:r>
              <a:rPr lang="en" sz="1300"/>
              <a:t>Twitter</a:t>
            </a:r>
            <a:r>
              <a:rPr lang="en" sz="1300"/>
              <a:t> handle [string]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User_followers: Número de seguidores [int]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User_friends: Número de amigos </a:t>
            </a:r>
            <a:r>
              <a:rPr lang="en" sz="1300"/>
              <a:t>[int]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Date: Fecha y hora del tweet </a:t>
            </a:r>
            <a:r>
              <a:rPr lang="en" sz="1300"/>
              <a:t>[datetime]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Text: Contenido del tweet </a:t>
            </a:r>
            <a:r>
              <a:rPr lang="en" sz="1300"/>
              <a:t>[string]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Hashtags: Hashtags utilizados en el tweet </a:t>
            </a:r>
            <a:r>
              <a:rPr lang="en" sz="1300"/>
              <a:t>[string]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Retweets: Retweets recibidos hasta la fecha de extracción de la información </a:t>
            </a:r>
            <a:r>
              <a:rPr lang="en" sz="1300"/>
              <a:t>[int]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Favourites: Número de likes obtenidos hasta la fecha de extracción de la información </a:t>
            </a:r>
            <a:r>
              <a:rPr lang="en" sz="1300"/>
              <a:t>[int]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Verified: Si el usuario está verificado o no [boolean]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API: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Country_code: País de donde provienen los tweets [string]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Place_full_name: Nombre de donde se publicó el tweet (Ciudad, Estado) [string]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Lat: Latitud [float]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Lng: Longitud [float]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>
            <p:ph type="ctrTitle"/>
          </p:nvPr>
        </p:nvSpPr>
        <p:spPr>
          <a:xfrm>
            <a:off x="1679663" y="1299925"/>
            <a:ext cx="3628500" cy="13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set de entrenamiento</a:t>
            </a:r>
            <a:endParaRPr sz="4000"/>
          </a:p>
        </p:txBody>
      </p:sp>
      <p:sp>
        <p:nvSpPr>
          <p:cNvPr id="588" name="Google Shape;588;p28"/>
          <p:cNvSpPr txBox="1"/>
          <p:nvPr>
            <p:ph idx="1" type="subTitle"/>
          </p:nvPr>
        </p:nvSpPr>
        <p:spPr>
          <a:xfrm>
            <a:off x="1853375" y="2473575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Obtenidos del API de twitter y la información brindada. </a:t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5844663" y="1243800"/>
            <a:ext cx="1867500" cy="17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8"/>
          <p:cNvSpPr txBox="1"/>
          <p:nvPr>
            <p:ph idx="2" type="title"/>
          </p:nvPr>
        </p:nvSpPr>
        <p:spPr>
          <a:xfrm>
            <a:off x="5896688" y="1486950"/>
            <a:ext cx="1777500" cy="12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53,188</a:t>
            </a:r>
            <a:r>
              <a:rPr lang="en" sz="5000">
                <a:solidFill>
                  <a:schemeClr val="dk2"/>
                </a:solidFill>
              </a:rPr>
              <a:t> </a:t>
            </a:r>
            <a:r>
              <a:rPr lang="en" sz="4000">
                <a:solidFill>
                  <a:schemeClr val="dk2"/>
                </a:solidFill>
              </a:rPr>
              <a:t>obs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1432263" y="3925125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/>
          <p:nvPr/>
        </p:nvSpPr>
        <p:spPr>
          <a:xfrm>
            <a:off x="1431738" y="3925125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3" name="Google Shape;593;p28"/>
          <p:cNvCxnSpPr>
            <a:stCxn id="589" idx="2"/>
          </p:cNvCxnSpPr>
          <p:nvPr/>
        </p:nvCxnSpPr>
        <p:spPr>
          <a:xfrm>
            <a:off x="6778413" y="3009900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28"/>
          <p:cNvSpPr txBox="1"/>
          <p:nvPr/>
        </p:nvSpPr>
        <p:spPr>
          <a:xfrm>
            <a:off x="3183700" y="4190725"/>
            <a:ext cx="1433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/>
          <p:nvPr>
            <p:ph idx="4" type="ctrTitle"/>
          </p:nvPr>
        </p:nvSpPr>
        <p:spPr>
          <a:xfrm>
            <a:off x="1121950" y="3486725"/>
            <a:ext cx="2084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Caracteres</a:t>
            </a:r>
            <a:r>
              <a:rPr lang="en"/>
              <a:t> innecesarios</a:t>
            </a:r>
            <a:endParaRPr/>
          </a:p>
        </p:txBody>
      </p:sp>
      <p:sp>
        <p:nvSpPr>
          <p:cNvPr id="600" name="Google Shape;600;p29"/>
          <p:cNvSpPr txBox="1"/>
          <p:nvPr>
            <p:ph idx="7" type="subTitle"/>
          </p:nvPr>
        </p:nvSpPr>
        <p:spPr>
          <a:xfrm>
            <a:off x="5607580" y="3979031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r>
              <a:rPr lang="en"/>
              <a:t> handlers y hashtags</a:t>
            </a:r>
            <a:endParaRPr/>
          </a:p>
        </p:txBody>
      </p:sp>
      <p:sp>
        <p:nvSpPr>
          <p:cNvPr id="601" name="Google Shape;601;p29"/>
          <p:cNvSpPr txBox="1"/>
          <p:nvPr>
            <p:ph idx="5" type="subTitle"/>
          </p:nvPr>
        </p:nvSpPr>
        <p:spPr>
          <a:xfrm>
            <a:off x="1107891" y="3979031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Incluyendo espacios dobles e hipervínculos</a:t>
            </a:r>
            <a:endParaRPr/>
          </a:p>
        </p:txBody>
      </p:sp>
      <p:sp>
        <p:nvSpPr>
          <p:cNvPr id="602" name="Google Shape;602;p29"/>
          <p:cNvSpPr txBox="1"/>
          <p:nvPr>
            <p:ph idx="6" type="ctrTitle"/>
          </p:nvPr>
        </p:nvSpPr>
        <p:spPr>
          <a:xfrm>
            <a:off x="5607580" y="3486731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adicional</a:t>
            </a:r>
            <a:endParaRPr/>
          </a:p>
        </p:txBody>
      </p:sp>
      <p:sp>
        <p:nvSpPr>
          <p:cNvPr id="603" name="Google Shape;603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</a:t>
            </a:r>
            <a:endParaRPr sz="3000"/>
          </a:p>
        </p:txBody>
      </p:sp>
      <p:sp>
        <p:nvSpPr>
          <p:cNvPr id="604" name="Google Shape;604;p29"/>
          <p:cNvSpPr txBox="1"/>
          <p:nvPr>
            <p:ph idx="1" type="subTitle"/>
          </p:nvPr>
        </p:nvSpPr>
        <p:spPr>
          <a:xfrm>
            <a:off x="641575" y="1046050"/>
            <a:ext cx="788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Para realizar el análisis de sentimientos encontrados en los tweets, se realizó una limpieza del dataset. Se removieron:</a:t>
            </a:r>
            <a:endParaRPr sz="1500"/>
          </a:p>
        </p:txBody>
      </p:sp>
      <p:pic>
        <p:nvPicPr>
          <p:cNvPr id="605" name="Google Shape;6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88" y="1995763"/>
            <a:ext cx="8102477" cy="13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/>
          <p:nvPr>
            <p:ph idx="4" type="ctrTitle"/>
          </p:nvPr>
        </p:nvSpPr>
        <p:spPr>
          <a:xfrm>
            <a:off x="1140650" y="3748575"/>
            <a:ext cx="20847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Obtener Latitud y Longitud</a:t>
            </a:r>
            <a:endParaRPr/>
          </a:p>
        </p:txBody>
      </p:sp>
      <p:sp>
        <p:nvSpPr>
          <p:cNvPr id="611" name="Google Shape;611;p30"/>
          <p:cNvSpPr txBox="1"/>
          <p:nvPr>
            <p:ph idx="7" type="subTitle"/>
          </p:nvPr>
        </p:nvSpPr>
        <p:spPr>
          <a:xfrm>
            <a:off x="5508225" y="4091025"/>
            <a:ext cx="2381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 la información de los tweets y las ciudades</a:t>
            </a:r>
            <a:endParaRPr/>
          </a:p>
        </p:txBody>
      </p:sp>
      <p:sp>
        <p:nvSpPr>
          <p:cNvPr id="612" name="Google Shape;612;p30"/>
          <p:cNvSpPr txBox="1"/>
          <p:nvPr>
            <p:ph idx="5" type="subTitle"/>
          </p:nvPr>
        </p:nvSpPr>
        <p:spPr>
          <a:xfrm>
            <a:off x="1047400" y="4240875"/>
            <a:ext cx="2253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de los nombres de las ciudades</a:t>
            </a:r>
            <a:endParaRPr/>
          </a:p>
        </p:txBody>
      </p:sp>
      <p:sp>
        <p:nvSpPr>
          <p:cNvPr id="613" name="Google Shape;613;p30"/>
          <p:cNvSpPr txBox="1"/>
          <p:nvPr>
            <p:ph idx="6" type="ctrTitle"/>
          </p:nvPr>
        </p:nvSpPr>
        <p:spPr>
          <a:xfrm>
            <a:off x="5825025" y="3824252"/>
            <a:ext cx="17478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endParaRPr/>
          </a:p>
        </p:txBody>
      </p:sp>
      <p:sp>
        <p:nvSpPr>
          <p:cNvPr id="614" name="Google Shape;614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</a:t>
            </a:r>
            <a:endParaRPr sz="3000"/>
          </a:p>
        </p:txBody>
      </p:sp>
      <p:sp>
        <p:nvSpPr>
          <p:cNvPr id="615" name="Google Shape;615;p30"/>
          <p:cNvSpPr txBox="1"/>
          <p:nvPr>
            <p:ph idx="1" type="subTitle"/>
          </p:nvPr>
        </p:nvSpPr>
        <p:spPr>
          <a:xfrm>
            <a:off x="641575" y="1046050"/>
            <a:ext cx="7887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Adicionalmente, se crearon variables que nos permitan conocer información más detallada de la locación  de los usuarios al momento de crear el tweet, utilizando el dataset </a:t>
            </a:r>
            <a:r>
              <a:rPr i="1" lang="en" sz="1500"/>
              <a:t>uscities.csv</a:t>
            </a:r>
            <a:r>
              <a:rPr lang="en" sz="1500"/>
              <a:t>:</a:t>
            </a:r>
            <a:endParaRPr sz="1500"/>
          </a:p>
        </p:txBody>
      </p:sp>
      <p:pic>
        <p:nvPicPr>
          <p:cNvPr id="616" name="Google Shape;6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50" y="1888876"/>
            <a:ext cx="7780726" cy="17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 sz="3000"/>
          </a:p>
        </p:txBody>
      </p:sp>
      <p:sp>
        <p:nvSpPr>
          <p:cNvPr id="622" name="Google Shape;622;p31"/>
          <p:cNvSpPr txBox="1"/>
          <p:nvPr>
            <p:ph idx="5" type="subTitle"/>
          </p:nvPr>
        </p:nvSpPr>
        <p:spPr>
          <a:xfrm>
            <a:off x="618800" y="1034025"/>
            <a:ext cx="78354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análisis exploratorio completo puede encontrarse aquí: https://drive.google.com/file/d/19pQ9B4xyscxF3E0WY5J9EWpAOCa34kEa/view?usp=sharing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general del dataset.</a:t>
            </a:r>
            <a:endParaRPr/>
          </a:p>
        </p:txBody>
      </p:sp>
      <p:pic>
        <p:nvPicPr>
          <p:cNvPr id="623" name="Google Shape;6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97" y="2155625"/>
            <a:ext cx="7433401" cy="26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