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9" r:id="rId4"/>
    <p:sldId id="287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9" r:id="rId13"/>
    <p:sldId id="271" r:id="rId14"/>
    <p:sldId id="272" r:id="rId15"/>
    <p:sldId id="273" r:id="rId16"/>
    <p:sldId id="274" r:id="rId17"/>
    <p:sldId id="275" r:id="rId18"/>
    <p:sldId id="288" r:id="rId19"/>
    <p:sldId id="276" r:id="rId20"/>
    <p:sldId id="286" r:id="rId21"/>
    <p:sldId id="283" r:id="rId22"/>
    <p:sldId id="28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81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Ferreira Luz" userId="7d69f7dc-4d7f-4c54-a1cb-d9f3385a4e32" providerId="ADAL" clId="{2F70C20F-EF01-4FB1-9E92-66CB23624E5D}"/>
    <pc:docChg chg="modSld">
      <pc:chgData name="Guilherme Ferreira Luz" userId="7d69f7dc-4d7f-4c54-a1cb-d9f3385a4e32" providerId="ADAL" clId="{2F70C20F-EF01-4FB1-9E92-66CB23624E5D}" dt="2024-10-01T01:48:06.857" v="0" actId="20577"/>
      <pc:docMkLst>
        <pc:docMk/>
      </pc:docMkLst>
      <pc:sldChg chg="modSp mod">
        <pc:chgData name="Guilherme Ferreira Luz" userId="7d69f7dc-4d7f-4c54-a1cb-d9f3385a4e32" providerId="ADAL" clId="{2F70C20F-EF01-4FB1-9E92-66CB23624E5D}" dt="2024-10-01T01:48:06.857" v="0" actId="20577"/>
        <pc:sldMkLst>
          <pc:docMk/>
          <pc:sldMk cId="891601483" sldId="256"/>
        </pc:sldMkLst>
        <pc:spChg chg="mod">
          <ac:chgData name="Guilherme Ferreira Luz" userId="7d69f7dc-4d7f-4c54-a1cb-d9f3385a4e32" providerId="ADAL" clId="{2F70C20F-EF01-4FB1-9E92-66CB23624E5D}" dt="2024-10-01T01:48:06.857" v="0" actId="20577"/>
          <ac:spMkLst>
            <pc:docMk/>
            <pc:sldMk cId="891601483" sldId="256"/>
            <ac:spMk id="11" creationId="{AB10DB3F-1AEF-50D2-1833-0E9DE207EC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BB75-7097-482C-E4D5-B4910F76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0F5A0-DE8B-5387-3A48-BABDE498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9BF65-4044-68E9-033F-65B7E799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B217E-1427-1450-1ECA-6D5171CB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B7293-AD30-C7C9-71EC-583E5AB5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61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83927-B6C0-C13E-ED50-9232D5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FA4A5-5100-9226-7FFB-A4974863A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515BF-4439-5FCD-A5B3-A94374FB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3C898-9F7E-6210-5AA6-880B44C0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1E0EA-21FD-B50C-BE30-D235B5B3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92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C95911-9F3F-1276-E236-25ADDBA6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44D179-9B66-0D70-5B74-9BBBFBA79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BDF92-DFB1-51E6-25F2-BDFBE98F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1012F-37C9-DF1A-497F-6E0CBA8C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63C98-1E2A-13AF-DA28-DD4197DD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90B62-EB54-5DA3-FEA3-828E3DA2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96384-7F38-8F80-C2A8-05DC2A0F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B0046F-2F7F-1E27-0780-1FA00A06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D0540-4115-302D-0389-25C94667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2A422-8EE6-0247-37E8-20B376ED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001CF-099E-8E55-4965-CE91739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EA179-A05F-7010-BC07-87F215ED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29EDA-A14B-69DF-85F3-7D396CD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9AFB2-6076-B021-8F61-6774F873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3002C5-7C6C-6827-5033-7062EA0C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6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D6F5-0512-040F-3693-08B137AD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9CD31-CAE5-975F-7BCF-60448A081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65B62-9A34-9F35-9AD9-8F6811E8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19DA2A-280F-E134-9D7E-2988766A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E7F99-A8B8-8445-2B20-54F49E1D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4876B-394B-BCED-9842-1718F38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B1B14-23DB-C17E-0CC8-5D9E98E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524175-9091-CE66-0E06-A184CB5C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08D25-3F69-CAA6-0054-A7BF097F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E432B8-8B3A-5D6D-ED23-2785EDEA7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5263A4-F447-3429-9162-AEBE61285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57F38-363E-140B-767E-5878596E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1A4537-D97A-E8CC-6944-2A170116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7D9EF6-4A1F-749F-32A8-E2B1BAC3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14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ACB10-A327-241C-581F-CB9F4609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B03E61-E665-5389-4141-1E825B5F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396BCB-CF67-2F45-8B90-D7E690F5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D2D37A-EF85-A288-BACE-F1D3709D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CB377B-FC1B-C4BD-68D5-BD4B47AC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938091-AC43-5887-B353-F479F97C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67A11A-7EC8-BCB8-78F2-D716DB79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9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A502-217B-BC00-AEB1-3B01F951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0A818-2220-79AE-174D-B654E2BE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C88406-B833-0C87-26BE-B2964495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CD53E5-D471-E5B4-633E-43ABBBCE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68BBE-22EF-2919-170C-82FCE306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96ED9A-9F5D-7FF8-6843-58C9A320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FC34-25DB-CEE6-5230-4A2FF29D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86358B-F6C6-2B02-EF0A-35F7FA905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D2CB0C-4A3F-D74E-ECC2-86043A7C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65138-8BCA-D807-21BE-F50ECA04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2B08C-3D55-B6EB-D635-4A2197F7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4F89D-816A-CDA3-1BD3-8BCB8119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14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591AA9-5DF6-EF0C-B2CB-3F984438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CF8AB-9758-5107-501A-4755F05A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06B51-1DE9-F7DF-25BF-BE4EBE8E0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E103E-554F-447B-917D-B6E30270335A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9285C-BDB4-1BC3-7A08-FC4CC0252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83A33-0768-DF85-982E-E96045309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FDEA7-47EB-4A32-ADF3-4D2B92AF8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4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38A9D1-644B-2566-D9E6-B2387999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47" y="0"/>
            <a:ext cx="12238095" cy="6858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B10DB3F-1AEF-50D2-1833-0E9DE207ECA5}"/>
              </a:ext>
            </a:extLst>
          </p:cNvPr>
          <p:cNvSpPr/>
          <p:nvPr/>
        </p:nvSpPr>
        <p:spPr>
          <a:xfrm>
            <a:off x="2705100" y="4324350"/>
            <a:ext cx="4781550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BRUNO – RM356470</a:t>
            </a: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LUCAS – RM353691</a:t>
            </a: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GUILHERME – RM353625</a:t>
            </a: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TIAGO HOVADICK – RM354679 </a:t>
            </a:r>
          </a:p>
        </p:txBody>
      </p:sp>
    </p:spTree>
    <p:extLst>
      <p:ext uri="{BB962C8B-B14F-4D97-AF65-F5344CB8AC3E}">
        <p14:creationId xmlns:p14="http://schemas.microsoft.com/office/powerpoint/2010/main" val="8916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6" y="1484026"/>
            <a:ext cx="9473785" cy="439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algn="l"/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Também estamos removendo ESTADO_CIVIL, pois existem 7 valores diferentes para estado civil, quando na realidade não existem mais do que 5 de acordo com a legislação brasileira: Solteiro(a), Casado(a), Separado(a), Divorciado(a), Viúvo(a), além do fato de não haver informação sobre esta codificação disponível no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8F859D4-D958-DDFB-4DBB-127ED24E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81" y="3547735"/>
            <a:ext cx="4870459" cy="29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62449F7-6973-14F7-77E0-947DB55224E6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439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terceira tratativa foi reduzir a dimensionalidade das features relacionadas a endereço. Para isso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analisamo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as features CEP_PROFISSIONAL_3 E CEP_RESIDENCIAL_3.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927E1C-D756-D7EE-E4F7-ACB06563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45" y="3064120"/>
            <a:ext cx="2961302" cy="343411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4E15A4F-3E26-604A-CB03-9C8C7C92456E}"/>
              </a:ext>
            </a:extLst>
          </p:cNvPr>
          <p:cNvSpPr/>
          <p:nvPr/>
        </p:nvSpPr>
        <p:spPr>
          <a:xfrm>
            <a:off x="4415347" y="3064120"/>
            <a:ext cx="6664883" cy="3434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essas duas colunas possuem todos seus dados preenchidos utilizaremos elas e descartaremos as demais features de localização, que são listadas abaixo: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ESTADO_PROFISSIONAL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CIDADE_PROFISSIONAL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BAIRRO_PROFISSIONAL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ESTADO_RESIDENCIAL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CIDADE_RESIDENCIAL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BAIRRO_RESIDENCIAL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Entretanto, para mantermos a informação da região que o cliente se encontra, criamos duas colunas de região profissional e residencial a partir do primeiro digito do CEP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7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1237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Após as tratativas acima saímos de 53 features para 35, sem contar com o rótulo de mau e bom pagador que é a nossa variável target.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E427EF-FEC8-30B5-A869-669D769297AC}"/>
              </a:ext>
            </a:extLst>
          </p:cNvPr>
          <p:cNvSpPr/>
          <p:nvPr/>
        </p:nvSpPr>
        <p:spPr>
          <a:xfrm>
            <a:off x="1454045" y="3210238"/>
            <a:ext cx="9473785" cy="1237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Próximos Passos: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próximos passos serão tratar, de forma simples e rápida, os dados nulos e os dados existentes para aplicar um novo modelo.</a:t>
            </a:r>
          </a:p>
        </p:txBody>
      </p:sp>
    </p:spTree>
    <p:extLst>
      <p:ext uri="{BB962C8B-B14F-4D97-AF65-F5344CB8AC3E}">
        <p14:creationId xmlns:p14="http://schemas.microsoft.com/office/powerpoint/2010/main" val="328342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1237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partir de uma rápida análise realizamos a contagem absoluta e percentual dos dados nulos para todas as features restantes. Identificamos 6 variáveis com valores nulos que variam de 2.7% a 65% das linhas sem valor.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404591-F1BE-CC23-2129-81FED67D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88" y="3256672"/>
            <a:ext cx="9733824" cy="28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3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partir da análise demonstrada anteriormente separamos a tratativa dos dados nulos de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acord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com a coluna e sua distribuição dos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TIPO_RESIDENCIA</a:t>
            </a:r>
          </a:p>
          <a:p>
            <a:pPr lvl="1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Estratégia: Utilização da moda</a:t>
            </a:r>
          </a:p>
          <a:p>
            <a:pPr lvl="1"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Justificativa: Baixo percentual de linhas nulas e alta concentração das linhas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valor == 1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TIPO_OCUPACAO</a:t>
            </a:r>
          </a:p>
          <a:p>
            <a:pPr lvl="1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Estratégia: Utilização da moda</a:t>
            </a:r>
          </a:p>
          <a:p>
            <a:pPr lvl="1"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Justificativa: Baixo percentual de linhas nulas e alta concentração das linhas 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valor == 2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MESES_RESIDENCIA</a:t>
            </a:r>
          </a:p>
          <a:p>
            <a:pPr lvl="1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Estratégia: Utilização da mediana</a:t>
            </a:r>
          </a:p>
          <a:p>
            <a:pPr lvl="1"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Justificativa: Por ser um dado de meses decidimos utilizar a mediana para remover possíveis outliers e pegar os valores intermediários</a:t>
            </a:r>
          </a:p>
          <a:p>
            <a:pPr lvl="1"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9759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partir da análise demonstrada anteriormente separamos a tratativa dos dados nulos de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acord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com a coluna e sua distribuição dos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CODIGO_PROFISSAO; CODIGO_PROFISSAO_CONJUGE; NIVEL_EDUCACIONAL_CONJUGE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Estratégia: Preencher com uma nova categoria que representa 999</a:t>
            </a:r>
          </a:p>
          <a:p>
            <a:pPr lvl="2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Justificativa da abordagem:</a:t>
            </a:r>
          </a:p>
          <a:p>
            <a:pPr lvl="2"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Consistência: Aplicamos o mesmo tratamento para todas as variáveis categóricas com valores ausentes.</a:t>
            </a:r>
          </a:p>
          <a:p>
            <a:pPr lvl="2">
              <a:buAutoNum type="arabicPeriod"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Preservação da informação: A categoria 999 mantém a distinção entre dados fornecidos e não fornecidos.</a:t>
            </a:r>
          </a:p>
          <a:p>
            <a:pPr lvl="2">
              <a:buAutoNum type="arabicPeriod"/>
              <a:defRPr/>
            </a:pP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Interpretabilidade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Facilita a compreensão dos dados ausentes nas análises subsequentes.</a:t>
            </a:r>
          </a:p>
          <a:p>
            <a:pPr lvl="2">
              <a:buAutoNum type="arabicPeriod"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Adequação ao contexto: Para informações como profissão, nível educacional e localização, 999 é uma representação apropriada da ausência de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9207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fim dos 4 passos temos 100% das variáveis com todos seus dados preenchidos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Próximos passos: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Partiremos agora para normalizar os dados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6470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Dados numéricos: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normalizarmos os dados numéricos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utilizamo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o método de mínimos e máximos, a partir da biblioteca do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utilizando a função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StandardScaler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 aplica a equação abaixo para cada valor: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 normalizado = (valor – mínimo) / (máximo – mínimo)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grande objetivo ao aplicar a normalização de mínimos e máximos é garantir escalas consistentes para melhorar a performance do modelo. Para o nosso problema isso foi importante porque temos colunas como renda que possuem valor com magnitude muito superiores a colunas como idade, por exemplo.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03873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todo o processo de baseline, feature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preenchimento de valores nulos, otimização do valor de K do modelo KNN e demais melhorias, processamos o modelo KNN para 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chegando nos resultados abaixo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APLICAÇÃO DO MODELO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D531C9-6631-1B69-A11F-BD98FDD3A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64" y="3190005"/>
            <a:ext cx="4852745" cy="2932848"/>
          </a:xfrm>
          <a:prstGeom prst="rect">
            <a:avLst/>
          </a:prstGeom>
        </p:spPr>
      </p:pic>
      <p:sp>
        <p:nvSpPr>
          <p:cNvPr id="9" name="Retângulo 6">
            <a:extLst>
              <a:ext uri="{FF2B5EF4-FFF2-40B4-BE49-F238E27FC236}">
                <a16:creationId xmlns:a16="http://schemas.microsoft.com/office/drawing/2014/main" id="{F8F59B9F-271A-4472-BF10-DAA4EB591C93}"/>
              </a:ext>
            </a:extLst>
          </p:cNvPr>
          <p:cNvSpPr/>
          <p:nvPr/>
        </p:nvSpPr>
        <p:spPr>
          <a:xfrm>
            <a:off x="1454044" y="2697050"/>
            <a:ext cx="6378946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2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Embora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acurácia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tenha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diminuído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ligeiramente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notável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outros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aspectos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 recall para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(True)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aumentou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0.00 para 0.06,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agora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alguns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antes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completamente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ignorados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 (False)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também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melhorou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0.74 para 0.75. O F1-score para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subiu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0.01 para 0.10,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mostrando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equilíbrio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recall.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Além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valor de 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reduzido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significativamente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46 para 10, o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simples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potencialmente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generalizável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melhorias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feature selection,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preenchimento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otimizações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resultaram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equilibrado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lidar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melhor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 ambas as classes,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especialmente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minoritária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</a:t>
            </a:r>
          </a:p>
        </p:txBody>
      </p:sp>
      <p:sp>
        <p:nvSpPr>
          <p:cNvPr id="9" name="Retângulo 6">
            <a:extLst>
              <a:ext uri="{FF2B5EF4-FFF2-40B4-BE49-F238E27FC236}">
                <a16:creationId xmlns:a16="http://schemas.microsoft.com/office/drawing/2014/main" id="{F8F59B9F-271A-4472-BF10-DAA4EB591C93}"/>
              </a:ext>
            </a:extLst>
          </p:cNvPr>
          <p:cNvSpPr/>
          <p:nvPr/>
        </p:nvSpPr>
        <p:spPr>
          <a:xfrm>
            <a:off x="1454044" y="2697050"/>
            <a:ext cx="6378946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100"/>
            <a:ext cx="12192000" cy="6850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2AA426-6A1A-2A16-CF78-9A1AFCEDAEB7}"/>
              </a:ext>
            </a:extLst>
          </p:cNvPr>
          <p:cNvSpPr/>
          <p:nvPr/>
        </p:nvSpPr>
        <p:spPr>
          <a:xfrm>
            <a:off x="1454046" y="914400"/>
            <a:ext cx="5801193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BASELINE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6" y="1484026"/>
            <a:ext cx="9473785" cy="3785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ponto de partida criamos um modelo baseline usando, exclusivamente, as variáveis quantitativas, descartando as categóricas e os valores nulos.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variáveis numéricas foram normalizadas e o modelo KNN foi utilizado.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resultado do modelo baseline que serve como ponto de partida é apresentado abaixo.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663001E6-B83C-9F1F-19C2-09125E48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87" y="2868942"/>
            <a:ext cx="5206788" cy="367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2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64B7-986E-FFFA-A9F9-E4A8D316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6B1F59E-D199-E3B2-DA88-563F556C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C9ACCA-E659-6AF8-CBE3-9AFC590BBBAF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Podemos notar que mesmo com os tratamentos realizados no modelo, ainda obtemos um baixo valor de recall para a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ável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mau pagador (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Logo, foi necessário realizar um processo de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resampling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que pudéssemos melhor equalizar a presença das diferentes variáveis alvo no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treino.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Utilizamos o SMOTE para o balanceamento das variáveis, alcançando o seguinte resultado: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DD212A-62B9-8C77-8508-61B90AF2FB22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OTIMIZAÇÃO DO MODELO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77C0F-38D4-C066-7C70-F2733108C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31" y="3692071"/>
            <a:ext cx="5105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484026"/>
            <a:ext cx="9473785" cy="51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E CONCLUSÃO COM SMOTE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90E9D-6B87-8D61-7B73-72D14A363647}"/>
              </a:ext>
            </a:extLst>
          </p:cNvPr>
          <p:cNvSpPr txBox="1"/>
          <p:nvPr/>
        </p:nvSpPr>
        <p:spPr>
          <a:xfrm>
            <a:off x="1454044" y="1733047"/>
            <a:ext cx="94737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aplicação do SMOTE demonstrou ser uma estratégia eficaz para lidar com o desequilíbrio de classes neste conjunto de dados. Ao gerar amostras sintéticas da classe minoritária, o SMOTE permitiu um treinamento mais equilibrado do modelo, resultando em melhorias significativas na detecção da classe menos representada. Observamos um aumento substancial no recall e no F1-score da classe minoritária, passando de 0.10 para 0.30.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Embora tenha havido uma ligeira redução na precisão desta classe, o ganho em capacidade de detecção compensa essa pequena perda. O desempenho geral do modelo, refletido na média ponderada do F1-score, manteve-se estável em 0.65, indicando que o SMOTE melhorou a equidade do modelo sem comprometer sua eficácia. Esta técnica provou ser valiosa para melhorar a robustez e a aplicabilidade do modelo em cenários com classes desbalanceadas.</a:t>
            </a: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8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100"/>
            <a:ext cx="12192000" cy="685074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99EDDE1-AE82-1511-8FA1-E306E6023314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FINAIS PÓS SMOTE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C2C79A-84A0-BC87-361F-62A84D99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212" y="1484026"/>
            <a:ext cx="62674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9A295-0FB8-4058-094D-08717F8E2CCF}"/>
              </a:ext>
            </a:extLst>
          </p:cNvPr>
          <p:cNvSpPr txBox="1"/>
          <p:nvPr/>
        </p:nvSpPr>
        <p:spPr>
          <a:xfrm>
            <a:off x="1374355" y="1379445"/>
            <a:ext cx="618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Matriz de Confusão:</a:t>
            </a:r>
          </a:p>
        </p:txBody>
      </p:sp>
    </p:spTree>
    <p:extLst>
      <p:ext uri="{BB962C8B-B14F-4D97-AF65-F5344CB8AC3E}">
        <p14:creationId xmlns:p14="http://schemas.microsoft.com/office/powerpoint/2010/main" val="22455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2AA426-6A1A-2A16-CF78-9A1AFCEDAEB7}"/>
              </a:ext>
            </a:extLst>
          </p:cNvPr>
          <p:cNvSpPr/>
          <p:nvPr/>
        </p:nvSpPr>
        <p:spPr>
          <a:xfrm>
            <a:off x="1454046" y="914400"/>
            <a:ext cx="5801193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BASELINE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802D186-A740-4216-4521-7813A027D8F3}"/>
              </a:ext>
            </a:extLst>
          </p:cNvPr>
          <p:cNvSpPr/>
          <p:nvPr/>
        </p:nvSpPr>
        <p:spPr>
          <a:xfrm>
            <a:off x="1454045" y="1791324"/>
            <a:ext cx="9473785" cy="2121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Matriz de Confusão: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5BE5DE-5449-C560-6DE6-37EB1E541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54" y="2306664"/>
            <a:ext cx="5316291" cy="43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2AA426-6A1A-2A16-CF78-9A1AFCEDAEB7}"/>
              </a:ext>
            </a:extLst>
          </p:cNvPr>
          <p:cNvSpPr/>
          <p:nvPr/>
        </p:nvSpPr>
        <p:spPr>
          <a:xfrm>
            <a:off x="1454046" y="914400"/>
            <a:ext cx="5801193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BASELINE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FA94437-277A-6FB8-3FEB-9F96355BDD7B}"/>
              </a:ext>
            </a:extLst>
          </p:cNvPr>
          <p:cNvSpPr/>
          <p:nvPr/>
        </p:nvSpPr>
        <p:spPr>
          <a:xfrm>
            <a:off x="1454045" y="1791324"/>
            <a:ext cx="9473785" cy="2121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Escolha K: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02918A3-A2A1-433D-0B1E-85F6E233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80498"/>
            <a:ext cx="5486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C43B7BB-03C3-C67A-8D5A-C7FF7F30A815}"/>
              </a:ext>
            </a:extLst>
          </p:cNvPr>
          <p:cNvSpPr/>
          <p:nvPr/>
        </p:nvSpPr>
        <p:spPr>
          <a:xfrm>
            <a:off x="6457950" y="1448076"/>
            <a:ext cx="5162550" cy="414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escolha do K analisamos, inicialmente, a acurácia em função do K. Fazendo isso obtemos um K ótimo = 46. Porém, para esse K os resultados de recall é muito ruim e, por ser um valor de K alto, acreditamos que o modelo esteja generalizando mal. Portanto decidimos seguir com K = 10 que nos entrega um acurácia de apenas 1% inferior, porém com mais capacidade de generalização e melhor recall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1ACB56-10F0-FBC4-27A5-E3486DC0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38" y="4336589"/>
            <a:ext cx="4161373" cy="2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82AA426-6A1A-2A16-CF78-9A1AFCEDAEB7}"/>
              </a:ext>
            </a:extLst>
          </p:cNvPr>
          <p:cNvSpPr/>
          <p:nvPr/>
        </p:nvSpPr>
        <p:spPr>
          <a:xfrm>
            <a:off x="1454046" y="914400"/>
            <a:ext cx="5801193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BASELINE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2121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Conclusão: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modelo baseline apresentou uma acurácia de 74%, porém com grande dificuldade de mapear maus credores, com assertividade de apenas 43% para essa classe.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08ABCE-5D13-AEFC-DBAC-B0CB951C61D1}"/>
              </a:ext>
            </a:extLst>
          </p:cNvPr>
          <p:cNvSpPr/>
          <p:nvPr/>
        </p:nvSpPr>
        <p:spPr>
          <a:xfrm>
            <a:off x="1454045" y="3937417"/>
            <a:ext cx="9473785" cy="2121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Próximos Passos: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evoluirmos o modelo primeiro analisaremos todas as variáveis com o objetivo de identificar a qualidade de cada uma delas e possíveis tratativas que necessitem ser feitas como, por exemplo, preenchimento de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423851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439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primeira tratativa foi identificar quais features não seriam úteis para o modelo. Para isso analisamos o valor do percentual de desvio padrão versus a média cada uma das variáveis </a:t>
            </a:r>
            <a:r>
              <a:rPr lang="pt-BR" dirty="0" err="1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quantitavas</a:t>
            </a: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apresentava, como forma de identificar variáveis que não possuem variação.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slide seguinte é apresentado os valores de distribuição e nota-se que sete variáveis não possuem valores distintos, podendo assim serem eliminadas, são elas: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QUANT_CARTOES_ADICIONAIS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TIPO_ENDERECO_POSTAL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NIVEL_EDUCACIONAL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FLAG_DOCUMENTO_RESIDENCIAL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FLAG_RG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FLAG_CPF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FLAG_COMPROVANTE_RENDA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>
              <a:solidFill>
                <a:prstClr val="black">
                  <a:lumMod val="65000"/>
                  <a:lumOff val="3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AE101B5-3200-4406-EFB1-43882E5B25D6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8BA8C9C-FB9A-F3D8-EAD6-71D90D47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675"/>
            <a:ext cx="12192000" cy="64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8B5837A-E77A-FEAB-1B1A-BE7ADD78A06B}"/>
              </a:ext>
            </a:extLst>
          </p:cNvPr>
          <p:cNvSpPr/>
          <p:nvPr/>
        </p:nvSpPr>
        <p:spPr>
          <a:xfrm>
            <a:off x="2893103" y="3787514"/>
            <a:ext cx="314794" cy="225851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56FF9E-D56E-F270-5408-6F42E5B7C9E3}"/>
              </a:ext>
            </a:extLst>
          </p:cNvPr>
          <p:cNvSpPr/>
          <p:nvPr/>
        </p:nvSpPr>
        <p:spPr>
          <a:xfrm>
            <a:off x="1651418" y="3782517"/>
            <a:ext cx="314794" cy="225851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C4EE5D-2749-181E-63A5-B7DF45BCFAC6}"/>
              </a:ext>
            </a:extLst>
          </p:cNvPr>
          <p:cNvSpPr/>
          <p:nvPr/>
        </p:nvSpPr>
        <p:spPr>
          <a:xfrm>
            <a:off x="9461293" y="3782516"/>
            <a:ext cx="1211704" cy="225852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898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254951-DD04-E728-A280-CF417E4C2FB8}"/>
              </a:ext>
            </a:extLst>
          </p:cNvPr>
          <p:cNvSpPr/>
          <p:nvPr/>
        </p:nvSpPr>
        <p:spPr>
          <a:xfrm>
            <a:off x="1454045" y="1791324"/>
            <a:ext cx="9473785" cy="439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2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Descarte de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segunda tratativa foi identificar quais features categóricas não seriam úteis para o modelo. Para isso analisamos quantos valores distintos cada feature apresenta. Observa-se que as colunas “TIPO_FUNCIONARIO”,”FLAG_TELEFONE_MOVEL”,”FLAG_REGISTRO_ACSP” apresentam um único valor, não agregando ao modelo. Logo também foram descartadas.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31EEB0-D459-24AC-08CB-919F6D73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23" y="3743727"/>
            <a:ext cx="4641955" cy="277892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3A01A1-4AEA-7F44-C425-95C993BDBD9E}"/>
              </a:ext>
            </a:extLst>
          </p:cNvPr>
          <p:cNvSpPr/>
          <p:nvPr/>
        </p:nvSpPr>
        <p:spPr>
          <a:xfrm>
            <a:off x="1454046" y="914400"/>
            <a:ext cx="8471004" cy="56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C0002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UNDERSTANDING &amp; CLEANSING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C0002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9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E5D324-E5FF-6B30-D95F-2D8C892B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F4F513-2215-A2E0-B957-AF8CCE98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0"/>
            <a:ext cx="11391900" cy="68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127FE7C-7430-3D32-506C-5F61630DA7F1}"/>
              </a:ext>
            </a:extLst>
          </p:cNvPr>
          <p:cNvCxnSpPr>
            <a:cxnSpLocks/>
          </p:cNvCxnSpPr>
          <p:nvPr/>
        </p:nvCxnSpPr>
        <p:spPr>
          <a:xfrm flipV="1">
            <a:off x="1073150" y="3539999"/>
            <a:ext cx="10287000" cy="33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CE479C4-7EE6-7339-6725-D096DE50F40A}"/>
              </a:ext>
            </a:extLst>
          </p:cNvPr>
          <p:cNvSpPr/>
          <p:nvPr/>
        </p:nvSpPr>
        <p:spPr>
          <a:xfrm>
            <a:off x="6426200" y="3546928"/>
            <a:ext cx="381000" cy="3646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3D1CA8-B9D8-B0F1-ED2A-683C68799AB6}"/>
              </a:ext>
            </a:extLst>
          </p:cNvPr>
          <p:cNvSpPr/>
          <p:nvPr/>
        </p:nvSpPr>
        <p:spPr>
          <a:xfrm>
            <a:off x="9827419" y="3546928"/>
            <a:ext cx="398462" cy="3646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4BCE8A4-9A0B-9362-CE81-30B0813C2845}"/>
              </a:ext>
            </a:extLst>
          </p:cNvPr>
          <p:cNvSpPr/>
          <p:nvPr/>
        </p:nvSpPr>
        <p:spPr>
          <a:xfrm>
            <a:off x="1543050" y="3546928"/>
            <a:ext cx="403224" cy="3646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71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1487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Bergenthal</dc:creator>
  <cp:lastModifiedBy>Guilherme Ferreira Luz</cp:lastModifiedBy>
  <cp:revision>7</cp:revision>
  <dcterms:created xsi:type="dcterms:W3CDTF">2024-09-30T14:20:33Z</dcterms:created>
  <dcterms:modified xsi:type="dcterms:W3CDTF">2024-10-01T01:48:16Z</dcterms:modified>
</cp:coreProperties>
</file>