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73" autoAdjust="0"/>
    <p:restoredTop sz="94660"/>
  </p:normalViewPr>
  <p:slideViewPr>
    <p:cSldViewPr snapToGrid="0">
      <p:cViewPr varScale="1">
        <p:scale>
          <a:sx n="14" d="100"/>
          <a:sy n="14" d="100"/>
        </p:scale>
        <p:origin x="216" y="18"/>
      </p:cViewPr>
      <p:guideLst/>
    </p:cSldViewPr>
  </p:slideViewPr>
  <p:notesTextViewPr>
    <p:cViewPr>
      <p:scale>
        <a:sx n="3" d="2"/>
        <a:sy n="3" d="2"/>
      </p:scale>
      <p:origin x="0" y="0"/>
    </p:cViewPr>
  </p:notesTextViewPr>
  <p:sorterViewPr>
    <p:cViewPr>
      <p:scale>
        <a:sx n="50" d="100"/>
        <a:sy n="50" d="100"/>
      </p:scale>
      <p:origin x="0" y="0"/>
    </p:cViewPr>
  </p:sorter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7/29/2016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7/29/2016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7/29/2016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7/29/2016</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oleObject" Target="../embeddings/oleObject1.bin"/><Relationship Id="rId5" Type="http://schemas.openxmlformats.org/officeDocument/2006/relationships/image" Target="../media/image4.png"/><Relationship Id="rId15" Type="http://schemas.openxmlformats.org/officeDocument/2006/relationships/image" Target="../media/image12.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jp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531804"/>
            <a:ext cx="7635873" cy="2538282"/>
          </a:xfrm>
          <a:prstGeom prst="rect">
            <a:avLst/>
          </a:prstGeom>
        </p:spPr>
      </p:pic>
      <p:sp>
        <p:nvSpPr>
          <p:cNvPr id="4" name="Title 3"/>
          <p:cNvSpPr>
            <a:spLocks noGrp="1"/>
          </p:cNvSpPr>
          <p:nvPr>
            <p:ph type="title"/>
          </p:nvPr>
        </p:nvSpPr>
        <p:spPr>
          <a:xfrm>
            <a:off x="8247279" y="190500"/>
            <a:ext cx="28029158" cy="2129348"/>
          </a:xfrm>
        </p:spPr>
        <p:txBody>
          <a:bodyPr>
            <a:normAutofit fontScale="90000"/>
          </a:bodyPr>
          <a:lstStyle/>
          <a:p>
            <a:r>
              <a:rPr lang="en-US" sz="8000" b="0" dirty="0"/>
              <a:t>Evaluating feature selection and classification methods for multiclass data with small number of samples</a:t>
            </a:r>
            <a:endParaRPr lang="en-US" sz="8000" dirty="0"/>
          </a:p>
        </p:txBody>
      </p:sp>
      <p:sp>
        <p:nvSpPr>
          <p:cNvPr id="23" name="Text Placeholder 22"/>
          <p:cNvSpPr>
            <a:spLocks noGrp="1"/>
          </p:cNvSpPr>
          <p:nvPr>
            <p:ph type="body" sz="quarter" idx="36"/>
          </p:nvPr>
        </p:nvSpPr>
        <p:spPr>
          <a:xfrm>
            <a:off x="8823708" y="2203519"/>
            <a:ext cx="27735918" cy="3219575"/>
          </a:xfrm>
        </p:spPr>
        <p:txBody>
          <a:bodyPr/>
          <a:lstStyle/>
          <a:p>
            <a:r>
              <a:rPr lang="en-US" sz="4000" dirty="0"/>
              <a:t>Zhixiu Lu</a:t>
            </a:r>
            <a:r>
              <a:rPr lang="en-US" sz="4000" b="1" baseline="30000" dirty="0">
                <a:latin typeface="Cambria" pitchFamily="18" charset="0"/>
              </a:rPr>
              <a:t> 2,3</a:t>
            </a:r>
            <a:r>
              <a:rPr lang="en-US" sz="4000" dirty="0"/>
              <a:t>, </a:t>
            </a:r>
            <a:r>
              <a:rPr lang="en-US" sz="4000" dirty="0" err="1"/>
              <a:t>Miyuraj</a:t>
            </a:r>
            <a:r>
              <a:rPr lang="en-US" sz="4000" dirty="0"/>
              <a:t> </a:t>
            </a:r>
            <a:r>
              <a:rPr lang="en-US" sz="4000" dirty="0" err="1"/>
              <a:t>Harishchandra</a:t>
            </a:r>
            <a:r>
              <a:rPr lang="en-US" sz="4000" b="1" baseline="30000" dirty="0">
                <a:latin typeface="Cambria" pitchFamily="18" charset="0"/>
              </a:rPr>
              <a:t> </a:t>
            </a:r>
            <a:r>
              <a:rPr lang="en-US" sz="4000" b="1" baseline="30000" dirty="0">
                <a:latin typeface="Calibri" panose="020F0502020204030204" pitchFamily="34" charset="0"/>
              </a:rPr>
              <a:t>1,3</a:t>
            </a:r>
            <a:r>
              <a:rPr lang="en-US" sz="4000" dirty="0"/>
              <a:t>, Laura J. White</a:t>
            </a:r>
            <a:r>
              <a:rPr lang="en-US" sz="4000" baseline="30000" dirty="0">
                <a:latin typeface="Cambria" pitchFamily="18" charset="0"/>
              </a:rPr>
              <a:t> 4</a:t>
            </a:r>
            <a:r>
              <a:rPr lang="en-US" sz="4000" dirty="0"/>
              <a:t>, </a:t>
            </a:r>
            <a:r>
              <a:rPr lang="en-US" sz="4000" dirty="0" err="1"/>
              <a:t>Karuppaiuan</a:t>
            </a:r>
            <a:r>
              <a:rPr lang="en-US" sz="4000" dirty="0"/>
              <a:t> </a:t>
            </a:r>
            <a:r>
              <a:rPr lang="en-US" sz="4000" dirty="0" err="1"/>
              <a:t>Jothibasu</a:t>
            </a:r>
            <a:r>
              <a:rPr lang="en-US" sz="4000" dirty="0"/>
              <a:t> </a:t>
            </a:r>
            <a:r>
              <a:rPr lang="en-US" sz="4000" baseline="30000" dirty="0"/>
              <a:t>5</a:t>
            </a:r>
            <a:r>
              <a:rPr lang="en-US" sz="4000" dirty="0"/>
              <a:t>,R. Neil Reese </a:t>
            </a:r>
            <a:r>
              <a:rPr lang="en-US" sz="4000" baseline="30000" dirty="0"/>
              <a:t>4</a:t>
            </a:r>
            <a:r>
              <a:rPr lang="en-US" sz="4000" dirty="0"/>
              <a:t>, Volker S. </a:t>
            </a:r>
            <a:r>
              <a:rPr lang="en-US" sz="4000" dirty="0" err="1"/>
              <a:t>Brozel</a:t>
            </a:r>
            <a:r>
              <a:rPr lang="en-US" sz="4000" dirty="0"/>
              <a:t> </a:t>
            </a:r>
            <a:r>
              <a:rPr lang="en-US" sz="4000" baseline="30000" dirty="0"/>
              <a:t>4, 6</a:t>
            </a:r>
            <a:r>
              <a:rPr lang="en-US" sz="4000" dirty="0"/>
              <a:t>, </a:t>
            </a:r>
            <a:r>
              <a:rPr lang="en-US" sz="4000" dirty="0" err="1"/>
              <a:t>Senthil</a:t>
            </a:r>
            <a:r>
              <a:rPr lang="en-US" sz="4000" dirty="0"/>
              <a:t> Subramanian </a:t>
            </a:r>
            <a:r>
              <a:rPr lang="en-US" sz="4000" baseline="30000" dirty="0"/>
              <a:t>4, 5</a:t>
            </a:r>
            <a:r>
              <a:rPr lang="en-US" sz="4000" dirty="0"/>
              <a:t>, and  </a:t>
            </a:r>
            <a:r>
              <a:rPr lang="en-US" sz="4000" dirty="0" err="1"/>
              <a:t>Erliang</a:t>
            </a:r>
            <a:r>
              <a:rPr lang="en-US" sz="4000" dirty="0"/>
              <a:t> Zeng </a:t>
            </a:r>
            <a:r>
              <a:rPr lang="en-US" sz="4000" baseline="30000" dirty="0"/>
              <a:t>1, 2, 3</a:t>
            </a:r>
          </a:p>
          <a:p>
            <a:r>
              <a:rPr lang="en-US" b="1" baseline="30000" dirty="0">
                <a:latin typeface="Cambria" pitchFamily="18" charset="0"/>
              </a:rPr>
              <a:t>1 </a:t>
            </a:r>
            <a:r>
              <a:rPr lang="en-US" dirty="0">
                <a:latin typeface="Cambria" pitchFamily="18" charset="0"/>
              </a:rPr>
              <a:t>Department of Biology, </a:t>
            </a:r>
            <a:r>
              <a:rPr lang="en-US" b="1" baseline="30000" dirty="0">
                <a:latin typeface="Cambria" pitchFamily="18" charset="0"/>
              </a:rPr>
              <a:t>2</a:t>
            </a:r>
            <a:r>
              <a:rPr lang="en-US" dirty="0">
                <a:latin typeface="Cambria" pitchFamily="18" charset="0"/>
              </a:rPr>
              <a:t> Department of Computer Science, University of South Dakota, Vermillion, USA</a:t>
            </a:r>
          </a:p>
          <a:p>
            <a:r>
              <a:rPr lang="en-US" dirty="0">
                <a:latin typeface="Cambria" pitchFamily="18" charset="0"/>
              </a:rPr>
              <a:t> </a:t>
            </a:r>
            <a:r>
              <a:rPr lang="en-US" b="1" baseline="30000" dirty="0">
                <a:latin typeface="Cambria" pitchFamily="18" charset="0"/>
              </a:rPr>
              <a:t>3 </a:t>
            </a:r>
            <a:r>
              <a:rPr lang="en-US" dirty="0">
                <a:latin typeface="Cambria" pitchFamily="18" charset="0"/>
              </a:rPr>
              <a:t>Bioinformatics and Computational Systems Biology Laboratory (</a:t>
            </a:r>
            <a:r>
              <a:rPr lang="en-US" dirty="0" err="1">
                <a:latin typeface="Cambria" pitchFamily="18" charset="0"/>
              </a:rPr>
              <a:t>BioComs</a:t>
            </a:r>
            <a:r>
              <a:rPr lang="en-US" dirty="0">
                <a:latin typeface="Cambria" pitchFamily="18" charset="0"/>
              </a:rPr>
              <a:t> Lab), University of South Dakota, Vermillion, USA</a:t>
            </a:r>
          </a:p>
          <a:p>
            <a:r>
              <a:rPr lang="en-US" baseline="30000" dirty="0">
                <a:latin typeface="Cambria" pitchFamily="18" charset="0"/>
              </a:rPr>
              <a:t>4</a:t>
            </a:r>
            <a:r>
              <a:rPr lang="en-US" dirty="0">
                <a:latin typeface="Cambria" pitchFamily="18" charset="0"/>
              </a:rPr>
              <a:t> Department of Biology and Microbiology, </a:t>
            </a:r>
            <a:r>
              <a:rPr lang="en-US" baseline="30000" dirty="0">
                <a:latin typeface="Cambria" pitchFamily="18" charset="0"/>
              </a:rPr>
              <a:t>5</a:t>
            </a:r>
            <a:r>
              <a:rPr lang="en-US" dirty="0">
                <a:latin typeface="Cambria" pitchFamily="18" charset="0"/>
              </a:rPr>
              <a:t> Department of Plant Science, South Dakota State University, Brookings, USA</a:t>
            </a:r>
          </a:p>
          <a:p>
            <a:r>
              <a:rPr lang="en-US" b="1" baseline="30000" dirty="0">
                <a:latin typeface="Cambria" pitchFamily="18" charset="0"/>
              </a:rPr>
              <a:t>6</a:t>
            </a:r>
            <a:r>
              <a:rPr lang="en-US" dirty="0">
                <a:latin typeface="Cambria" pitchFamily="18" charset="0"/>
              </a:rPr>
              <a:t> Department of Microbiology and Plant Pathology, University of Pretoria, Pretoria 004, South Africa</a:t>
            </a:r>
            <a:endParaRPr lang="en-US" dirty="0"/>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36879" y="1047027"/>
            <a:ext cx="3365284" cy="1007832"/>
          </a:xfrm>
          <a:prstGeom prst="rect">
            <a:avLst/>
          </a:prstGeom>
        </p:spPr>
      </p:pic>
      <p:sp>
        <p:nvSpPr>
          <p:cNvPr id="5" name="Text Placeholder 4"/>
          <p:cNvSpPr>
            <a:spLocks noGrp="1"/>
          </p:cNvSpPr>
          <p:nvPr>
            <p:ph type="body" sz="quarter" idx="13"/>
          </p:nvPr>
        </p:nvSpPr>
        <p:spPr/>
        <p:txBody>
          <a:bodyPr/>
          <a:lstStyle/>
          <a:p>
            <a:r>
              <a:rPr lang="en-US" dirty="0"/>
              <a:t>abstract</a:t>
            </a:r>
          </a:p>
        </p:txBody>
      </p:sp>
      <p:sp>
        <p:nvSpPr>
          <p:cNvPr id="11" name="Content Placeholder 10"/>
          <p:cNvSpPr>
            <a:spLocks noGrp="1"/>
          </p:cNvSpPr>
          <p:nvPr>
            <p:ph sz="quarter" idx="24"/>
          </p:nvPr>
        </p:nvSpPr>
        <p:spPr>
          <a:xfrm>
            <a:off x="1461359" y="7071360"/>
            <a:ext cx="12801600" cy="4852317"/>
          </a:xfrm>
        </p:spPr>
        <p:txBody>
          <a:bodyPr>
            <a:noAutofit/>
          </a:bodyPr>
          <a:lstStyle/>
          <a:p>
            <a:pPr marL="0" indent="0">
              <a:buNone/>
            </a:pPr>
            <a:r>
              <a:rPr lang="en-US" sz="4000" dirty="0"/>
              <a:t>Prediction of microbial communities influenced by isoflavonoids of soybean roots with a metagenomics analysis is a subject we have been working on. Four different soybean data with small samples is provided for analysis. To verify that our method works for multiclass data with small samples, we introduce the well known Iris dataset to test the performance of our test method.</a:t>
            </a:r>
          </a:p>
        </p:txBody>
      </p:sp>
      <p:sp>
        <p:nvSpPr>
          <p:cNvPr id="8" name="Text Placeholder 7"/>
          <p:cNvSpPr>
            <a:spLocks noGrp="1"/>
          </p:cNvSpPr>
          <p:nvPr>
            <p:ph type="body" sz="quarter" idx="19"/>
          </p:nvPr>
        </p:nvSpPr>
        <p:spPr>
          <a:xfrm>
            <a:off x="15497061" y="5780217"/>
            <a:ext cx="12801600" cy="1219200"/>
          </a:xfrm>
        </p:spPr>
        <p:txBody>
          <a:bodyPr/>
          <a:lstStyle/>
          <a:p>
            <a:r>
              <a:rPr lang="en-US" dirty="0"/>
              <a:t>objectives</a:t>
            </a:r>
          </a:p>
        </p:txBody>
      </p:sp>
      <p:sp>
        <p:nvSpPr>
          <p:cNvPr id="13" name="Content Placeholder 12"/>
          <p:cNvSpPr>
            <a:spLocks noGrp="1"/>
          </p:cNvSpPr>
          <p:nvPr>
            <p:ph sz="quarter" idx="26"/>
          </p:nvPr>
        </p:nvSpPr>
        <p:spPr>
          <a:xfrm>
            <a:off x="15009735" y="7360345"/>
            <a:ext cx="12801600" cy="4852317"/>
          </a:xfrm>
        </p:spPr>
        <p:txBody>
          <a:bodyPr>
            <a:normAutofit/>
          </a:bodyPr>
          <a:lstStyle/>
          <a:p>
            <a:pPr marL="0" indent="0">
              <a:buNone/>
            </a:pPr>
            <a:r>
              <a:rPr lang="en-US" sz="4000" dirty="0"/>
              <a:t>We aim to simulate the pipeline on small, unbalanced Iris data sets. On the purpose of proving that this pipeline is suitable for multiclass data sets with small samples. Also the result helps us analyze features of different methods we use. </a:t>
            </a:r>
          </a:p>
        </p:txBody>
      </p:sp>
      <p:sp>
        <p:nvSpPr>
          <p:cNvPr id="9" name="Text Placeholder 8"/>
          <p:cNvSpPr>
            <a:spLocks noGrp="1"/>
          </p:cNvSpPr>
          <p:nvPr>
            <p:ph type="body" sz="quarter" idx="21"/>
          </p:nvPr>
        </p:nvSpPr>
        <p:spPr>
          <a:xfrm>
            <a:off x="1143000" y="12835447"/>
            <a:ext cx="12801600" cy="1219200"/>
          </a:xfrm>
        </p:spPr>
        <p:txBody>
          <a:bodyPr/>
          <a:lstStyle/>
          <a:p>
            <a:r>
              <a:rPr lang="en-US" dirty="0"/>
              <a:t>PIPELINE</a:t>
            </a:r>
          </a:p>
        </p:txBody>
      </p:sp>
      <p:pic>
        <p:nvPicPr>
          <p:cNvPr id="39" name="Content Placeholder 38"/>
          <p:cNvPicPr>
            <a:picLocks noGrp="1" noChangeAspect="1"/>
          </p:cNvPicPr>
          <p:nvPr>
            <p:ph sz="quarter" idx="27"/>
          </p:nvPr>
        </p:nvPicPr>
        <p:blipFill>
          <a:blip r:embed="rId5"/>
          <a:stretch>
            <a:fillRect/>
          </a:stretch>
        </p:blipFill>
        <p:spPr>
          <a:xfrm>
            <a:off x="845868" y="14372196"/>
            <a:ext cx="12720634" cy="13035143"/>
          </a:xfrm>
          <a:prstGeom prst="rect">
            <a:avLst/>
          </a:prstGeom>
        </p:spPr>
      </p:pic>
      <p:sp>
        <p:nvSpPr>
          <p:cNvPr id="15" name="Content Placeholder 14"/>
          <p:cNvSpPr>
            <a:spLocks noGrp="1"/>
          </p:cNvSpPr>
          <p:nvPr>
            <p:ph sz="quarter" idx="28"/>
          </p:nvPr>
        </p:nvSpPr>
        <p:spPr>
          <a:xfrm>
            <a:off x="14970637" y="24839449"/>
            <a:ext cx="12801600" cy="1752600"/>
          </a:xfrm>
        </p:spPr>
        <p:txBody>
          <a:bodyPr/>
          <a:lstStyle/>
          <a:p>
            <a:r>
              <a:rPr lang="en-US" dirty="0"/>
              <a:t>.</a:t>
            </a:r>
          </a:p>
        </p:txBody>
      </p:sp>
      <p:sp>
        <p:nvSpPr>
          <p:cNvPr id="21" name="Text Placeholder 20"/>
          <p:cNvSpPr>
            <a:spLocks noGrp="1"/>
          </p:cNvSpPr>
          <p:nvPr>
            <p:ph type="body" sz="quarter" idx="34"/>
          </p:nvPr>
        </p:nvSpPr>
        <p:spPr>
          <a:xfrm>
            <a:off x="29932442" y="5852160"/>
            <a:ext cx="12801600" cy="1219200"/>
          </a:xfrm>
        </p:spPr>
        <p:txBody>
          <a:bodyPr/>
          <a:lstStyle/>
          <a:p>
            <a:r>
              <a:rPr lang="en-US" dirty="0"/>
              <a:t>Results (roc curves)</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6097"/>
            <a:ext cx="7635873" cy="2602523"/>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301364" y="2531804"/>
            <a:ext cx="7589836" cy="2511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01364" y="-1"/>
            <a:ext cx="7589836" cy="2596427"/>
          </a:xfrm>
          <a:prstGeom prst="rect">
            <a:avLst/>
          </a:prstGeom>
        </p:spPr>
      </p:pic>
      <p:sp>
        <p:nvSpPr>
          <p:cNvPr id="52" name="Text Placeholder 51"/>
          <p:cNvSpPr>
            <a:spLocks noGrp="1"/>
          </p:cNvSpPr>
          <p:nvPr>
            <p:ph type="body" sz="quarter" idx="29"/>
          </p:nvPr>
        </p:nvSpPr>
        <p:spPr>
          <a:xfrm>
            <a:off x="15497061" y="12816452"/>
            <a:ext cx="12801600" cy="1219200"/>
          </a:xfrm>
        </p:spPr>
        <p:txBody>
          <a:bodyPr/>
          <a:lstStyle/>
          <a:p>
            <a:r>
              <a:rPr lang="en-US" dirty="0"/>
              <a:t>Feature selection</a:t>
            </a:r>
          </a:p>
        </p:txBody>
      </p:sp>
      <p:sp>
        <p:nvSpPr>
          <p:cNvPr id="59" name="TextBox 58"/>
          <p:cNvSpPr txBox="1"/>
          <p:nvPr/>
        </p:nvSpPr>
        <p:spPr>
          <a:xfrm>
            <a:off x="15070014" y="13893220"/>
            <a:ext cx="12801601" cy="1015663"/>
          </a:xfrm>
          <a:prstGeom prst="rect">
            <a:avLst/>
          </a:prstGeom>
          <a:noFill/>
        </p:spPr>
        <p:txBody>
          <a:bodyPr wrap="square" rtlCol="0">
            <a:spAutoFit/>
          </a:bodyPr>
          <a:lstStyle/>
          <a:p>
            <a:endParaRPr lang="en-US" sz="6000" dirty="0" err="1"/>
          </a:p>
        </p:txBody>
      </p:sp>
      <p:pic>
        <p:nvPicPr>
          <p:cNvPr id="62" name="Picture 61"/>
          <p:cNvPicPr>
            <a:picLocks/>
          </p:cNvPicPr>
          <p:nvPr/>
        </p:nvPicPr>
        <p:blipFill>
          <a:blip r:embed="rId8">
            <a:extLst>
              <a:ext uri="{28A0092B-C50C-407E-A947-70E740481C1C}">
                <a14:useLocalDpi xmlns:a14="http://schemas.microsoft.com/office/drawing/2010/main" val="0"/>
              </a:ext>
            </a:extLst>
          </a:blip>
          <a:stretch>
            <a:fillRect/>
          </a:stretch>
        </p:blipFill>
        <p:spPr>
          <a:xfrm>
            <a:off x="15617315" y="21536534"/>
            <a:ext cx="4114800" cy="5029200"/>
          </a:xfrm>
          <a:prstGeom prst="rect">
            <a:avLst/>
          </a:prstGeom>
        </p:spPr>
      </p:pic>
      <p:pic>
        <p:nvPicPr>
          <p:cNvPr id="63" name="Picture 62"/>
          <p:cNvPicPr>
            <a:picLocks/>
          </p:cNvPicPr>
          <p:nvPr/>
        </p:nvPicPr>
        <p:blipFill>
          <a:blip r:embed="rId9">
            <a:extLst>
              <a:ext uri="{28A0092B-C50C-407E-A947-70E740481C1C}">
                <a14:useLocalDpi xmlns:a14="http://schemas.microsoft.com/office/drawing/2010/main" val="0"/>
              </a:ext>
            </a:extLst>
          </a:blip>
          <a:stretch>
            <a:fillRect/>
          </a:stretch>
        </p:blipFill>
        <p:spPr>
          <a:xfrm>
            <a:off x="19974188" y="21536534"/>
            <a:ext cx="4114800" cy="5029200"/>
          </a:xfrm>
          <a:prstGeom prst="rect">
            <a:avLst/>
          </a:prstGeom>
        </p:spPr>
      </p:pic>
      <p:pic>
        <p:nvPicPr>
          <p:cNvPr id="65" name="Picture 64"/>
          <p:cNvPicPr>
            <a:picLocks/>
          </p:cNvPicPr>
          <p:nvPr/>
        </p:nvPicPr>
        <p:blipFill>
          <a:blip r:embed="rId10">
            <a:extLst>
              <a:ext uri="{28A0092B-C50C-407E-A947-70E740481C1C}">
                <a14:useLocalDpi xmlns:a14="http://schemas.microsoft.com/office/drawing/2010/main" val="0"/>
              </a:ext>
            </a:extLst>
          </a:blip>
          <a:stretch>
            <a:fillRect/>
          </a:stretch>
        </p:blipFill>
        <p:spPr>
          <a:xfrm>
            <a:off x="24304115" y="21536534"/>
            <a:ext cx="4114800" cy="5029200"/>
          </a:xfrm>
          <a:prstGeom prst="rect">
            <a:avLst/>
          </a:prstGeom>
        </p:spPr>
      </p:pic>
      <p:sp>
        <p:nvSpPr>
          <p:cNvPr id="66" name="TextBox 65"/>
          <p:cNvSpPr txBox="1"/>
          <p:nvPr/>
        </p:nvSpPr>
        <p:spPr>
          <a:xfrm>
            <a:off x="23696535" y="26702003"/>
            <a:ext cx="3459601" cy="707886"/>
          </a:xfrm>
          <a:prstGeom prst="rect">
            <a:avLst/>
          </a:prstGeom>
          <a:noFill/>
        </p:spPr>
        <p:txBody>
          <a:bodyPr wrap="none" rtlCol="0">
            <a:spAutoFit/>
          </a:bodyPr>
          <a:lstStyle/>
          <a:p>
            <a:r>
              <a:rPr lang="en-US" sz="4000" dirty="0"/>
              <a:t>       Iris virginica</a:t>
            </a:r>
          </a:p>
        </p:txBody>
      </p:sp>
      <p:sp>
        <p:nvSpPr>
          <p:cNvPr id="67" name="TextBox 66"/>
          <p:cNvSpPr txBox="1"/>
          <p:nvPr/>
        </p:nvSpPr>
        <p:spPr>
          <a:xfrm>
            <a:off x="15620153" y="26702003"/>
            <a:ext cx="2947858" cy="707886"/>
          </a:xfrm>
          <a:prstGeom prst="rect">
            <a:avLst/>
          </a:prstGeom>
          <a:noFill/>
        </p:spPr>
        <p:txBody>
          <a:bodyPr wrap="none" rtlCol="0">
            <a:spAutoFit/>
          </a:bodyPr>
          <a:lstStyle/>
          <a:p>
            <a:r>
              <a:rPr lang="en-US" sz="4000" dirty="0"/>
              <a:t>Iris versicolor</a:t>
            </a:r>
          </a:p>
        </p:txBody>
      </p:sp>
      <p:sp>
        <p:nvSpPr>
          <p:cNvPr id="68" name="TextBox 67"/>
          <p:cNvSpPr txBox="1"/>
          <p:nvPr/>
        </p:nvSpPr>
        <p:spPr>
          <a:xfrm>
            <a:off x="20429253" y="26702003"/>
            <a:ext cx="2262414" cy="707886"/>
          </a:xfrm>
          <a:prstGeom prst="rect">
            <a:avLst/>
          </a:prstGeom>
          <a:noFill/>
        </p:spPr>
        <p:txBody>
          <a:bodyPr wrap="none" rtlCol="0">
            <a:spAutoFit/>
          </a:bodyPr>
          <a:lstStyle/>
          <a:p>
            <a:r>
              <a:rPr lang="en-US" sz="4000" dirty="0"/>
              <a:t>Iris setosa</a:t>
            </a:r>
          </a:p>
        </p:txBody>
      </p:sp>
      <p:graphicFrame>
        <p:nvGraphicFramePr>
          <p:cNvPr id="69" name="Object 68"/>
          <p:cNvGraphicFramePr>
            <a:graphicFrameLocks noChangeAspect="1"/>
          </p:cNvGraphicFramePr>
          <p:nvPr>
            <p:extLst>
              <p:ext uri="{D42A27DB-BD31-4B8C-83A1-F6EECF244321}">
                <p14:modId xmlns:p14="http://schemas.microsoft.com/office/powerpoint/2010/main" val="1110253690"/>
              </p:ext>
            </p:extLst>
          </p:nvPr>
        </p:nvGraphicFramePr>
        <p:xfrm>
          <a:off x="15620153" y="14669034"/>
          <a:ext cx="12774653" cy="6430751"/>
        </p:xfrm>
        <a:graphic>
          <a:graphicData uri="http://schemas.openxmlformats.org/presentationml/2006/ole">
            <mc:AlternateContent xmlns:mc="http://schemas.openxmlformats.org/markup-compatibility/2006">
              <mc:Choice xmlns:v="urn:schemas-microsoft-com:vml" Requires="v">
                <p:oleObj spid="_x0000_s1034" name="Worksheet" r:id="rId11" imgW="6105569" imgH="2866927" progId="Excel.Sheet.12">
                  <p:embed/>
                </p:oleObj>
              </mc:Choice>
              <mc:Fallback>
                <p:oleObj name="Worksheet" r:id="rId11" imgW="6105569" imgH="2866927" progId="Excel.Sheet.12">
                  <p:embed/>
                  <p:pic>
                    <p:nvPicPr>
                      <p:cNvPr id="0" name=""/>
                      <p:cNvPicPr/>
                      <p:nvPr/>
                    </p:nvPicPr>
                    <p:blipFill>
                      <a:blip r:embed="rId12"/>
                      <a:stretch>
                        <a:fillRect/>
                      </a:stretch>
                    </p:blipFill>
                    <p:spPr>
                      <a:xfrm>
                        <a:off x="15620153" y="14669034"/>
                        <a:ext cx="12774653" cy="6430751"/>
                      </a:xfrm>
                      <a:prstGeom prst="rect">
                        <a:avLst/>
                      </a:prstGeom>
                    </p:spPr>
                  </p:pic>
                </p:oleObj>
              </mc:Fallback>
            </mc:AlternateContent>
          </a:graphicData>
        </a:graphic>
      </p:graphicFrame>
      <p:pic>
        <p:nvPicPr>
          <p:cNvPr id="70" name="Picture 69"/>
          <p:cNvPicPr>
            <a:picLocks/>
          </p:cNvPicPr>
          <p:nvPr/>
        </p:nvPicPr>
        <p:blipFill>
          <a:blip r:embed="rId13">
            <a:extLst>
              <a:ext uri="{28A0092B-C50C-407E-A947-70E740481C1C}">
                <a14:useLocalDpi xmlns:a14="http://schemas.microsoft.com/office/drawing/2010/main" val="0"/>
              </a:ext>
            </a:extLst>
          </a:blip>
          <a:stretch>
            <a:fillRect/>
          </a:stretch>
        </p:blipFill>
        <p:spPr>
          <a:xfrm>
            <a:off x="29292679" y="7091205"/>
            <a:ext cx="10972800" cy="6400800"/>
          </a:xfrm>
          <a:prstGeom prst="rect">
            <a:avLst/>
          </a:prstGeom>
        </p:spPr>
      </p:pic>
      <p:pic>
        <p:nvPicPr>
          <p:cNvPr id="71" name="Picture 70"/>
          <p:cNvPicPr>
            <a:picLocks/>
          </p:cNvPicPr>
          <p:nvPr/>
        </p:nvPicPr>
        <p:blipFill>
          <a:blip r:embed="rId14">
            <a:extLst>
              <a:ext uri="{28A0092B-C50C-407E-A947-70E740481C1C}">
                <a14:useLocalDpi xmlns:a14="http://schemas.microsoft.com/office/drawing/2010/main" val="0"/>
              </a:ext>
            </a:extLst>
          </a:blip>
          <a:stretch>
            <a:fillRect/>
          </a:stretch>
        </p:blipFill>
        <p:spPr>
          <a:xfrm>
            <a:off x="29292679" y="21009089"/>
            <a:ext cx="10972800" cy="6400800"/>
          </a:xfrm>
          <a:prstGeom prst="rect">
            <a:avLst/>
          </a:prstGeom>
        </p:spPr>
      </p:pic>
      <p:pic>
        <p:nvPicPr>
          <p:cNvPr id="72" name="Picture 71"/>
          <p:cNvPicPr>
            <a:picLocks/>
          </p:cNvPicPr>
          <p:nvPr/>
        </p:nvPicPr>
        <p:blipFill>
          <a:blip r:embed="rId15">
            <a:extLst>
              <a:ext uri="{28A0092B-C50C-407E-A947-70E740481C1C}">
                <a14:useLocalDpi xmlns:a14="http://schemas.microsoft.com/office/drawing/2010/main" val="0"/>
              </a:ext>
            </a:extLst>
          </a:blip>
          <a:stretch>
            <a:fillRect/>
          </a:stretch>
        </p:blipFill>
        <p:spPr>
          <a:xfrm>
            <a:off x="29292679" y="13828413"/>
            <a:ext cx="10972800" cy="6400800"/>
          </a:xfrm>
          <a:prstGeom prst="rect">
            <a:avLst/>
          </a:prstGeom>
        </p:spPr>
      </p:pic>
      <p:sp>
        <p:nvSpPr>
          <p:cNvPr id="74" name="Text Placeholder 4"/>
          <p:cNvSpPr>
            <a:spLocks noGrp="1"/>
          </p:cNvSpPr>
          <p:nvPr>
            <p:ph type="body" sz="quarter" idx="13"/>
          </p:nvPr>
        </p:nvSpPr>
        <p:spPr>
          <a:xfrm>
            <a:off x="7533405" y="27701252"/>
            <a:ext cx="12801600" cy="1219200"/>
          </a:xfrm>
        </p:spPr>
        <p:txBody>
          <a:bodyPr/>
          <a:lstStyle/>
          <a:p>
            <a:r>
              <a:rPr lang="en-US" dirty="0"/>
              <a:t>Future directions and impacts</a:t>
            </a:r>
          </a:p>
        </p:txBody>
      </p:sp>
      <p:sp>
        <p:nvSpPr>
          <p:cNvPr id="76" name="Text Placeholder 8"/>
          <p:cNvSpPr>
            <a:spLocks noGrp="1"/>
          </p:cNvSpPr>
          <p:nvPr>
            <p:ph type="body" sz="quarter" idx="21"/>
          </p:nvPr>
        </p:nvSpPr>
        <p:spPr>
          <a:xfrm>
            <a:off x="25250394" y="27703345"/>
            <a:ext cx="12801600" cy="1219200"/>
          </a:xfrm>
        </p:spPr>
        <p:txBody>
          <a:bodyPr/>
          <a:lstStyle/>
          <a:p>
            <a:r>
              <a:rPr lang="en-US" dirty="0"/>
              <a:t>Acknowledgement</a:t>
            </a:r>
          </a:p>
        </p:txBody>
      </p:sp>
      <p:sp>
        <p:nvSpPr>
          <p:cNvPr id="77" name="TextBox 76"/>
          <p:cNvSpPr txBox="1"/>
          <p:nvPr/>
        </p:nvSpPr>
        <p:spPr>
          <a:xfrm>
            <a:off x="6373059" y="29322191"/>
            <a:ext cx="16318608" cy="3231654"/>
          </a:xfrm>
          <a:prstGeom prst="rect">
            <a:avLst/>
          </a:prstGeom>
          <a:noFill/>
        </p:spPr>
        <p:txBody>
          <a:bodyPr wrap="square" rtlCol="0">
            <a:spAutoFit/>
          </a:bodyPr>
          <a:lstStyle/>
          <a:p>
            <a:r>
              <a:rPr lang="en-US" sz="4800" dirty="0"/>
              <a:t>The framework applies to many biologically significant patterns. Performance of the framework has been proven efficient. An open source tool for public use is being developed. </a:t>
            </a:r>
          </a:p>
          <a:p>
            <a:endParaRPr lang="en-US" sz="6000" dirty="0"/>
          </a:p>
        </p:txBody>
      </p:sp>
      <p:sp>
        <p:nvSpPr>
          <p:cNvPr id="78" name="TextBox 77"/>
          <p:cNvSpPr txBox="1"/>
          <p:nvPr/>
        </p:nvSpPr>
        <p:spPr>
          <a:xfrm>
            <a:off x="24304115" y="29506857"/>
            <a:ext cx="17171377" cy="3046988"/>
          </a:xfrm>
          <a:prstGeom prst="rect">
            <a:avLst/>
          </a:prstGeom>
          <a:noFill/>
        </p:spPr>
        <p:txBody>
          <a:bodyPr wrap="square" rtlCol="0">
            <a:spAutoFit/>
          </a:bodyPr>
          <a:lstStyle/>
          <a:p>
            <a:r>
              <a:rPr lang="en-US" sz="4800" dirty="0"/>
              <a:t>The project is supported by University of South Dakota Bioinformatics &amp;  Computational systems biology lab and </a:t>
            </a:r>
          </a:p>
          <a:p>
            <a:r>
              <a:rPr lang="en-US" sz="4800" dirty="0"/>
              <a:t>the SD EPSCoR Biochemical Spatiotemporal Network Resource (BioSNTR) </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322</Words>
  <Application>Microsoft Office PowerPoint</Application>
  <PresentationFormat>Custom</PresentationFormat>
  <Paragraphs>22</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Medical Poster</vt:lpstr>
      <vt:lpstr>Worksheet</vt:lpstr>
      <vt:lpstr>Evaluating feature selection and classification methods for multiclass data with small number of samples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2016-07-27T22:12:44Z</dcterms:created>
  <dcterms:modified xsi:type="dcterms:W3CDTF">2016-07-29T18:24:27Z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