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7" r:id="rId2"/>
    <p:sldId id="277" r:id="rId3"/>
    <p:sldId id="263" r:id="rId4"/>
    <p:sldId id="262" r:id="rId5"/>
    <p:sldId id="264" r:id="rId6"/>
    <p:sldId id="266" r:id="rId7"/>
    <p:sldId id="267" r:id="rId8"/>
    <p:sldId id="265" r:id="rId9"/>
    <p:sldId id="268" r:id="rId10"/>
    <p:sldId id="269" r:id="rId11"/>
    <p:sldId id="270" r:id="rId12"/>
    <p:sldId id="272" r:id="rId13"/>
    <p:sldId id="284" r:id="rId14"/>
    <p:sldId id="285" r:id="rId15"/>
    <p:sldId id="340" r:id="rId16"/>
    <p:sldId id="274" r:id="rId1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94714"/>
  </p:normalViewPr>
  <p:slideViewPr>
    <p:cSldViewPr>
      <p:cViewPr varScale="1">
        <p:scale>
          <a:sx n="115" d="100"/>
          <a:sy n="115" d="100"/>
        </p:scale>
        <p:origin x="1800"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9BC998-2D82-496D-8F01-1A8C55BBB505}"/>
              </a:ext>
            </a:extLst>
          </p:cNvPr>
          <p:cNvSpPr>
            <a:spLocks noGrp="1"/>
          </p:cNvSpPr>
          <p:nvPr>
            <p:ph type="dt" sz="half" idx="10"/>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5" name="页脚占位符 4">
            <a:extLst>
              <a:ext uri="{FF2B5EF4-FFF2-40B4-BE49-F238E27FC236}">
                <a16:creationId xmlns:a16="http://schemas.microsoft.com/office/drawing/2014/main" id="{B7C5E9F2-2765-46FB-ACA4-7646EBF251A5}"/>
              </a:ext>
            </a:extLst>
          </p:cNvPr>
          <p:cNvSpPr>
            <a:spLocks noGrp="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6" name="灯片编号占位符 5">
            <a:extLst>
              <a:ext uri="{FF2B5EF4-FFF2-40B4-BE49-F238E27FC236}">
                <a16:creationId xmlns:a16="http://schemas.microsoft.com/office/drawing/2014/main" id="{30324AA8-639C-4AB9-8A5B-A21A14D3F4C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A1DDE98-A029-487B-BB75-64AD50F2A469}" type="slidenum">
              <a:rPr lang="en-US" altLang="zh-CN"/>
              <a:pPr/>
              <a:t>‹#›</a:t>
            </a:fld>
            <a:endParaRPr lang="en-US" altLang="zh-CN"/>
          </a:p>
        </p:txBody>
      </p:sp>
    </p:spTree>
    <p:extLst>
      <p:ext uri="{BB962C8B-B14F-4D97-AF65-F5344CB8AC3E}">
        <p14:creationId xmlns:p14="http://schemas.microsoft.com/office/powerpoint/2010/main" val="418694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28851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0" r:id="rId1"/>
    <p:sldLayoutId id="2147483749" r:id="rId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6968F022-142B-4004-BB40-33C697AE0830}"/>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5059" name="内容占位符 2">
            <a:extLst>
              <a:ext uri="{FF2B5EF4-FFF2-40B4-BE49-F238E27FC236}">
                <a16:creationId xmlns:a16="http://schemas.microsoft.com/office/drawing/2014/main" id="{BAE2D3B4-4592-47FE-851D-9E17B44482A3}"/>
              </a:ext>
            </a:extLst>
          </p:cNvPr>
          <p:cNvSpPr>
            <a:spLocks noGrp="1"/>
          </p:cNvSpPr>
          <p:nvPr>
            <p:ph idx="1"/>
          </p:nvPr>
        </p:nvSpPr>
        <p:spPr bwMode="auto">
          <a:xfrm>
            <a:off x="395288" y="1196975"/>
            <a:ext cx="8353425" cy="4968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endParaRPr lang="en-US" altLang="zh-CN" sz="2000" dirty="0"/>
          </a:p>
          <a:p>
            <a:pPr marL="0" indent="0">
              <a:buNone/>
            </a:pPr>
            <a:endParaRPr lang="en-US" altLang="zh-CN" sz="2000" dirty="0"/>
          </a:p>
          <a:p>
            <a:pPr marL="0" indent="0">
              <a:buNone/>
            </a:pPr>
            <a:r>
              <a:rPr lang="zh-CN" altLang="zh-CN" sz="2000" dirty="0"/>
              <a:t>在一个旅游胜地的海水浴场的沙滩上，游人均匀分布在沙滩上，有两个卖冰棍的小商贩在卖冰棍。当然小商贩希望卖得越多越好，卖的多就赚得多，我们假设小商贩都卖同一种品质的冰棍，比如小豆冰棍，游客去哪家商贩买冰棍取决于两个因素一个是冰棍的价格，一个是路途的远近，相同的价格下，去距离近的商贩去购买，不同的价格下，到冰棍与路途总和费用低的商贩处买。现在两个商贩面临的选择怎么的选择呢？一个是区位，是分别在沙滩的两边，还是在沙滩的中间，还是其他的地点？第二个是价格，该以什么价格卖小豆冰棍呢？是高于等于还是低于另一个商贩？显然，一个小商贩选择什么样的区位和价格要考虑另一个商贩如何选择区位和价格。如果是三个小商贩呢，如果是多个小商贩呢？等等。这些就是</a:t>
            </a:r>
            <a:r>
              <a:rPr lang="en-US" altLang="zh-CN" sz="2000" dirty="0" err="1"/>
              <a:t>Hotelling</a:t>
            </a:r>
            <a:r>
              <a:rPr lang="en-US" altLang="zh-CN" sz="2000" dirty="0"/>
              <a:t> </a:t>
            </a:r>
            <a:r>
              <a:rPr lang="zh-CN" altLang="zh-CN" sz="2000" dirty="0"/>
              <a:t>模型要解决的问题。</a:t>
            </a:r>
          </a:p>
        </p:txBody>
      </p:sp>
      <p:sp>
        <p:nvSpPr>
          <p:cNvPr id="4" name="矩形: 圆角 39">
            <a:extLst>
              <a:ext uri="{FF2B5EF4-FFF2-40B4-BE49-F238E27FC236}">
                <a16:creationId xmlns:a16="http://schemas.microsoft.com/office/drawing/2014/main" id="{BF8C2A47-7C08-4BF0-9A6B-E9BC66DA1754}"/>
              </a:ext>
            </a:extLst>
          </p:cNvPr>
          <p:cNvSpPr/>
          <p:nvPr/>
        </p:nvSpPr>
        <p:spPr>
          <a:xfrm>
            <a:off x="395536" y="1268760"/>
            <a:ext cx="3888432"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a:solidFill>
                  <a:prstClr val="black"/>
                </a:solidFill>
                <a:latin typeface="仿宋" pitchFamily="49" charset="-122"/>
                <a:ea typeface="仿宋" pitchFamily="49" charset="-122"/>
              </a:rPr>
              <a:t>补充二：空间竞争模型</a:t>
            </a:r>
          </a:p>
        </p:txBody>
      </p:sp>
    </p:spTree>
    <p:extLst>
      <p:ext uri="{BB962C8B-B14F-4D97-AF65-F5344CB8AC3E}">
        <p14:creationId xmlns:p14="http://schemas.microsoft.com/office/powerpoint/2010/main" val="128891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QQ图片20161201214147.png"/>
          <p:cNvPicPr>
            <a:picLocks noGrp="1" noChangeAspect="1"/>
          </p:cNvPicPr>
          <p:nvPr>
            <p:ph idx="1"/>
          </p:nvPr>
        </p:nvPicPr>
        <p:blipFill>
          <a:blip r:embed="rId2" cstate="print"/>
          <a:stretch>
            <a:fillRect/>
          </a:stretch>
        </p:blipFill>
        <p:spPr>
          <a:xfrm>
            <a:off x="431540" y="2204864"/>
            <a:ext cx="8280919" cy="4248472"/>
          </a:xfrm>
        </p:spPr>
      </p:pic>
      <p:sp>
        <p:nvSpPr>
          <p:cNvPr id="6" name="文本框 5">
            <a:extLst>
              <a:ext uri="{FF2B5EF4-FFF2-40B4-BE49-F238E27FC236}">
                <a16:creationId xmlns:a16="http://schemas.microsoft.com/office/drawing/2014/main" id="{8CDF7BAB-F941-88F5-5543-FAED11954777}"/>
              </a:ext>
            </a:extLst>
          </p:cNvPr>
          <p:cNvSpPr txBox="1"/>
          <p:nvPr/>
        </p:nvSpPr>
        <p:spPr>
          <a:xfrm>
            <a:off x="431540" y="1412776"/>
            <a:ext cx="7812868" cy="523220"/>
          </a:xfrm>
          <a:prstGeom prst="rect">
            <a:avLst/>
          </a:prstGeom>
          <a:noFill/>
        </p:spPr>
        <p:txBody>
          <a:bodyPr wrap="square">
            <a:spAutoFit/>
          </a:bodyPr>
          <a:lstStyle/>
          <a:p>
            <a:pPr algn="ctr">
              <a:buNone/>
            </a:pPr>
            <a:r>
              <a:rPr lang="en-US" altLang="zh-CN" sz="2800" dirty="0" err="1">
                <a:latin typeface="+mn-lt"/>
                <a:ea typeface="+mn-ea"/>
              </a:rPr>
              <a:t>d’Asremont-Gabszewitz-Thisse</a:t>
            </a:r>
            <a:r>
              <a:rPr lang="zh-CN" altLang="zh-CN" sz="2800" dirty="0">
                <a:latin typeface="+mn-lt"/>
                <a:ea typeface="+mn-ea"/>
              </a:rPr>
              <a:t>（</a:t>
            </a:r>
            <a:r>
              <a:rPr lang="en-US" altLang="zh-CN" sz="2800" dirty="0">
                <a:latin typeface="+mn-lt"/>
                <a:ea typeface="+mn-ea"/>
              </a:rPr>
              <a:t>1979</a:t>
            </a:r>
            <a:r>
              <a:rPr lang="zh-CN" altLang="zh-CN" sz="2800" dirty="0">
                <a:latin typeface="+mn-lt"/>
                <a:ea typeface="+mn-ea"/>
              </a:rPr>
              <a:t>）</a:t>
            </a:r>
            <a:r>
              <a:rPr lang="zh-CN" altLang="en-US" sz="2800" dirty="0">
                <a:latin typeface="+mn-lt"/>
                <a:ea typeface="+mn-ea"/>
              </a:rPr>
              <a:t>模型</a:t>
            </a:r>
            <a:endParaRPr lang="en-US" altLang="zh-CN" sz="2800" dirty="0">
              <a:latin typeface="+mn-lt"/>
              <a:ea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88640"/>
            <a:ext cx="8229600" cy="1143000"/>
          </a:xfrm>
        </p:spPr>
        <p:txBody>
          <a:bodyPr/>
          <a:lstStyle/>
          <a:p>
            <a:endParaRPr lang="zh-CN" altLang="en-US" dirty="0"/>
          </a:p>
        </p:txBody>
      </p:sp>
      <p:pic>
        <p:nvPicPr>
          <p:cNvPr id="4" name="内容占位符 3" descr="QQ图片20161201214203.png"/>
          <p:cNvPicPr>
            <a:picLocks noGrp="1" noChangeAspect="1"/>
          </p:cNvPicPr>
          <p:nvPr>
            <p:ph idx="1"/>
          </p:nvPr>
        </p:nvPicPr>
        <p:blipFill>
          <a:blip r:embed="rId2" cstate="print"/>
          <a:stretch>
            <a:fillRect/>
          </a:stretch>
        </p:blipFill>
        <p:spPr>
          <a:xfrm>
            <a:off x="611560" y="2060848"/>
            <a:ext cx="7920880" cy="331775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空间</a:t>
            </a:r>
            <a:r>
              <a:rPr lang="en-US" altLang="zh-CN" dirty="0"/>
              <a:t>Cournot</a:t>
            </a:r>
            <a:r>
              <a:rPr lang="zh-CN" altLang="zh-CN" dirty="0"/>
              <a:t>数量竞争</a:t>
            </a:r>
            <a:endParaRPr lang="en-US" altLang="zh-CN" dirty="0"/>
          </a:p>
          <a:p>
            <a:r>
              <a:rPr lang="en-US" altLang="zh-CN" dirty="0"/>
              <a:t>Anderson and Neven </a:t>
            </a:r>
            <a:r>
              <a:rPr lang="zh-CN" altLang="zh-CN" dirty="0"/>
              <a:t>（</a:t>
            </a:r>
            <a:r>
              <a:rPr lang="en-US" altLang="zh-CN" dirty="0"/>
              <a:t>1991)</a:t>
            </a:r>
            <a:r>
              <a:rPr lang="zh-CN" altLang="en-US" dirty="0"/>
              <a:t>：</a:t>
            </a:r>
            <a:r>
              <a:rPr lang="zh-CN" altLang="zh-CN" dirty="0"/>
              <a:t>数量</a:t>
            </a:r>
            <a:r>
              <a:rPr lang="en-US" altLang="zh-CN" dirty="0"/>
              <a:t>-</a:t>
            </a:r>
            <a:r>
              <a:rPr lang="zh-CN" altLang="zh-CN" dirty="0"/>
              <a:t>区位的博弈中，存在唯一的子博弈精炼纳什均衡，厂商集聚于线性城市的中心。是集聚均衡。</a:t>
            </a:r>
          </a:p>
          <a:p>
            <a:r>
              <a:rPr lang="zh-CN" altLang="zh-CN" dirty="0"/>
              <a:t>如果厂商数目为</a:t>
            </a:r>
            <a:r>
              <a:rPr lang="en-US" altLang="zh-CN" dirty="0"/>
              <a:t>n</a:t>
            </a:r>
            <a:r>
              <a:rPr lang="zh-CN" altLang="zh-CN" dirty="0"/>
              <a:t>，同样可以证明：在数量</a:t>
            </a:r>
            <a:r>
              <a:rPr lang="en-US" altLang="zh-CN" dirty="0"/>
              <a:t>-</a:t>
            </a:r>
            <a:r>
              <a:rPr lang="zh-CN" altLang="zh-CN" dirty="0"/>
              <a:t>区位的博弈中，存在唯一的子博弈精炼纳什均衡，</a:t>
            </a:r>
            <a:r>
              <a:rPr lang="en-US" altLang="zh-CN" dirty="0"/>
              <a:t>x</a:t>
            </a:r>
            <a:r>
              <a:rPr lang="en-US" altLang="zh-CN" baseline="-25000" dirty="0"/>
              <a:t>1</a:t>
            </a:r>
            <a:r>
              <a:rPr lang="en-US" altLang="zh-CN" dirty="0"/>
              <a:t>=x</a:t>
            </a:r>
            <a:r>
              <a:rPr lang="en-US" altLang="zh-CN" baseline="-25000" dirty="0"/>
              <a:t>2</a:t>
            </a:r>
            <a:r>
              <a:rPr lang="en-US" altLang="zh-CN" dirty="0"/>
              <a:t>=…=l/2</a:t>
            </a:r>
            <a:r>
              <a:rPr lang="zh-CN" altLang="zh-CN" dirty="0"/>
              <a:t>厂商集聚于线性城市的中心。</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F0BE5CE-FE84-4317-9DD8-AA04CD507A41}"/>
              </a:ext>
            </a:extLst>
          </p:cNvPr>
          <p:cNvSpPr>
            <a:spLocks noGrp="1"/>
          </p:cNvSpPr>
          <p:nvPr>
            <p:ph idx="1"/>
          </p:nvPr>
        </p:nvSpPr>
        <p:spPr>
          <a:xfrm>
            <a:off x="457200" y="1397496"/>
            <a:ext cx="8507288" cy="5343872"/>
          </a:xfrm>
        </p:spPr>
        <p:txBody>
          <a:bodyPr>
            <a:normAutofit/>
          </a:bodyPr>
          <a:lstStyle/>
          <a:p>
            <a:pPr algn="just">
              <a:lnSpc>
                <a:spcPct val="150000"/>
              </a:lnSpc>
            </a:pPr>
            <a:r>
              <a:rPr lang="zh-CN" altLang="zh-CN" sz="1800" dirty="0"/>
              <a:t>空间</a:t>
            </a:r>
            <a:r>
              <a:rPr lang="en-US" altLang="zh-CN" sz="1800" dirty="0"/>
              <a:t>Bertrand</a:t>
            </a:r>
            <a:r>
              <a:rPr lang="zh-CN" altLang="zh-CN" sz="1800" dirty="0"/>
              <a:t>价格竞争</a:t>
            </a:r>
            <a:endParaRPr lang="en-US" altLang="zh-CN" sz="1800" dirty="0"/>
          </a:p>
          <a:p>
            <a:pPr marL="0" indent="0" algn="just">
              <a:lnSpc>
                <a:spcPct val="150000"/>
              </a:lnSpc>
              <a:buNone/>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Salop(1979)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个假设条件：</a:t>
            </a: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由线形城市变成圆形城市，城市的周长为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消费者均匀得分布在城市上，每个消费者购买一单位的商品</a:t>
            </a: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圆形城市之上的交通费用为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开办一家工厂的固定成本为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，生产一单位产品的可变成本为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lgn="just">
              <a:lnSpc>
                <a:spcPct val="150000"/>
              </a:lnSpc>
              <a:buNone/>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在这</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条假设条件下，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Salop(1979)</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模型等同于一个动态博弈过程：</a:t>
            </a: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厂商选择是否进入城市市场</a:t>
            </a: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厂商在给定的区位条件下进行价格竞争</a:t>
            </a:r>
          </a:p>
          <a:p>
            <a:pPr marL="66675"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里</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给定的区位是指厂商选择进入圆形城市，且等距离地分布在圆形城市上</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4594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C4838EE-B537-4AAC-9F50-ED0FAFE634F2}"/>
                  </a:ext>
                </a:extLst>
              </p:cNvPr>
              <p:cNvSpPr>
                <a:spLocks noGrp="1"/>
              </p:cNvSpPr>
              <p:nvPr>
                <p:ph idx="1"/>
              </p:nvPr>
            </p:nvSpPr>
            <p:spPr>
              <a:xfrm>
                <a:off x="457200" y="1325488"/>
                <a:ext cx="8229600" cy="5343872"/>
              </a:xfrm>
            </p:spPr>
            <p:txBody>
              <a:bodyPr>
                <a:normAutofit lnSpcReduction="10000"/>
              </a:bodyPr>
              <a:lstStyle/>
              <a:p>
                <a:pPr indent="3048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先来看消费者，一个代表性消费者处于离厂商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和厂商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之间，距离厂商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地点，注意到每个厂商的距离为</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den>
                    </m:f>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，则消费者到厂商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和厂商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消费无差异要满足：</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t>
                </a:r>
                <a:r>
                  <a:rPr lang="en-US" altLang="zh-CN" sz="1800" kern="100" baseline="-25000" dirty="0">
                    <a:effectLst/>
                    <a:latin typeface="Calibri" panose="020F0502020204030204" pitchFamily="34" charset="0"/>
                    <a:ea typeface="宋体" panose="02010600030101010101" pitchFamily="2" charset="-122"/>
                    <a:cs typeface="Times New Roman" panose="02020603050405020304" pitchFamily="18" charset="0"/>
                  </a:rPr>
                  <a:t>2</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+t(1/n-x))=( p</a:t>
                </a:r>
                <a:r>
                  <a:rPr lang="en-US" altLang="zh-CN" sz="1800" kern="100" baseline="-25000" dirty="0">
                    <a:effectLst/>
                    <a:latin typeface="Calibri" panose="020F0502020204030204" pitchFamily="34" charset="0"/>
                    <a:ea typeface="宋体" panose="02010600030101010101" pitchFamily="2" charset="-122"/>
                    <a:cs typeface="Times New Roman" panose="02020603050405020304" pitchFamily="18" charset="0"/>
                  </a:rPr>
                  <a:t>1</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+tx)</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即  </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x</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den>
                    </m:f>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den>
                    </m:f>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一个代表性厂商如厂商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的需求来自于其两侧的消费者，则厂商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的需求为</a:t>
                </a: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D</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x</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den>
                      </m:f>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den>
                      </m:f>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厂商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的利润函数为</a:t>
                </a:r>
              </a:p>
              <a:p>
                <a:pPr marL="0" indent="0" algn="just">
                  <a:lnSpc>
                    <a:spcPct val="150000"/>
                  </a:lnSpc>
                  <a:buNone/>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m:t>
                          </m:r>
                        </m:e>
                      </m:d>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D</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f</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m:t>
                          </m:r>
                        </m:e>
                      </m:d>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den>
                      </m:f>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f</m:t>
                      </m:r>
                    </m:oMath>
                  </m:oMathPara>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一阶条件为：</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num>
                      <m:den>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den>
                    </m:f>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可以求出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den>
                    </m:f>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m:t>
                    </m:r>
                  </m:oMath>
                </a14:m>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同理可以得出：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i</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den>
                    </m:f>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m:t>
                    </m:r>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3048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随着厂商数量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增加，均衡的价格越来越小，当</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足够大时，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p=c</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AC4838EE-B537-4AAC-9F50-ED0FAFE634F2}"/>
                  </a:ext>
                </a:extLst>
              </p:cNvPr>
              <p:cNvSpPr>
                <a:spLocks noGrp="1" noRot="1" noChangeAspect="1" noMove="1" noResize="1" noEditPoints="1" noAdjustHandles="1" noChangeArrowheads="1" noChangeShapeType="1" noTextEdit="1"/>
              </p:cNvSpPr>
              <p:nvPr>
                <p:ph idx="1"/>
              </p:nvPr>
            </p:nvSpPr>
            <p:spPr>
              <a:xfrm>
                <a:off x="457200" y="1325488"/>
                <a:ext cx="8229600" cy="5343872"/>
              </a:xfrm>
              <a:blipFill>
                <a:blip r:embed="rId2"/>
                <a:stretch>
                  <a:fillRect r="-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3283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C02FA3B-93DD-4061-AFDA-41EC8C147717}"/>
                  </a:ext>
                </a:extLst>
              </p:cNvPr>
              <p:cNvSpPr>
                <a:spLocks noGrp="1"/>
              </p:cNvSpPr>
              <p:nvPr>
                <p:ph idx="1"/>
              </p:nvPr>
            </p:nvSpPr>
            <p:spPr>
              <a:xfrm>
                <a:off x="457200" y="1340768"/>
                <a:ext cx="8229600" cy="4983832"/>
              </a:xfrm>
            </p:spPr>
            <p:txBody>
              <a:bodyPr>
                <a:normAutofit fontScale="92500" lnSpcReduction="20000"/>
              </a:bodyPr>
              <a:lstStyle/>
              <a:p>
                <a:pPr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厂商可以自由进入城市，则厂商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的利润函数为：</a:t>
                </a:r>
              </a:p>
              <a:p>
                <a:pPr algn="just">
                  <a:lnSpc>
                    <a:spcPct val="150000"/>
                  </a:lnSpc>
                </a:pP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Π</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m:t>
                        </m:r>
                      </m:e>
                    </m:d>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D</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f</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c</m:t>
                        </m:r>
                      </m:e>
                    </m:d>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den>
                    </m:f>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p</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den>
                        </m:f>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f</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一阶条件为：</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e>
                          <m:sup>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f</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oMath>
                </a14:m>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可以求得这时候均衡时的厂商数量为：</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f</m:t>
                            </m:r>
                          </m:den>
                        </m:f>
                      </m:e>
                    </m:rad>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厂商数量由厂商的固定成本和消费者的交通费用决定。</a:t>
                </a:r>
              </a:p>
              <a:p>
                <a:pPr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一个政府规划者将最小化企业的固定成本和消费者的运输成本，即</a:t>
                </a:r>
              </a:p>
              <a:p>
                <a:pPr algn="just">
                  <a:lnSpc>
                    <a:spcPct val="150000"/>
                  </a:lnSpc>
                </a:pPr>
                <a14:m>
                  <m:oMath xmlns:m="http://schemas.openxmlformats.org/officeDocument/2006/math">
                    <m:limLow>
                      <m:limLow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min</m:t>
                        </m:r>
                      </m:e>
                      <m:li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lim>
                    </m:limLow>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nf</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nary>
                              <m:naryPr>
                                <m:limLoc m:val="subSup"/>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m:t>
                                </m:r>
                              </m:sub>
                              <m:sup>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den>
                                </m:f>
                              </m:sup>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xdx</m:t>
                                </m:r>
                              </m:e>
                            </m:nary>
                          </m:e>
                        </m:d>
                      </m:e>
                    </m:d>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即</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14:m>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min</m:t>
                            </m:r>
                          </m:e>
                          <m:li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lim>
                        </m:limLow>
                      </m:fName>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nf</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type m:val="skw"/>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4</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den>
                            </m:f>
                          </m:e>
                        </m:d>
                      </m:e>
                    </m:func>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则可以求出</a:t>
                </a:r>
                <a14:m>
                  <m:oMath xmlns:m="http://schemas.openxmlformats.org/officeDocument/2006/math">
                    <m:r>
                      <a:rPr lang="zh-CN" altLang="en-US" sz="1800" b="0" i="0" kern="100" smtClean="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e>
                    </m:acc>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den>
                    </m:f>
                    <m:rad>
                      <m:radPr>
                        <m:degHide m:val="on"/>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radPr>
                      <m:deg/>
                      <m:e>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t</m:t>
                            </m:r>
                          </m:num>
                          <m:den>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f</m:t>
                            </m:r>
                          </m:den>
                        </m:f>
                      </m:e>
                    </m:ra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8C02FA3B-93DD-4061-AFDA-41EC8C147717}"/>
                  </a:ext>
                </a:extLst>
              </p:cNvPr>
              <p:cNvSpPr>
                <a:spLocks noGrp="1" noRot="1" noChangeAspect="1" noMove="1" noResize="1" noEditPoints="1" noAdjustHandles="1" noChangeArrowheads="1" noChangeShapeType="1" noTextEdit="1"/>
              </p:cNvSpPr>
              <p:nvPr>
                <p:ph idx="1"/>
              </p:nvPr>
            </p:nvSpPr>
            <p:spPr>
              <a:xfrm>
                <a:off x="457200" y="1340768"/>
                <a:ext cx="8229600" cy="4983832"/>
              </a:xfrm>
              <a:blipFill>
                <a:blip r:embed="rId2"/>
                <a:stretch>
                  <a:fillRect l="-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700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QQ图片20161201214552.png"/>
          <p:cNvPicPr>
            <a:picLocks noGrp="1" noChangeAspect="1"/>
          </p:cNvPicPr>
          <p:nvPr>
            <p:ph idx="1"/>
          </p:nvPr>
        </p:nvPicPr>
        <p:blipFill>
          <a:blip r:embed="rId2" cstate="print"/>
          <a:stretch>
            <a:fillRect/>
          </a:stretch>
        </p:blipFill>
        <p:spPr>
          <a:xfrm>
            <a:off x="971600" y="1467197"/>
            <a:ext cx="7488832" cy="4266059"/>
          </a:xfrm>
        </p:spPr>
      </p:pic>
      <p:sp>
        <p:nvSpPr>
          <p:cNvPr id="6" name="文本框 5">
            <a:extLst>
              <a:ext uri="{FF2B5EF4-FFF2-40B4-BE49-F238E27FC236}">
                <a16:creationId xmlns:a16="http://schemas.microsoft.com/office/drawing/2014/main" id="{E6ACFE08-1E81-FBD9-E899-DB4BBB3EE13E}"/>
              </a:ext>
            </a:extLst>
          </p:cNvPr>
          <p:cNvSpPr txBox="1"/>
          <p:nvPr/>
        </p:nvSpPr>
        <p:spPr>
          <a:xfrm>
            <a:off x="899592" y="5867980"/>
            <a:ext cx="7992888" cy="369332"/>
          </a:xfrm>
          <a:prstGeom prst="rect">
            <a:avLst/>
          </a:prstGeom>
          <a:noFill/>
        </p:spPr>
        <p:txBody>
          <a:bodyPr wrap="square">
            <a:spAutoFit/>
          </a:bodyPr>
          <a:lstStyle/>
          <a:p>
            <a:r>
              <a:rPr lang="zh-CN" altLang="zh-CN" dirty="0"/>
              <a:t>厂商可以自由进入的数量是社会最优进入数量的</a:t>
            </a:r>
            <a:r>
              <a:rPr lang="en-US" altLang="zh-CN" dirty="0"/>
              <a:t>2</a:t>
            </a:r>
            <a:r>
              <a:rPr lang="zh-CN" altLang="zh-CN" dirty="0"/>
              <a:t>倍，大于社会最优的数量。</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BC040-B51C-4807-ABD9-0F010088C541}"/>
              </a:ext>
            </a:extLst>
          </p:cNvPr>
          <p:cNvSpPr>
            <a:spLocks noGrp="1"/>
          </p:cNvSpPr>
          <p:nvPr>
            <p:ph type="title"/>
          </p:nvPr>
        </p:nvSpPr>
        <p:spPr/>
        <p:txBody>
          <a:bodyPr>
            <a:normAutofit/>
          </a:bodyPr>
          <a:lstStyle/>
          <a:p>
            <a:endParaRPr lang="zh-CN" altLang="en-US" sz="4000" dirty="0"/>
          </a:p>
        </p:txBody>
      </p:sp>
      <p:sp>
        <p:nvSpPr>
          <p:cNvPr id="3" name="内容占位符 2">
            <a:extLst>
              <a:ext uri="{FF2B5EF4-FFF2-40B4-BE49-F238E27FC236}">
                <a16:creationId xmlns:a16="http://schemas.microsoft.com/office/drawing/2014/main" id="{4EE92747-AA74-43A4-9F74-E91E654F4716}"/>
              </a:ext>
            </a:extLst>
          </p:cNvPr>
          <p:cNvSpPr>
            <a:spLocks noGrp="1"/>
          </p:cNvSpPr>
          <p:nvPr>
            <p:ph idx="1"/>
          </p:nvPr>
        </p:nvSpPr>
        <p:spPr/>
        <p:txBody>
          <a:bodyPr>
            <a:normAutofit/>
          </a:bodyPr>
          <a:lstStyle/>
          <a:p>
            <a:endParaRPr lang="en-US" altLang="zh-CN" sz="2800" dirty="0">
              <a:solidFill>
                <a:srgbClr val="333333"/>
              </a:solidFill>
              <a:effectLst/>
              <a:latin typeface="Arial" panose="020B0604020202020204" pitchFamily="34" charset="0"/>
              <a:ea typeface="宋体" panose="02010600030101010101" pitchFamily="2" charset="-122"/>
              <a:cs typeface="Arial" panose="020B0604020202020204" pitchFamily="34" charset="0"/>
            </a:endParaRPr>
          </a:p>
          <a:p>
            <a:r>
              <a:rPr lang="zh-CN" altLang="zh-CN" sz="2800" dirty="0">
                <a:solidFill>
                  <a:srgbClr val="333333"/>
                </a:solidFill>
                <a:effectLst/>
                <a:latin typeface="Arial" panose="020B0604020202020204" pitchFamily="34" charset="0"/>
                <a:ea typeface="宋体" panose="02010600030101010101" pitchFamily="2" charset="-122"/>
                <a:cs typeface="Arial" panose="020B0604020202020204" pitchFamily="34" charset="0"/>
              </a:rPr>
              <a:t>一个均质的空间内，如果经济活动是不可分的，运输是有成本的，那么经济主体的集聚是不可避免的，在一个均质的空间里，不存在包括运输成本的竞争均衡。完全竞争条件下，无法解释均质空间中的集聚现象。而非完全竞争条件下，可以有效地解决这一问题。</a:t>
            </a:r>
            <a:endParaRPr lang="zh-CN" altLang="en-US" sz="2800" dirty="0"/>
          </a:p>
        </p:txBody>
      </p:sp>
      <p:sp>
        <p:nvSpPr>
          <p:cNvPr id="5" name="矩形: 圆角 39">
            <a:extLst>
              <a:ext uri="{FF2B5EF4-FFF2-40B4-BE49-F238E27FC236}">
                <a16:creationId xmlns:a16="http://schemas.microsoft.com/office/drawing/2014/main" id="{07D463A5-BAC6-258E-72EB-C238152BE4E2}"/>
              </a:ext>
            </a:extLst>
          </p:cNvPr>
          <p:cNvSpPr/>
          <p:nvPr/>
        </p:nvSpPr>
        <p:spPr>
          <a:xfrm>
            <a:off x="395536" y="1268760"/>
            <a:ext cx="2448272" cy="4320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r>
              <a:rPr lang="zh-CN" altLang="en-US" sz="2400" b="1" dirty="0">
                <a:solidFill>
                  <a:prstClr val="black"/>
                </a:solidFill>
                <a:latin typeface="仿宋" pitchFamily="49" charset="-122"/>
                <a:ea typeface="仿宋" pitchFamily="49" charset="-122"/>
              </a:rPr>
              <a:t>空间不可能定理</a:t>
            </a:r>
          </a:p>
        </p:txBody>
      </p:sp>
    </p:spTree>
    <p:extLst>
      <p:ext uri="{BB962C8B-B14F-4D97-AF65-F5344CB8AC3E}">
        <p14:creationId xmlns:p14="http://schemas.microsoft.com/office/powerpoint/2010/main" val="1583396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err="1"/>
              <a:t>Hotelling</a:t>
            </a:r>
            <a:r>
              <a:rPr lang="en-US" altLang="zh-CN" dirty="0"/>
              <a:t>(1929)</a:t>
            </a:r>
            <a:r>
              <a:rPr lang="zh-CN" altLang="zh-CN" dirty="0"/>
              <a:t>的假设条件有</a:t>
            </a:r>
            <a:r>
              <a:rPr lang="en-US" altLang="zh-CN" dirty="0"/>
              <a:t>5</a:t>
            </a:r>
            <a:r>
              <a:rPr lang="zh-CN" altLang="zh-CN" dirty="0"/>
              <a:t>个，分别是：</a:t>
            </a:r>
          </a:p>
          <a:p>
            <a:r>
              <a:rPr lang="zh-CN" altLang="zh-CN" dirty="0"/>
              <a:t>①线性城市，长度为</a:t>
            </a:r>
            <a:r>
              <a:rPr lang="en-US" altLang="zh-CN" dirty="0"/>
              <a:t>l</a:t>
            </a:r>
            <a:r>
              <a:rPr lang="zh-CN" altLang="zh-CN" dirty="0"/>
              <a:t>，这就是线性城市假设，这种假设经常出现在城市与区域经济学研究中；</a:t>
            </a:r>
          </a:p>
          <a:p>
            <a:r>
              <a:rPr lang="zh-CN" altLang="zh-CN" dirty="0"/>
              <a:t>②</a:t>
            </a:r>
            <a:r>
              <a:rPr lang="en-US" altLang="zh-CN" dirty="0"/>
              <a:t>A</a:t>
            </a:r>
            <a:r>
              <a:rPr lang="zh-CN" altLang="zh-CN" dirty="0"/>
              <a:t>，</a:t>
            </a:r>
            <a:r>
              <a:rPr lang="en-US" altLang="zh-CN" dirty="0"/>
              <a:t>B</a:t>
            </a:r>
            <a:r>
              <a:rPr lang="zh-CN" altLang="zh-CN" dirty="0"/>
              <a:t>两个企业距离线性城市端点为</a:t>
            </a:r>
            <a:r>
              <a:rPr lang="en-US" altLang="zh-CN" dirty="0" err="1"/>
              <a:t>a,b</a:t>
            </a:r>
            <a:r>
              <a:rPr lang="zh-CN" altLang="zh-CN" dirty="0"/>
              <a:t>的地点</a:t>
            </a:r>
          </a:p>
          <a:p>
            <a:r>
              <a:rPr lang="zh-CN" altLang="zh-CN" dirty="0"/>
              <a:t>③</a:t>
            </a:r>
            <a:r>
              <a:rPr lang="en-US" altLang="zh-CN" dirty="0"/>
              <a:t>A,B</a:t>
            </a:r>
            <a:r>
              <a:rPr lang="zh-CN" altLang="zh-CN" dirty="0"/>
              <a:t>销售同质产品（</a:t>
            </a:r>
            <a:r>
              <a:rPr lang="en-US" altLang="zh-CN" dirty="0"/>
              <a:t>homogeneous product</a:t>
            </a:r>
            <a:r>
              <a:rPr lang="zh-CN" altLang="zh-CN" dirty="0"/>
              <a:t>）</a:t>
            </a:r>
            <a:r>
              <a:rPr lang="en-US" altLang="zh-CN" dirty="0"/>
              <a:t>,</a:t>
            </a:r>
            <a:r>
              <a:rPr lang="zh-CN" altLang="zh-CN" dirty="0"/>
              <a:t>产品生产成本为</a:t>
            </a:r>
            <a:r>
              <a:rPr lang="en-US" altLang="zh-CN" dirty="0"/>
              <a:t>0</a:t>
            </a:r>
            <a:endParaRPr lang="zh-CN" altLang="zh-CN" dirty="0"/>
          </a:p>
          <a:p>
            <a:r>
              <a:rPr lang="zh-CN" altLang="zh-CN" dirty="0"/>
              <a:t>④消费者均匀地分布在线形城市上，一个消费者在单位时间内消费一个商品</a:t>
            </a:r>
          </a:p>
          <a:p>
            <a:r>
              <a:rPr lang="zh-CN" altLang="zh-CN" dirty="0"/>
              <a:t>⑤消费者到两企业的单位运输成本为</a:t>
            </a:r>
            <a:r>
              <a:rPr lang="en-US" altLang="zh-CN" dirty="0"/>
              <a:t>t</a:t>
            </a:r>
            <a:r>
              <a:rPr lang="zh-CN" altLang="zh-CN" dirty="0"/>
              <a:t>，消费者面临出厂价（</a:t>
            </a:r>
            <a:r>
              <a:rPr lang="en-US" altLang="zh-CN" dirty="0"/>
              <a:t>mill price</a:t>
            </a:r>
            <a:r>
              <a:rPr lang="zh-CN" altLang="zh-CN" dirty="0"/>
              <a:t>）加运输成本</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QQ图片20161201213154.png"/>
          <p:cNvPicPr>
            <a:picLocks noGrp="1" noChangeAspect="1"/>
          </p:cNvPicPr>
          <p:nvPr>
            <p:ph idx="1"/>
          </p:nvPr>
        </p:nvPicPr>
        <p:blipFill>
          <a:blip r:embed="rId2" cstate="print"/>
          <a:stretch>
            <a:fillRect/>
          </a:stretch>
        </p:blipFill>
        <p:spPr>
          <a:xfrm>
            <a:off x="683568" y="2060849"/>
            <a:ext cx="7704856" cy="2721496"/>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Hotelling</a:t>
            </a:r>
            <a:r>
              <a:rPr lang="zh-CN" altLang="zh-CN" dirty="0"/>
              <a:t>模型及其后继研究通用的方法是将之视为一个两阶段的动态博弈过程：</a:t>
            </a:r>
          </a:p>
          <a:p>
            <a:r>
              <a:rPr lang="zh-CN" altLang="zh-CN" dirty="0"/>
              <a:t>①</a:t>
            </a:r>
            <a:r>
              <a:rPr lang="en-US" altLang="zh-CN" dirty="0"/>
              <a:t>A</a:t>
            </a:r>
            <a:r>
              <a:rPr lang="zh-CN" altLang="zh-CN" dirty="0"/>
              <a:t>，</a:t>
            </a:r>
            <a:r>
              <a:rPr lang="en-US" altLang="zh-CN" dirty="0"/>
              <a:t>B</a:t>
            </a:r>
            <a:r>
              <a:rPr lang="zh-CN" altLang="zh-CN" dirty="0"/>
              <a:t>两企业选择最优区位</a:t>
            </a:r>
          </a:p>
          <a:p>
            <a:r>
              <a:rPr lang="zh-CN" altLang="zh-CN" dirty="0"/>
              <a:t>②</a:t>
            </a:r>
            <a:r>
              <a:rPr lang="en-US" altLang="zh-CN" dirty="0"/>
              <a:t>A</a:t>
            </a:r>
            <a:r>
              <a:rPr lang="zh-CN" altLang="zh-CN" dirty="0"/>
              <a:t>，</a:t>
            </a:r>
            <a:r>
              <a:rPr lang="en-US" altLang="zh-CN" dirty="0"/>
              <a:t>B</a:t>
            </a:r>
            <a:r>
              <a:rPr lang="zh-CN" altLang="zh-CN" dirty="0"/>
              <a:t>两企业选择进行价格或数量竞争，选择最优价格</a:t>
            </a:r>
          </a:p>
          <a:p>
            <a:r>
              <a:rPr lang="zh-CN" altLang="zh-CN" dirty="0"/>
              <a:t>求解此类问题普遍的方法是利用后向归纳法，从第二个阶段向第一个阶段。在求解这个厂商行为之前先首先讨论消费者行为。</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QQ图片20161201213804.png"/>
          <p:cNvPicPr>
            <a:picLocks noGrp="1" noChangeAspect="1"/>
          </p:cNvPicPr>
          <p:nvPr>
            <p:ph idx="1"/>
          </p:nvPr>
        </p:nvPicPr>
        <p:blipFill>
          <a:blip r:embed="rId2" cstate="print"/>
          <a:stretch>
            <a:fillRect/>
          </a:stretch>
        </p:blipFill>
        <p:spPr>
          <a:xfrm>
            <a:off x="457200" y="1379833"/>
            <a:ext cx="8229600" cy="409833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QQ图片20161201213923.png"/>
          <p:cNvPicPr>
            <a:picLocks noGrp="1" noChangeAspect="1"/>
          </p:cNvPicPr>
          <p:nvPr>
            <p:ph idx="1"/>
          </p:nvPr>
        </p:nvPicPr>
        <p:blipFill>
          <a:blip r:embed="rId2" cstate="print"/>
          <a:stretch>
            <a:fillRect/>
          </a:stretch>
        </p:blipFill>
        <p:spPr>
          <a:xfrm>
            <a:off x="467544" y="1628800"/>
            <a:ext cx="8064896" cy="337738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3234" y="1340768"/>
            <a:ext cx="7992888" cy="836712"/>
          </a:xfrm>
        </p:spPr>
        <p:txBody>
          <a:bodyPr>
            <a:normAutofit fontScale="90000"/>
          </a:bodyPr>
          <a:lstStyle/>
          <a:p>
            <a:r>
              <a:rPr lang="zh-CN" altLang="zh-CN" sz="2800" dirty="0">
                <a:solidFill>
                  <a:schemeClr val="tx1"/>
                </a:solidFill>
                <a:latin typeface="+mn-lt"/>
                <a:ea typeface="+mn-ea"/>
                <a:cs typeface="+mn-cs"/>
              </a:rPr>
              <a:t>随着</a:t>
            </a:r>
            <a:r>
              <a:rPr lang="en-US" altLang="zh-CN" sz="2800" dirty="0">
                <a:solidFill>
                  <a:schemeClr val="tx1"/>
                </a:solidFill>
                <a:latin typeface="+mn-lt"/>
                <a:ea typeface="+mn-ea"/>
                <a:cs typeface="+mn-cs"/>
              </a:rPr>
              <a:t>a ,b</a:t>
            </a:r>
            <a:r>
              <a:rPr lang="zh-CN" altLang="zh-CN" sz="2800" dirty="0">
                <a:solidFill>
                  <a:schemeClr val="tx1"/>
                </a:solidFill>
                <a:latin typeface="+mn-lt"/>
                <a:ea typeface="+mn-ea"/>
                <a:cs typeface="+mn-cs"/>
              </a:rPr>
              <a:t>的增加，两个厂商不断向线性城市中心移动，两个厂商的利润也不断在增加，直到两厂商出于线性城市中心，即均衡时候的区位是两厂商集聚于线性城市中心，是为集聚均衡。</a:t>
            </a:r>
          </a:p>
        </p:txBody>
      </p:sp>
      <p:pic>
        <p:nvPicPr>
          <p:cNvPr id="4" name="内容占位符 3" descr="QQ图片20161201213503.png"/>
          <p:cNvPicPr>
            <a:picLocks noGrp="1" noChangeAspect="1"/>
          </p:cNvPicPr>
          <p:nvPr>
            <p:ph idx="1"/>
          </p:nvPr>
        </p:nvPicPr>
        <p:blipFill>
          <a:blip r:embed="rId2" cstate="print"/>
          <a:stretch>
            <a:fillRect/>
          </a:stretch>
        </p:blipFill>
        <p:spPr>
          <a:xfrm>
            <a:off x="395536" y="3284984"/>
            <a:ext cx="8136903" cy="321964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endParaRPr lang="en-US" altLang="zh-CN" dirty="0"/>
          </a:p>
          <a:p>
            <a:pPr>
              <a:buNone/>
            </a:pPr>
            <a:endParaRPr lang="en-US" altLang="zh-CN" dirty="0"/>
          </a:p>
          <a:p>
            <a:pPr>
              <a:buNone/>
            </a:pPr>
            <a:endParaRPr lang="en-US" altLang="zh-CN" dirty="0"/>
          </a:p>
          <a:p>
            <a:pPr algn="ctr">
              <a:buNone/>
            </a:pPr>
            <a:r>
              <a:rPr lang="en-US" altLang="zh-CN" dirty="0" err="1"/>
              <a:t>d’Asremont-Gabszewitz-Thisse</a:t>
            </a:r>
            <a:r>
              <a:rPr lang="zh-CN" altLang="zh-CN" dirty="0"/>
              <a:t>（</a:t>
            </a:r>
            <a:r>
              <a:rPr lang="en-US" altLang="zh-CN" dirty="0"/>
              <a:t>1979</a:t>
            </a:r>
            <a:r>
              <a:rPr lang="zh-CN" altLang="zh-CN" dirty="0"/>
              <a:t>）</a:t>
            </a:r>
            <a:r>
              <a:rPr lang="zh-CN" altLang="en-US" dirty="0"/>
              <a:t>模型</a:t>
            </a:r>
            <a:endParaRPr lang="en-US" altLang="zh-CN" dirty="0"/>
          </a:p>
          <a:p>
            <a:endParaRPr lang="zh-CN" altLang="en-US"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2132</TotalTime>
  <Words>1086</Words>
  <Application>Microsoft Macintosh PowerPoint</Application>
  <PresentationFormat>全屏显示(4:3)</PresentationFormat>
  <Paragraphs>52</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仿宋</vt:lpstr>
      <vt:lpstr>黑体</vt:lpstr>
      <vt:lpstr>Arial</vt:lpstr>
      <vt:lpstr>Calibri</vt:lpstr>
      <vt:lpstr>Cambria Math</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随着a ,b的增加，两个厂商不断向线性城市中心移动，两个厂商的利润也不断在增加，直到两厂商出于线性城市中心，即均衡时候的区位是两厂商集聚于线性城市中心，是为集聚均衡。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wu yang</cp:lastModifiedBy>
  <cp:revision>199</cp:revision>
  <dcterms:modified xsi:type="dcterms:W3CDTF">2024-04-15T07:57:14Z</dcterms:modified>
</cp:coreProperties>
</file>