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57" r:id="rId2"/>
    <p:sldId id="358" r:id="rId3"/>
    <p:sldId id="359"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76" r:id="rId21"/>
    <p:sldId id="377" r:id="rId22"/>
    <p:sldId id="378" r:id="rId23"/>
    <p:sldId id="379"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9" autoAdjust="0"/>
    <p:restoredTop sz="94354" autoAdjust="0"/>
  </p:normalViewPr>
  <p:slideViewPr>
    <p:cSldViewPr>
      <p:cViewPr varScale="1">
        <p:scale>
          <a:sx n="106" d="100"/>
          <a:sy n="106" d="100"/>
        </p:scale>
        <p:origin x="1008"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700"/>
    </p:cViewPr>
  </p:sorter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130DD-6B15-459C-A775-DE23D6980FE0}" type="datetimeFigureOut">
              <a:rPr lang="zh-CN" altLang="en-US" smtClean="0"/>
              <a:t>2020/5/22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02E78-8907-459B-82EF-F3B8190411D2}" type="slidenum">
              <a:rPr lang="zh-CN" altLang="en-US" smtClean="0"/>
              <a:t>‹#›</a:t>
            </a:fld>
            <a:endParaRPr lang="zh-CN" altLang="en-US"/>
          </a:p>
        </p:txBody>
      </p:sp>
    </p:spTree>
    <p:extLst>
      <p:ext uri="{BB962C8B-B14F-4D97-AF65-F5344CB8AC3E}">
        <p14:creationId xmlns:p14="http://schemas.microsoft.com/office/powerpoint/2010/main" val="1416124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C02E78-8907-459B-82EF-F3B8190411D2}" type="slidenum">
              <a:rPr lang="zh-CN" altLang="en-US" smtClean="0"/>
              <a:t>1</a:t>
            </a:fld>
            <a:endParaRPr lang="zh-CN" altLang="en-US"/>
          </a:p>
        </p:txBody>
      </p:sp>
    </p:spTree>
    <p:extLst>
      <p:ext uri="{BB962C8B-B14F-4D97-AF65-F5344CB8AC3E}">
        <p14:creationId xmlns:p14="http://schemas.microsoft.com/office/powerpoint/2010/main" val="26647723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E9BC998-2D82-496D-8F01-1A8C55BBB505}"/>
              </a:ext>
            </a:extLst>
          </p:cNvPr>
          <p:cNvSpPr>
            <a:spLocks noGrp="1"/>
          </p:cNvSpPr>
          <p:nvPr>
            <p:ph type="dt" sz="half" idx="10"/>
          </p:nvPr>
        </p:nvSpPr>
        <p:spPr>
          <a:xfrm>
            <a:off x="457200" y="6245225"/>
            <a:ext cx="2133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dirty="0"/>
          </a:p>
        </p:txBody>
      </p:sp>
      <p:sp>
        <p:nvSpPr>
          <p:cNvPr id="5" name="页脚占位符 4">
            <a:extLst>
              <a:ext uri="{FF2B5EF4-FFF2-40B4-BE49-F238E27FC236}">
                <a16:creationId xmlns:a16="http://schemas.microsoft.com/office/drawing/2014/main" id="{B7C5E9F2-2765-46FB-ACA4-7646EBF251A5}"/>
              </a:ext>
            </a:extLst>
          </p:cNvPr>
          <p:cNvSpPr>
            <a:spLocks noGrp="1"/>
          </p:cNvSpPr>
          <p:nvPr>
            <p:ph type="ftr" sz="quarter" idx="11"/>
          </p:nvPr>
        </p:nvSpPr>
        <p:spPr>
          <a:xfrm>
            <a:off x="3124200" y="6245225"/>
            <a:ext cx="2895600" cy="476250"/>
          </a:xfrm>
          <a:prstGeom prst="rect">
            <a:avLst/>
          </a:prstGeom>
        </p:spPr>
        <p:txBody>
          <a:bodyPr/>
          <a:lstStyle>
            <a:lvl1pPr>
              <a:defRPr>
                <a:latin typeface="Arial" panose="020B0604020202020204" pitchFamily="34" charset="0"/>
                <a:ea typeface="宋体" panose="02010600030101010101" pitchFamily="2" charset="-122"/>
              </a:defRPr>
            </a:lvl1pPr>
          </a:lstStyle>
          <a:p>
            <a:pPr>
              <a:defRPr/>
            </a:pPr>
            <a:endParaRPr lang="en-US" altLang="zh-CN" dirty="0"/>
          </a:p>
        </p:txBody>
      </p:sp>
      <p:sp>
        <p:nvSpPr>
          <p:cNvPr id="6" name="灯片编号占位符 5">
            <a:extLst>
              <a:ext uri="{FF2B5EF4-FFF2-40B4-BE49-F238E27FC236}">
                <a16:creationId xmlns:a16="http://schemas.microsoft.com/office/drawing/2014/main" id="{30324AA8-639C-4AB9-8A5B-A21A14D3F4C1}"/>
              </a:ext>
            </a:extLst>
          </p:cNvPr>
          <p:cNvSpPr>
            <a:spLocks noGrp="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a:defRPr/>
            </a:lvl1pPr>
          </a:lstStyle>
          <a:p>
            <a:fld id="{1A1DDE98-A029-487B-BB75-64AD50F2A469}" type="slidenum">
              <a:rPr lang="en-US" altLang="zh-CN"/>
              <a:pPr/>
              <a:t>‹#›</a:t>
            </a:fld>
            <a:endParaRPr lang="en-US" altLang="zh-CN" dirty="0"/>
          </a:p>
        </p:txBody>
      </p:sp>
    </p:spTree>
    <p:extLst>
      <p:ext uri="{BB962C8B-B14F-4D97-AF65-F5344CB8AC3E}">
        <p14:creationId xmlns:p14="http://schemas.microsoft.com/office/powerpoint/2010/main" val="4186948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8288511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0" r:id="rId1"/>
    <p:sldLayoutId id="2147483749" r:id="rId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E809D91-C15B-480A-A6D6-2D316A64BB80}"/>
              </a:ext>
            </a:extLst>
          </p:cNvPr>
          <p:cNvSpPr>
            <a:spLocks noGrp="1" noChangeArrowheads="1"/>
          </p:cNvSpPr>
          <p:nvPr>
            <p:ph type="ctrTitle"/>
          </p:nvPr>
        </p:nvSpPr>
        <p:spPr bwMode="auto">
          <a:xfrm>
            <a:off x="396652" y="2204864"/>
            <a:ext cx="8350696"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zh-CN" altLang="en-US" sz="4400" dirty="0"/>
              <a:t>第九章 区域发展战略与区域规划</a:t>
            </a:r>
          </a:p>
        </p:txBody>
      </p:sp>
    </p:spTree>
    <p:extLst>
      <p:ext uri="{BB962C8B-B14F-4D97-AF65-F5344CB8AC3E}">
        <p14:creationId xmlns:p14="http://schemas.microsoft.com/office/powerpoint/2010/main" val="1925803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755576" y="1556792"/>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zh-CN" altLang="en-US" sz="2000" dirty="0"/>
              <a:t/>
            </a:r>
            <a:br>
              <a:rPr lang="zh-CN" altLang="en-US" sz="2000" dirty="0"/>
            </a:br>
            <a:endParaRPr lang="en-US" altLang="zh-CN" sz="2000" dirty="0">
              <a:latin typeface="+mn-ea"/>
            </a:endParaRPr>
          </a:p>
          <a:p>
            <a:pPr>
              <a:buFont typeface="Wingdings" panose="05000000000000000000" pitchFamily="2" charset="2"/>
              <a:buChar char="Ø"/>
            </a:pPr>
            <a:r>
              <a:rPr lang="zh-CN" altLang="en-US" sz="2000" dirty="0"/>
              <a:t>投入产出表 </a:t>
            </a:r>
            <a:br>
              <a:rPr lang="zh-CN" altLang="en-US" sz="2000" dirty="0"/>
            </a:br>
            <a:endParaRPr lang="en-US" altLang="zh-CN" sz="2000" dirty="0"/>
          </a:p>
          <a:p>
            <a:pPr>
              <a:buFont typeface="Wingdings" panose="05000000000000000000" pitchFamily="2" charset="2"/>
              <a:buChar char="Ø"/>
            </a:pPr>
            <a:r>
              <a:rPr lang="zh-CN" altLang="en-US" sz="2000" dirty="0"/>
              <a:t>投入产出模型 </a:t>
            </a:r>
            <a:br>
              <a:rPr lang="zh-CN" altLang="en-US" sz="2000" dirty="0"/>
            </a:br>
            <a:endParaRPr lang="en-US" altLang="zh-CN" sz="2000" dirty="0"/>
          </a:p>
          <a:p>
            <a:pPr>
              <a:buFont typeface="Wingdings" panose="05000000000000000000" pitchFamily="2" charset="2"/>
              <a:buChar char="Ø"/>
            </a:pPr>
            <a:r>
              <a:rPr lang="zh-CN" altLang="en-US" sz="2000" dirty="0"/>
              <a:t>经济依存关系分析 </a:t>
            </a:r>
            <a:br>
              <a:rPr lang="zh-CN" altLang="en-US" sz="2000" dirty="0"/>
            </a:br>
            <a:endParaRPr lang="en-US" altLang="zh-CN" sz="2000" dirty="0"/>
          </a:p>
          <a:p>
            <a:pPr>
              <a:buFont typeface="Wingdings" panose="05000000000000000000" pitchFamily="2" charset="2"/>
              <a:buChar char="Ø"/>
            </a:pPr>
            <a:r>
              <a:rPr lang="zh-CN" altLang="en-US" sz="2000" dirty="0"/>
              <a:t>经济结构分析 </a:t>
            </a: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r>
              <a:rPr lang="zh-CN" altLang="en-US" sz="2000" dirty="0"/>
              <a:t>成本－收益分析 </a:t>
            </a:r>
            <a:br>
              <a:rPr lang="zh-CN" altLang="en-US" sz="2000" dirty="0"/>
            </a:br>
            <a:endParaRPr lang="en-US" altLang="zh-CN" sz="2000" dirty="0"/>
          </a:p>
          <a:p>
            <a:pPr>
              <a:buFont typeface="Wingdings" panose="05000000000000000000" pitchFamily="2" charset="2"/>
              <a:buChar char="Ø"/>
            </a:pPr>
            <a:r>
              <a:rPr lang="zh-CN" altLang="en-US" sz="2000" dirty="0"/>
              <a:t>最优产业结构的确定 </a:t>
            </a:r>
            <a:br>
              <a:rPr lang="zh-CN" altLang="en-US" sz="2000" dirty="0"/>
            </a:br>
            <a:r>
              <a:rPr lang="zh-CN" altLang="en-US" sz="2000" dirty="0"/>
              <a:t/>
            </a:r>
            <a:br>
              <a:rPr lang="zh-CN" altLang="en-US" sz="2000" dirty="0"/>
            </a:br>
            <a:r>
              <a:rPr lang="zh-CN" altLang="en-US" sz="2000" dirty="0">
                <a:latin typeface="+mn-ea"/>
              </a:rPr>
              <a:t> </a:t>
            </a:r>
            <a:r>
              <a:rPr lang="zh-CN" altLang="en-US" sz="2000" dirty="0"/>
              <a:t/>
            </a:r>
            <a:br>
              <a:rPr lang="zh-CN" altLang="en-US" sz="2000" dirty="0"/>
            </a:br>
            <a:endParaRPr lang="en-US" altLang="zh-CN" sz="2000" dirty="0">
              <a:latin typeface="+mn-ea"/>
            </a:endParaRPr>
          </a:p>
          <a:p>
            <a:pPr marL="0" indent="0">
              <a:buNone/>
            </a:pPr>
            <a:r>
              <a:rPr lang="zh-CN" altLang="en-US" sz="2000" dirty="0"/>
              <a:t> </a:t>
            </a:r>
            <a:br>
              <a:rPr lang="zh-CN" altLang="en-US" sz="2000" dirty="0"/>
            </a:br>
            <a:r>
              <a:rPr lang="zh-CN" altLang="en-US" sz="2000" dirty="0"/>
              <a:t> </a:t>
            </a:r>
            <a:br>
              <a:rPr lang="zh-CN" altLang="en-US" sz="2000" dirty="0"/>
            </a:br>
            <a:endParaRPr lang="en-US" altLang="zh-CN" sz="2000" dirty="0">
              <a:latin typeface="+mn-ea"/>
            </a:endParaRPr>
          </a:p>
        </p:txBody>
      </p:sp>
    </p:spTree>
    <p:extLst>
      <p:ext uri="{BB962C8B-B14F-4D97-AF65-F5344CB8AC3E}">
        <p14:creationId xmlns:p14="http://schemas.microsoft.com/office/powerpoint/2010/main" val="90979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11560" y="2548959"/>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AutoNum type="arabicPeriod"/>
            </a:pPr>
            <a:r>
              <a:rPr lang="en-US" altLang="zh-CN" sz="2000" dirty="0">
                <a:latin typeface="+mn-ea"/>
              </a:rPr>
              <a:t>SWOT</a:t>
            </a:r>
            <a:r>
              <a:rPr lang="zh-CN" altLang="en-US" sz="2000" dirty="0">
                <a:latin typeface="+mn-ea"/>
              </a:rPr>
              <a:t>分析法</a:t>
            </a:r>
            <a:r>
              <a:rPr lang="zh-CN" altLang="en-US" sz="2000" dirty="0"/>
              <a:t/>
            </a:r>
            <a:br>
              <a:rPr lang="zh-CN" altLang="en-US" sz="2000" dirty="0"/>
            </a:br>
            <a:r>
              <a:rPr lang="zh-CN" altLang="en-US" sz="2000" dirty="0"/>
              <a:t>        </a:t>
            </a:r>
            <a:endParaRPr lang="en-US" altLang="zh-CN" sz="2000" dirty="0"/>
          </a:p>
          <a:p>
            <a:pPr marL="0" indent="0">
              <a:buNone/>
            </a:pPr>
            <a:r>
              <a:rPr lang="en-US" altLang="zh-CN" sz="2000" dirty="0"/>
              <a:t>        </a:t>
            </a:r>
            <a:r>
              <a:rPr lang="zh-CN" altLang="en-US" sz="2000" dirty="0"/>
              <a:t>所谓</a:t>
            </a:r>
            <a:r>
              <a:rPr lang="en-US" altLang="zh-CN" sz="2000" dirty="0">
                <a:latin typeface="+mn-ea"/>
              </a:rPr>
              <a:t>SWOT</a:t>
            </a:r>
            <a:r>
              <a:rPr lang="zh-CN" altLang="en-US" sz="2000" dirty="0"/>
              <a:t>分析，即基于内外部竞争环境和竞争条件下的态势分析，就是将与研究对象密切相关的各种主要内部优势 （Ｓ</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strengths</a:t>
            </a:r>
            <a:r>
              <a:rPr lang="zh-CN" altLang="en-US" sz="2000" dirty="0">
                <a:latin typeface="Times New Roman" panose="02020603050405020304" pitchFamily="18" charset="0"/>
                <a:cs typeface="Times New Roman" panose="02020603050405020304" pitchFamily="18" charset="0"/>
              </a:rPr>
              <a:t>）</a:t>
            </a:r>
            <a:r>
              <a:rPr lang="zh-CN" altLang="en-US" sz="2000" dirty="0"/>
              <a:t>、劣势 （Ｗ</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weaknesses</a:t>
            </a:r>
            <a:r>
              <a:rPr lang="zh-CN" altLang="en-US" sz="2000" dirty="0">
                <a:latin typeface="Times New Roman" panose="02020603050405020304" pitchFamily="18" charset="0"/>
                <a:cs typeface="Times New Roman" panose="02020603050405020304" pitchFamily="18" charset="0"/>
              </a:rPr>
              <a:t>）</a:t>
            </a:r>
            <a:r>
              <a:rPr lang="zh-CN" altLang="en-US" sz="2000" dirty="0"/>
              <a:t>和外部的机会 （Ｏ</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opportunities</a:t>
            </a:r>
            <a:r>
              <a:rPr lang="zh-CN" altLang="en-US" sz="2000" dirty="0">
                <a:latin typeface="Times New Roman" panose="02020603050405020304" pitchFamily="18" charset="0"/>
                <a:cs typeface="Times New Roman" panose="02020603050405020304" pitchFamily="18" charset="0"/>
              </a:rPr>
              <a:t>）</a:t>
            </a:r>
            <a:r>
              <a:rPr lang="zh-CN" altLang="en-US" sz="2000" dirty="0"/>
              <a:t>、威胁 （Ｔ</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threats</a:t>
            </a:r>
            <a:r>
              <a:rPr lang="zh-CN" altLang="en-US" sz="2000" dirty="0">
                <a:latin typeface="Times New Roman" panose="02020603050405020304" pitchFamily="18" charset="0"/>
                <a:cs typeface="Times New Roman" panose="02020603050405020304" pitchFamily="18" charset="0"/>
              </a:rPr>
              <a:t>），</a:t>
            </a:r>
            <a:r>
              <a:rPr lang="zh-CN" altLang="en-US" sz="2000" dirty="0"/>
              <a:t>通过调查列举出来，并依照矩阵形式排列，然后用系统分析的思想，把各种因素相互匹配起来加以分析，从中得出一系列相应的结论，而结论通常带有一定的决策性。 </a:t>
            </a:r>
            <a:br>
              <a:rPr lang="zh-CN" altLang="en-US" sz="2000" dirty="0"/>
            </a:br>
            <a:endParaRPr lang="en-US" altLang="zh-CN" sz="2000" dirty="0">
              <a:latin typeface="+mn-ea"/>
            </a:endParaRPr>
          </a:p>
        </p:txBody>
      </p:sp>
      <p:sp>
        <p:nvSpPr>
          <p:cNvPr id="4" name="矩形: 圆角 39">
            <a:extLst>
              <a:ext uri="{FF2B5EF4-FFF2-40B4-BE49-F238E27FC236}">
                <a16:creationId xmlns:a16="http://schemas.microsoft.com/office/drawing/2014/main" id="{9FFE7BE6-F099-410C-84CE-1776F2667B6D}"/>
              </a:ext>
            </a:extLst>
          </p:cNvPr>
          <p:cNvSpPr/>
          <p:nvPr/>
        </p:nvSpPr>
        <p:spPr>
          <a:xfrm>
            <a:off x="467544" y="1484784"/>
            <a:ext cx="2232248"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3. </a:t>
            </a:r>
            <a:r>
              <a:rPr lang="zh-CN" altLang="en-US" sz="2000" b="1" dirty="0">
                <a:solidFill>
                  <a:schemeClr val="tx1"/>
                </a:solidFill>
                <a:latin typeface="仿宋" panose="02010609060101010101" pitchFamily="49" charset="-122"/>
                <a:ea typeface="仿宋" panose="02010609060101010101" pitchFamily="49" charset="-122"/>
              </a:rPr>
              <a:t>决策对策方法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5162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83568" y="1916832"/>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altLang="zh-CN" sz="2000" dirty="0">
                <a:latin typeface="+mn-ea"/>
              </a:rPr>
              <a:t>2. </a:t>
            </a:r>
            <a:r>
              <a:rPr lang="zh-CN" altLang="en-US" sz="2000" dirty="0">
                <a:latin typeface="+mn-ea"/>
              </a:rPr>
              <a:t>情景分析法 </a:t>
            </a:r>
            <a:br>
              <a:rPr lang="zh-CN" altLang="en-US" sz="2000" dirty="0">
                <a:latin typeface="+mn-ea"/>
              </a:rPr>
            </a:br>
            <a:r>
              <a:rPr lang="zh-CN" altLang="en-US" sz="2000" dirty="0">
                <a:latin typeface="+mn-ea"/>
              </a:rPr>
              <a:t>        </a:t>
            </a:r>
            <a:endParaRPr lang="en-US" altLang="zh-CN" sz="2000" dirty="0">
              <a:latin typeface="+mn-ea"/>
            </a:endParaRPr>
          </a:p>
          <a:p>
            <a:pPr marL="0" indent="0">
              <a:buNone/>
            </a:pPr>
            <a:r>
              <a:rPr lang="zh-CN" altLang="en-US" sz="2000" dirty="0">
                <a:latin typeface="+mn-ea"/>
              </a:rPr>
              <a:t>    情景分析法又称脚本法或者前景描述法，是假定某种现象或某种趋势将持续到未来的前提下，对预测对象可能出现的情况或引起的后果做出预测的方法。通常用来对预测对象的未来发展做出种种设想或预计，是一种直观的定性预测－对策方法。 </a:t>
            </a:r>
            <a:endParaRPr lang="en-US" altLang="zh-CN" sz="2000" dirty="0">
              <a:latin typeface="+mn-ea"/>
            </a:endParaRPr>
          </a:p>
          <a:p>
            <a:pPr marL="0" indent="0">
              <a:buNone/>
            </a:pPr>
            <a:r>
              <a:rPr lang="zh-CN" altLang="en-US" sz="2000" dirty="0">
                <a:latin typeface="+mn-ea"/>
              </a:rPr>
              <a:t/>
            </a:r>
            <a:br>
              <a:rPr lang="zh-CN" altLang="en-US" sz="2000" dirty="0">
                <a:latin typeface="+mn-ea"/>
              </a:rPr>
            </a:br>
            <a:r>
              <a:rPr lang="zh-CN" altLang="en-US" sz="2000" dirty="0">
                <a:latin typeface="+mn-ea"/>
              </a:rPr>
              <a:t>    情景分析法应用中，最重要的环节是情景设计，既要客观合理，又要把握关键。大体思路是：从主导方面的极端值 （极大、极小可能值）出发来设计简单方案，在此基础上综合成复杂方案。 </a:t>
            </a:r>
            <a:br>
              <a:rPr lang="zh-CN" altLang="en-US" sz="2000" dirty="0">
                <a:latin typeface="+mn-ea"/>
              </a:rPr>
            </a:br>
            <a:endParaRPr lang="en-US" altLang="zh-CN" sz="2000" dirty="0">
              <a:latin typeface="+mn-ea"/>
            </a:endParaRPr>
          </a:p>
        </p:txBody>
      </p:sp>
    </p:spTree>
    <p:extLst>
      <p:ext uri="{BB962C8B-B14F-4D97-AF65-F5344CB8AC3E}">
        <p14:creationId xmlns:p14="http://schemas.microsoft.com/office/powerpoint/2010/main" val="451509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第二节 区域经济发展战略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59408" y="1484784"/>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endParaRPr lang="en-US" altLang="zh-CN" sz="2000" dirty="0">
              <a:latin typeface="+mn-ea"/>
            </a:endParaRPr>
          </a:p>
          <a:p>
            <a:pPr marL="0" indent="0">
              <a:buFontTx/>
              <a:buNone/>
            </a:pPr>
            <a:endParaRPr lang="en-US" altLang="zh-CN" sz="2000" dirty="0">
              <a:latin typeface="+mn-ea"/>
            </a:endParaRPr>
          </a:p>
          <a:p>
            <a:pPr marL="0" indent="0">
              <a:buFontTx/>
              <a:buNone/>
            </a:pPr>
            <a:r>
              <a:rPr lang="zh-CN" altLang="en-US" sz="2000" dirty="0">
                <a:latin typeface="+mn-ea"/>
              </a:rPr>
              <a:t>     </a:t>
            </a:r>
            <a:br>
              <a:rPr lang="zh-CN" altLang="en-US" sz="2000" dirty="0">
                <a:latin typeface="+mn-ea"/>
              </a:rPr>
            </a:br>
            <a:endParaRPr lang="en-US" altLang="zh-CN" sz="2000" dirty="0">
              <a:latin typeface="+mn-ea"/>
            </a:endParaRPr>
          </a:p>
          <a:p>
            <a:pPr marL="0" indent="0">
              <a:buFontTx/>
              <a:buNone/>
            </a:pPr>
            <a:endParaRPr lang="en-US" altLang="zh-CN" sz="2000" dirty="0">
              <a:latin typeface="+mn-ea"/>
            </a:endParaRPr>
          </a:p>
          <a:p>
            <a:pPr marL="0" indent="0">
              <a:buFontTx/>
              <a:buNone/>
            </a:pPr>
            <a:r>
              <a:rPr lang="en-US" altLang="zh-CN" sz="2000" dirty="0">
                <a:latin typeface="+mn-ea"/>
              </a:rPr>
              <a:t>    </a:t>
            </a:r>
            <a:r>
              <a:rPr lang="zh-CN" altLang="en-US" sz="2000" dirty="0">
                <a:latin typeface="+mn-ea"/>
              </a:rPr>
              <a:t>最早把发展与战略组合起来构成发展战略概念的是美国著名经济学家赫希曼。 他于</a:t>
            </a:r>
            <a:r>
              <a:rPr lang="en-US" altLang="zh-CN" sz="2000" dirty="0">
                <a:latin typeface="+mn-ea"/>
              </a:rPr>
              <a:t>1958</a:t>
            </a:r>
            <a:r>
              <a:rPr lang="zh-CN" altLang="en-US" sz="2000" dirty="0">
                <a:latin typeface="+mn-ea"/>
              </a:rPr>
              <a:t>年在</a:t>
            </a:r>
            <a:r>
              <a:rPr lang="en-US" altLang="zh-CN" sz="2000" dirty="0">
                <a:latin typeface="+mn-ea"/>
              </a:rPr>
              <a:t>《</a:t>
            </a:r>
            <a:r>
              <a:rPr lang="zh-CN" altLang="en-US" sz="2000" dirty="0">
                <a:latin typeface="+mn-ea"/>
              </a:rPr>
              <a:t>经济发展战略</a:t>
            </a:r>
            <a:r>
              <a:rPr lang="en-US" altLang="zh-CN" sz="2000" dirty="0">
                <a:latin typeface="+mn-ea"/>
              </a:rPr>
              <a:t>》</a:t>
            </a:r>
            <a:r>
              <a:rPr lang="zh-CN" altLang="en-US" sz="2000" dirty="0">
                <a:latin typeface="+mn-ea"/>
              </a:rPr>
              <a:t>一书中，首先使用了发展战略的概念，首次把经济发展提到战略地位的高度，并把经济发展与社会发展紧密联系起来，重点探讨发展中国家如何利用自己的潜力、资源与环境，谋求区域经济社会发展的宏观策划。此后，西方经济学者对发展中国家的研究形成的发展经济学，以及发展中国家学者就本国、本地区发展中面临问题的研究中，都把发展战略研究放在非常重要的位置上。 </a:t>
            </a:r>
            <a:br>
              <a:rPr lang="zh-CN" altLang="en-US" sz="2000" dirty="0">
                <a:latin typeface="+mn-ea"/>
              </a:rPr>
            </a:br>
            <a:r>
              <a:rPr lang="zh-CN" altLang="en-US" sz="2000" dirty="0">
                <a:latin typeface="+mn-ea"/>
              </a:rPr>
              <a:t/>
            </a:r>
            <a:br>
              <a:rPr lang="zh-CN" altLang="en-US" sz="2000" dirty="0">
                <a:latin typeface="+mn-ea"/>
              </a:rPr>
            </a:br>
            <a:endParaRPr lang="en-US" altLang="zh-CN" sz="2000" dirty="0">
              <a:latin typeface="+mn-ea"/>
            </a:endParaRPr>
          </a:p>
        </p:txBody>
      </p:sp>
      <p:sp>
        <p:nvSpPr>
          <p:cNvPr id="19" name="矩形: 圆角 39">
            <a:extLst>
              <a:ext uri="{FF2B5EF4-FFF2-40B4-BE49-F238E27FC236}">
                <a16:creationId xmlns:a16="http://schemas.microsoft.com/office/drawing/2014/main" id="{48EEBA65-783F-48B9-B35D-1785460F2A39}"/>
              </a:ext>
            </a:extLst>
          </p:cNvPr>
          <p:cNvSpPr/>
          <p:nvPr/>
        </p:nvSpPr>
        <p:spPr>
          <a:xfrm>
            <a:off x="467543" y="1484784"/>
            <a:ext cx="3816425"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、区域经济发展战略概述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755576" y="2304556"/>
            <a:ext cx="424847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1. </a:t>
            </a:r>
            <a:r>
              <a:rPr lang="zh-CN" altLang="en-US" sz="2000" b="1" dirty="0">
                <a:solidFill>
                  <a:schemeClr val="tx1"/>
                </a:solidFill>
                <a:latin typeface="仿宋" panose="02010609060101010101" pitchFamily="49" charset="-122"/>
                <a:ea typeface="仿宋" panose="02010609060101010101" pitchFamily="49" charset="-122"/>
              </a:rPr>
              <a:t>区域经济发展战略的主要内涵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66825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21550" y="1772816"/>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altLang="zh-CN" sz="2000" dirty="0"/>
              <a:t>        20</a:t>
            </a:r>
            <a:r>
              <a:rPr lang="zh-CN" altLang="en-US" sz="2000" dirty="0"/>
              <a:t>世纪</a:t>
            </a:r>
            <a:r>
              <a:rPr lang="en-US" altLang="zh-CN" sz="2000" dirty="0"/>
              <a:t>70</a:t>
            </a:r>
            <a:r>
              <a:rPr lang="zh-CN" altLang="en-US" sz="2000" dirty="0"/>
              <a:t>年代末，我国一些从事世界经济与地理研究的学者从国外引入了发展战略的概念。</a:t>
            </a:r>
            <a:endParaRPr lang="en-US" altLang="zh-CN" sz="2000" dirty="0"/>
          </a:p>
          <a:p>
            <a:pPr marL="0" indent="0">
              <a:buNone/>
            </a:pPr>
            <a:r>
              <a:rPr lang="en-US" altLang="zh-CN" sz="2000" dirty="0"/>
              <a:t>        80</a:t>
            </a:r>
            <a:r>
              <a:rPr lang="zh-CN" altLang="en-US" sz="2000" dirty="0"/>
              <a:t>年代初，我国著名经济学家于光远提出研究 “经济社会发展战略”的倡议，得到了各方面的响应，于是逐渐掀起了我国发展战略研究的热潮。 </a:t>
            </a:r>
            <a:endParaRPr lang="en-US" altLang="zh-CN" sz="2000" dirty="0"/>
          </a:p>
          <a:p>
            <a:pPr marL="0" indent="0">
              <a:buNone/>
            </a:pPr>
            <a:r>
              <a:rPr lang="zh-CN" altLang="en-US" sz="2000" dirty="0"/>
              <a:t/>
            </a:r>
            <a:br>
              <a:rPr lang="zh-CN" altLang="en-US" sz="2000" dirty="0"/>
            </a:br>
            <a:r>
              <a:rPr lang="zh-CN" altLang="en-US" sz="2000" dirty="0"/>
              <a:t>        区域经济发展战略就是根据区域发展条件、进一步发展要求和发展目标所做的高层次全局性的宏观谋划。其核心内容是根据区域现实发展条件，进一步发展面临的机遇与挑战，提出在一定时期的战略目标和为实现战略目标而制定出的战略指导思想、方针、重点、步骤及对策等。它融经济、社会、科技、人口、资源、环境发展于一体，把握全局，成为一门高层次的决策科学。 </a:t>
            </a:r>
            <a:br>
              <a:rPr lang="zh-CN" altLang="en-US" sz="2000" dirty="0"/>
            </a:br>
            <a:endParaRPr lang="en-US" altLang="zh-CN" sz="2000" b="1" dirty="0">
              <a:latin typeface="+mn-ea"/>
            </a:endParaRPr>
          </a:p>
        </p:txBody>
      </p:sp>
    </p:spTree>
    <p:extLst>
      <p:ext uri="{BB962C8B-B14F-4D97-AF65-F5344CB8AC3E}">
        <p14:creationId xmlns:p14="http://schemas.microsoft.com/office/powerpoint/2010/main" val="234332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07085" y="2081003"/>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US" altLang="zh-CN" sz="2000" dirty="0"/>
          </a:p>
          <a:p>
            <a:pPr marL="0" indent="0">
              <a:buNone/>
            </a:pPr>
            <a:r>
              <a:rPr lang="en-US" altLang="zh-CN" sz="2000" dirty="0"/>
              <a:t>        </a:t>
            </a:r>
            <a:r>
              <a:rPr lang="zh-CN" altLang="en-US" sz="2000" dirty="0"/>
              <a:t>一般的区域经济发展战略研究，都包括 （但不限于）如下几方面的内容：</a:t>
            </a:r>
            <a:br>
              <a:rPr lang="zh-CN" altLang="en-US" sz="2000" dirty="0"/>
            </a:br>
            <a:endParaRPr lang="en-US" altLang="zh-CN" sz="2000" dirty="0"/>
          </a:p>
          <a:p>
            <a:pPr>
              <a:buFont typeface="Wingdings" panose="05000000000000000000" pitchFamily="2" charset="2"/>
              <a:buChar char="Ø"/>
            </a:pPr>
            <a:r>
              <a:rPr lang="zh-CN" altLang="en-US" sz="2000" dirty="0"/>
              <a:t>区域经济发展的指导方针 </a:t>
            </a:r>
            <a:br>
              <a:rPr lang="zh-CN" altLang="en-US" sz="2000" dirty="0"/>
            </a:br>
            <a:endParaRPr lang="en-US" altLang="zh-CN" sz="2000" dirty="0"/>
          </a:p>
          <a:p>
            <a:pPr>
              <a:buFont typeface="Wingdings" panose="05000000000000000000" pitchFamily="2" charset="2"/>
              <a:buChar char="Ø"/>
            </a:pPr>
            <a:r>
              <a:rPr lang="zh-CN" altLang="en-US" sz="2000" dirty="0"/>
              <a:t>区域经济发展的方向和目标 </a:t>
            </a:r>
            <a:br>
              <a:rPr lang="zh-CN" altLang="en-US" sz="2000" dirty="0"/>
            </a:br>
            <a:endParaRPr lang="en-US" altLang="zh-CN" sz="2000" dirty="0"/>
          </a:p>
          <a:p>
            <a:pPr>
              <a:buFont typeface="Wingdings" panose="05000000000000000000" pitchFamily="2" charset="2"/>
              <a:buChar char="Ø"/>
            </a:pPr>
            <a:r>
              <a:rPr lang="zh-CN" altLang="en-US" sz="2000" dirty="0"/>
              <a:t>区域经济发展的战略重点、战略布局和战略步骤 </a:t>
            </a:r>
            <a:br>
              <a:rPr lang="zh-CN" altLang="en-US" sz="2000" dirty="0"/>
            </a:br>
            <a:r>
              <a:rPr lang="zh-CN" altLang="en-US" sz="2000" dirty="0"/>
              <a:t/>
            </a:r>
            <a:br>
              <a:rPr lang="zh-CN" altLang="en-US" sz="2000" dirty="0"/>
            </a:br>
            <a:endParaRPr lang="en-US" altLang="zh-CN" sz="2000" b="1" dirty="0">
              <a:latin typeface="+mn-ea"/>
            </a:endParaRPr>
          </a:p>
        </p:txBody>
      </p:sp>
      <p:sp>
        <p:nvSpPr>
          <p:cNvPr id="4" name="矩形: 圆角 39">
            <a:extLst>
              <a:ext uri="{FF2B5EF4-FFF2-40B4-BE49-F238E27FC236}">
                <a16:creationId xmlns:a16="http://schemas.microsoft.com/office/drawing/2014/main" id="{83E62988-7816-49D8-8050-595959AFC9B9}"/>
              </a:ext>
            </a:extLst>
          </p:cNvPr>
          <p:cNvSpPr/>
          <p:nvPr/>
        </p:nvSpPr>
        <p:spPr>
          <a:xfrm>
            <a:off x="521550" y="1512815"/>
            <a:ext cx="424847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2. </a:t>
            </a:r>
            <a:r>
              <a:rPr lang="zh-CN" altLang="en-US" sz="2000" b="1" dirty="0">
                <a:solidFill>
                  <a:schemeClr val="tx1"/>
                </a:solidFill>
                <a:latin typeface="仿宋" panose="02010609060101010101" pitchFamily="49" charset="-122"/>
                <a:ea typeface="仿宋" panose="02010609060101010101" pitchFamily="49" charset="-122"/>
              </a:rPr>
              <a:t>区域经济发展战略的主要内容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0980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21550" y="1844824"/>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latin typeface="+mn-ea"/>
              </a:rPr>
              <a:t>    正确理解协调发展本质是促进区域协调发展的前提。</a:t>
            </a:r>
            <a:endParaRPr lang="en-US" altLang="zh-CN" sz="2000" dirty="0">
              <a:latin typeface="+mn-ea"/>
            </a:endParaRPr>
          </a:p>
          <a:p>
            <a:pPr marL="0" indent="0">
              <a:buNone/>
            </a:pPr>
            <a:r>
              <a:rPr lang="zh-CN" altLang="en-US" sz="2000" dirty="0">
                <a:latin typeface="+mn-ea"/>
              </a:rPr>
              <a:t>    区域协调，首先是区域中人地关系的协调。没有资源与环境的支撑，人的生存和发展无从谈起。 其次是区域中人的协调，涉及同代人之间的关系和代际关系。再次是区域内部不同地区之间的协调。</a:t>
            </a:r>
            <a:endParaRPr lang="en-US" altLang="zh-CN" sz="2000" dirty="0">
              <a:latin typeface="+mn-ea"/>
            </a:endParaRPr>
          </a:p>
          <a:p>
            <a:pPr marL="0" indent="0">
              <a:buNone/>
            </a:pPr>
            <a:endParaRPr lang="en-US" altLang="zh-CN" sz="2000" dirty="0">
              <a:latin typeface="+mn-ea"/>
            </a:endParaRPr>
          </a:p>
          <a:p>
            <a:pPr marL="0" indent="0">
              <a:buNone/>
            </a:pPr>
            <a:r>
              <a:rPr lang="zh-CN" altLang="en-US" sz="2000" dirty="0"/>
              <a:t>        改革开放初期提出了两个大局的统筹区域协调发展思想。第一个</a:t>
            </a:r>
            <a:br>
              <a:rPr lang="zh-CN" altLang="en-US" sz="2000" dirty="0"/>
            </a:br>
            <a:r>
              <a:rPr lang="zh-CN" altLang="en-US" sz="2000" dirty="0"/>
              <a:t>大局就是加快东部沿海地区对外开放，使之先发展起来，中西部地区要顾全这个大局；第二个大局就是当发展到一定时期，即到</a:t>
            </a:r>
            <a:r>
              <a:rPr lang="en-US" altLang="zh-CN" sz="2000" dirty="0"/>
              <a:t>20</a:t>
            </a:r>
            <a:r>
              <a:rPr lang="zh-CN" altLang="en-US" sz="2000" dirty="0"/>
              <a:t>世纪末达到小康水平时，就要拿出更多力量帮助中西部地区加快发展，东部沿海地区也要服从这个大局。 </a:t>
            </a:r>
            <a:br>
              <a:rPr lang="zh-CN" altLang="en-US" sz="2000" dirty="0"/>
            </a:br>
            <a:r>
              <a:rPr lang="zh-CN" altLang="en-US" sz="2000" dirty="0">
                <a:latin typeface="+mn-ea"/>
              </a:rPr>
              <a:t/>
            </a:r>
            <a:br>
              <a:rPr lang="zh-CN" altLang="en-US" sz="2000" dirty="0">
                <a:latin typeface="+mn-ea"/>
              </a:rPr>
            </a:br>
            <a:endParaRPr lang="en-US" altLang="zh-CN" sz="2000" b="1" dirty="0">
              <a:latin typeface="+mn-ea"/>
            </a:endParaRPr>
          </a:p>
        </p:txBody>
      </p:sp>
      <p:sp>
        <p:nvSpPr>
          <p:cNvPr id="4" name="矩形: 圆角 39">
            <a:extLst>
              <a:ext uri="{FF2B5EF4-FFF2-40B4-BE49-F238E27FC236}">
                <a16:creationId xmlns:a16="http://schemas.microsoft.com/office/drawing/2014/main" id="{83E62988-7816-49D8-8050-595959AFC9B9}"/>
              </a:ext>
            </a:extLst>
          </p:cNvPr>
          <p:cNvSpPr/>
          <p:nvPr/>
        </p:nvSpPr>
        <p:spPr>
          <a:xfrm>
            <a:off x="827584" y="2249472"/>
            <a:ext cx="352839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1. </a:t>
            </a:r>
            <a:r>
              <a:rPr lang="zh-CN" altLang="en-US" sz="2000" b="1" dirty="0">
                <a:solidFill>
                  <a:schemeClr val="tx1"/>
                </a:solidFill>
                <a:latin typeface="仿宋" panose="02010609060101010101" pitchFamily="49" charset="-122"/>
                <a:ea typeface="仿宋" panose="02010609060101010101" pitchFamily="49" charset="-122"/>
              </a:rPr>
              <a:t>区域协调发展的本质要求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
        <p:nvSpPr>
          <p:cNvPr id="5" name="矩形: 圆角 39">
            <a:extLst>
              <a:ext uri="{FF2B5EF4-FFF2-40B4-BE49-F238E27FC236}">
                <a16:creationId xmlns:a16="http://schemas.microsoft.com/office/drawing/2014/main" id="{9B7D747D-7522-4084-880F-CA92EC5EF6CC}"/>
              </a:ext>
            </a:extLst>
          </p:cNvPr>
          <p:cNvSpPr/>
          <p:nvPr/>
        </p:nvSpPr>
        <p:spPr>
          <a:xfrm>
            <a:off x="467543" y="1484784"/>
            <a:ext cx="3888433"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、区域经济协调发展战略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27919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21550" y="1844824"/>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US" altLang="zh-CN" sz="2000" dirty="0">
              <a:latin typeface="+mn-ea"/>
            </a:endParaRPr>
          </a:p>
          <a:p>
            <a:pPr marL="0" indent="0">
              <a:buNone/>
            </a:pPr>
            <a:r>
              <a:rPr lang="zh-CN" altLang="en-US" sz="2000" dirty="0">
                <a:latin typeface="+mn-ea"/>
              </a:rPr>
              <a:t>    美国区域经济协调发展政策包括四个方面：制定财政与货币政策促进落后地区经济发展，制定福利政策帮助落后地区的低收入者，制定教育、科研和职业培训政策提高落后地区人口素质，设立开发机构对落后地区进行经济开发。</a:t>
            </a:r>
            <a:br>
              <a:rPr lang="zh-CN" altLang="en-US" sz="2000" dirty="0">
                <a:latin typeface="+mn-ea"/>
              </a:rPr>
            </a:br>
            <a:r>
              <a:rPr lang="zh-CN" altLang="en-US" sz="2000" dirty="0">
                <a:latin typeface="+mn-ea"/>
              </a:rPr>
              <a:t>    德国区域经济协调发展政策的要点是：建立区域经济协调发展的法律体系，制定财政收入平衡政策和财政补贴政策促进国民经济的空间平衡和横向财政平衡，设立专门机构承担区域经济协调发展职能，给予投资补贴鼓励企业和地方政府向落后地区投资，对特别落后的地区重点扶持。</a:t>
            </a:r>
            <a:br>
              <a:rPr lang="zh-CN" altLang="en-US" sz="2000" dirty="0">
                <a:latin typeface="+mn-ea"/>
              </a:rPr>
            </a:br>
            <a:r>
              <a:rPr lang="zh-CN" altLang="en-US" sz="2000" dirty="0">
                <a:latin typeface="+mn-ea"/>
              </a:rPr>
              <a:t>    日本以地区发展立法作为区域经济协调发展的法律支持，通过规范和大规模的财政转移支付支持区域经济协调发展，设立地区开发金融机构为落后地区企业提供优惠贷款，并通过六次全国综合开发规划促进区域间的协调发展。 </a:t>
            </a:r>
            <a:br>
              <a:rPr lang="zh-CN" altLang="en-US" sz="2000" dirty="0">
                <a:latin typeface="+mn-ea"/>
              </a:rPr>
            </a:br>
            <a:endParaRPr lang="en-US" altLang="zh-CN" sz="2000" b="1" dirty="0">
              <a:latin typeface="+mn-ea"/>
            </a:endParaRPr>
          </a:p>
        </p:txBody>
      </p:sp>
      <p:sp>
        <p:nvSpPr>
          <p:cNvPr id="4" name="矩形: 圆角 39">
            <a:extLst>
              <a:ext uri="{FF2B5EF4-FFF2-40B4-BE49-F238E27FC236}">
                <a16:creationId xmlns:a16="http://schemas.microsoft.com/office/drawing/2014/main" id="{83E62988-7816-49D8-8050-595959AFC9B9}"/>
              </a:ext>
            </a:extLst>
          </p:cNvPr>
          <p:cNvSpPr/>
          <p:nvPr/>
        </p:nvSpPr>
        <p:spPr>
          <a:xfrm>
            <a:off x="467544" y="1484784"/>
            <a:ext cx="4104456"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2. </a:t>
            </a:r>
            <a:r>
              <a:rPr lang="zh-CN" altLang="en-US" sz="2000" b="1" dirty="0">
                <a:solidFill>
                  <a:schemeClr val="tx1"/>
                </a:solidFill>
                <a:latin typeface="仿宋" panose="02010609060101010101" pitchFamily="49" charset="-122"/>
                <a:ea typeface="仿宋" panose="02010609060101010101" pitchFamily="49" charset="-122"/>
              </a:rPr>
              <a:t>发达国家统筹区域发展的对策 </a:t>
            </a:r>
            <a:r>
              <a:rPr lang="zh-CN" altLang="en-US" sz="2000" dirty="0"/>
              <a:t/>
            </a:r>
            <a:br>
              <a:rPr lang="zh-CN" altLang="en-US" sz="2000" dirty="0"/>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829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78006" y="1744784"/>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US" altLang="zh-CN" sz="2000" dirty="0">
              <a:latin typeface="+mn-ea"/>
            </a:endParaRPr>
          </a:p>
          <a:p>
            <a:pPr marL="0" indent="0">
              <a:buNone/>
            </a:pPr>
            <a:endParaRPr lang="en-US" altLang="zh-CN" sz="2000" dirty="0">
              <a:latin typeface="+mn-ea"/>
            </a:endParaRPr>
          </a:p>
          <a:p>
            <a:pPr marL="0" indent="0">
              <a:buNone/>
            </a:pPr>
            <a:r>
              <a:rPr lang="zh-CN" altLang="en-US" sz="2000" dirty="0">
                <a:latin typeface="+mn-ea"/>
              </a:rPr>
              <a:t>    区域合作与发展协调机制的设计要从制度安排和市场机制等多方面考虑。市场追求效率，而政府可以也应该更多地关注公平。在促进区域协调发展方面，完全靠市场不能确保区域之间的协调</a:t>
            </a:r>
            <a:r>
              <a:rPr lang="en-US" altLang="zh-CN" sz="2000" dirty="0">
                <a:latin typeface="+mn-ea"/>
              </a:rPr>
              <a:t>——</a:t>
            </a:r>
            <a:r>
              <a:rPr lang="zh-CN" altLang="en-US" sz="2000" dirty="0">
                <a:latin typeface="+mn-ea"/>
              </a:rPr>
              <a:t>公平难以保证，完全靠政府也是欠妥的</a:t>
            </a:r>
            <a:r>
              <a:rPr lang="en-US" altLang="zh-CN" sz="2000" dirty="0">
                <a:latin typeface="+mn-ea"/>
              </a:rPr>
              <a:t>——</a:t>
            </a:r>
            <a:r>
              <a:rPr lang="zh-CN" altLang="en-US" sz="2000" dirty="0">
                <a:latin typeface="+mn-ea"/>
              </a:rPr>
              <a:t>效率没有保证。因此，要发挥政府的统筹协调作用，要在效率优先的基础上兼顾公平。 </a:t>
            </a:r>
            <a:endParaRPr lang="en-US" altLang="zh-CN" sz="2000" dirty="0">
              <a:latin typeface="+mn-ea"/>
            </a:endParaRPr>
          </a:p>
          <a:p>
            <a:pPr marL="0" indent="0">
              <a:buNone/>
            </a:pPr>
            <a:r>
              <a:rPr lang="zh-CN" altLang="en-US" sz="2000" dirty="0">
                <a:latin typeface="+mn-ea"/>
              </a:rPr>
              <a:t/>
            </a:r>
            <a:br>
              <a:rPr lang="zh-CN" altLang="en-US" sz="2000" dirty="0">
                <a:latin typeface="+mn-ea"/>
              </a:rPr>
            </a:br>
            <a:r>
              <a:rPr lang="zh-CN" altLang="en-US" sz="2000" dirty="0">
                <a:latin typeface="+mn-ea"/>
              </a:rPr>
              <a:t>    </a:t>
            </a:r>
            <a:r>
              <a:rPr lang="zh-CN" altLang="en-US" sz="2000" dirty="0"/>
              <a:t>要实施区域发展总体战略和主体功能区战略，构筑区域经济优势互补，主体功能定位清晰，国土空间高效利用，人与自然和谐相处的区域发展格局，逐步实现不同区域基本公共服务均等化。坚持走中国特色城镇化道路，科学制定城镇化发展规划，促进城乡协调发展。 </a:t>
            </a:r>
            <a:br>
              <a:rPr lang="zh-CN" altLang="en-US" sz="2000" dirty="0"/>
            </a:br>
            <a:endParaRPr lang="en-US" altLang="zh-CN" sz="2000" b="1" dirty="0">
              <a:latin typeface="+mn-ea"/>
            </a:endParaRPr>
          </a:p>
        </p:txBody>
      </p:sp>
      <p:sp>
        <p:nvSpPr>
          <p:cNvPr id="4" name="矩形: 圆角 39">
            <a:extLst>
              <a:ext uri="{FF2B5EF4-FFF2-40B4-BE49-F238E27FC236}">
                <a16:creationId xmlns:a16="http://schemas.microsoft.com/office/drawing/2014/main" id="{83E62988-7816-49D8-8050-595959AFC9B9}"/>
              </a:ext>
            </a:extLst>
          </p:cNvPr>
          <p:cNvSpPr/>
          <p:nvPr/>
        </p:nvSpPr>
        <p:spPr>
          <a:xfrm>
            <a:off x="467544" y="1484784"/>
            <a:ext cx="4104456"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3. </a:t>
            </a:r>
            <a:r>
              <a:rPr lang="zh-CN" altLang="en-US" sz="2000" b="1" dirty="0">
                <a:solidFill>
                  <a:schemeClr val="tx1"/>
                </a:solidFill>
                <a:latin typeface="仿宋" panose="02010609060101010101" pitchFamily="49" charset="-122"/>
                <a:ea typeface="仿宋" panose="02010609060101010101" pitchFamily="49" charset="-122"/>
              </a:rPr>
              <a:t>我国实施区域协调发展的努力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96507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21550" y="1700808"/>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AutoNum type="arabicPeriod"/>
            </a:pPr>
            <a:r>
              <a:rPr lang="zh-CN" altLang="en-US" sz="2000" dirty="0">
                <a:latin typeface="+mn-ea"/>
              </a:rPr>
              <a:t>实施区域发展总体战略 </a:t>
            </a:r>
            <a:endParaRPr lang="en-US" altLang="zh-CN" sz="2000" dirty="0"/>
          </a:p>
          <a:p>
            <a:pPr>
              <a:buFont typeface="Wingdings" panose="05000000000000000000" pitchFamily="2" charset="2"/>
              <a:buChar char="Ø"/>
            </a:pPr>
            <a:r>
              <a:rPr lang="zh-CN" altLang="en-US" sz="2000" dirty="0"/>
              <a:t>推进新一轮西部大开发 </a:t>
            </a:r>
            <a:endParaRPr lang="en-US" altLang="zh-CN" sz="2000" dirty="0"/>
          </a:p>
          <a:p>
            <a:pPr>
              <a:buFont typeface="Wingdings" panose="05000000000000000000" pitchFamily="2" charset="2"/>
              <a:buChar char="Ø"/>
            </a:pPr>
            <a:r>
              <a:rPr lang="zh-CN" altLang="en-US" sz="2000" dirty="0"/>
              <a:t>全面振兴东北地区等老工业基地</a:t>
            </a:r>
            <a:endParaRPr lang="en-US" altLang="zh-CN" sz="2000" dirty="0"/>
          </a:p>
          <a:p>
            <a:pPr>
              <a:buFont typeface="Wingdings" panose="05000000000000000000" pitchFamily="2" charset="2"/>
              <a:buChar char="Ø"/>
            </a:pPr>
            <a:r>
              <a:rPr lang="zh-CN" altLang="en-US" sz="2000" dirty="0"/>
              <a:t>大力促进中部地区崛起 </a:t>
            </a:r>
            <a:endParaRPr lang="en-US" altLang="zh-CN" sz="2000" dirty="0"/>
          </a:p>
          <a:p>
            <a:pPr>
              <a:buFont typeface="Wingdings" panose="05000000000000000000" pitchFamily="2" charset="2"/>
              <a:buChar char="Ø"/>
            </a:pPr>
            <a:r>
              <a:rPr lang="zh-CN" altLang="en-US" sz="2000" dirty="0"/>
              <a:t>积极支持东部地区率先发展 </a:t>
            </a:r>
            <a:endParaRPr lang="en-US" altLang="zh-CN" sz="2000" dirty="0"/>
          </a:p>
          <a:p>
            <a:pPr>
              <a:buFont typeface="Wingdings" panose="05000000000000000000" pitchFamily="2" charset="2"/>
              <a:buChar char="Ø"/>
            </a:pPr>
            <a:r>
              <a:rPr lang="zh-CN" altLang="en-US" sz="2000" dirty="0"/>
              <a:t>加大对革命老区、民族地区、边疆地区和贫困地区扶持力度</a:t>
            </a:r>
            <a:endParaRPr lang="en-US" altLang="zh-CN" sz="2000" dirty="0"/>
          </a:p>
          <a:p>
            <a:pPr marL="0" indent="0">
              <a:buNone/>
            </a:pPr>
            <a:r>
              <a:rPr lang="zh-CN" altLang="en-US" sz="2000" dirty="0"/>
              <a:t> </a:t>
            </a:r>
            <a:endParaRPr lang="en-US" altLang="zh-CN" sz="2000" dirty="0"/>
          </a:p>
          <a:p>
            <a:pPr marL="0" indent="0">
              <a:buNone/>
            </a:pPr>
            <a:r>
              <a:rPr lang="en-US" altLang="zh-CN" sz="2000" dirty="0">
                <a:latin typeface="+mn-ea"/>
              </a:rPr>
              <a:t>2. </a:t>
            </a:r>
            <a:r>
              <a:rPr lang="zh-CN" altLang="en-US" sz="2000" dirty="0">
                <a:latin typeface="+mn-ea"/>
              </a:rPr>
              <a:t>内外统筹协同发展 </a:t>
            </a:r>
            <a:r>
              <a:rPr lang="zh-CN" altLang="en-US" sz="2000" dirty="0"/>
              <a:t/>
            </a:r>
            <a:br>
              <a:rPr lang="zh-CN" altLang="en-US" sz="2000" dirty="0"/>
            </a:br>
            <a:r>
              <a:rPr lang="zh-CN" altLang="en-US" sz="2000" dirty="0"/>
              <a:t>        实施内外统筹协同发展战略，就要努力适应区域一体化、经济全球化新形势，实行更加积极主动的开放战略，加快转变对外经济发展方式，创新区域合作开发模式，坚持出口和进口并重，提高利用外部资金综合优势和总体效益，加快走出去步伐，统筹双边、多边、区域次区域开放合作，提高抵御国际经济风险能力，打造发展共同体。 </a:t>
            </a:r>
            <a:br>
              <a:rPr lang="zh-CN" altLang="en-US" sz="2000" dirty="0"/>
            </a:br>
            <a:endParaRPr lang="en-US" altLang="zh-CN" sz="2000" b="1" dirty="0">
              <a:latin typeface="+mn-ea"/>
            </a:endParaRPr>
          </a:p>
        </p:txBody>
      </p:sp>
    </p:spTree>
    <p:extLst>
      <p:ext uri="{BB962C8B-B14F-4D97-AF65-F5344CB8AC3E}">
        <p14:creationId xmlns:p14="http://schemas.microsoft.com/office/powerpoint/2010/main" val="131499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CC63C563-BD2F-419B-B467-F0C8C168147D}"/>
              </a:ext>
            </a:extLst>
          </p:cNvPr>
          <p:cNvSpPr>
            <a:spLocks noGrp="1"/>
          </p:cNvSpPr>
          <p:nvPr>
            <p:ph type="title"/>
          </p:nvPr>
        </p:nvSpPr>
        <p:spPr bwMode="auto">
          <a:xfrm>
            <a:off x="179388" y="0"/>
            <a:ext cx="7993062" cy="836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第九章 区域发展战略与区域规划</a:t>
            </a:r>
          </a:p>
        </p:txBody>
      </p:sp>
      <p:sp>
        <p:nvSpPr>
          <p:cNvPr id="4099" name="内容占位符 2">
            <a:extLst>
              <a:ext uri="{FF2B5EF4-FFF2-40B4-BE49-F238E27FC236}">
                <a16:creationId xmlns:a16="http://schemas.microsoft.com/office/drawing/2014/main" id="{38C4C458-37AC-4D5A-B828-BCB5A2DB445D}"/>
              </a:ext>
            </a:extLst>
          </p:cNvPr>
          <p:cNvSpPr>
            <a:spLocks noGrp="1"/>
          </p:cNvSpPr>
          <p:nvPr>
            <p:ph idx="1"/>
          </p:nvPr>
        </p:nvSpPr>
        <p:spPr bwMode="auto">
          <a:xfrm>
            <a:off x="250825" y="1379538"/>
            <a:ext cx="8569325" cy="5145087"/>
          </a:xfr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zh-CN" altLang="en-US" b="1" dirty="0">
                <a:latin typeface="仿宋" panose="02010609060101010101" pitchFamily="49" charset="-122"/>
                <a:ea typeface="仿宋" panose="02010609060101010101" pitchFamily="49" charset="-122"/>
              </a:rPr>
              <a:t>主要内容</a:t>
            </a:r>
            <a:endParaRPr lang="en-US" altLang="zh-CN" b="1" dirty="0">
              <a:latin typeface="仿宋" panose="02010609060101010101" pitchFamily="49" charset="-122"/>
              <a:ea typeface="仿宋" panose="02010609060101010101" pitchFamily="49" charset="-122"/>
            </a:endParaRPr>
          </a:p>
          <a:p>
            <a:endParaRPr lang="en-US" altLang="zh-CN" dirty="0"/>
          </a:p>
          <a:p>
            <a:endParaRPr lang="zh-CN" altLang="en-US" dirty="0"/>
          </a:p>
          <a:p>
            <a:endParaRPr lang="zh-CN" altLang="en-US" dirty="0"/>
          </a:p>
        </p:txBody>
      </p:sp>
      <p:sp>
        <p:nvSpPr>
          <p:cNvPr id="8" name="矩形: 圆角 39">
            <a:extLst>
              <a:ext uri="{FF2B5EF4-FFF2-40B4-BE49-F238E27FC236}">
                <a16:creationId xmlns:a16="http://schemas.microsoft.com/office/drawing/2014/main" id="{60B9AE1F-41EA-43B1-8E45-25EFA6433180}"/>
              </a:ext>
            </a:extLst>
          </p:cNvPr>
          <p:cNvSpPr/>
          <p:nvPr/>
        </p:nvSpPr>
        <p:spPr>
          <a:xfrm>
            <a:off x="1043608" y="1988840"/>
            <a:ext cx="3121193" cy="75501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algn="ctr" defTabSz="457200">
              <a:defRPr/>
            </a:pPr>
            <a:r>
              <a:rPr lang="zh-CN" altLang="en-US" sz="2400" b="1" dirty="0">
                <a:solidFill>
                  <a:schemeClr val="tx1"/>
                </a:solidFill>
                <a:latin typeface="仿宋" panose="02010609060101010101" pitchFamily="49" charset="-122"/>
                <a:ea typeface="仿宋" panose="02010609060101010101" pitchFamily="49" charset="-122"/>
              </a:rPr>
              <a:t>区域分析与规划方法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14" name="矩形: 圆角 39">
            <a:extLst>
              <a:ext uri="{FF2B5EF4-FFF2-40B4-BE49-F238E27FC236}">
                <a16:creationId xmlns:a16="http://schemas.microsoft.com/office/drawing/2014/main" id="{EE6DB178-8881-4471-BA09-145FE49C9C82}"/>
              </a:ext>
            </a:extLst>
          </p:cNvPr>
          <p:cNvSpPr/>
          <p:nvPr/>
        </p:nvSpPr>
        <p:spPr>
          <a:xfrm>
            <a:off x="4817050" y="1772815"/>
            <a:ext cx="3283331" cy="48916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dirty="0"/>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zh-CN" altLang="en-US" sz="2000" b="1" dirty="0">
                <a:solidFill>
                  <a:schemeClr val="tx1"/>
                </a:solidFill>
                <a:latin typeface="仿宋" panose="02010609060101010101" pitchFamily="49" charset="-122"/>
                <a:ea typeface="仿宋" panose="02010609060101010101" pitchFamily="49" charset="-122"/>
              </a:rPr>
              <a:t>区域分析与规划方法体系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
        <p:nvSpPr>
          <p:cNvPr id="17" name="矩形: 圆角 39">
            <a:extLst>
              <a:ext uri="{FF2B5EF4-FFF2-40B4-BE49-F238E27FC236}">
                <a16:creationId xmlns:a16="http://schemas.microsoft.com/office/drawing/2014/main" id="{A41AEAB6-F89C-4DA3-97B1-718108CE68C5}"/>
              </a:ext>
            </a:extLst>
          </p:cNvPr>
          <p:cNvSpPr/>
          <p:nvPr/>
        </p:nvSpPr>
        <p:spPr>
          <a:xfrm>
            <a:off x="4828936" y="2424361"/>
            <a:ext cx="3014419" cy="492748"/>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zh-CN" altLang="en-US" sz="2000" b="1" dirty="0">
                <a:solidFill>
                  <a:schemeClr val="tx1"/>
                </a:solidFill>
                <a:latin typeface="仿宋" panose="02010609060101010101" pitchFamily="49" charset="-122"/>
                <a:ea typeface="仿宋" panose="02010609060101010101" pitchFamily="49" charset="-122"/>
              </a:rPr>
              <a:t>区域系统分析常用方法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cxnSp>
        <p:nvCxnSpPr>
          <p:cNvPr id="19" name="直接连接符 18">
            <a:extLst>
              <a:ext uri="{FF2B5EF4-FFF2-40B4-BE49-F238E27FC236}">
                <a16:creationId xmlns:a16="http://schemas.microsoft.com/office/drawing/2014/main" id="{2759364C-D44B-4C61-9764-947F29C68B52}"/>
              </a:ext>
            </a:extLst>
          </p:cNvPr>
          <p:cNvCxnSpPr>
            <a:cxnSpLocks/>
          </p:cNvCxnSpPr>
          <p:nvPr/>
        </p:nvCxnSpPr>
        <p:spPr>
          <a:xfrm>
            <a:off x="4529714" y="1987031"/>
            <a:ext cx="0" cy="755018"/>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24A44CEA-BF92-49CE-9674-6D16D7198CDE}"/>
              </a:ext>
            </a:extLst>
          </p:cNvPr>
          <p:cNvCxnSpPr/>
          <p:nvPr/>
        </p:nvCxnSpPr>
        <p:spPr>
          <a:xfrm>
            <a:off x="4529714" y="1988691"/>
            <a:ext cx="2873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2" name="直接连接符 3071">
            <a:extLst>
              <a:ext uri="{FF2B5EF4-FFF2-40B4-BE49-F238E27FC236}">
                <a16:creationId xmlns:a16="http://schemas.microsoft.com/office/drawing/2014/main" id="{B9F109B4-28A7-48CE-955A-6E3959CC9145}"/>
              </a:ext>
            </a:extLst>
          </p:cNvPr>
          <p:cNvCxnSpPr/>
          <p:nvPr/>
        </p:nvCxnSpPr>
        <p:spPr>
          <a:xfrm>
            <a:off x="4534908" y="2735257"/>
            <a:ext cx="2873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76" name="直接连接符 3075">
            <a:extLst>
              <a:ext uri="{FF2B5EF4-FFF2-40B4-BE49-F238E27FC236}">
                <a16:creationId xmlns:a16="http://schemas.microsoft.com/office/drawing/2014/main" id="{59D8252F-EF42-489E-89AC-40BA4398F5FD}"/>
              </a:ext>
            </a:extLst>
          </p:cNvPr>
          <p:cNvCxnSpPr>
            <a:cxnSpLocks/>
          </p:cNvCxnSpPr>
          <p:nvPr/>
        </p:nvCxnSpPr>
        <p:spPr>
          <a:xfrm flipV="1">
            <a:off x="4169356" y="2372154"/>
            <a:ext cx="360358" cy="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矩形: 圆角 39">
            <a:extLst>
              <a:ext uri="{FF2B5EF4-FFF2-40B4-BE49-F238E27FC236}">
                <a16:creationId xmlns:a16="http://schemas.microsoft.com/office/drawing/2014/main" id="{381FD06B-5E3D-4115-8B84-B1AFD5AF01A7}"/>
              </a:ext>
            </a:extLst>
          </p:cNvPr>
          <p:cNvSpPr/>
          <p:nvPr/>
        </p:nvSpPr>
        <p:spPr>
          <a:xfrm>
            <a:off x="1043608" y="3526104"/>
            <a:ext cx="3121192" cy="751843"/>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algn="ctr" defTabSz="457200">
              <a:defRPr/>
            </a:pPr>
            <a:r>
              <a:rPr lang="zh-CN" altLang="en-US" sz="2400" b="1" dirty="0">
                <a:solidFill>
                  <a:schemeClr val="tx1"/>
                </a:solidFill>
                <a:latin typeface="仿宋" panose="02010609060101010101" pitchFamily="49" charset="-122"/>
                <a:ea typeface="仿宋" panose="02010609060101010101" pitchFamily="49" charset="-122"/>
              </a:rPr>
              <a:t>区域经济发展战略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31" name="矩形: 圆角 39">
            <a:extLst>
              <a:ext uri="{FF2B5EF4-FFF2-40B4-BE49-F238E27FC236}">
                <a16:creationId xmlns:a16="http://schemas.microsoft.com/office/drawing/2014/main" id="{15F4F82C-1714-4EB2-B46D-AE1B396C0ED7}"/>
              </a:ext>
            </a:extLst>
          </p:cNvPr>
          <p:cNvSpPr/>
          <p:nvPr/>
        </p:nvSpPr>
        <p:spPr>
          <a:xfrm>
            <a:off x="4801211" y="3074039"/>
            <a:ext cx="2862490" cy="49733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dirty="0"/>
          </a:p>
          <a:p>
            <a:pPr defTabSz="457200">
              <a:defRPr/>
            </a:pPr>
            <a:r>
              <a:rPr lang="zh-CN" altLang="en-US" sz="2000" b="1" dirty="0">
                <a:solidFill>
                  <a:schemeClr val="tx1"/>
                </a:solidFill>
                <a:latin typeface="仿宋" panose="02010609060101010101" pitchFamily="49" charset="-122"/>
                <a:ea typeface="仿宋" panose="02010609060101010101" pitchFamily="49" charset="-122"/>
              </a:rPr>
              <a:t>区域经济发展战略概述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
        <p:nvSpPr>
          <p:cNvPr id="32" name="矩形: 圆角 39">
            <a:extLst>
              <a:ext uri="{FF2B5EF4-FFF2-40B4-BE49-F238E27FC236}">
                <a16:creationId xmlns:a16="http://schemas.microsoft.com/office/drawing/2014/main" id="{E2BAD3F6-E55E-4ACE-A79D-8EA6B4BBE55C}"/>
              </a:ext>
            </a:extLst>
          </p:cNvPr>
          <p:cNvSpPr/>
          <p:nvPr/>
        </p:nvSpPr>
        <p:spPr>
          <a:xfrm>
            <a:off x="4801211" y="3678500"/>
            <a:ext cx="2862490" cy="49733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zh-CN" altLang="en-US" sz="2000" b="1" dirty="0">
                <a:solidFill>
                  <a:schemeClr val="tx1"/>
                </a:solidFill>
                <a:latin typeface="仿宋" panose="02010609060101010101" pitchFamily="49" charset="-122"/>
                <a:ea typeface="仿宋" panose="02010609060101010101" pitchFamily="49" charset="-122"/>
              </a:rPr>
              <a:t>区域经济协调发展战略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
        <p:nvSpPr>
          <p:cNvPr id="33" name="矩形: 圆角 39">
            <a:extLst>
              <a:ext uri="{FF2B5EF4-FFF2-40B4-BE49-F238E27FC236}">
                <a16:creationId xmlns:a16="http://schemas.microsoft.com/office/drawing/2014/main" id="{93354B1C-D518-43F1-BA2A-1AE64F94E916}"/>
              </a:ext>
            </a:extLst>
          </p:cNvPr>
          <p:cNvSpPr/>
          <p:nvPr/>
        </p:nvSpPr>
        <p:spPr>
          <a:xfrm>
            <a:off x="4817050" y="4250500"/>
            <a:ext cx="3058220" cy="49274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zh-CN" altLang="en-US" sz="2000" b="1" dirty="0">
                <a:solidFill>
                  <a:schemeClr val="tx1"/>
                </a:solidFill>
                <a:latin typeface="仿宋" panose="02010609060101010101" pitchFamily="49" charset="-122"/>
                <a:ea typeface="仿宋" panose="02010609060101010101" pitchFamily="49" charset="-122"/>
              </a:rPr>
              <a:t>主体功能区及其开发战略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cxnSp>
        <p:nvCxnSpPr>
          <p:cNvPr id="34" name="直接连接符 33">
            <a:extLst>
              <a:ext uri="{FF2B5EF4-FFF2-40B4-BE49-F238E27FC236}">
                <a16:creationId xmlns:a16="http://schemas.microsoft.com/office/drawing/2014/main" id="{C95B863A-A96E-43FB-9BF4-684BFCB2CECB}"/>
              </a:ext>
            </a:extLst>
          </p:cNvPr>
          <p:cNvCxnSpPr>
            <a:cxnSpLocks/>
          </p:cNvCxnSpPr>
          <p:nvPr/>
        </p:nvCxnSpPr>
        <p:spPr>
          <a:xfrm>
            <a:off x="4513873" y="3355196"/>
            <a:ext cx="2" cy="1111329"/>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C54C4C1-7BA1-4CB2-865C-0B4C713CA1C4}"/>
              </a:ext>
            </a:extLst>
          </p:cNvPr>
          <p:cNvCxnSpPr>
            <a:cxnSpLocks/>
          </p:cNvCxnSpPr>
          <p:nvPr/>
        </p:nvCxnSpPr>
        <p:spPr>
          <a:xfrm>
            <a:off x="4513875" y="3355197"/>
            <a:ext cx="2873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B262E41-A412-40D0-B449-B6D5F8718485}"/>
              </a:ext>
            </a:extLst>
          </p:cNvPr>
          <p:cNvCxnSpPr>
            <a:cxnSpLocks/>
          </p:cNvCxnSpPr>
          <p:nvPr/>
        </p:nvCxnSpPr>
        <p:spPr>
          <a:xfrm>
            <a:off x="4529713" y="4467220"/>
            <a:ext cx="2873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B5F7A35-D203-4C3F-A92B-937E455E6442}"/>
              </a:ext>
            </a:extLst>
          </p:cNvPr>
          <p:cNvCxnSpPr>
            <a:cxnSpLocks/>
          </p:cNvCxnSpPr>
          <p:nvPr/>
        </p:nvCxnSpPr>
        <p:spPr>
          <a:xfrm flipV="1">
            <a:off x="4153511" y="3895330"/>
            <a:ext cx="6477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矩形: 圆角 39">
            <a:extLst>
              <a:ext uri="{FF2B5EF4-FFF2-40B4-BE49-F238E27FC236}">
                <a16:creationId xmlns:a16="http://schemas.microsoft.com/office/drawing/2014/main" id="{1CE74544-E735-46BB-B3C9-64241EF94C4B}"/>
              </a:ext>
            </a:extLst>
          </p:cNvPr>
          <p:cNvSpPr/>
          <p:nvPr/>
        </p:nvSpPr>
        <p:spPr>
          <a:xfrm>
            <a:off x="1043607" y="5235690"/>
            <a:ext cx="3121185" cy="748667"/>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algn="ctr" defTabSz="457200">
              <a:defRPr/>
            </a:pPr>
            <a:r>
              <a:rPr lang="zh-CN" altLang="en-US" sz="2400" b="1" dirty="0">
                <a:solidFill>
                  <a:schemeClr val="tx1"/>
                </a:solidFill>
                <a:latin typeface="仿宋" panose="02010609060101010101" pitchFamily="49" charset="-122"/>
                <a:ea typeface="仿宋" panose="02010609060101010101" pitchFamily="49" charset="-122"/>
              </a:rPr>
              <a:t>区域规划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43" name="矩形: 圆角 39">
            <a:extLst>
              <a:ext uri="{FF2B5EF4-FFF2-40B4-BE49-F238E27FC236}">
                <a16:creationId xmlns:a16="http://schemas.microsoft.com/office/drawing/2014/main" id="{07E6E47E-FDDE-4563-9D0B-FE9C9B149A3B}"/>
              </a:ext>
            </a:extLst>
          </p:cNvPr>
          <p:cNvSpPr/>
          <p:nvPr/>
        </p:nvSpPr>
        <p:spPr>
          <a:xfrm>
            <a:off x="4801211" y="4852889"/>
            <a:ext cx="2862490" cy="49274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dirty="0"/>
          </a:p>
          <a:p>
            <a:pPr defTabSz="457200">
              <a:defRPr/>
            </a:pPr>
            <a:r>
              <a:rPr lang="zh-CN" altLang="en-US" sz="2000" b="1" dirty="0">
                <a:solidFill>
                  <a:schemeClr val="tx1"/>
                </a:solidFill>
                <a:latin typeface="仿宋" panose="02010609060101010101" pitchFamily="49" charset="-122"/>
                <a:ea typeface="仿宋" panose="02010609060101010101" pitchFamily="49" charset="-122"/>
              </a:rPr>
              <a:t>区域规划的概念与特性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
        <p:nvSpPr>
          <p:cNvPr id="44" name="矩形: 圆角 39">
            <a:extLst>
              <a:ext uri="{FF2B5EF4-FFF2-40B4-BE49-F238E27FC236}">
                <a16:creationId xmlns:a16="http://schemas.microsoft.com/office/drawing/2014/main" id="{939B1109-F95B-4D79-BC80-9711DDF359AB}"/>
              </a:ext>
            </a:extLst>
          </p:cNvPr>
          <p:cNvSpPr/>
          <p:nvPr/>
        </p:nvSpPr>
        <p:spPr>
          <a:xfrm>
            <a:off x="4810444" y="5443980"/>
            <a:ext cx="2785890" cy="49274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zh-CN" altLang="en-US" sz="2000" b="1" dirty="0">
                <a:solidFill>
                  <a:schemeClr val="tx1"/>
                </a:solidFill>
                <a:latin typeface="仿宋" panose="02010609060101010101" pitchFamily="49" charset="-122"/>
                <a:ea typeface="仿宋" panose="02010609060101010101" pitchFamily="49" charset="-122"/>
              </a:rPr>
              <a:t>区域规划的主要类型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
        <p:nvSpPr>
          <p:cNvPr id="45" name="矩形: 圆角 39">
            <a:extLst>
              <a:ext uri="{FF2B5EF4-FFF2-40B4-BE49-F238E27FC236}">
                <a16:creationId xmlns:a16="http://schemas.microsoft.com/office/drawing/2014/main" id="{42A13C58-7AAF-4BC2-A499-D1064285AF3F}"/>
              </a:ext>
            </a:extLst>
          </p:cNvPr>
          <p:cNvSpPr/>
          <p:nvPr/>
        </p:nvSpPr>
        <p:spPr>
          <a:xfrm>
            <a:off x="4810444" y="6028714"/>
            <a:ext cx="2706700" cy="492741"/>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zh-CN" altLang="en-US" sz="2000" b="1" dirty="0">
                <a:solidFill>
                  <a:schemeClr val="tx1"/>
                </a:solidFill>
                <a:latin typeface="仿宋" panose="02010609060101010101" pitchFamily="49" charset="-122"/>
                <a:ea typeface="仿宋" panose="02010609060101010101" pitchFamily="49" charset="-122"/>
              </a:rPr>
              <a:t>区域规划的系统设计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cxnSp>
        <p:nvCxnSpPr>
          <p:cNvPr id="46" name="直接连接符 45">
            <a:extLst>
              <a:ext uri="{FF2B5EF4-FFF2-40B4-BE49-F238E27FC236}">
                <a16:creationId xmlns:a16="http://schemas.microsoft.com/office/drawing/2014/main" id="{4689B51F-44DF-4D32-8B8C-AAE7AB48DC79}"/>
              </a:ext>
            </a:extLst>
          </p:cNvPr>
          <p:cNvCxnSpPr>
            <a:cxnSpLocks/>
          </p:cNvCxnSpPr>
          <p:nvPr/>
        </p:nvCxnSpPr>
        <p:spPr>
          <a:xfrm>
            <a:off x="4513875" y="5129461"/>
            <a:ext cx="15838" cy="1122471"/>
          </a:xfrm>
          <a:prstGeom prst="line">
            <a:avLst/>
          </a:prstGeom>
          <a:ln w="127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52691271-725B-4491-A825-CCF978CB355D}"/>
              </a:ext>
            </a:extLst>
          </p:cNvPr>
          <p:cNvCxnSpPr>
            <a:cxnSpLocks/>
          </p:cNvCxnSpPr>
          <p:nvPr/>
        </p:nvCxnSpPr>
        <p:spPr>
          <a:xfrm>
            <a:off x="4513874" y="5129461"/>
            <a:ext cx="28733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C95417F-7D4C-4D29-9491-EF3BE4E22176}"/>
              </a:ext>
            </a:extLst>
          </p:cNvPr>
          <p:cNvCxnSpPr>
            <a:cxnSpLocks/>
          </p:cNvCxnSpPr>
          <p:nvPr/>
        </p:nvCxnSpPr>
        <p:spPr>
          <a:xfrm>
            <a:off x="4529713" y="6245434"/>
            <a:ext cx="28073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B61A6ED5-B759-4433-A277-71F2F39968BC}"/>
              </a:ext>
            </a:extLst>
          </p:cNvPr>
          <p:cNvCxnSpPr>
            <a:cxnSpLocks/>
          </p:cNvCxnSpPr>
          <p:nvPr/>
        </p:nvCxnSpPr>
        <p:spPr>
          <a:xfrm flipV="1">
            <a:off x="4162745" y="5689272"/>
            <a:ext cx="647700"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990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93558" y="2249487"/>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zh-CN" altLang="en-US" sz="2000" dirty="0">
                <a:latin typeface="+mn-ea"/>
              </a:rPr>
              <a:t>    </a:t>
            </a:r>
            <a:endParaRPr lang="en-US" altLang="zh-CN" sz="2000" dirty="0">
              <a:latin typeface="+mn-ea"/>
            </a:endParaRPr>
          </a:p>
          <a:p>
            <a:pPr marL="0" indent="0">
              <a:buNone/>
            </a:pPr>
            <a:endParaRPr lang="en-US" altLang="zh-CN" sz="2000" dirty="0">
              <a:latin typeface="+mn-ea"/>
            </a:endParaRPr>
          </a:p>
          <a:p>
            <a:pPr marL="0" indent="0">
              <a:buNone/>
            </a:pPr>
            <a:r>
              <a:rPr lang="en-US" altLang="zh-CN" sz="2000" dirty="0">
                <a:latin typeface="+mn-ea"/>
              </a:rPr>
              <a:t>    </a:t>
            </a:r>
            <a:r>
              <a:rPr lang="zh-CN" altLang="en-US" sz="2000" dirty="0">
                <a:latin typeface="+mn-ea"/>
              </a:rPr>
              <a:t>主体功能区理论是我国于</a:t>
            </a:r>
            <a:r>
              <a:rPr lang="en-US" altLang="zh-CN" sz="2000" dirty="0">
                <a:latin typeface="+mn-ea"/>
              </a:rPr>
              <a:t>2006</a:t>
            </a:r>
            <a:r>
              <a:rPr lang="zh-CN" altLang="en-US" sz="2000" dirty="0">
                <a:latin typeface="+mn-ea"/>
              </a:rPr>
              <a:t>年在 </a:t>
            </a:r>
            <a:r>
              <a:rPr lang="en-US" altLang="zh-CN" sz="2000" dirty="0">
                <a:latin typeface="+mn-ea"/>
              </a:rPr>
              <a:t>《</a:t>
            </a:r>
            <a:r>
              <a:rPr lang="zh-CN" altLang="en-US" sz="2000" dirty="0">
                <a:latin typeface="+mn-ea"/>
              </a:rPr>
              <a:t>国民经济和社会发展第十一个五年规划纲要</a:t>
            </a:r>
            <a:r>
              <a:rPr lang="en-US" altLang="zh-CN" sz="2000" dirty="0">
                <a:latin typeface="+mn-ea"/>
              </a:rPr>
              <a:t>》</a:t>
            </a:r>
            <a:r>
              <a:rPr lang="zh-CN" altLang="en-US" sz="2000" dirty="0">
                <a:latin typeface="+mn-ea"/>
              </a:rPr>
              <a:t>（简称 </a:t>
            </a:r>
            <a:r>
              <a:rPr lang="en-US" altLang="zh-CN" sz="2000" dirty="0">
                <a:latin typeface="+mn-ea"/>
              </a:rPr>
              <a:t>《“</a:t>
            </a:r>
            <a:r>
              <a:rPr lang="zh-CN" altLang="en-US" sz="2000" dirty="0">
                <a:latin typeface="+mn-ea"/>
              </a:rPr>
              <a:t>十一五”规划纲要</a:t>
            </a:r>
            <a:r>
              <a:rPr lang="en-US" altLang="zh-CN" sz="2000" dirty="0">
                <a:latin typeface="+mn-ea"/>
              </a:rPr>
              <a:t>》</a:t>
            </a:r>
            <a:r>
              <a:rPr lang="zh-CN" altLang="en-US" sz="2000" dirty="0">
                <a:latin typeface="+mn-ea"/>
              </a:rPr>
              <a:t>）中首次提出的，</a:t>
            </a:r>
            <a:r>
              <a:rPr lang="en-US" altLang="zh-CN" sz="2000" dirty="0">
                <a:latin typeface="+mn-ea"/>
              </a:rPr>
              <a:t>2010</a:t>
            </a:r>
            <a:r>
              <a:rPr lang="zh-CN" altLang="en-US" sz="2000" dirty="0">
                <a:latin typeface="+mn-ea"/>
              </a:rPr>
              <a:t>年国务院发布了 </a:t>
            </a:r>
            <a:r>
              <a:rPr lang="en-US" altLang="zh-CN" sz="2000" dirty="0">
                <a:latin typeface="+mn-ea"/>
              </a:rPr>
              <a:t>《</a:t>
            </a:r>
            <a:r>
              <a:rPr lang="zh-CN" altLang="en-US" sz="2000" dirty="0">
                <a:latin typeface="+mn-ea"/>
              </a:rPr>
              <a:t>全国主体功能区规划</a:t>
            </a:r>
            <a:r>
              <a:rPr lang="en-US" altLang="zh-CN" sz="2000" dirty="0">
                <a:latin typeface="+mn-ea"/>
              </a:rPr>
              <a:t>》</a:t>
            </a:r>
            <a:r>
              <a:rPr lang="zh-CN" altLang="en-US" sz="2000" dirty="0">
                <a:latin typeface="+mn-ea"/>
              </a:rPr>
              <a:t>。主体功能区建设是我国促进区域统筹协调发展的创新举措，主体功能区战略旨在通过划分不同的功能类型区，明确各类区域的功能定位和发展方向，规范开发秩序，构建合理有序的国土空间发展格局，促进我国全面、协调与可持续发展。 </a:t>
            </a:r>
            <a:br>
              <a:rPr lang="zh-CN" altLang="en-US" sz="2000" dirty="0">
                <a:latin typeface="+mn-ea"/>
              </a:rPr>
            </a:br>
            <a:r>
              <a:rPr lang="zh-CN" altLang="en-US" sz="2000" dirty="0">
                <a:latin typeface="+mn-ea"/>
              </a:rPr>
              <a:t> </a:t>
            </a:r>
            <a:br>
              <a:rPr lang="zh-CN" altLang="en-US" sz="2000" dirty="0">
                <a:latin typeface="+mn-ea"/>
              </a:rPr>
            </a:br>
            <a:endParaRPr lang="en-US" altLang="zh-CN" sz="2000" b="1" dirty="0">
              <a:latin typeface="+mn-ea"/>
            </a:endParaRPr>
          </a:p>
        </p:txBody>
      </p:sp>
      <p:sp>
        <p:nvSpPr>
          <p:cNvPr id="5" name="矩形: 圆角 39">
            <a:extLst>
              <a:ext uri="{FF2B5EF4-FFF2-40B4-BE49-F238E27FC236}">
                <a16:creationId xmlns:a16="http://schemas.microsoft.com/office/drawing/2014/main" id="{9B7D747D-7522-4084-880F-CA92EC5EF6CC}"/>
              </a:ext>
            </a:extLst>
          </p:cNvPr>
          <p:cNvSpPr/>
          <p:nvPr/>
        </p:nvSpPr>
        <p:spPr>
          <a:xfrm>
            <a:off x="467543" y="1484784"/>
            <a:ext cx="4176465"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、主体功能区及其开发战略 </a:t>
            </a:r>
            <a:r>
              <a:rPr lang="zh-CN" altLang="en-US" sz="2400" dirty="0"/>
              <a:t/>
            </a:r>
            <a:br>
              <a:rPr lang="zh-CN" altLang="en-US" sz="2400" dirty="0"/>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5182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86535" y="2348880"/>
            <a:ext cx="8370930" cy="4071934"/>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zh-CN" altLang="en-US" sz="2000" dirty="0"/>
              <a:t>        根据不同区域的资源环境承载能力、现有开发强度和发展潜力，可以将国土空间划分为优化开发区域、重点开发区域、限制开发区域和禁止开发区域。</a:t>
            </a:r>
            <a:endParaRPr lang="en-US" altLang="zh-CN" sz="2000" dirty="0"/>
          </a:p>
          <a:p>
            <a:pPr marL="0" indent="0">
              <a:buNone/>
            </a:pPr>
            <a:r>
              <a:rPr lang="zh-CN" altLang="en-US" sz="2000" dirty="0"/>
              <a:t/>
            </a:r>
            <a:br>
              <a:rPr lang="zh-CN" altLang="en-US" sz="2000" dirty="0"/>
            </a:br>
            <a:r>
              <a:rPr lang="zh-CN" altLang="en-US" sz="2000" dirty="0"/>
              <a:t>        优化开发区域是经济比较发达，人口比较密集，开发强度较高，资源环境问题更加突出，从而应该优化进行工业化、城镇化开发的城市化地区。</a:t>
            </a:r>
            <a:br>
              <a:rPr lang="zh-CN" altLang="en-US" sz="2000" dirty="0"/>
            </a:br>
            <a:r>
              <a:rPr lang="zh-CN" altLang="en-US" sz="2000" dirty="0"/>
              <a:t>        重点开发区域是有一定经济基础、资源环境承载能力较强、发展潜力较大、集聚人口和经济的条件较好，从而应该重点进行工业化、城镇化开发的城市化地区。优化开发和重点开发区域都属于城市化地区，开发内容总体上相同，但开发强度和开发方式不同。 </a:t>
            </a:r>
            <a:br>
              <a:rPr lang="zh-CN" altLang="en-US" sz="2000" dirty="0"/>
            </a:br>
            <a:endParaRPr lang="en-US" altLang="zh-CN" sz="2000" b="1" dirty="0">
              <a:latin typeface="+mn-ea"/>
            </a:endParaRPr>
          </a:p>
        </p:txBody>
      </p:sp>
      <p:sp>
        <p:nvSpPr>
          <p:cNvPr id="4" name="矩形: 圆角 39">
            <a:extLst>
              <a:ext uri="{FF2B5EF4-FFF2-40B4-BE49-F238E27FC236}">
                <a16:creationId xmlns:a16="http://schemas.microsoft.com/office/drawing/2014/main" id="{83E62988-7816-49D8-8050-595959AFC9B9}"/>
              </a:ext>
            </a:extLst>
          </p:cNvPr>
          <p:cNvSpPr/>
          <p:nvPr/>
        </p:nvSpPr>
        <p:spPr>
          <a:xfrm>
            <a:off x="532010" y="1484784"/>
            <a:ext cx="324790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1. </a:t>
            </a:r>
            <a:r>
              <a:rPr lang="zh-CN" altLang="en-US" sz="2000" b="1" dirty="0">
                <a:solidFill>
                  <a:schemeClr val="tx1"/>
                </a:solidFill>
                <a:latin typeface="仿宋" panose="02010609060101010101" pitchFamily="49" charset="-122"/>
                <a:ea typeface="仿宋" panose="02010609060101010101" pitchFamily="49" charset="-122"/>
              </a:rPr>
              <a:t>主体功能区类型与功能 </a:t>
            </a:r>
            <a:r>
              <a:rPr lang="zh-CN" altLang="en-US" sz="2000" dirty="0"/>
              <a:t/>
            </a:r>
            <a:br>
              <a:rPr lang="zh-CN" altLang="en-US" sz="2000" dirty="0"/>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558099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86535" y="1844824"/>
            <a:ext cx="8370930" cy="4071934"/>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zh-CN" altLang="en-US" sz="2000" dirty="0"/>
              <a:t>        限制开发区域分为两类：一类是农产品主产区，即耕地较多、农业发展条件较好，尽管也适宜工业化、城镇化开发，但从保障国家农产品安全以及中华民族永续发展的需要出发，必须把增强农业综合生产能力作为发展的首要任务，从而应该限制进行大规模、高强度的工业化、城镇化开发的地区；另一类是重点生态功能区，即生态系统脆弱或生态功能重要，资源环境承载能力较低，不具备大规模、高强度的工业化、城镇化开发的条件，必须把增强生态产品生产能力作为首要任务，从而应该限制进行大规模、高强度的工业化、城镇化开发的地区。</a:t>
            </a:r>
            <a:br>
              <a:rPr lang="zh-CN" altLang="en-US" sz="2000" dirty="0"/>
            </a:br>
            <a:r>
              <a:rPr lang="zh-CN" altLang="en-US" sz="2000" dirty="0"/>
              <a:t>        禁止开发区域是依法设立的各级各类自然文化资源保护区域，以及其他禁止进行工业化、城镇化开发，需要特殊保护的重点生态功能区。国家层面的禁止开发区域包括世界文化与自然遗产、国家级自然保护区、国家级风景名胜区、国家森林公园和国家地质公园等。省级层面的禁止开发区域，包括省级及以下各级各类自然文化资源保护区域、重要水源地以及其他省级人民政府根据需要确定的禁止开发区域。 </a:t>
            </a:r>
            <a:br>
              <a:rPr lang="zh-CN" altLang="en-US" sz="2000" dirty="0"/>
            </a:br>
            <a:endParaRPr lang="en-US" altLang="zh-CN" sz="2000" b="1" dirty="0">
              <a:latin typeface="+mn-ea"/>
            </a:endParaRPr>
          </a:p>
        </p:txBody>
      </p:sp>
    </p:spTree>
    <p:extLst>
      <p:ext uri="{BB962C8B-B14F-4D97-AF65-F5344CB8AC3E}">
        <p14:creationId xmlns:p14="http://schemas.microsoft.com/office/powerpoint/2010/main" val="257188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86535" y="1916832"/>
            <a:ext cx="8370930" cy="4071934"/>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zh-CN" altLang="en-US" sz="2000" dirty="0"/>
              <a:t>        按开发内容，主体功能区分为城市化地区、农产品主产区和重点生态功能区，是以提供主体产品的类型为基准划分的。其中城市化地区是以提供工业品和服务产品为主体功能的地区，也提供农产品和生态产品；农产品主产区是以提供农产品为主体功能的地区，也提供生态产品、服务产品和部分工业品；重点生态功能区是以提供生态产品为主体功能的地区，也提供一定的农产品、服务产品和工业品。</a:t>
            </a:r>
            <a:endParaRPr lang="en-US" altLang="zh-CN" sz="2000" dirty="0"/>
          </a:p>
          <a:p>
            <a:pPr marL="0" indent="0">
              <a:buNone/>
            </a:pPr>
            <a:r>
              <a:rPr lang="zh-CN" altLang="en-US" sz="2000" dirty="0"/>
              <a:t/>
            </a:r>
            <a:br>
              <a:rPr lang="zh-CN" altLang="en-US" sz="2000" dirty="0"/>
            </a:br>
            <a:r>
              <a:rPr lang="zh-CN" altLang="en-US" sz="2000" dirty="0"/>
              <a:t>        各类主体功能区在全国经济社会发展中具有同等重要的地位，只是主体功能不同，开发方式不同，保护内容不同，发展首要任务不同，国家支持重点不同。对城市化地区主要支持其集聚人口和经济，对农产品主产区主要支持其增强农业综合生产能力，对重点生态功能区主要支持其保护和修复生态环境 。</a:t>
            </a:r>
            <a:br>
              <a:rPr lang="zh-CN" altLang="en-US" sz="2000" dirty="0"/>
            </a:br>
            <a:endParaRPr lang="en-US" altLang="zh-CN" sz="2000" b="1" dirty="0">
              <a:latin typeface="+mn-ea"/>
            </a:endParaRPr>
          </a:p>
        </p:txBody>
      </p:sp>
    </p:spTree>
    <p:extLst>
      <p:ext uri="{BB962C8B-B14F-4D97-AF65-F5344CB8AC3E}">
        <p14:creationId xmlns:p14="http://schemas.microsoft.com/office/powerpoint/2010/main" val="2926985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第二节 区域经济发展战略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86535" y="2204864"/>
            <a:ext cx="8370930" cy="4071934"/>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zh-CN" altLang="en-US" sz="2000" dirty="0">
                <a:latin typeface="+mn-ea"/>
              </a:rPr>
              <a:t>    按照全国经济合理布局的要求，规范开发秩序，控制开发强度，形成高效、协调、可持续的国土空间开发格局。 </a:t>
            </a:r>
            <a:br>
              <a:rPr lang="zh-CN" altLang="en-US" sz="2000" dirty="0">
                <a:latin typeface="+mn-ea"/>
              </a:rPr>
            </a:br>
            <a:r>
              <a:rPr lang="zh-CN" altLang="en-US" sz="2000" dirty="0">
                <a:latin typeface="+mn-ea"/>
              </a:rPr>
              <a:t>    （１）优化国土空间开发格局。统筹谋划人口分布、经济布局、国土利用和城镇化格局，引导人口和经济向适宜开发的区域集聚，保护农业和生态发展空间，促进人口、经济与资源环境相协调；</a:t>
            </a:r>
            <a:br>
              <a:rPr lang="zh-CN" altLang="en-US" sz="2000" dirty="0">
                <a:latin typeface="+mn-ea"/>
              </a:rPr>
            </a:br>
            <a:r>
              <a:rPr lang="zh-CN" altLang="en-US" sz="2000" dirty="0">
                <a:latin typeface="+mn-ea"/>
              </a:rPr>
              <a:t>    （２）实施分类管理的区域政策。建设适应主体功能区要求的法律法规和政策，完善利益补偿机制；</a:t>
            </a:r>
            <a:endParaRPr lang="en-US" altLang="zh-CN" sz="2000" dirty="0">
              <a:latin typeface="+mn-ea"/>
            </a:endParaRPr>
          </a:p>
          <a:p>
            <a:pPr marL="0" indent="0">
              <a:buNone/>
            </a:pPr>
            <a:r>
              <a:rPr lang="zh-CN" altLang="en-US" sz="2000" dirty="0">
                <a:latin typeface="+mn-ea"/>
              </a:rPr>
              <a:t>    （３）实行各有侧重的绩效评价。在强化对各类地区提供基本公共服务、增强可持续发展能力等方面评价的基础上，按照不同区域的主体功能定位，实行差别化的评价考核； </a:t>
            </a:r>
            <a:endParaRPr lang="en-US" altLang="zh-CN" sz="2000" dirty="0">
              <a:latin typeface="+mn-ea"/>
            </a:endParaRPr>
          </a:p>
          <a:p>
            <a:pPr marL="0" indent="0">
              <a:buNone/>
            </a:pPr>
            <a:r>
              <a:rPr lang="zh-CN" altLang="en-US" sz="2000" dirty="0">
                <a:latin typeface="+mn-ea"/>
              </a:rPr>
              <a:t>    （４）建立健全衔接协调机制。发挥全国主体功能区规划在国土空间开发方面的战略性、基础性和约束性作用。 </a:t>
            </a:r>
            <a:br>
              <a:rPr lang="zh-CN" altLang="en-US" sz="2000" dirty="0">
                <a:latin typeface="+mn-ea"/>
              </a:rPr>
            </a:br>
            <a:r>
              <a:rPr lang="zh-CN" altLang="en-US" sz="2000" dirty="0">
                <a:latin typeface="+mn-ea"/>
              </a:rPr>
              <a:t/>
            </a:r>
            <a:br>
              <a:rPr lang="zh-CN" altLang="en-US" sz="2000" dirty="0">
                <a:latin typeface="+mn-ea"/>
              </a:rPr>
            </a:br>
            <a:r>
              <a:rPr lang="zh-CN" altLang="en-US" sz="2000" dirty="0">
                <a:latin typeface="+mn-ea"/>
              </a:rPr>
              <a:t> </a:t>
            </a:r>
            <a:br>
              <a:rPr lang="zh-CN" altLang="en-US" sz="2000" dirty="0">
                <a:latin typeface="+mn-ea"/>
              </a:rPr>
            </a:br>
            <a:endParaRPr lang="en-US" altLang="zh-CN" sz="2000" b="1" dirty="0">
              <a:latin typeface="+mn-ea"/>
            </a:endParaRPr>
          </a:p>
        </p:txBody>
      </p:sp>
      <p:sp>
        <p:nvSpPr>
          <p:cNvPr id="4" name="矩形: 圆角 39">
            <a:extLst>
              <a:ext uri="{FF2B5EF4-FFF2-40B4-BE49-F238E27FC236}">
                <a16:creationId xmlns:a16="http://schemas.microsoft.com/office/drawing/2014/main" id="{83E62988-7816-49D8-8050-595959AFC9B9}"/>
              </a:ext>
            </a:extLst>
          </p:cNvPr>
          <p:cNvSpPr/>
          <p:nvPr/>
        </p:nvSpPr>
        <p:spPr>
          <a:xfrm>
            <a:off x="532010" y="1484784"/>
            <a:ext cx="3031878"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2. </a:t>
            </a:r>
            <a:r>
              <a:rPr lang="zh-CN" altLang="en-US" sz="2000" b="1" dirty="0">
                <a:solidFill>
                  <a:schemeClr val="tx1"/>
                </a:solidFill>
                <a:latin typeface="仿宋" panose="02010609060101010101" pitchFamily="49" charset="-122"/>
                <a:ea typeface="仿宋" panose="02010609060101010101" pitchFamily="49" charset="-122"/>
              </a:rPr>
              <a:t>主体功能区开发战略 </a:t>
            </a:r>
            <a:r>
              <a:rPr lang="zh-CN" altLang="en-US" sz="2000" dirty="0"/>
              <a:t/>
            </a:r>
            <a:br>
              <a:rPr lang="zh-CN" altLang="en-US" sz="2000" dirty="0"/>
            </a:br>
            <a:r>
              <a:rPr lang="zh-CN" altLang="en-US" sz="2000" dirty="0"/>
              <a:t/>
            </a:r>
            <a:br>
              <a:rPr lang="zh-CN" altLang="en-US" sz="2000" dirty="0"/>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888658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第三节 区域规划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59408" y="2924943"/>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zh-CN" altLang="en-US" sz="2000" dirty="0"/>
              <a:t>        区域规划是为实现一定地区范围的开发和建设目标而进行的总体部署。广义的区域规划指对地区社会经济发展和建设进行总体部署，包括区际规划和区内规划。前者主要解决区域之间的发展不平衡或区际分工协作问题，后者系对一定区域内的社会经济发展和建设布局进行全面规划。狭义的区域规划则主要指一定区域内与国土开发整治有关的建设布局总体规划。 </a:t>
            </a:r>
            <a:br>
              <a:rPr lang="zh-CN" altLang="en-US" sz="2000" dirty="0"/>
            </a:br>
            <a:r>
              <a:rPr lang="zh-CN" altLang="en-US" sz="2000" dirty="0"/>
              <a:t>        区域规划主要是在城市规划和工矿区规划的基础上发展起来的。区域规划的主要任务是：因地制宜地发展区域经济，有效地利用资源，合理配置生产力和城镇居民点，使各项建设在地域分布上综合协调，提高社会经济效益，保持良好的生态环境，顺利地进行地区开发和建设 。</a:t>
            </a:r>
            <a:endParaRPr lang="en-US" altLang="zh-CN" sz="2000" dirty="0">
              <a:latin typeface="+mn-ea"/>
            </a:endParaRPr>
          </a:p>
        </p:txBody>
      </p:sp>
      <p:sp>
        <p:nvSpPr>
          <p:cNvPr id="19" name="矩形: 圆角 39">
            <a:extLst>
              <a:ext uri="{FF2B5EF4-FFF2-40B4-BE49-F238E27FC236}">
                <a16:creationId xmlns:a16="http://schemas.microsoft.com/office/drawing/2014/main" id="{48EEBA65-783F-48B9-B35D-1785460F2A39}"/>
              </a:ext>
            </a:extLst>
          </p:cNvPr>
          <p:cNvSpPr/>
          <p:nvPr/>
        </p:nvSpPr>
        <p:spPr>
          <a:xfrm>
            <a:off x="467543" y="1484784"/>
            <a:ext cx="3816425"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、区域规划的概念与特性 </a:t>
            </a:r>
            <a:r>
              <a:rPr lang="zh-CN" altLang="en-US" sz="2400" dirty="0"/>
              <a:t/>
            </a:r>
            <a:br>
              <a:rPr lang="zh-CN" altLang="en-US" sz="2400" dirty="0"/>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755576" y="2232895"/>
            <a:ext cx="2664296"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1. </a:t>
            </a:r>
            <a:r>
              <a:rPr lang="zh-CN" altLang="en-US" sz="2000" b="1" dirty="0">
                <a:solidFill>
                  <a:schemeClr val="tx1"/>
                </a:solidFill>
                <a:latin typeface="仿宋" panose="02010609060101010101" pitchFamily="49" charset="-122"/>
                <a:ea typeface="仿宋" panose="02010609060101010101" pitchFamily="49" charset="-122"/>
              </a:rPr>
              <a:t>区域规划的概念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65831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39552" y="2492896"/>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zh-CN" altLang="en-US" sz="2000" dirty="0"/>
              <a:t>区域规划具有</a:t>
            </a:r>
            <a:r>
              <a:rPr lang="en-US" altLang="zh-CN" sz="2000" dirty="0"/>
              <a:t>3</a:t>
            </a:r>
            <a:r>
              <a:rPr lang="zh-CN" altLang="en-US" sz="2000" dirty="0"/>
              <a:t>个基本特性，即战略性、综合性和地域性。 </a:t>
            </a:r>
            <a:br>
              <a:rPr lang="zh-CN" altLang="en-US" sz="2000" dirty="0"/>
            </a:br>
            <a:endParaRPr lang="en-US" altLang="zh-CN" sz="2000" dirty="0"/>
          </a:p>
          <a:p>
            <a:pPr marL="0" indent="0">
              <a:buFontTx/>
              <a:buNone/>
            </a:pPr>
            <a:r>
              <a:rPr lang="en-US" altLang="zh-CN" sz="2000" dirty="0">
                <a:latin typeface="+mn-ea"/>
              </a:rPr>
              <a:t>1. </a:t>
            </a:r>
            <a:r>
              <a:rPr lang="zh-CN" altLang="en-US" sz="2000" dirty="0">
                <a:latin typeface="+mn-ea"/>
              </a:rPr>
              <a:t>战略性</a:t>
            </a:r>
            <a:br>
              <a:rPr lang="zh-CN" altLang="en-US" sz="2000" dirty="0">
                <a:latin typeface="+mn-ea"/>
              </a:rPr>
            </a:br>
            <a:r>
              <a:rPr lang="zh-CN" altLang="en-US" sz="2000" dirty="0">
                <a:latin typeface="+mn-ea"/>
              </a:rPr>
              <a:t>区域规划是战略性的规划，它主要体现在以下几方面：</a:t>
            </a:r>
            <a:endParaRPr lang="en-US" altLang="zh-CN" sz="2000" dirty="0">
              <a:latin typeface="+mn-ea"/>
            </a:endParaRPr>
          </a:p>
          <a:p>
            <a:pPr marL="0" indent="0">
              <a:buNone/>
            </a:pPr>
            <a:r>
              <a:rPr lang="zh-CN" altLang="en-US" sz="2000" dirty="0">
                <a:latin typeface="+mn-ea"/>
              </a:rPr>
              <a:t>（</a:t>
            </a:r>
            <a:r>
              <a:rPr lang="en-US" altLang="zh-CN" sz="2000" dirty="0">
                <a:latin typeface="+mn-ea"/>
              </a:rPr>
              <a:t>1</a:t>
            </a:r>
            <a:r>
              <a:rPr lang="zh-CN" altLang="en-US" sz="2000" dirty="0">
                <a:latin typeface="+mn-ea"/>
              </a:rPr>
              <a:t>）规划时间跨度长；</a:t>
            </a:r>
            <a:endParaRPr lang="en-US" altLang="zh-CN" sz="2000" dirty="0">
              <a:latin typeface="+mn-ea"/>
            </a:endParaRPr>
          </a:p>
          <a:p>
            <a:pPr marL="0" indent="0">
              <a:buNone/>
            </a:pPr>
            <a:r>
              <a:rPr lang="zh-CN" altLang="en-US" sz="2000" dirty="0">
                <a:latin typeface="+mn-ea"/>
              </a:rPr>
              <a:t>（</a:t>
            </a:r>
            <a:r>
              <a:rPr lang="en-US" altLang="zh-CN" sz="2000" dirty="0">
                <a:latin typeface="+mn-ea"/>
              </a:rPr>
              <a:t>2</a:t>
            </a:r>
            <a:r>
              <a:rPr lang="zh-CN" altLang="en-US" sz="2000" dirty="0">
                <a:latin typeface="+mn-ea"/>
              </a:rPr>
              <a:t>）规划关注的问题是宏观的、全局性的、地区与地区之间需要协调的关键性的重大问题；</a:t>
            </a:r>
            <a:endParaRPr lang="en-US" altLang="zh-CN" sz="2000" dirty="0">
              <a:latin typeface="+mn-ea"/>
            </a:endParaRPr>
          </a:p>
          <a:p>
            <a:pPr marL="0" indent="0">
              <a:buNone/>
            </a:pPr>
            <a:r>
              <a:rPr lang="zh-CN" altLang="en-US" sz="2000" dirty="0">
                <a:latin typeface="+mn-ea"/>
              </a:rPr>
              <a:t>（</a:t>
            </a:r>
            <a:r>
              <a:rPr lang="en-US" altLang="zh-CN" sz="2000" dirty="0">
                <a:latin typeface="+mn-ea"/>
              </a:rPr>
              <a:t>3</a:t>
            </a:r>
            <a:r>
              <a:rPr lang="zh-CN" altLang="en-US" sz="2000" dirty="0">
                <a:latin typeface="+mn-ea"/>
              </a:rPr>
              <a:t>）规划指标具有较大的弹性； </a:t>
            </a:r>
            <a:endParaRPr lang="en-US" altLang="zh-CN" sz="2000" dirty="0">
              <a:latin typeface="+mn-ea"/>
            </a:endParaRPr>
          </a:p>
          <a:p>
            <a:pPr marL="0" indent="0">
              <a:buNone/>
            </a:pPr>
            <a:r>
              <a:rPr lang="zh-CN" altLang="en-US" sz="2000" dirty="0">
                <a:latin typeface="+mn-ea"/>
              </a:rPr>
              <a:t>（</a:t>
            </a:r>
            <a:r>
              <a:rPr lang="en-US" altLang="zh-CN" sz="2000" dirty="0">
                <a:latin typeface="+mn-ea"/>
              </a:rPr>
              <a:t>4</a:t>
            </a:r>
            <a:r>
              <a:rPr lang="zh-CN" altLang="en-US" sz="2000" dirty="0">
                <a:latin typeface="+mn-ea"/>
              </a:rPr>
              <a:t>）规划的实施将对区域各方发生深远的影响。</a:t>
            </a:r>
            <a:r>
              <a:rPr lang="zh-CN" altLang="en-US" sz="2000" dirty="0"/>
              <a:t/>
            </a:r>
            <a:br>
              <a:rPr lang="zh-CN" altLang="en-US" sz="2000" dirty="0"/>
            </a:br>
            <a:r>
              <a:rPr lang="zh-CN" altLang="en-US" sz="2000" dirty="0"/>
              <a:t/>
            </a:r>
            <a:br>
              <a:rPr lang="zh-CN" altLang="en-US" sz="2000" dirty="0"/>
            </a:br>
            <a:r>
              <a:rPr lang="zh-CN" altLang="en-US" sz="2000" dirty="0"/>
              <a:t/>
            </a:r>
            <a:br>
              <a:rPr lang="zh-CN" altLang="en-US" sz="2000" dirty="0"/>
            </a:br>
            <a:endParaRPr lang="en-US" altLang="zh-CN" sz="2000" dirty="0">
              <a:latin typeface="+mn-ea"/>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539552" y="1693008"/>
            <a:ext cx="2664296"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2. </a:t>
            </a:r>
            <a:r>
              <a:rPr lang="zh-CN" altLang="en-US" sz="2000" b="1" dirty="0">
                <a:solidFill>
                  <a:schemeClr val="tx1"/>
                </a:solidFill>
                <a:latin typeface="仿宋" panose="02010609060101010101" pitchFamily="49" charset="-122"/>
                <a:ea typeface="仿宋" panose="02010609060101010101" pitchFamily="49" charset="-122"/>
              </a:rPr>
              <a:t>区域规划的特性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48266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56509" y="1916832"/>
            <a:ext cx="7830982"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en-US" altLang="zh-CN" sz="2000" dirty="0">
                <a:latin typeface="+mn-ea"/>
              </a:rPr>
              <a:t>2. </a:t>
            </a:r>
            <a:r>
              <a:rPr lang="zh-CN" altLang="en-US" sz="2000" dirty="0">
                <a:latin typeface="+mn-ea"/>
              </a:rPr>
              <a:t>综合性</a:t>
            </a:r>
            <a:br>
              <a:rPr lang="zh-CN" altLang="en-US" sz="2000" dirty="0">
                <a:latin typeface="+mn-ea"/>
              </a:rPr>
            </a:br>
            <a:r>
              <a:rPr lang="zh-CN" altLang="en-US" sz="2000" dirty="0">
                <a:latin typeface="+mn-ea"/>
              </a:rPr>
              <a:t>区域规划的综合性主要体现在以下几个方面：</a:t>
            </a:r>
            <a:br>
              <a:rPr lang="zh-CN" altLang="en-US" sz="2000" dirty="0">
                <a:latin typeface="+mn-ea"/>
              </a:rPr>
            </a:br>
            <a:r>
              <a:rPr lang="zh-CN" altLang="en-US" sz="2000" dirty="0">
                <a:latin typeface="+mn-ea"/>
              </a:rPr>
              <a:t>（１）规划内容广泛，对区域内各系统、各组成要素进行全面的考虑，对社会经济各部门进行统筹安排，在综合各部门、各行业专业规划的基础上对区域的整体发展做出统一部署；</a:t>
            </a:r>
            <a:br>
              <a:rPr lang="zh-CN" altLang="en-US" sz="2000" dirty="0">
                <a:latin typeface="+mn-ea"/>
              </a:rPr>
            </a:br>
            <a:r>
              <a:rPr lang="zh-CN" altLang="en-US" sz="2000" dirty="0">
                <a:latin typeface="+mn-ea"/>
              </a:rPr>
              <a:t>（２）规划思维方法，着重全面权衡利弊，综合分析论证，强调各部门之间、各地区之间的相互协调，弥补单一部门规划、专项规划论证的不足；</a:t>
            </a:r>
            <a:br>
              <a:rPr lang="zh-CN" altLang="en-US" sz="2000" dirty="0">
                <a:latin typeface="+mn-ea"/>
              </a:rPr>
            </a:br>
            <a:r>
              <a:rPr lang="zh-CN" altLang="en-US" sz="2000" dirty="0">
                <a:latin typeface="+mn-ea"/>
              </a:rPr>
              <a:t>（３）规划方案的决策，是多方向、多目标、多方案比选的结果。区域空间布局方案都不会是唯一的，区域规划应特别注重发挥地区优势，最后规划方案的决策往往是在多方面、多目标、多方案的综合比较中遴选出来的。 </a:t>
            </a:r>
            <a:br>
              <a:rPr lang="zh-CN" altLang="en-US" sz="2000" dirty="0">
                <a:latin typeface="+mn-ea"/>
              </a:rPr>
            </a:br>
            <a:endParaRPr lang="en-US" altLang="zh-CN" sz="2000" dirty="0">
              <a:latin typeface="+mn-ea"/>
            </a:endParaRPr>
          </a:p>
        </p:txBody>
      </p:sp>
    </p:spTree>
    <p:extLst>
      <p:ext uri="{BB962C8B-B14F-4D97-AF65-F5344CB8AC3E}">
        <p14:creationId xmlns:p14="http://schemas.microsoft.com/office/powerpoint/2010/main" val="3598375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56509" y="2492896"/>
            <a:ext cx="7830982"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en-US" altLang="zh-CN" sz="2000" dirty="0">
                <a:latin typeface="+mn-ea"/>
              </a:rPr>
              <a:t>3. </a:t>
            </a:r>
            <a:r>
              <a:rPr lang="zh-CN" altLang="en-US" sz="2000" dirty="0">
                <a:latin typeface="+mn-ea"/>
              </a:rPr>
              <a:t>地域性</a:t>
            </a:r>
            <a:br>
              <a:rPr lang="zh-CN" altLang="en-US" sz="2000" dirty="0">
                <a:latin typeface="+mn-ea"/>
              </a:rPr>
            </a:br>
            <a:r>
              <a:rPr lang="zh-CN" altLang="en-US" sz="2000" dirty="0">
                <a:latin typeface="+mn-ea"/>
              </a:rPr>
              <a:t>区域规划工作的地域性，包含以下两方面的含义：</a:t>
            </a:r>
            <a:br>
              <a:rPr lang="zh-CN" altLang="en-US" sz="2000" dirty="0">
                <a:latin typeface="+mn-ea"/>
              </a:rPr>
            </a:br>
            <a:r>
              <a:rPr lang="zh-CN" altLang="en-US" sz="2000" dirty="0">
                <a:latin typeface="+mn-ea"/>
              </a:rPr>
              <a:t>（１）突出地方特色。各地区的资源、经济发展条件、原有基础千差万别，各区域未来的发展方向、目标、地域结构、产业结构和布局、各种基础设施和服务设施的建设也就不会相同。各地区有各自的特殊性，规划要因地制宜，扬长避短， 反映出规划区域的特色；</a:t>
            </a:r>
            <a:br>
              <a:rPr lang="zh-CN" altLang="en-US" sz="2000" dirty="0">
                <a:latin typeface="+mn-ea"/>
              </a:rPr>
            </a:br>
            <a:r>
              <a:rPr lang="zh-CN" altLang="en-US" sz="2000" dirty="0">
                <a:latin typeface="+mn-ea"/>
              </a:rPr>
              <a:t>（２）保持完整的规划范围。规划过程中不仅要把规划区域作为一个整体加以考虑，同时也要对规划区域内所辖地区全面考虑，体现规划在区域空间上的完整性。 </a:t>
            </a:r>
            <a:br>
              <a:rPr lang="zh-CN" altLang="en-US" sz="2000" dirty="0">
                <a:latin typeface="+mn-ea"/>
              </a:rPr>
            </a:br>
            <a:endParaRPr lang="en-US" altLang="zh-CN" sz="2000" dirty="0">
              <a:latin typeface="+mn-ea"/>
            </a:endParaRPr>
          </a:p>
        </p:txBody>
      </p:sp>
    </p:spTree>
    <p:extLst>
      <p:ext uri="{BB962C8B-B14F-4D97-AF65-F5344CB8AC3E}">
        <p14:creationId xmlns:p14="http://schemas.microsoft.com/office/powerpoint/2010/main" val="29892175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59408" y="2249487"/>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zh-CN" altLang="en-US" sz="2000" dirty="0">
                <a:latin typeface="+mn-ea"/>
              </a:rPr>
              <a:t>    从不同角度，或依据不同标准，区域规划有以下几种分类方式。 </a:t>
            </a:r>
            <a:endParaRPr lang="en-US" altLang="zh-CN" sz="2000" dirty="0">
              <a:latin typeface="+mn-ea"/>
            </a:endParaRPr>
          </a:p>
          <a:p>
            <a:pPr marL="0" indent="0">
              <a:buFontTx/>
              <a:buNone/>
            </a:pPr>
            <a:endParaRPr lang="en-US" altLang="zh-CN" sz="2000" dirty="0">
              <a:latin typeface="+mn-ea"/>
            </a:endParaRPr>
          </a:p>
          <a:p>
            <a:pPr marL="0" indent="0">
              <a:buFontTx/>
              <a:buNone/>
            </a:pPr>
            <a:endParaRPr lang="en-US" altLang="zh-CN" sz="2000" dirty="0">
              <a:latin typeface="+mn-ea"/>
            </a:endParaRPr>
          </a:p>
          <a:p>
            <a:pPr marL="0" indent="0">
              <a:buFontTx/>
              <a:buNone/>
            </a:pPr>
            <a:r>
              <a:rPr lang="zh-CN" altLang="en-US" sz="2000" dirty="0">
                <a:latin typeface="+mn-ea"/>
              </a:rPr>
              <a:t>    </a:t>
            </a:r>
            <a:endParaRPr lang="en-US" altLang="zh-CN" sz="2000" dirty="0">
              <a:latin typeface="+mn-ea"/>
            </a:endParaRPr>
          </a:p>
          <a:p>
            <a:pPr marL="0" indent="0">
              <a:buFontTx/>
              <a:buNone/>
            </a:pPr>
            <a:r>
              <a:rPr lang="en-US" altLang="zh-CN" sz="2000" dirty="0">
                <a:latin typeface="+mn-ea"/>
              </a:rPr>
              <a:t>    </a:t>
            </a:r>
            <a:r>
              <a:rPr lang="zh-CN" altLang="en-US" sz="2000" dirty="0">
                <a:latin typeface="+mn-ea"/>
              </a:rPr>
              <a:t>区域总体规划即国民经济和社会发展总体规划，是以国民经济和社会发展各领域为对象编制的规划，是根据区域发展总体战略要求编制的统领规划期内经济社会发展的宏伟蓝图和行动纲领。 </a:t>
            </a:r>
            <a:endParaRPr lang="en-US" altLang="zh-CN" sz="2000" dirty="0">
              <a:latin typeface="+mn-ea"/>
            </a:endParaRPr>
          </a:p>
          <a:p>
            <a:pPr marL="0" indent="0">
              <a:buFontTx/>
              <a:buNone/>
            </a:pPr>
            <a:endParaRPr lang="en-US" altLang="zh-CN" sz="2000" dirty="0">
              <a:latin typeface="+mn-ea"/>
            </a:endParaRPr>
          </a:p>
          <a:p>
            <a:pPr marL="0" indent="0">
              <a:buFontTx/>
              <a:buNone/>
            </a:pPr>
            <a:r>
              <a:rPr lang="en-US" altLang="zh-CN" sz="2000" dirty="0">
                <a:latin typeface="+mn-ea"/>
              </a:rPr>
              <a:t>    </a:t>
            </a:r>
            <a:r>
              <a:rPr lang="zh-CN" altLang="en-US" sz="2000" dirty="0">
                <a:latin typeface="+mn-ea"/>
              </a:rPr>
              <a:t>专项规划是以国民经济和社会发展的某一特定领域为对象编制的规划，是总体规划在特定领域的延伸和细化 。</a:t>
            </a:r>
            <a:br>
              <a:rPr lang="zh-CN" altLang="en-US" sz="2000" dirty="0">
                <a:latin typeface="+mn-ea"/>
              </a:rPr>
            </a:br>
            <a:endParaRPr lang="en-US" altLang="zh-CN" sz="2000" dirty="0">
              <a:latin typeface="+mn-ea"/>
            </a:endParaRPr>
          </a:p>
        </p:txBody>
      </p:sp>
      <p:sp>
        <p:nvSpPr>
          <p:cNvPr id="19" name="矩形: 圆角 39">
            <a:extLst>
              <a:ext uri="{FF2B5EF4-FFF2-40B4-BE49-F238E27FC236}">
                <a16:creationId xmlns:a16="http://schemas.microsoft.com/office/drawing/2014/main" id="{48EEBA65-783F-48B9-B35D-1785460F2A39}"/>
              </a:ext>
            </a:extLst>
          </p:cNvPr>
          <p:cNvSpPr/>
          <p:nvPr/>
        </p:nvSpPr>
        <p:spPr>
          <a:xfrm>
            <a:off x="467543" y="1484784"/>
            <a:ext cx="3528393"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、区域规划的主要类型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827584" y="2809259"/>
            <a:ext cx="3024336"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1. </a:t>
            </a:r>
            <a:r>
              <a:rPr lang="zh-CN" altLang="en-US" sz="2000" b="1" dirty="0">
                <a:solidFill>
                  <a:schemeClr val="tx1"/>
                </a:solidFill>
                <a:latin typeface="仿宋" panose="02010609060101010101" pitchFamily="49" charset="-122"/>
                <a:ea typeface="仿宋" panose="02010609060101010101" pitchFamily="49" charset="-122"/>
              </a:rPr>
              <a:t>总体规划与专项规划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36323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t>第一节 区域分析与规划方法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59408" y="1484784"/>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endParaRPr lang="en-US" altLang="zh-CN" sz="2000" dirty="0">
              <a:latin typeface="+mn-ea"/>
            </a:endParaRPr>
          </a:p>
          <a:p>
            <a:pPr marL="0" indent="0">
              <a:buFontTx/>
              <a:buNone/>
            </a:pPr>
            <a:endParaRPr lang="en-US" altLang="zh-CN" sz="2000" dirty="0">
              <a:latin typeface="+mn-ea"/>
            </a:endParaRPr>
          </a:p>
          <a:p>
            <a:pPr marL="0" indent="0">
              <a:buFontTx/>
              <a:buNone/>
            </a:pPr>
            <a:r>
              <a:rPr lang="zh-CN" altLang="en-US" sz="2000" dirty="0">
                <a:latin typeface="+mn-ea"/>
              </a:rPr>
              <a:t>    根据研究的内容和目的，除了一般的调查、考察和统计分析之外，区域分析与规划方法可以分成五大类，即系统分析、系统预测、策划设计、规划优化和决策与对策。</a:t>
            </a:r>
            <a:endParaRPr lang="en-US" altLang="zh-CN" sz="2000" dirty="0">
              <a:latin typeface="+mn-ea"/>
            </a:endParaRPr>
          </a:p>
          <a:p>
            <a:pPr marL="0" indent="0">
              <a:buFontTx/>
              <a:buNone/>
            </a:pPr>
            <a:endParaRPr lang="en-US" altLang="zh-CN" sz="2000" dirty="0">
              <a:latin typeface="+mn-ea"/>
            </a:endParaRPr>
          </a:p>
          <a:p>
            <a:pPr marL="0" indent="0">
              <a:buFontTx/>
              <a:buNone/>
            </a:pPr>
            <a:r>
              <a:rPr lang="zh-CN" altLang="en-US" sz="2000" dirty="0">
                <a:latin typeface="+mn-ea"/>
              </a:rPr>
              <a:t>    （</a:t>
            </a:r>
            <a:r>
              <a:rPr lang="en-US" altLang="zh-CN" sz="2000" dirty="0">
                <a:latin typeface="+mn-ea"/>
              </a:rPr>
              <a:t>1</a:t>
            </a:r>
            <a:r>
              <a:rPr lang="zh-CN" altLang="en-US" sz="2000" dirty="0">
                <a:latin typeface="+mn-ea"/>
              </a:rPr>
              <a:t>）系统分析主要是在确定区域系统边界、明确区域研究目的的基础上，对该系统的技术性能、经济指标、社会效果和生态影响等进行分析评价，对系统的现状进行剖析，从而揭示系统的结构、功能特性，发现系统存在的问题以及各问题之间的相互关系，以便寻求解决问题的途径</a:t>
            </a:r>
            <a:r>
              <a:rPr lang="en-US" altLang="zh-CN" sz="2000" dirty="0">
                <a:latin typeface="+mn-ea"/>
              </a:rPr>
              <a:t>;</a:t>
            </a:r>
            <a:r>
              <a:rPr lang="zh-CN" altLang="en-US" sz="2000" dirty="0">
                <a:latin typeface="+mn-ea"/>
              </a:rPr>
              <a:t/>
            </a:r>
            <a:br>
              <a:rPr lang="zh-CN" altLang="en-US" sz="2000" dirty="0">
                <a:latin typeface="+mn-ea"/>
              </a:rPr>
            </a:br>
            <a:r>
              <a:rPr lang="zh-CN" altLang="en-US" sz="2000" dirty="0">
                <a:latin typeface="+mn-ea"/>
              </a:rPr>
              <a:t>    （</a:t>
            </a:r>
            <a:r>
              <a:rPr lang="en-US" altLang="zh-CN" sz="2000" dirty="0">
                <a:latin typeface="+mn-ea"/>
              </a:rPr>
              <a:t>2</a:t>
            </a:r>
            <a:r>
              <a:rPr lang="zh-CN" altLang="en-US" sz="2000" dirty="0">
                <a:latin typeface="+mn-ea"/>
              </a:rPr>
              <a:t>）系统预测主要是根据已掌握的信息，利用科学的预测方法，对系统的未来状态做出推断，为系统的优化控制提供依据；</a:t>
            </a:r>
            <a:br>
              <a:rPr lang="zh-CN" altLang="en-US" sz="2000" dirty="0">
                <a:latin typeface="+mn-ea"/>
              </a:rPr>
            </a:br>
            <a:r>
              <a:rPr lang="zh-CN" altLang="en-US" sz="2000" dirty="0">
                <a:latin typeface="+mn-ea"/>
              </a:rPr>
              <a:t> </a:t>
            </a:r>
            <a:br>
              <a:rPr lang="zh-CN" altLang="en-US" sz="2000" dirty="0">
                <a:latin typeface="+mn-ea"/>
              </a:rPr>
            </a:br>
            <a:endParaRPr lang="en-US" altLang="zh-CN" sz="2000" dirty="0">
              <a:latin typeface="+mn-ea"/>
            </a:endParaRPr>
          </a:p>
        </p:txBody>
      </p:sp>
      <p:sp>
        <p:nvSpPr>
          <p:cNvPr id="19" name="矩形: 圆角 39">
            <a:extLst>
              <a:ext uri="{FF2B5EF4-FFF2-40B4-BE49-F238E27FC236}">
                <a16:creationId xmlns:a16="http://schemas.microsoft.com/office/drawing/2014/main" id="{48EEBA65-783F-48B9-B35D-1785460F2A39}"/>
              </a:ext>
            </a:extLst>
          </p:cNvPr>
          <p:cNvSpPr/>
          <p:nvPr/>
        </p:nvSpPr>
        <p:spPr>
          <a:xfrm>
            <a:off x="467543" y="1484784"/>
            <a:ext cx="4176465"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400" b="1" dirty="0">
                <a:solidFill>
                  <a:schemeClr val="tx1"/>
                </a:solidFill>
                <a:latin typeface="仿宋" panose="02010609060101010101" pitchFamily="49" charset="-122"/>
                <a:ea typeface="仿宋" panose="02010609060101010101" pitchFamily="49" charset="-122"/>
              </a:rPr>
              <a:t>1</a:t>
            </a:r>
            <a:r>
              <a:rPr lang="zh-CN" altLang="en-US" sz="2400" b="1" dirty="0">
                <a:solidFill>
                  <a:schemeClr val="tx1"/>
                </a:solidFill>
                <a:latin typeface="仿宋" panose="02010609060101010101" pitchFamily="49" charset="-122"/>
                <a:ea typeface="仿宋" panose="02010609060101010101" pitchFamily="49" charset="-122"/>
              </a:rPr>
              <a:t>、区域分析与规划方法体系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91380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59408" y="2249487"/>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zh-CN" altLang="en-US" sz="2000" dirty="0"/>
              <a:t>        按规划本身的目的，区域规划可以分成开发性规划和管控性规划。前者强调开发、建设和发展，追求效率、规模、综合实力和竞争力；后者强调保护、控制，追求协调和可持续发展。</a:t>
            </a:r>
            <a:br>
              <a:rPr lang="zh-CN" altLang="en-US" sz="2000" dirty="0"/>
            </a:br>
            <a:r>
              <a:rPr lang="zh-CN" altLang="en-US" sz="2000" dirty="0"/>
              <a:t>        开发性规划指以发展为主题，按照目标导向的思路追求利益极大化的规划，因此也称为发展性规划。我国的国民经济和社会发展规划，基本上都是发展性规划。 </a:t>
            </a:r>
            <a:br>
              <a:rPr lang="zh-CN" altLang="en-US" sz="2000" dirty="0"/>
            </a:br>
            <a:r>
              <a:rPr lang="zh-CN" altLang="en-US" sz="2000" dirty="0"/>
              <a:t>        管控性规划也称为管治型规划。空间管治是一种地域管治的概念，它是将经济、社会、生态等可持续发展要求，与资本、土地、劳动力、技术、信息、知识等生产要素综合包含在内的整体地域管治，以跨行政、跨行业界限的空间资源环境保护与协调发展为主要对象，对跨行政界限空间资源进行统一保护与权益分配，协调中央、地方、非政府组织等多组织的利益，促进各种生产要素的综合融通，以利跨区域的重要工程和决策的实施。目前正实施的主体功能区规划，是最典型、很先进的空间管治型规划。 </a:t>
            </a:r>
            <a:br>
              <a:rPr lang="zh-CN" altLang="en-US" sz="2000" dirty="0"/>
            </a:br>
            <a:r>
              <a:rPr lang="zh-CN" altLang="en-US" sz="2000" dirty="0"/>
              <a:t/>
            </a:r>
            <a:br>
              <a:rPr lang="zh-CN" altLang="en-US" sz="2000" dirty="0"/>
            </a:br>
            <a:endParaRPr lang="en-US" altLang="zh-CN" sz="2000" dirty="0">
              <a:latin typeface="+mn-ea"/>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827584" y="1556792"/>
            <a:ext cx="352839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2. </a:t>
            </a:r>
            <a:r>
              <a:rPr lang="zh-CN" altLang="en-US" sz="2000" b="1" dirty="0">
                <a:solidFill>
                  <a:schemeClr val="tx1"/>
                </a:solidFill>
                <a:latin typeface="仿宋" panose="02010609060101010101" pitchFamily="49" charset="-122"/>
                <a:ea typeface="仿宋" panose="02010609060101010101" pitchFamily="49" charset="-122"/>
              </a:rPr>
              <a:t>开发性规划与管控性规划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12886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59408" y="2076793"/>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endParaRPr lang="en-US" altLang="zh-CN" sz="2000" dirty="0"/>
          </a:p>
          <a:p>
            <a:pPr marL="0" indent="0">
              <a:buFontTx/>
              <a:buNone/>
            </a:pPr>
            <a:endParaRPr lang="en-US" altLang="zh-CN" sz="2000" dirty="0"/>
          </a:p>
          <a:p>
            <a:pPr marL="0" indent="0">
              <a:buFontTx/>
              <a:buNone/>
            </a:pPr>
            <a:r>
              <a:rPr lang="en-US" altLang="zh-CN" sz="2000" dirty="0"/>
              <a:t>        </a:t>
            </a:r>
            <a:r>
              <a:rPr lang="zh-CN" altLang="en-US" sz="2000" dirty="0"/>
              <a:t>各种规划中的总体规划、概念性规划等，属于战略性规划；分区规划、专题规划等，介于战略性规划和操作性规划之间；详细规划，包括控制性详细规划、修建性详细规划等，则属于操作性规划。 </a:t>
            </a:r>
            <a:endParaRPr lang="en-US" altLang="zh-CN" sz="2000" dirty="0"/>
          </a:p>
          <a:p>
            <a:pPr marL="0" indent="0">
              <a:buFontTx/>
              <a:buNone/>
            </a:pPr>
            <a:r>
              <a:rPr lang="zh-CN" altLang="en-US" sz="2000" dirty="0"/>
              <a:t/>
            </a:r>
            <a:br>
              <a:rPr lang="zh-CN" altLang="en-US" sz="2000" dirty="0"/>
            </a:br>
            <a:r>
              <a:rPr lang="zh-CN" altLang="en-US" sz="2000" dirty="0"/>
              <a:t>        当然，战略性规划与操作性规划的区别是相对的，战略性、操作性本身也是相对的。 规划应该看重的是战略上的可操作性。</a:t>
            </a:r>
            <a:endParaRPr lang="en-US" altLang="zh-CN" sz="2000" dirty="0"/>
          </a:p>
          <a:p>
            <a:pPr marL="0" indent="0">
              <a:buFontTx/>
              <a:buNone/>
            </a:pPr>
            <a:r>
              <a:rPr lang="zh-CN" altLang="en-US" sz="2000" dirty="0"/>
              <a:t/>
            </a:r>
            <a:br>
              <a:rPr lang="zh-CN" altLang="en-US" sz="2000" dirty="0"/>
            </a:br>
            <a:endParaRPr lang="en-US" altLang="zh-CN" sz="2000" dirty="0"/>
          </a:p>
          <a:p>
            <a:pPr marL="0" indent="0">
              <a:buFontTx/>
              <a:buNone/>
            </a:pPr>
            <a:endParaRPr lang="en-US" altLang="zh-CN" sz="2000" dirty="0">
              <a:latin typeface="+mn-ea"/>
            </a:endParaRPr>
          </a:p>
          <a:p>
            <a:pPr marL="0" indent="0">
              <a:buFontTx/>
              <a:buNone/>
            </a:pPr>
            <a:r>
              <a:rPr lang="zh-CN" altLang="en-US" sz="2000" dirty="0"/>
              <a:t/>
            </a:r>
            <a:br>
              <a:rPr lang="zh-CN" altLang="en-US" sz="2000" dirty="0"/>
            </a:br>
            <a:r>
              <a:rPr lang="zh-CN" altLang="en-US" sz="2000" dirty="0"/>
              <a:t/>
            </a:r>
            <a:br>
              <a:rPr lang="zh-CN" altLang="en-US" sz="2000" dirty="0"/>
            </a:br>
            <a:endParaRPr lang="en-US" altLang="zh-CN" sz="2000" dirty="0">
              <a:latin typeface="+mn-ea"/>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827584" y="1556792"/>
            <a:ext cx="352839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3. </a:t>
            </a:r>
            <a:r>
              <a:rPr lang="zh-CN" altLang="en-US" sz="2000" b="1" dirty="0">
                <a:solidFill>
                  <a:schemeClr val="tx1"/>
                </a:solidFill>
                <a:latin typeface="仿宋" panose="02010609060101010101" pitchFamily="49" charset="-122"/>
                <a:ea typeface="仿宋" panose="02010609060101010101" pitchFamily="49" charset="-122"/>
              </a:rPr>
              <a:t>战略性规划和操作性规划 </a:t>
            </a:r>
            <a:r>
              <a:rPr lang="zh-CN" altLang="en-US" sz="2000" dirty="0"/>
              <a:t/>
            </a:r>
            <a:br>
              <a:rPr lang="zh-CN" altLang="en-US" sz="2000" dirty="0"/>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16094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59408" y="2249487"/>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endParaRPr lang="en-US" altLang="zh-CN" sz="2000" dirty="0">
              <a:latin typeface="+mn-ea"/>
            </a:endParaRPr>
          </a:p>
          <a:p>
            <a:pPr marL="0" indent="0">
              <a:buFontTx/>
              <a:buNone/>
            </a:pPr>
            <a:r>
              <a:rPr lang="zh-CN" altLang="en-US" sz="2000" dirty="0">
                <a:latin typeface="+mn-ea"/>
              </a:rPr>
              <a:t/>
            </a:r>
            <a:br>
              <a:rPr lang="zh-CN" altLang="en-US" sz="2000" dirty="0">
                <a:latin typeface="+mn-ea"/>
              </a:rPr>
            </a:br>
            <a:r>
              <a:rPr lang="zh-CN" altLang="en-US" sz="2000" dirty="0">
                <a:latin typeface="+mn-ea"/>
              </a:rPr>
              <a:t>    跨区域规划是以跨行政区的，以经济联系密切地区为对象的规划，是国家总体规划在特定经济区的战略部署和具体落实，也是政府调控和管理地区经济的重要手段。 </a:t>
            </a:r>
            <a:endParaRPr lang="en-US" altLang="zh-CN" sz="2000" dirty="0">
              <a:latin typeface="+mn-ea"/>
            </a:endParaRPr>
          </a:p>
          <a:p>
            <a:pPr marL="0" indent="0">
              <a:buFontTx/>
              <a:buNone/>
            </a:pPr>
            <a:r>
              <a:rPr lang="zh-CN" altLang="en-US" sz="2000" dirty="0">
                <a:latin typeface="+mn-ea"/>
              </a:rPr>
              <a:t>    编制跨区域的规划要针对各地区共同关心、单个地区难以解决的重大问题提前进行研究和规划论证，同时，要突出区域规划编制过程中的协调功能，使各地方对难以单独解决的重大问题达成共识，并做出相应的制度安排。 </a:t>
            </a:r>
            <a:br>
              <a:rPr lang="zh-CN" altLang="en-US" sz="2000" dirty="0">
                <a:latin typeface="+mn-ea"/>
              </a:rPr>
            </a:br>
            <a:r>
              <a:rPr lang="zh-CN" altLang="en-US" sz="2000" dirty="0">
                <a:latin typeface="+mn-ea"/>
              </a:rPr>
              <a:t/>
            </a:r>
            <a:br>
              <a:rPr lang="zh-CN" altLang="en-US" sz="2000" dirty="0">
                <a:latin typeface="+mn-ea"/>
              </a:rPr>
            </a:br>
            <a:endParaRPr lang="en-US" altLang="zh-CN" sz="2000" dirty="0">
              <a:latin typeface="+mn-ea"/>
            </a:endParaRPr>
          </a:p>
        </p:txBody>
      </p:sp>
      <p:sp>
        <p:nvSpPr>
          <p:cNvPr id="6" name="矩形: 圆角 39">
            <a:extLst>
              <a:ext uri="{FF2B5EF4-FFF2-40B4-BE49-F238E27FC236}">
                <a16:creationId xmlns:a16="http://schemas.microsoft.com/office/drawing/2014/main" id="{73567825-2C96-4208-856C-032939C96003}"/>
              </a:ext>
            </a:extLst>
          </p:cNvPr>
          <p:cNvSpPr/>
          <p:nvPr/>
        </p:nvSpPr>
        <p:spPr>
          <a:xfrm>
            <a:off x="575519" y="1556792"/>
            <a:ext cx="3600400"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4. </a:t>
            </a:r>
            <a:r>
              <a:rPr lang="zh-CN" altLang="en-US" sz="2000" b="1" dirty="0">
                <a:solidFill>
                  <a:schemeClr val="tx1"/>
                </a:solidFill>
                <a:latin typeface="仿宋" panose="02010609060101010101" pitchFamily="49" charset="-122"/>
                <a:ea typeface="仿宋" panose="02010609060101010101" pitchFamily="49" charset="-122"/>
              </a:rPr>
              <a:t>单区域规划与跨区域规划 </a:t>
            </a:r>
            <a:r>
              <a:rPr lang="zh-CN" altLang="en-US" sz="2000" dirty="0"/>
              <a:t/>
            </a:r>
            <a:br>
              <a:rPr lang="zh-CN" altLang="en-US" sz="2000" dirty="0"/>
            </a:br>
            <a:r>
              <a:rPr lang="zh-CN" altLang="en-US" sz="2000" dirty="0"/>
              <a:t/>
            </a:r>
            <a:br>
              <a:rPr lang="zh-CN" altLang="en-US" sz="2000" dirty="0"/>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45413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20185" y="2956216"/>
            <a:ext cx="824504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457200" indent="-457200">
              <a:buFontTx/>
              <a:buAutoNum type="arabicPeriod"/>
            </a:pPr>
            <a:r>
              <a:rPr lang="zh-CN" altLang="en-US" sz="2000" dirty="0">
                <a:latin typeface="+mn-ea"/>
              </a:rPr>
              <a:t>确定区域规划内容的基本思路 </a:t>
            </a:r>
            <a:endParaRPr lang="en-US" altLang="zh-CN" sz="2000" dirty="0">
              <a:latin typeface="+mn-ea"/>
            </a:endParaRPr>
          </a:p>
          <a:p>
            <a:pPr marL="0" indent="0">
              <a:buNone/>
            </a:pPr>
            <a:r>
              <a:rPr lang="zh-CN" altLang="en-US" sz="2000" dirty="0">
                <a:latin typeface="+mn-ea"/>
              </a:rPr>
              <a:t/>
            </a:r>
            <a:br>
              <a:rPr lang="zh-CN" altLang="en-US" sz="2000" dirty="0">
                <a:latin typeface="+mn-ea"/>
              </a:rPr>
            </a:br>
            <a:r>
              <a:rPr lang="zh-CN" altLang="en-US" sz="2000" dirty="0">
                <a:latin typeface="+mn-ea"/>
              </a:rPr>
              <a:t>（１）区域规划是有限目标的规划； </a:t>
            </a:r>
            <a:br>
              <a:rPr lang="zh-CN" altLang="en-US" sz="2000" dirty="0">
                <a:latin typeface="+mn-ea"/>
              </a:rPr>
            </a:br>
            <a:r>
              <a:rPr lang="zh-CN" altLang="en-US" sz="2000" dirty="0">
                <a:latin typeface="+mn-ea"/>
              </a:rPr>
              <a:t>（２）区域规划内容应具有一定的层次性； </a:t>
            </a:r>
            <a:br>
              <a:rPr lang="zh-CN" altLang="en-US" sz="2000" dirty="0">
                <a:latin typeface="+mn-ea"/>
              </a:rPr>
            </a:br>
            <a:r>
              <a:rPr lang="zh-CN" altLang="en-US" sz="2000" dirty="0">
                <a:latin typeface="+mn-ea"/>
              </a:rPr>
              <a:t>（３）区域规划可规范基本内容，但具体内容要因时、因地而定。一般来说，区域规划的基本内容应包括以下</a:t>
            </a:r>
            <a:r>
              <a:rPr lang="en-US" altLang="zh-CN" sz="2000" dirty="0">
                <a:latin typeface="+mn-ea"/>
              </a:rPr>
              <a:t>8</a:t>
            </a:r>
            <a:r>
              <a:rPr lang="zh-CN" altLang="en-US" sz="2000" dirty="0">
                <a:latin typeface="+mn-ea"/>
              </a:rPr>
              <a:t>个方面，即：区域的总体定位与发展目标，产业发展与空间布局，城镇体系建设，基础设施建设布局，资源的开发利用与保护，环境保护与生态建设，空间管治，区域政策；</a:t>
            </a:r>
            <a:endParaRPr lang="en-US" altLang="zh-CN" sz="2000" dirty="0">
              <a:latin typeface="+mn-ea"/>
            </a:endParaRPr>
          </a:p>
          <a:p>
            <a:pPr marL="0" indent="0">
              <a:buFontTx/>
              <a:buNone/>
            </a:pPr>
            <a:r>
              <a:rPr lang="zh-CN" altLang="en-US" sz="2000" dirty="0">
                <a:latin typeface="+mn-ea"/>
              </a:rPr>
              <a:t>（４）区域规划内容要适应政府职能转变。 </a:t>
            </a:r>
            <a:br>
              <a:rPr lang="zh-CN" altLang="en-US" sz="2000" dirty="0">
                <a:latin typeface="+mn-ea"/>
              </a:rPr>
            </a:br>
            <a:r>
              <a:rPr lang="zh-CN" altLang="en-US" sz="2000" dirty="0">
                <a:latin typeface="+mn-ea"/>
              </a:rPr>
              <a:t> </a:t>
            </a:r>
            <a:br>
              <a:rPr lang="zh-CN" altLang="en-US" sz="2000" dirty="0">
                <a:latin typeface="+mn-ea"/>
              </a:rPr>
            </a:br>
            <a:r>
              <a:rPr lang="zh-CN" altLang="en-US" sz="2000" dirty="0">
                <a:latin typeface="+mn-ea"/>
              </a:rPr>
              <a:t/>
            </a:r>
            <a:br>
              <a:rPr lang="zh-CN" altLang="en-US" sz="2000" dirty="0">
                <a:latin typeface="+mn-ea"/>
              </a:rPr>
            </a:br>
            <a:endParaRPr lang="en-US" altLang="zh-CN" sz="2000" dirty="0">
              <a:latin typeface="+mn-ea"/>
            </a:endParaRPr>
          </a:p>
        </p:txBody>
      </p:sp>
      <p:sp>
        <p:nvSpPr>
          <p:cNvPr id="19" name="矩形: 圆角 39">
            <a:extLst>
              <a:ext uri="{FF2B5EF4-FFF2-40B4-BE49-F238E27FC236}">
                <a16:creationId xmlns:a16="http://schemas.microsoft.com/office/drawing/2014/main" id="{48EEBA65-783F-48B9-B35D-1785460F2A39}"/>
              </a:ext>
            </a:extLst>
          </p:cNvPr>
          <p:cNvSpPr/>
          <p:nvPr/>
        </p:nvSpPr>
        <p:spPr>
          <a:xfrm>
            <a:off x="467543" y="1484784"/>
            <a:ext cx="3528393"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400" b="1" dirty="0">
                <a:solidFill>
                  <a:schemeClr val="tx1"/>
                </a:solidFill>
                <a:latin typeface="仿宋" panose="02010609060101010101" pitchFamily="49" charset="-122"/>
                <a:ea typeface="仿宋" panose="02010609060101010101" pitchFamily="49" charset="-122"/>
              </a:rPr>
              <a:t>3</a:t>
            </a:r>
            <a:r>
              <a:rPr lang="zh-CN" altLang="en-US" sz="2400" b="1" dirty="0">
                <a:solidFill>
                  <a:schemeClr val="tx1"/>
                </a:solidFill>
                <a:latin typeface="仿宋" panose="02010609060101010101" pitchFamily="49" charset="-122"/>
                <a:ea typeface="仿宋" panose="02010609060101010101" pitchFamily="49" charset="-122"/>
              </a:rPr>
              <a:t>、区域规划的系统设计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dirty="0"/>
              <a:t/>
            </a:r>
            <a:br>
              <a:rPr lang="zh-CN" altLang="en-US" sz="2400" dirty="0"/>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755576" y="2232895"/>
            <a:ext cx="2664296"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1. </a:t>
            </a:r>
            <a:r>
              <a:rPr lang="zh-CN" altLang="en-US" sz="2000" b="1" dirty="0">
                <a:solidFill>
                  <a:schemeClr val="tx1"/>
                </a:solidFill>
                <a:latin typeface="仿宋" panose="02010609060101010101" pitchFamily="49" charset="-122"/>
                <a:ea typeface="仿宋" panose="02010609060101010101" pitchFamily="49" charset="-122"/>
              </a:rPr>
              <a:t>区域规划的内容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453368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29500" y="2265511"/>
            <a:ext cx="78850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en-US" altLang="zh-CN" sz="2000" dirty="0">
                <a:latin typeface="+mn-ea"/>
              </a:rPr>
              <a:t>2. </a:t>
            </a:r>
            <a:r>
              <a:rPr lang="zh-CN" altLang="en-US" sz="2000" dirty="0">
                <a:latin typeface="+mn-ea"/>
              </a:rPr>
              <a:t>当前区域规划的重点内容</a:t>
            </a:r>
            <a:endParaRPr lang="en-US" altLang="zh-CN" sz="2000" dirty="0">
              <a:latin typeface="+mn-ea"/>
            </a:endParaRPr>
          </a:p>
          <a:p>
            <a:pPr marL="0" indent="0">
              <a:spcBef>
                <a:spcPts val="0"/>
              </a:spcBef>
              <a:buFontTx/>
              <a:buNone/>
            </a:pPr>
            <a:r>
              <a:rPr lang="zh-CN" altLang="en-US" sz="2000" dirty="0">
                <a:latin typeface="+mn-ea"/>
              </a:rPr>
              <a:t> </a:t>
            </a:r>
            <a:br>
              <a:rPr lang="zh-CN" altLang="en-US" sz="2000" dirty="0">
                <a:latin typeface="+mn-ea"/>
              </a:rPr>
            </a:br>
            <a:r>
              <a:rPr lang="zh-CN" altLang="en-US" sz="2000" dirty="0">
                <a:latin typeface="+mn-ea"/>
              </a:rPr>
              <a:t>（１）不同层次区域规划的内容重点； </a:t>
            </a:r>
            <a:br>
              <a:rPr lang="zh-CN" altLang="en-US" sz="2000" dirty="0">
                <a:latin typeface="+mn-ea"/>
              </a:rPr>
            </a:br>
            <a:r>
              <a:rPr lang="zh-CN" altLang="en-US" sz="2000" dirty="0">
                <a:latin typeface="+mn-ea"/>
              </a:rPr>
              <a:t>（２）根据政府可调控资源的管理与调控方式调整区域规划内容；</a:t>
            </a:r>
            <a:endParaRPr lang="en-US" altLang="zh-CN" sz="2000" dirty="0">
              <a:latin typeface="+mn-ea"/>
            </a:endParaRPr>
          </a:p>
          <a:p>
            <a:pPr marL="0" indent="0">
              <a:spcBef>
                <a:spcPts val="0"/>
              </a:spcBef>
              <a:buFontTx/>
              <a:buNone/>
            </a:pPr>
            <a:r>
              <a:rPr lang="zh-CN" altLang="en-US" sz="2000" dirty="0">
                <a:latin typeface="+mn-ea"/>
              </a:rPr>
              <a:t>（３）要以空间资源配置为重点强化空间的指导和约束功能； </a:t>
            </a:r>
            <a:br>
              <a:rPr lang="zh-CN" altLang="en-US" sz="2000" dirty="0">
                <a:latin typeface="+mn-ea"/>
              </a:rPr>
            </a:br>
            <a:r>
              <a:rPr lang="zh-CN" altLang="en-US" sz="2000" dirty="0">
                <a:latin typeface="+mn-ea"/>
              </a:rPr>
              <a:t>（４）重视政策表述，强化区域政策的精准性和操作性。 </a:t>
            </a:r>
            <a:br>
              <a:rPr lang="zh-CN" altLang="en-US" sz="2000" dirty="0">
                <a:latin typeface="+mn-ea"/>
              </a:rPr>
            </a:br>
            <a:endParaRPr lang="en-US" altLang="zh-CN" sz="2000" dirty="0">
              <a:latin typeface="+mn-ea"/>
            </a:endParaRPr>
          </a:p>
        </p:txBody>
      </p:sp>
    </p:spTree>
    <p:extLst>
      <p:ext uri="{BB962C8B-B14F-4D97-AF65-F5344CB8AC3E}">
        <p14:creationId xmlns:p14="http://schemas.microsoft.com/office/powerpoint/2010/main" val="4263495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449480" y="2258590"/>
            <a:ext cx="824504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zh-CN" altLang="en-US" sz="2000" dirty="0">
                <a:latin typeface="+mn-ea"/>
              </a:rPr>
              <a:t> </a:t>
            </a:r>
            <a:r>
              <a:rPr lang="en-US" altLang="zh-CN" sz="2000" dirty="0">
                <a:latin typeface="+mn-ea"/>
              </a:rPr>
              <a:t>1. </a:t>
            </a:r>
            <a:r>
              <a:rPr lang="zh-CN" altLang="en-US" sz="2000" dirty="0">
                <a:latin typeface="+mn-ea"/>
              </a:rPr>
              <a:t>区域重点产业部门 </a:t>
            </a:r>
            <a:br>
              <a:rPr lang="zh-CN" altLang="en-US" sz="2000" dirty="0">
                <a:latin typeface="+mn-ea"/>
              </a:rPr>
            </a:br>
            <a:r>
              <a:rPr lang="zh-CN" altLang="en-US" sz="2000" dirty="0">
                <a:latin typeface="+mn-ea"/>
              </a:rPr>
              <a:t>    区域发展过程中的重点一般包括战略产业（先导产业、主导产业和支柱产业）和瓶颈产业。 </a:t>
            </a:r>
            <a:br>
              <a:rPr lang="zh-CN" altLang="en-US" sz="2000" dirty="0">
                <a:latin typeface="+mn-ea"/>
              </a:rPr>
            </a:br>
            <a:r>
              <a:rPr lang="zh-CN" altLang="en-US" sz="2000" dirty="0">
                <a:latin typeface="+mn-ea"/>
              </a:rPr>
              <a:t>    先导产业是区域发展的重点，尤其是政府投资的重点。因为它是区域未来的希望，若不把它作为重点，区域明天就没有主导产业，后天就没有支柱产业，区域的可持续发展就难以为继。因此，先导产业在我国政府部门被称作战略性新兴产业。 </a:t>
            </a:r>
            <a:br>
              <a:rPr lang="zh-CN" altLang="en-US" sz="2000" dirty="0">
                <a:latin typeface="+mn-ea"/>
              </a:rPr>
            </a:br>
            <a:r>
              <a:rPr lang="zh-CN" altLang="en-US" sz="2000" dirty="0">
                <a:latin typeface="+mn-ea"/>
              </a:rPr>
              <a:t>    主导产业是区域发展的重点，因为它发展速度快，对区域经济增长的贡献大；技术水平高，代表了区域未来的发展方向；辐射带动作用强，是区域经济增长的火车头。但是，主导产业不一定是政府扶持的重点，因为它的技术日趋成熟，产品市场占有额正在扩大，规模经济效益已经显现，完全可以依靠社会的力量来发展。在我国政府部门都将其称作战略性支柱产业看待。 </a:t>
            </a:r>
            <a:br>
              <a:rPr lang="zh-CN" altLang="en-US" sz="2000" dirty="0">
                <a:latin typeface="+mn-ea"/>
              </a:rPr>
            </a:br>
            <a:r>
              <a:rPr lang="zh-CN" altLang="en-US" sz="2000" dirty="0"/>
              <a:t> </a:t>
            </a:r>
            <a:br>
              <a:rPr lang="zh-CN" altLang="en-US" sz="2000" dirty="0"/>
            </a:br>
            <a:endParaRPr lang="en-US" altLang="zh-CN" sz="2000" dirty="0">
              <a:latin typeface="+mn-ea"/>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611560" y="1448644"/>
            <a:ext cx="3672408"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2. </a:t>
            </a:r>
            <a:r>
              <a:rPr lang="zh-CN" altLang="en-US" sz="2000" b="1" dirty="0">
                <a:solidFill>
                  <a:schemeClr val="tx1"/>
                </a:solidFill>
                <a:latin typeface="仿宋" panose="02010609060101010101" pitchFamily="49" charset="-122"/>
                <a:ea typeface="仿宋" panose="02010609060101010101" pitchFamily="49" charset="-122"/>
              </a:rPr>
              <a:t>区域重点产业部门的选择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96307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29500" y="2249487"/>
            <a:ext cx="78850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zh-CN" altLang="en-US" sz="2000" dirty="0"/>
              <a:t>        支柱产业是区域发展的重点，因为它规模大，吸纳的就业人数多，支撑着区域经济的繁荣。但是，支柱产业也不一定是政府扶持的重点，因为它的规模已经足够大了，它已经进入自我积累、自我发展的阶段，外界也不大有可能进入和投资。</a:t>
            </a:r>
            <a:br>
              <a:rPr lang="zh-CN" altLang="en-US" sz="2000" dirty="0"/>
            </a:br>
            <a:r>
              <a:rPr lang="zh-CN" altLang="en-US" sz="2000" dirty="0"/>
              <a:t>        以瓶颈产业为重点，旨在体现和实现产业之间的平衡和协调发展，通过拉长短线，克服瓶颈，使长线产业的闲置能力充分发挥。</a:t>
            </a:r>
            <a:br>
              <a:rPr lang="zh-CN" altLang="en-US" sz="2000" dirty="0"/>
            </a:br>
            <a:endParaRPr lang="en-US" altLang="zh-CN" sz="2000" dirty="0"/>
          </a:p>
          <a:p>
            <a:pPr marL="0" indent="0">
              <a:buFontTx/>
              <a:buNone/>
            </a:pPr>
            <a:r>
              <a:rPr lang="zh-CN" altLang="en-US" sz="2000" dirty="0"/>
              <a:t>        在产业结构的战略安排上，既要有重点，又要倾斜适度，利用区域发展规律，适时调节，协调发展。 </a:t>
            </a:r>
            <a:br>
              <a:rPr lang="zh-CN" altLang="en-US" sz="2000" dirty="0"/>
            </a:br>
            <a:endParaRPr lang="en-US" altLang="zh-CN" sz="2000" dirty="0">
              <a:latin typeface="+mn-ea"/>
            </a:endParaRPr>
          </a:p>
        </p:txBody>
      </p:sp>
    </p:spTree>
    <p:extLst>
      <p:ext uri="{BB962C8B-B14F-4D97-AF65-F5344CB8AC3E}">
        <p14:creationId xmlns:p14="http://schemas.microsoft.com/office/powerpoint/2010/main" val="2664067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29500" y="2060848"/>
            <a:ext cx="78850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en-US" altLang="zh-CN" sz="2000" dirty="0">
                <a:latin typeface="+mn-ea"/>
              </a:rPr>
              <a:t>2. </a:t>
            </a:r>
            <a:r>
              <a:rPr lang="zh-CN" altLang="en-US" sz="2000" dirty="0">
                <a:latin typeface="+mn-ea"/>
              </a:rPr>
              <a:t>先导产业、主导产业和支柱产业的识别 </a:t>
            </a:r>
            <a:endParaRPr lang="en-US" altLang="zh-CN" sz="2000" dirty="0">
              <a:latin typeface="+mn-ea"/>
            </a:endParaRPr>
          </a:p>
          <a:p>
            <a:pPr marL="0" indent="0">
              <a:buFontTx/>
              <a:buNone/>
            </a:pPr>
            <a:r>
              <a:rPr lang="zh-CN" altLang="en-US" sz="2000" dirty="0">
                <a:latin typeface="+mn-ea"/>
              </a:rPr>
              <a:t/>
            </a:r>
            <a:br>
              <a:rPr lang="zh-CN" altLang="en-US" sz="2000" dirty="0">
                <a:latin typeface="+mn-ea"/>
              </a:rPr>
            </a:br>
            <a:r>
              <a:rPr lang="zh-CN" altLang="en-US" sz="2000" dirty="0">
                <a:latin typeface="+mn-ea"/>
              </a:rPr>
              <a:t>    先导产业强调的是潜在的、未来的作用，是对较长时期内经济发展起方向性、带头性作用的产业而言；</a:t>
            </a:r>
            <a:endParaRPr lang="en-US" altLang="zh-CN" sz="2000" dirty="0">
              <a:latin typeface="+mn-ea"/>
            </a:endParaRPr>
          </a:p>
          <a:p>
            <a:pPr marL="0" indent="0">
              <a:buFontTx/>
              <a:buNone/>
            </a:pPr>
            <a:r>
              <a:rPr lang="zh-CN" altLang="en-US" sz="2000" dirty="0">
                <a:latin typeface="+mn-ea"/>
              </a:rPr>
              <a:t>    主导产业强调的是对经济增长的作用，增长作用甚微的产业不可能成为主导产业；</a:t>
            </a:r>
            <a:endParaRPr lang="en-US" altLang="zh-CN" sz="2000" dirty="0">
              <a:latin typeface="+mn-ea"/>
            </a:endParaRPr>
          </a:p>
          <a:p>
            <a:pPr marL="0" indent="0">
              <a:buFontTx/>
              <a:buNone/>
            </a:pPr>
            <a:r>
              <a:rPr lang="zh-CN" altLang="en-US" sz="2000" dirty="0">
                <a:latin typeface="+mn-ea"/>
              </a:rPr>
              <a:t>    支柱产业强调现状，规模已经很大，增长速度不比</a:t>
            </a:r>
            <a:r>
              <a:rPr lang="en-US" altLang="zh-CN" sz="2000" dirty="0">
                <a:latin typeface="+mn-ea"/>
              </a:rPr>
              <a:t>GDP</a:t>
            </a:r>
            <a:r>
              <a:rPr lang="zh-CN" altLang="en-US" sz="2000" dirty="0">
                <a:latin typeface="+mn-ea"/>
              </a:rPr>
              <a:t>快的产业是支柱产业。 </a:t>
            </a:r>
            <a:br>
              <a:rPr lang="zh-CN" altLang="en-US" sz="2000" dirty="0">
                <a:latin typeface="+mn-ea"/>
              </a:rPr>
            </a:br>
            <a:endParaRPr lang="en-US" altLang="zh-CN" sz="2000" dirty="0">
              <a:latin typeface="+mn-ea"/>
            </a:endParaRPr>
          </a:p>
        </p:txBody>
      </p:sp>
    </p:spTree>
    <p:extLst>
      <p:ext uri="{BB962C8B-B14F-4D97-AF65-F5344CB8AC3E}">
        <p14:creationId xmlns:p14="http://schemas.microsoft.com/office/powerpoint/2010/main" val="276203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39552" y="1556792"/>
            <a:ext cx="8064896"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en-US" altLang="zh-CN" sz="2000" dirty="0">
                <a:latin typeface="+mn-ea"/>
              </a:rPr>
              <a:t>3. </a:t>
            </a:r>
            <a:r>
              <a:rPr lang="zh-CN" altLang="en-US" sz="2000" dirty="0"/>
              <a:t>瓶颈产业的识别 </a:t>
            </a:r>
            <a:br>
              <a:rPr lang="zh-CN" altLang="en-US" sz="2000" dirty="0"/>
            </a:br>
            <a:r>
              <a:rPr lang="zh-CN" altLang="en-US" sz="2000" dirty="0">
                <a:latin typeface="+mn-ea"/>
              </a:rPr>
              <a:t/>
            </a:r>
            <a:br>
              <a:rPr lang="zh-CN" altLang="en-US" sz="2000" dirty="0">
                <a:latin typeface="+mn-ea"/>
              </a:rPr>
            </a:br>
            <a:r>
              <a:rPr lang="zh-CN" altLang="en-US" sz="2000" dirty="0">
                <a:latin typeface="+mn-ea"/>
              </a:rPr>
              <a:t>    </a:t>
            </a:r>
            <a:r>
              <a:rPr lang="zh-CN" altLang="en-US" sz="2000" dirty="0"/>
              <a:t>瓶颈产业是指在产业结构体系中未得到应有发展从而严重制约其他产业和国民经济发展的产业。瓶颈产业的存在，会使产业结构体系的综合产出能力受到较大的制约。如果基础产业未得到先行的、充分的发展，那么它就可能成为瓶颈产业。</a:t>
            </a:r>
            <a:endParaRPr lang="en-US" altLang="zh-CN" sz="2000" dirty="0"/>
          </a:p>
          <a:p>
            <a:pPr marL="0" indent="0">
              <a:buFontTx/>
              <a:buNone/>
            </a:pPr>
            <a:r>
              <a:rPr lang="zh-CN" altLang="en-US" sz="2000" dirty="0"/>
              <a:t> </a:t>
            </a:r>
            <a:br>
              <a:rPr lang="zh-CN" altLang="en-US" sz="2000" dirty="0"/>
            </a:br>
            <a:r>
              <a:rPr lang="zh-CN" altLang="en-US" sz="2000" dirty="0"/>
              <a:t>        瓶颈产业的识别可以借助于投入产出表来进行：</a:t>
            </a:r>
            <a:br>
              <a:rPr lang="zh-CN" altLang="en-US" sz="2000" dirty="0"/>
            </a:br>
            <a:r>
              <a:rPr lang="zh-CN" altLang="en-US" sz="2000" dirty="0"/>
              <a:t>        第一步，利用投入产出表，计算各产业的中间投入率和中间需求率； </a:t>
            </a:r>
            <a:br>
              <a:rPr lang="zh-CN" altLang="en-US" sz="2000" dirty="0"/>
            </a:br>
            <a:r>
              <a:rPr lang="zh-CN" altLang="en-US" sz="2000" dirty="0"/>
              <a:t>        第二步，找出存在供需差的基础产业； </a:t>
            </a:r>
            <a:br>
              <a:rPr lang="zh-CN" altLang="en-US" sz="2000" dirty="0"/>
            </a:br>
            <a:r>
              <a:rPr lang="zh-CN" altLang="en-US" sz="2000" dirty="0"/>
              <a:t>        第三步，根据感应度系数大小，找出供需不平衡且对其他产业影响较大的产业； </a:t>
            </a:r>
            <a:br>
              <a:rPr lang="zh-CN" altLang="en-US" sz="2000" dirty="0"/>
            </a:br>
            <a:r>
              <a:rPr lang="zh-CN" altLang="en-US" sz="2000" dirty="0"/>
              <a:t>        第四步，考察有供需缺口且感应度系数大的产业能否通过地区交流和进口达到平衡。可以通过空间流入达到平衡的不能称为瓶颈产业。 </a:t>
            </a:r>
            <a:br>
              <a:rPr lang="zh-CN" altLang="en-US" sz="2000" dirty="0"/>
            </a:br>
            <a:endParaRPr lang="en-US" altLang="zh-CN" sz="2000" dirty="0">
              <a:latin typeface="+mn-ea"/>
            </a:endParaRPr>
          </a:p>
        </p:txBody>
      </p:sp>
    </p:spTree>
    <p:extLst>
      <p:ext uri="{BB962C8B-B14F-4D97-AF65-F5344CB8AC3E}">
        <p14:creationId xmlns:p14="http://schemas.microsoft.com/office/powerpoint/2010/main" val="579816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35414" y="2436214"/>
            <a:ext cx="824504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altLang="zh-CN" sz="2000" dirty="0">
                <a:latin typeface="+mn-ea"/>
              </a:rPr>
              <a:t>1. </a:t>
            </a:r>
            <a:r>
              <a:rPr lang="zh-CN" altLang="en-US" sz="2000" dirty="0">
                <a:latin typeface="+mn-ea"/>
              </a:rPr>
              <a:t>以加快发展为目标的重点地域选择 </a:t>
            </a:r>
            <a:br>
              <a:rPr lang="zh-CN" altLang="en-US" sz="2000" dirty="0">
                <a:latin typeface="+mn-ea"/>
              </a:rPr>
            </a:br>
            <a:endParaRPr lang="en-US" altLang="zh-CN" sz="2000" dirty="0">
              <a:latin typeface="+mn-ea"/>
            </a:endParaRPr>
          </a:p>
          <a:p>
            <a:pPr marL="0" indent="0">
              <a:buNone/>
            </a:pPr>
            <a:r>
              <a:rPr lang="en-US" altLang="zh-CN" sz="2000" dirty="0">
                <a:latin typeface="+mn-ea"/>
              </a:rPr>
              <a:t>    </a:t>
            </a:r>
            <a:r>
              <a:rPr lang="zh-CN" altLang="en-US" sz="2000" dirty="0">
                <a:latin typeface="+mn-ea"/>
              </a:rPr>
              <a:t>以加快发展为目标的区域规划，其重点地域的选择，应该具备如下几个条件（至少一条）：</a:t>
            </a:r>
            <a:endParaRPr lang="en-US" altLang="zh-CN" sz="2000" dirty="0">
              <a:latin typeface="+mn-ea"/>
            </a:endParaRPr>
          </a:p>
          <a:p>
            <a:pPr marL="0" indent="0">
              <a:buNone/>
            </a:pPr>
            <a:r>
              <a:rPr lang="zh-CN" altLang="en-US" sz="2000" dirty="0">
                <a:latin typeface="+mn-ea"/>
              </a:rPr>
              <a:t> </a:t>
            </a:r>
            <a:br>
              <a:rPr lang="zh-CN" altLang="en-US" sz="2000" dirty="0">
                <a:latin typeface="+mn-ea"/>
              </a:rPr>
            </a:br>
            <a:r>
              <a:rPr lang="zh-CN" altLang="en-US" sz="2000" dirty="0">
                <a:latin typeface="+mn-ea"/>
              </a:rPr>
              <a:t>    （１）区位优势突出； </a:t>
            </a:r>
            <a:br>
              <a:rPr lang="zh-CN" altLang="en-US" sz="2000" dirty="0">
                <a:latin typeface="+mn-ea"/>
              </a:rPr>
            </a:br>
            <a:r>
              <a:rPr lang="zh-CN" altLang="en-US" sz="2000" dirty="0">
                <a:latin typeface="+mn-ea"/>
              </a:rPr>
              <a:t>    （２）经济实力雄厚，科技力量强大； </a:t>
            </a:r>
            <a:br>
              <a:rPr lang="zh-CN" altLang="en-US" sz="2000" dirty="0">
                <a:latin typeface="+mn-ea"/>
              </a:rPr>
            </a:br>
            <a:r>
              <a:rPr lang="zh-CN" altLang="en-US" sz="2000" dirty="0">
                <a:latin typeface="+mn-ea"/>
              </a:rPr>
              <a:t>    （３）自然资源条件好，发展潜力巨大； </a:t>
            </a:r>
            <a:br>
              <a:rPr lang="zh-CN" altLang="en-US" sz="2000" dirty="0">
                <a:latin typeface="+mn-ea"/>
              </a:rPr>
            </a:br>
            <a:r>
              <a:rPr lang="zh-CN" altLang="en-US" sz="2000" dirty="0">
                <a:latin typeface="+mn-ea"/>
              </a:rPr>
              <a:t>    （４）开放度高，投资环境优越。 </a:t>
            </a:r>
            <a:br>
              <a:rPr lang="zh-CN" altLang="en-US" sz="2000" dirty="0">
                <a:latin typeface="+mn-ea"/>
              </a:rPr>
            </a:br>
            <a:endParaRPr lang="en-US" altLang="zh-CN" sz="2000" dirty="0">
              <a:latin typeface="+mn-ea"/>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611560" y="1448644"/>
            <a:ext cx="316835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3. </a:t>
            </a:r>
            <a:r>
              <a:rPr lang="zh-CN" altLang="en-US" sz="2000" b="1" dirty="0">
                <a:solidFill>
                  <a:schemeClr val="tx1"/>
                </a:solidFill>
                <a:latin typeface="仿宋" panose="02010609060101010101" pitchFamily="49" charset="-122"/>
                <a:ea typeface="仿宋" panose="02010609060101010101" pitchFamily="49" charset="-122"/>
              </a:rPr>
              <a:t>重点发展区域的选择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6849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39552" y="2206999"/>
            <a:ext cx="828092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zh-CN" altLang="en-US" sz="2000" dirty="0">
                <a:latin typeface="+mn-ea"/>
              </a:rPr>
              <a:t>    （</a:t>
            </a:r>
            <a:r>
              <a:rPr lang="en-US" altLang="zh-CN" sz="2000" dirty="0">
                <a:latin typeface="+mn-ea"/>
              </a:rPr>
              <a:t>3</a:t>
            </a:r>
            <a:r>
              <a:rPr lang="zh-CN" altLang="en-US" sz="2000" dirty="0">
                <a:latin typeface="+mn-ea"/>
              </a:rPr>
              <a:t>）策划设计就是对区域发展方案的优化设计，即在满足总目标的前提下，运用大系统分解协调原理与数学模型，设计和策划具体的优化方案，并综合生成若干可供选择的总体优化方案，为最终规划和决策提供选择的基础；</a:t>
            </a:r>
            <a:br>
              <a:rPr lang="zh-CN" altLang="en-US" sz="2000" dirty="0">
                <a:latin typeface="+mn-ea"/>
              </a:rPr>
            </a:br>
            <a:r>
              <a:rPr lang="zh-CN" altLang="en-US" sz="2000" dirty="0">
                <a:latin typeface="+mn-ea"/>
              </a:rPr>
              <a:t>    （</a:t>
            </a:r>
            <a:r>
              <a:rPr lang="en-US" altLang="zh-CN" sz="2000" dirty="0">
                <a:latin typeface="+mn-ea"/>
              </a:rPr>
              <a:t>4</a:t>
            </a:r>
            <a:r>
              <a:rPr lang="zh-CN" altLang="en-US" sz="2000" dirty="0">
                <a:latin typeface="+mn-ea"/>
              </a:rPr>
              <a:t>）规划优化是根据区域发展目的和系统预测结果等，构建总体优化的数学模型，用特定的模型方法，确定具体的规划目标，揭示各约束条件 （资源、资金、市场、劳动力、设备等）对区域发展目标的作用，确保区域经济持续良好发展；</a:t>
            </a:r>
            <a:br>
              <a:rPr lang="zh-CN" altLang="en-US" sz="2000" dirty="0">
                <a:latin typeface="+mn-ea"/>
              </a:rPr>
            </a:br>
            <a:r>
              <a:rPr lang="zh-CN" altLang="en-US" sz="2000" dirty="0">
                <a:latin typeface="+mn-ea"/>
              </a:rPr>
              <a:t>    （</a:t>
            </a:r>
            <a:r>
              <a:rPr lang="en-US" altLang="zh-CN" sz="2000" dirty="0">
                <a:latin typeface="+mn-ea"/>
              </a:rPr>
              <a:t>5</a:t>
            </a:r>
            <a:r>
              <a:rPr lang="zh-CN" altLang="en-US" sz="2000" dirty="0">
                <a:latin typeface="+mn-ea"/>
              </a:rPr>
              <a:t>）决策与对策是从实践的角度实施和评价规划方案，并根据可能出现的情况提出应对措施。 </a:t>
            </a:r>
            <a:br>
              <a:rPr lang="zh-CN" altLang="en-US" sz="2000" dirty="0">
                <a:latin typeface="+mn-ea"/>
              </a:rPr>
            </a:br>
            <a:endParaRPr lang="en-US" altLang="zh-CN" sz="2000" dirty="0">
              <a:latin typeface="+mn-ea"/>
            </a:endParaRPr>
          </a:p>
        </p:txBody>
      </p:sp>
    </p:spTree>
    <p:extLst>
      <p:ext uri="{BB962C8B-B14F-4D97-AF65-F5344CB8AC3E}">
        <p14:creationId xmlns:p14="http://schemas.microsoft.com/office/powerpoint/2010/main" val="4220375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47564" y="2132856"/>
            <a:ext cx="7848872"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r>
              <a:rPr lang="en-US" altLang="zh-CN" sz="2000" dirty="0">
                <a:latin typeface="+mn-ea"/>
              </a:rPr>
              <a:t>2. </a:t>
            </a:r>
            <a:r>
              <a:rPr lang="zh-CN" altLang="en-US" sz="2000" dirty="0">
                <a:latin typeface="+mn-ea"/>
              </a:rPr>
              <a:t>以公平和可持续发展为目标的重点开发区域的选择 </a:t>
            </a:r>
            <a:br>
              <a:rPr lang="zh-CN" altLang="en-US" sz="2000" dirty="0">
                <a:latin typeface="+mn-ea"/>
              </a:rPr>
            </a:br>
            <a:r>
              <a:rPr lang="zh-CN" altLang="en-US" sz="2000" dirty="0">
                <a:latin typeface="+mn-ea"/>
              </a:rPr>
              <a:t> </a:t>
            </a:r>
            <a:br>
              <a:rPr lang="zh-CN" altLang="en-US" sz="2000" dirty="0">
                <a:latin typeface="+mn-ea"/>
              </a:rPr>
            </a:br>
            <a:r>
              <a:rPr lang="zh-CN" altLang="en-US" sz="2000" dirty="0">
                <a:latin typeface="+mn-ea"/>
              </a:rPr>
              <a:t>    这些地区包括资源枯竭型城市、老工业基地、老少边穷地区等类型。其中前两者属于问题区域，老少边穷地区属于欠发达地区。 </a:t>
            </a:r>
            <a:br>
              <a:rPr lang="zh-CN" altLang="en-US" sz="2000" dirty="0">
                <a:latin typeface="+mn-ea"/>
              </a:rPr>
            </a:br>
            <a:r>
              <a:rPr lang="zh-CN" altLang="en-US" sz="2000" dirty="0">
                <a:latin typeface="+mn-ea"/>
              </a:rPr>
              <a:t>    </a:t>
            </a:r>
            <a:endParaRPr lang="en-US" altLang="zh-CN" sz="2000" dirty="0">
              <a:latin typeface="+mn-ea"/>
            </a:endParaRPr>
          </a:p>
          <a:p>
            <a:pPr marL="0" indent="0">
              <a:buFontTx/>
              <a:buNone/>
            </a:pPr>
            <a:r>
              <a:rPr lang="en-US" altLang="zh-CN" sz="2000" dirty="0">
                <a:latin typeface="+mn-ea"/>
              </a:rPr>
              <a:t>    </a:t>
            </a:r>
            <a:r>
              <a:rPr lang="zh-CN" altLang="en-US" sz="2000" dirty="0">
                <a:latin typeface="+mn-ea"/>
              </a:rPr>
              <a:t>问题区域和欠发达地区作为开发重点，主要通过政府扶持、财政转移支付和对口支援等特殊手段。 </a:t>
            </a:r>
            <a:r>
              <a:rPr lang="zh-CN" altLang="en-US" sz="2000" dirty="0"/>
              <a:t/>
            </a:r>
            <a:br>
              <a:rPr lang="zh-CN" altLang="en-US" sz="2000" dirty="0"/>
            </a:br>
            <a:endParaRPr lang="en-US" altLang="zh-CN" sz="2000" dirty="0">
              <a:latin typeface="+mn-ea"/>
            </a:endParaRPr>
          </a:p>
        </p:txBody>
      </p:sp>
    </p:spTree>
    <p:extLst>
      <p:ext uri="{BB962C8B-B14F-4D97-AF65-F5344CB8AC3E}">
        <p14:creationId xmlns:p14="http://schemas.microsoft.com/office/powerpoint/2010/main" val="298913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第三节 区域规划 </a:t>
            </a:r>
            <a:r>
              <a:rPr lang="zh-CN" altLang="en-US" dirty="0"/>
              <a:t/>
            </a:r>
            <a:br>
              <a:rPr lang="zh-CN" altLang="en-US" dirty="0"/>
            </a:b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799207" y="2249487"/>
            <a:ext cx="824504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Ø"/>
            </a:pPr>
            <a:r>
              <a:rPr lang="zh-CN" altLang="en-US" dirty="0"/>
              <a:t>系统分析阶段</a:t>
            </a:r>
            <a:r>
              <a:rPr lang="zh-CN" altLang="en-US" sz="2000" dirty="0"/>
              <a:t> </a:t>
            </a:r>
            <a:br>
              <a:rPr lang="zh-CN" altLang="en-US" sz="2000" dirty="0"/>
            </a:br>
            <a:endParaRPr lang="en-US" altLang="zh-CN" sz="2000" dirty="0"/>
          </a:p>
          <a:p>
            <a:pPr>
              <a:buFont typeface="Wingdings" panose="05000000000000000000" pitchFamily="2" charset="2"/>
              <a:buChar char="Ø"/>
            </a:pPr>
            <a:r>
              <a:rPr lang="zh-CN" altLang="en-US" dirty="0"/>
              <a:t>模拟预测阶段</a:t>
            </a:r>
            <a:r>
              <a:rPr lang="zh-CN" altLang="en-US" sz="2000" dirty="0"/>
              <a:t> </a:t>
            </a:r>
            <a:br>
              <a:rPr lang="zh-CN" altLang="en-US" sz="2000" dirty="0"/>
            </a:br>
            <a:endParaRPr lang="en-US" altLang="zh-CN" sz="2000" dirty="0"/>
          </a:p>
          <a:p>
            <a:pPr>
              <a:buFont typeface="Wingdings" panose="05000000000000000000" pitchFamily="2" charset="2"/>
              <a:buChar char="Ø"/>
            </a:pPr>
            <a:r>
              <a:rPr lang="zh-CN" altLang="en-US" dirty="0"/>
              <a:t>规划策划阶段</a:t>
            </a:r>
            <a:r>
              <a:rPr lang="zh-CN" altLang="en-US" sz="2000" dirty="0"/>
              <a:t> </a:t>
            </a:r>
            <a:br>
              <a:rPr lang="zh-CN" altLang="en-US" sz="2000" dirty="0"/>
            </a:br>
            <a:endParaRPr lang="en-US" altLang="zh-CN" sz="2000" dirty="0"/>
          </a:p>
          <a:p>
            <a:pPr>
              <a:buFont typeface="Wingdings" panose="05000000000000000000" pitchFamily="2" charset="2"/>
              <a:buChar char="Ø"/>
            </a:pPr>
            <a:r>
              <a:rPr lang="zh-CN" altLang="en-US" dirty="0"/>
              <a:t>协调决策阶段</a:t>
            </a:r>
            <a:r>
              <a:rPr lang="zh-CN" altLang="en-US" sz="2000" dirty="0"/>
              <a:t> </a:t>
            </a:r>
            <a:br>
              <a:rPr lang="zh-CN" altLang="en-US" sz="2000" dirty="0"/>
            </a:br>
            <a:endParaRPr lang="en-US" altLang="zh-CN" sz="2000" dirty="0"/>
          </a:p>
          <a:p>
            <a:pPr>
              <a:buFont typeface="Wingdings" panose="05000000000000000000" pitchFamily="2" charset="2"/>
              <a:buChar char="Ø"/>
            </a:pPr>
            <a:r>
              <a:rPr lang="zh-CN" altLang="en-US" dirty="0"/>
              <a:t>跟踪调控阶段</a:t>
            </a:r>
            <a:r>
              <a:rPr lang="zh-CN" altLang="en-US" sz="2000" dirty="0"/>
              <a:t> </a:t>
            </a:r>
            <a:br>
              <a:rPr lang="zh-CN" altLang="en-US" sz="2000" dirty="0"/>
            </a:br>
            <a:endParaRPr lang="en-US" altLang="zh-CN" sz="2000" dirty="0">
              <a:latin typeface="+mn-ea"/>
            </a:endParaRPr>
          </a:p>
        </p:txBody>
      </p:sp>
      <p:sp>
        <p:nvSpPr>
          <p:cNvPr id="5" name="矩形: 圆角 39">
            <a:extLst>
              <a:ext uri="{FF2B5EF4-FFF2-40B4-BE49-F238E27FC236}">
                <a16:creationId xmlns:a16="http://schemas.microsoft.com/office/drawing/2014/main" id="{E7AA41E0-97BC-4870-8A88-0F2BC7F03D44}"/>
              </a:ext>
            </a:extLst>
          </p:cNvPr>
          <p:cNvSpPr/>
          <p:nvPr/>
        </p:nvSpPr>
        <p:spPr>
          <a:xfrm>
            <a:off x="611560" y="1448644"/>
            <a:ext cx="316835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4. </a:t>
            </a:r>
            <a:r>
              <a:rPr lang="zh-CN" altLang="en-US" sz="2000" b="1" dirty="0">
                <a:solidFill>
                  <a:schemeClr val="tx1"/>
                </a:solidFill>
                <a:latin typeface="仿宋" panose="02010609060101010101" pitchFamily="49" charset="-122"/>
                <a:ea typeface="仿宋" panose="02010609060101010101" pitchFamily="49" charset="-122"/>
              </a:rPr>
              <a:t>区域规划的编制设计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4720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179388" y="0"/>
            <a:ext cx="7993062"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359408" y="1484784"/>
            <a:ext cx="8425184"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FontTx/>
              <a:buNone/>
            </a:pPr>
            <a:endParaRPr lang="en-US" altLang="zh-CN" sz="2000" dirty="0">
              <a:latin typeface="+mn-ea"/>
            </a:endParaRPr>
          </a:p>
          <a:p>
            <a:pPr marL="0" indent="0">
              <a:buFontTx/>
              <a:buNone/>
            </a:pPr>
            <a:endParaRPr lang="en-US" altLang="zh-CN" sz="2000" dirty="0">
              <a:latin typeface="+mn-ea"/>
            </a:endParaRPr>
          </a:p>
          <a:p>
            <a:pPr marL="0" indent="0">
              <a:buFontTx/>
              <a:buNone/>
            </a:pPr>
            <a:r>
              <a:rPr lang="zh-CN" altLang="en-US" sz="2000" dirty="0">
                <a:latin typeface="+mn-ea"/>
              </a:rPr>
              <a:t>    </a:t>
            </a:r>
            <a:endParaRPr lang="en-US" altLang="zh-CN" sz="2000" dirty="0">
              <a:latin typeface="+mn-ea"/>
            </a:endParaRPr>
          </a:p>
          <a:p>
            <a:pPr marL="0" indent="0">
              <a:buFontTx/>
              <a:buNone/>
            </a:pPr>
            <a:endParaRPr lang="en-US" altLang="zh-CN" sz="2000" dirty="0">
              <a:latin typeface="+mn-ea"/>
            </a:endParaRPr>
          </a:p>
          <a:p>
            <a:pPr marL="0" indent="0">
              <a:buFontTx/>
              <a:buNone/>
            </a:pPr>
            <a:r>
              <a:rPr lang="zh-CN" altLang="en-US" sz="2000" dirty="0"/>
              <a:t>        </a:t>
            </a:r>
            <a:endParaRPr lang="en-US" altLang="zh-CN" sz="2000" dirty="0"/>
          </a:p>
          <a:p>
            <a:pPr marL="0" indent="0">
              <a:buFontTx/>
              <a:buNone/>
            </a:pPr>
            <a:r>
              <a:rPr lang="en-US" altLang="zh-CN" sz="2000" dirty="0"/>
              <a:t>        </a:t>
            </a:r>
            <a:r>
              <a:rPr lang="zh-CN" altLang="en-US" sz="2000" dirty="0"/>
              <a:t>区域分析中，首先遇到的问题是本区域的功效怎样，包括规模大小、速度快慢、效益好坏、结构是否合理等。要解决这些问题，一是通过比较，特别是与先进、发达地区的比较，找出自己的差距；二是用已有的、经典和公认的标准或方法来衡量，发现自身的特点。前者就是区域比较，后者为区域评价。 </a:t>
            </a:r>
            <a:br>
              <a:rPr lang="zh-CN" altLang="en-US" sz="2000" dirty="0"/>
            </a:br>
            <a:endParaRPr lang="en-US" altLang="zh-CN" sz="2000" dirty="0">
              <a:latin typeface="+mn-ea"/>
            </a:endParaRPr>
          </a:p>
        </p:txBody>
      </p:sp>
      <p:sp>
        <p:nvSpPr>
          <p:cNvPr id="19" name="矩形: 圆角 39">
            <a:extLst>
              <a:ext uri="{FF2B5EF4-FFF2-40B4-BE49-F238E27FC236}">
                <a16:creationId xmlns:a16="http://schemas.microsoft.com/office/drawing/2014/main" id="{48EEBA65-783F-48B9-B35D-1785460F2A39}"/>
              </a:ext>
            </a:extLst>
          </p:cNvPr>
          <p:cNvSpPr/>
          <p:nvPr/>
        </p:nvSpPr>
        <p:spPr>
          <a:xfrm>
            <a:off x="467543" y="1484784"/>
            <a:ext cx="3888433" cy="57606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4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400" b="1" dirty="0">
                <a:solidFill>
                  <a:schemeClr val="tx1"/>
                </a:solidFill>
                <a:latin typeface="仿宋" panose="02010609060101010101" pitchFamily="49" charset="-122"/>
                <a:ea typeface="仿宋" panose="02010609060101010101" pitchFamily="49" charset="-122"/>
              </a:rPr>
              <a:t>2</a:t>
            </a:r>
            <a:r>
              <a:rPr lang="zh-CN" altLang="en-US" sz="2400" b="1" dirty="0">
                <a:solidFill>
                  <a:schemeClr val="tx1"/>
                </a:solidFill>
                <a:latin typeface="仿宋" panose="02010609060101010101" pitchFamily="49" charset="-122"/>
                <a:ea typeface="仿宋" panose="02010609060101010101" pitchFamily="49" charset="-122"/>
              </a:rPr>
              <a:t>、区域系分析统常用方法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r>
            <a:br>
              <a:rPr lang="zh-CN" altLang="en-US" sz="2400" b="1" dirty="0">
                <a:solidFill>
                  <a:schemeClr val="tx1"/>
                </a:solidFill>
                <a:latin typeface="仿宋" panose="02010609060101010101" pitchFamily="49" charset="-122"/>
                <a:ea typeface="仿宋" panose="02010609060101010101" pitchFamily="49" charset="-122"/>
              </a:rPr>
            </a:br>
            <a:endParaRPr lang="zh-CN" altLang="en-US" sz="2400" b="1" dirty="0">
              <a:solidFill>
                <a:schemeClr val="tx1"/>
              </a:solidFill>
              <a:latin typeface="仿宋" panose="02010609060101010101" pitchFamily="49" charset="-122"/>
              <a:ea typeface="仿宋" panose="02010609060101010101" pitchFamily="49" charset="-122"/>
            </a:endParaRPr>
          </a:p>
        </p:txBody>
      </p:sp>
      <p:sp>
        <p:nvSpPr>
          <p:cNvPr id="5" name="矩形: 圆角 39">
            <a:extLst>
              <a:ext uri="{FF2B5EF4-FFF2-40B4-BE49-F238E27FC236}">
                <a16:creationId xmlns:a16="http://schemas.microsoft.com/office/drawing/2014/main" id="{81EBEBC9-3BFB-4239-8F4F-F6EE07D2D73D}"/>
              </a:ext>
            </a:extLst>
          </p:cNvPr>
          <p:cNvSpPr/>
          <p:nvPr/>
        </p:nvSpPr>
        <p:spPr>
          <a:xfrm>
            <a:off x="755576" y="2304556"/>
            <a:ext cx="2808312"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1. </a:t>
            </a:r>
            <a:r>
              <a:rPr lang="zh-CN" altLang="en-US" sz="2000" b="1" dirty="0">
                <a:solidFill>
                  <a:schemeClr val="tx1"/>
                </a:solidFill>
                <a:latin typeface="仿宋" panose="02010609060101010101" pitchFamily="49" charset="-122"/>
                <a:ea typeface="仿宋" panose="02010609060101010101" pitchFamily="49" charset="-122"/>
              </a:rPr>
              <a:t>功效的比较和评价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dirty="0"/>
              <a:t/>
            </a:r>
            <a:br>
              <a:rPr lang="zh-CN" altLang="en-US" sz="2000" dirty="0"/>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070038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21550" y="1772816"/>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altLang="zh-CN" sz="2000" dirty="0">
                <a:latin typeface="+mn-ea"/>
              </a:rPr>
              <a:t>1. </a:t>
            </a:r>
            <a:r>
              <a:rPr lang="zh-CN" altLang="en-US" sz="2000" dirty="0">
                <a:latin typeface="+mn-ea"/>
              </a:rPr>
              <a:t>区域之间的比较</a:t>
            </a:r>
            <a:endParaRPr lang="en-US" altLang="zh-CN" sz="2000" dirty="0">
              <a:latin typeface="+mn-ea"/>
            </a:endParaRPr>
          </a:p>
          <a:p>
            <a:pPr marL="0" indent="0">
              <a:buNone/>
            </a:pPr>
            <a:endParaRPr lang="en-US" altLang="zh-CN" sz="2000" dirty="0">
              <a:latin typeface="+mn-ea"/>
            </a:endParaRPr>
          </a:p>
          <a:p>
            <a:pPr marL="0" indent="0">
              <a:buNone/>
            </a:pPr>
            <a:r>
              <a:rPr lang="zh-CN" altLang="en-US" sz="2000" dirty="0">
                <a:latin typeface="+mn-ea"/>
              </a:rPr>
              <a:t>    （</a:t>
            </a:r>
            <a:r>
              <a:rPr lang="en-US" altLang="zh-CN" sz="2000" dirty="0">
                <a:latin typeface="+mn-ea"/>
              </a:rPr>
              <a:t>1</a:t>
            </a:r>
            <a:r>
              <a:rPr lang="zh-CN" altLang="en-US" sz="2000" dirty="0">
                <a:latin typeface="+mn-ea"/>
              </a:rPr>
              <a:t>）比较内容的确定。如综合实力与总体规模的比较、发展水平的比较、发展速度的比较、经济结构和社会结构的比较、经济运行质量和效益的比较、 经济发展条件的比较、生存条件与生存环境的比较、社会秩序的比较等；</a:t>
            </a:r>
            <a:endParaRPr lang="en-US" altLang="zh-CN" sz="2000" dirty="0">
              <a:latin typeface="+mn-ea"/>
            </a:endParaRPr>
          </a:p>
          <a:p>
            <a:pPr marL="0" indent="0">
              <a:buNone/>
            </a:pPr>
            <a:r>
              <a:rPr lang="zh-CN" altLang="en-US" sz="2000" dirty="0"/>
              <a:t>        </a:t>
            </a:r>
            <a:r>
              <a:rPr lang="zh-CN" altLang="en-US" sz="2000" dirty="0">
                <a:latin typeface="+mn-ea"/>
              </a:rPr>
              <a:t>（</a:t>
            </a:r>
            <a:r>
              <a:rPr lang="en-US" altLang="zh-CN" sz="2000" dirty="0">
                <a:latin typeface="+mn-ea"/>
              </a:rPr>
              <a:t>2</a:t>
            </a:r>
            <a:r>
              <a:rPr lang="zh-CN" altLang="en-US" sz="2000" dirty="0">
                <a:latin typeface="+mn-ea"/>
              </a:rPr>
              <a:t>）比较对象的选择。</a:t>
            </a:r>
            <a:r>
              <a:rPr lang="zh-CN" altLang="en-US" sz="2000" dirty="0"/>
              <a:t>横向比较对象包括相邻地区，同级行政区的相似、相关地区，上级行政区的平均状况，全国的平均状况等。纵向比较对象包括本区上一年度，上一发展阶段状况；上级区或全国上一年度、上一发展阶段及其平均状况；相关、相似地区相同历史阶段的状况等。 </a:t>
            </a:r>
            <a:br>
              <a:rPr lang="zh-CN" altLang="en-US" sz="2000" dirty="0"/>
            </a:br>
            <a:r>
              <a:rPr lang="zh-CN" altLang="en-US" sz="2000" dirty="0">
                <a:latin typeface="+mn-ea"/>
              </a:rPr>
              <a:t> </a:t>
            </a:r>
            <a:r>
              <a:rPr lang="zh-CN" altLang="en-US" sz="2000" dirty="0"/>
              <a:t/>
            </a:r>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latin typeface="+mn-ea"/>
            </a:endParaRPr>
          </a:p>
        </p:txBody>
      </p:sp>
    </p:spTree>
    <p:extLst>
      <p:ext uri="{BB962C8B-B14F-4D97-AF65-F5344CB8AC3E}">
        <p14:creationId xmlns:p14="http://schemas.microsoft.com/office/powerpoint/2010/main" val="374674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521550" y="1628800"/>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altLang="zh-CN" sz="2000" dirty="0">
                <a:latin typeface="+mn-ea"/>
              </a:rPr>
              <a:t>2.</a:t>
            </a:r>
            <a:r>
              <a:rPr lang="en-US" altLang="zh-CN" sz="2000" dirty="0"/>
              <a:t>  </a:t>
            </a:r>
            <a:r>
              <a:rPr lang="zh-CN" altLang="en-US" sz="2000" dirty="0"/>
              <a:t>区域比较中常用的指标 </a:t>
            </a:r>
            <a:br>
              <a:rPr lang="zh-CN" altLang="en-US" sz="2000" dirty="0"/>
            </a:br>
            <a:endParaRPr lang="en-US" altLang="zh-CN" sz="2000" dirty="0">
              <a:latin typeface="+mn-ea"/>
            </a:endParaRPr>
          </a:p>
          <a:p>
            <a:pPr marL="0" indent="0">
              <a:buNone/>
            </a:pPr>
            <a:r>
              <a:rPr lang="zh-CN" altLang="en-US" sz="2000" dirty="0"/>
              <a:t>        （１）生活质量指数 （</a:t>
            </a:r>
            <a:r>
              <a:rPr lang="en-US" altLang="zh-CN" sz="2000" dirty="0"/>
              <a:t>PQLI</a:t>
            </a:r>
            <a:r>
              <a:rPr lang="zh-CN" altLang="en-US" sz="2000" dirty="0"/>
              <a:t>）生活质量指数由美国海外发展委员会于</a:t>
            </a:r>
            <a:r>
              <a:rPr lang="en-US" altLang="zh-CN" sz="2000" dirty="0"/>
              <a:t>1975</a:t>
            </a:r>
            <a:r>
              <a:rPr lang="zh-CN" altLang="en-US" sz="2000" dirty="0"/>
              <a:t>年提出，用以综合评价社会福利、民众教育、生活水平；</a:t>
            </a:r>
            <a:br>
              <a:rPr lang="zh-CN" altLang="en-US" sz="2000" dirty="0"/>
            </a:br>
            <a:r>
              <a:rPr lang="zh-CN" altLang="en-US" sz="2000" dirty="0"/>
              <a:t> </a:t>
            </a:r>
            <a:br>
              <a:rPr lang="zh-CN" altLang="en-US" sz="2000" dirty="0"/>
            </a:br>
            <a:r>
              <a:rPr lang="zh-CN" altLang="en-US" sz="2000" dirty="0"/>
              <a:t>        （２）人类发展指数 （</a:t>
            </a:r>
            <a:r>
              <a:rPr lang="en-US" altLang="zh-CN" sz="2000" dirty="0"/>
              <a:t>HDI</a:t>
            </a:r>
            <a:r>
              <a:rPr lang="zh-CN" altLang="en-US" sz="2000" dirty="0"/>
              <a:t>）。人类发展指数是由联合国开发计划署 （</a:t>
            </a:r>
            <a:r>
              <a:rPr lang="en-US" altLang="zh-CN" sz="2000" dirty="0"/>
              <a:t>UNDP</a:t>
            </a:r>
            <a:r>
              <a:rPr lang="zh-CN" altLang="en-US" sz="2000" dirty="0"/>
              <a:t>）出版的 </a:t>
            </a:r>
            <a:r>
              <a:rPr lang="en-US" altLang="zh-CN" sz="2000" dirty="0"/>
              <a:t>《1990</a:t>
            </a:r>
            <a:r>
              <a:rPr lang="zh-CN" altLang="en-US" sz="2000" dirty="0"/>
              <a:t>年人类发展报告</a:t>
            </a:r>
            <a:r>
              <a:rPr lang="en-US" altLang="zh-CN" sz="2000" dirty="0"/>
              <a:t>》</a:t>
            </a:r>
            <a:r>
              <a:rPr lang="zh-CN" altLang="en-US" sz="2000" dirty="0"/>
              <a:t>首次提出的，是衡量人文发展的三个方面平均成就的综合性指标。健康长寿的生命、知识、生活水平 ，将这三方面的指数进行简单平均，即为人类发展指数，这个指数在</a:t>
            </a:r>
            <a:r>
              <a:rPr lang="en-US" altLang="zh-CN" sz="2000" dirty="0"/>
              <a:t>0~1</a:t>
            </a:r>
            <a:r>
              <a:rPr lang="zh-CN" altLang="en-US" sz="2000" dirty="0"/>
              <a:t>之间，该指数越接近</a:t>
            </a:r>
            <a:r>
              <a:rPr lang="en-US" altLang="zh-CN" sz="2000" dirty="0"/>
              <a:t>1</a:t>
            </a:r>
            <a:r>
              <a:rPr lang="zh-CN" altLang="en-US" sz="2000" dirty="0"/>
              <a:t>，说明这个国家经济和社会发展程度越高； </a:t>
            </a:r>
            <a:br>
              <a:rPr lang="zh-CN" altLang="en-US" sz="2000" dirty="0"/>
            </a:br>
            <a:r>
              <a:rPr lang="zh-CN" altLang="en-US" sz="2000" dirty="0"/>
              <a:t> </a:t>
            </a:r>
            <a:endParaRPr lang="en-US" altLang="zh-CN" sz="2000" dirty="0"/>
          </a:p>
          <a:p>
            <a:pPr marL="0" indent="0">
              <a:buNone/>
            </a:pPr>
            <a:r>
              <a:rPr lang="zh-CN" altLang="en-US" sz="2000" dirty="0"/>
              <a:t>        （３）现代化国家 （地区）的量化指标及其评价方法；</a:t>
            </a:r>
            <a:endParaRPr lang="en-US" altLang="zh-CN" sz="2000" dirty="0"/>
          </a:p>
          <a:p>
            <a:pPr marL="0" indent="0">
              <a:buNone/>
            </a:pPr>
            <a:r>
              <a:rPr lang="zh-CN" altLang="en-US" sz="2000" dirty="0"/>
              <a:t>        （４）全面小康社会的评价指标和评价指数。 </a:t>
            </a:r>
            <a:br>
              <a:rPr lang="zh-CN" altLang="en-US" sz="2000" dirty="0"/>
            </a:br>
            <a:r>
              <a:rPr lang="zh-CN" altLang="en-US" sz="2000" dirty="0"/>
              <a:t> </a:t>
            </a:r>
            <a:br>
              <a:rPr lang="zh-CN" altLang="en-US" sz="2000" dirty="0"/>
            </a:br>
            <a:r>
              <a:rPr lang="zh-CN" altLang="en-US" sz="2000" dirty="0"/>
              <a:t/>
            </a:r>
            <a:br>
              <a:rPr lang="zh-CN" altLang="en-US" sz="2000" dirty="0"/>
            </a:br>
            <a:r>
              <a:rPr lang="zh-CN" altLang="en-US" sz="2000" dirty="0"/>
              <a:t/>
            </a:r>
            <a:br>
              <a:rPr lang="zh-CN" altLang="en-US" sz="2000" dirty="0"/>
            </a:br>
            <a:r>
              <a:rPr lang="zh-CN" altLang="en-US" sz="2000" dirty="0">
                <a:latin typeface="+mn-ea"/>
              </a:rPr>
              <a:t> </a:t>
            </a:r>
            <a:r>
              <a:rPr lang="zh-CN" altLang="en-US" sz="2000" dirty="0"/>
              <a:t/>
            </a:r>
            <a:br>
              <a:rPr lang="zh-CN" altLang="en-US" sz="2000" dirty="0"/>
            </a:br>
            <a:r>
              <a:rPr lang="zh-CN" altLang="en-US" sz="2000" dirty="0"/>
              <a:t> </a:t>
            </a:r>
            <a:br>
              <a:rPr lang="zh-CN" altLang="en-US" sz="2000" dirty="0"/>
            </a:br>
            <a:r>
              <a:rPr lang="zh-CN" altLang="en-US" sz="2000" dirty="0"/>
              <a:t> </a:t>
            </a:r>
            <a:br>
              <a:rPr lang="zh-CN" altLang="en-US" sz="2000" dirty="0"/>
            </a:br>
            <a:endParaRPr lang="en-US" altLang="zh-CN" sz="2000" dirty="0">
              <a:latin typeface="+mn-ea"/>
            </a:endParaRPr>
          </a:p>
        </p:txBody>
      </p:sp>
    </p:spTree>
    <p:extLst>
      <p:ext uri="{BB962C8B-B14F-4D97-AF65-F5344CB8AC3E}">
        <p14:creationId xmlns:p14="http://schemas.microsoft.com/office/powerpoint/2010/main" val="277849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83568" y="1628800"/>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US" altLang="zh-CN" sz="2000" dirty="0">
                <a:latin typeface="+mn-ea"/>
              </a:rPr>
              <a:t>3. </a:t>
            </a:r>
            <a:r>
              <a:rPr lang="zh-CN" altLang="en-US" sz="2000" dirty="0"/>
              <a:t>常用比较和评价方法 </a:t>
            </a:r>
            <a:br>
              <a:rPr lang="zh-CN" altLang="en-US" sz="2000" dirty="0"/>
            </a:br>
            <a:endParaRPr lang="en-US" altLang="zh-CN" sz="2000" dirty="0">
              <a:latin typeface="+mn-ea"/>
            </a:endParaRPr>
          </a:p>
          <a:p>
            <a:pPr>
              <a:buFont typeface="Wingdings" panose="05000000000000000000" pitchFamily="2" charset="2"/>
              <a:buChar char="Ø"/>
            </a:pPr>
            <a:r>
              <a:rPr lang="zh-CN" altLang="en-US" sz="2000" dirty="0"/>
              <a:t>直观判断法 </a:t>
            </a:r>
            <a:br>
              <a:rPr lang="zh-CN" altLang="en-US" sz="2000" dirty="0"/>
            </a:br>
            <a:endParaRPr lang="en-US" altLang="zh-CN" sz="2000" dirty="0"/>
          </a:p>
          <a:p>
            <a:pPr>
              <a:buFont typeface="Wingdings" panose="05000000000000000000" pitchFamily="2" charset="2"/>
              <a:buChar char="Ø"/>
            </a:pPr>
            <a:r>
              <a:rPr lang="zh-CN" altLang="en-US" sz="2000" dirty="0"/>
              <a:t>尺度对应法 </a:t>
            </a:r>
            <a:br>
              <a:rPr lang="zh-CN" altLang="en-US" sz="2000" dirty="0"/>
            </a:br>
            <a:endParaRPr lang="en-US" altLang="zh-CN" sz="2000" dirty="0"/>
          </a:p>
          <a:p>
            <a:pPr>
              <a:buFont typeface="Wingdings" panose="05000000000000000000" pitchFamily="2" charset="2"/>
              <a:buChar char="Ø"/>
            </a:pPr>
            <a:r>
              <a:rPr lang="zh-CN" altLang="en-US" sz="2000" dirty="0"/>
              <a:t>多指标综合评价法 </a:t>
            </a:r>
            <a:br>
              <a:rPr lang="zh-CN" altLang="en-US" sz="2000" dirty="0"/>
            </a:br>
            <a:endParaRPr lang="en-US" altLang="zh-CN" sz="2000" dirty="0"/>
          </a:p>
          <a:p>
            <a:pPr>
              <a:buFont typeface="Wingdings" panose="05000000000000000000" pitchFamily="2" charset="2"/>
              <a:buChar char="Ø"/>
            </a:pPr>
            <a:r>
              <a:rPr lang="zh-CN" altLang="en-US" sz="2000" dirty="0"/>
              <a:t>合成方法的选择 </a:t>
            </a:r>
            <a:br>
              <a:rPr lang="zh-CN" altLang="en-US" sz="2000" dirty="0"/>
            </a:br>
            <a:r>
              <a:rPr lang="zh-CN" altLang="en-US" sz="2000" dirty="0">
                <a:latin typeface="+mn-ea"/>
              </a:rPr>
              <a:t> </a:t>
            </a:r>
            <a:r>
              <a:rPr lang="zh-CN" altLang="en-US" sz="2000" dirty="0"/>
              <a:t/>
            </a:r>
            <a:br>
              <a:rPr lang="zh-CN" altLang="en-US" sz="2000" dirty="0"/>
            </a:br>
            <a:endParaRPr lang="en-US" altLang="zh-CN" sz="2000" dirty="0">
              <a:latin typeface="+mn-ea"/>
            </a:endParaRPr>
          </a:p>
          <a:p>
            <a:pPr marL="0" indent="0">
              <a:buNone/>
            </a:pPr>
            <a:r>
              <a:rPr lang="zh-CN" altLang="en-US" sz="2000" dirty="0"/>
              <a:t> </a:t>
            </a:r>
            <a:br>
              <a:rPr lang="zh-CN" altLang="en-US" sz="2000" dirty="0"/>
            </a:br>
            <a:r>
              <a:rPr lang="zh-CN" altLang="en-US" sz="2000" dirty="0"/>
              <a:t> </a:t>
            </a:r>
            <a:br>
              <a:rPr lang="zh-CN" altLang="en-US" sz="2000" dirty="0"/>
            </a:br>
            <a:endParaRPr lang="en-US" altLang="zh-CN" sz="2000" dirty="0">
              <a:latin typeface="+mn-ea"/>
            </a:endParaRPr>
          </a:p>
        </p:txBody>
      </p:sp>
    </p:spTree>
    <p:extLst>
      <p:ext uri="{BB962C8B-B14F-4D97-AF65-F5344CB8AC3E}">
        <p14:creationId xmlns:p14="http://schemas.microsoft.com/office/powerpoint/2010/main" val="26033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671D7695-E763-40A1-AE59-1A8BED78D15C}"/>
              </a:ext>
            </a:extLst>
          </p:cNvPr>
          <p:cNvSpPr>
            <a:spLocks noGrp="1"/>
          </p:cNvSpPr>
          <p:nvPr>
            <p:ph type="title"/>
          </p:nvPr>
        </p:nvSpPr>
        <p:spPr bwMode="auto">
          <a:xfrm>
            <a:off x="0" y="55084"/>
            <a:ext cx="9145140" cy="98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smtClean="0"/>
              <a:t>第一节 区域分析与规划方法 </a:t>
            </a:r>
            <a:r>
              <a:rPr lang="zh-CN" altLang="en-US" dirty="0"/>
              <a:t/>
            </a:r>
            <a:br>
              <a:rPr lang="zh-CN" altLang="en-US" dirty="0"/>
            </a:br>
            <a:endParaRPr lang="zh-CN" altLang="en-US" dirty="0"/>
          </a:p>
        </p:txBody>
      </p:sp>
      <p:sp>
        <p:nvSpPr>
          <p:cNvPr id="5123" name="内容占位符 2">
            <a:extLst>
              <a:ext uri="{FF2B5EF4-FFF2-40B4-BE49-F238E27FC236}">
                <a16:creationId xmlns:a16="http://schemas.microsoft.com/office/drawing/2014/main" id="{D6F265C5-C4F2-45EF-998B-17D566E3BC9A}"/>
              </a:ext>
            </a:extLst>
          </p:cNvPr>
          <p:cNvSpPr>
            <a:spLocks noGrp="1"/>
          </p:cNvSpPr>
          <p:nvPr>
            <p:ph idx="1"/>
          </p:nvPr>
        </p:nvSpPr>
        <p:spPr bwMode="auto">
          <a:xfrm>
            <a:off x="611560" y="2708920"/>
            <a:ext cx="8100900" cy="4608513"/>
          </a:xfrm>
          <a:noFill/>
          <a:ln w="3175">
            <a:no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zh-CN" altLang="en-US" sz="2000" dirty="0"/>
              <a:t>        区域分析中，结构分析最为重要。此方面比较成熟和先进的方法是投入产出分析。投入产出分析又称部门联系平衡分析、产业关联分析，是美籍诺贝尔经济学奖获得者列昂惕夫首先提出来的一种数量分析方法。投入指的是产品生产所消耗的原料、能源、固定资产和活劳动；产出是指产品生产出来后的分配流向，包括生产的中间消耗、生活消费和积累。简单地说，投入产出分析最初就是根据国民经济各部门相互之间产品交流的数量编制的一个棋盘式投入产出表。表中的各横行反映产品的流向，各纵列反映生产过程中从其他部门得到的产品投入。 </a:t>
            </a:r>
            <a:br>
              <a:rPr lang="zh-CN" altLang="en-US" sz="2000" dirty="0"/>
            </a:br>
            <a:endParaRPr lang="en-US" altLang="zh-CN" sz="2000" dirty="0">
              <a:latin typeface="+mn-ea"/>
            </a:endParaRPr>
          </a:p>
        </p:txBody>
      </p:sp>
      <p:sp>
        <p:nvSpPr>
          <p:cNvPr id="4" name="矩形: 圆角 39">
            <a:extLst>
              <a:ext uri="{FF2B5EF4-FFF2-40B4-BE49-F238E27FC236}">
                <a16:creationId xmlns:a16="http://schemas.microsoft.com/office/drawing/2014/main" id="{9FFE7BE6-F099-410C-84CE-1776F2667B6D}"/>
              </a:ext>
            </a:extLst>
          </p:cNvPr>
          <p:cNvSpPr/>
          <p:nvPr/>
        </p:nvSpPr>
        <p:spPr>
          <a:xfrm>
            <a:off x="467544" y="1484784"/>
            <a:ext cx="4464496" cy="520001"/>
          </a:xfrm>
          <a:prstGeom prst="roundRect">
            <a:avLst>
              <a:gd name="adj" fmla="val 23701"/>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endParaRPr lang="en-US" altLang="zh-CN" sz="2000" b="1" dirty="0">
              <a:solidFill>
                <a:schemeClr val="tx1"/>
              </a:solidFill>
              <a:latin typeface="仿宋" panose="02010609060101010101" pitchFamily="49" charset="-122"/>
              <a:ea typeface="仿宋" panose="02010609060101010101" pitchFamily="49" charset="-122"/>
            </a:endParaRPr>
          </a:p>
          <a:p>
            <a:pPr defTabSz="457200">
              <a:defRPr/>
            </a:pPr>
            <a:r>
              <a:rPr lang="en-US" altLang="zh-CN" sz="2000" b="1" dirty="0">
                <a:solidFill>
                  <a:schemeClr val="tx1"/>
                </a:solidFill>
                <a:latin typeface="仿宋" panose="02010609060101010101" pitchFamily="49" charset="-122"/>
                <a:ea typeface="仿宋" panose="02010609060101010101" pitchFamily="49" charset="-122"/>
              </a:rPr>
              <a:t>2. </a:t>
            </a:r>
            <a:r>
              <a:rPr lang="zh-CN" altLang="en-US" sz="2000" b="1" dirty="0">
                <a:solidFill>
                  <a:schemeClr val="tx1"/>
                </a:solidFill>
                <a:latin typeface="仿宋" panose="02010609060101010101" pitchFamily="49" charset="-122"/>
                <a:ea typeface="仿宋" panose="02010609060101010101" pitchFamily="49" charset="-122"/>
              </a:rPr>
              <a:t>结构分析方法</a:t>
            </a:r>
            <a:r>
              <a:rPr lang="en-US" altLang="zh-CN" sz="2000" b="1" dirty="0">
                <a:solidFill>
                  <a:schemeClr val="tx1"/>
                </a:solidFill>
                <a:latin typeface="仿宋" panose="02010609060101010101" pitchFamily="49" charset="-122"/>
                <a:ea typeface="仿宋" panose="02010609060101010101" pitchFamily="49" charset="-122"/>
              </a:rPr>
              <a:t>——</a:t>
            </a:r>
            <a:r>
              <a:rPr lang="zh-CN" altLang="en-US" sz="2000" b="1" dirty="0">
                <a:solidFill>
                  <a:schemeClr val="tx1"/>
                </a:solidFill>
                <a:latin typeface="仿宋" panose="02010609060101010101" pitchFamily="49" charset="-122"/>
                <a:ea typeface="仿宋" panose="02010609060101010101" pitchFamily="49" charset="-122"/>
              </a:rPr>
              <a:t>投入产出分析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r>
              <a:rPr lang="zh-CN" altLang="en-US" sz="2000" b="1" dirty="0">
                <a:solidFill>
                  <a:schemeClr val="tx1"/>
                </a:solidFill>
                <a:latin typeface="仿宋" panose="02010609060101010101" pitchFamily="49" charset="-122"/>
                <a:ea typeface="仿宋" panose="02010609060101010101" pitchFamily="49" charset="-122"/>
              </a:rPr>
              <a:t/>
            </a:r>
            <a:br>
              <a:rPr lang="zh-CN" altLang="en-US" sz="2000" b="1" dirty="0">
                <a:solidFill>
                  <a:schemeClr val="tx1"/>
                </a:solidFill>
                <a:latin typeface="仿宋" panose="02010609060101010101" pitchFamily="49" charset="-122"/>
                <a:ea typeface="仿宋" panose="02010609060101010101" pitchFamily="49" charset="-122"/>
              </a:rPr>
            </a:br>
            <a:endParaRPr lang="zh-CN" altLang="en-US" sz="2000" b="1" dirty="0">
              <a:solidFill>
                <a:schemeClr val="tx1"/>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8766964"/>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6137</TotalTime>
  <Words>5706</Words>
  <Application>Microsoft Office PowerPoint</Application>
  <PresentationFormat>全屏显示(4:3)</PresentationFormat>
  <Paragraphs>416</Paragraphs>
  <Slides>41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等线</vt:lpstr>
      <vt:lpstr>仿宋</vt:lpstr>
      <vt:lpstr>黑体</vt:lpstr>
      <vt:lpstr>宋体</vt:lpstr>
      <vt:lpstr>Arial</vt:lpstr>
      <vt:lpstr>Times New Roman</vt:lpstr>
      <vt:lpstr>Wingdings</vt:lpstr>
      <vt:lpstr>默认设计模板</vt:lpstr>
      <vt:lpstr>第九章 区域发展战略与区域规划</vt:lpstr>
      <vt:lpstr>第九章 区域发展战略与区域规划</vt:lpstr>
      <vt:lpstr>第一节 区域分析与规划方法  </vt:lpstr>
      <vt:lpstr>第一节 区域分析与规划方法  </vt:lpstr>
      <vt:lpstr>第一节 区域分析与规划方法   </vt:lpstr>
      <vt:lpstr>第一节 区域分析与规划方法  </vt:lpstr>
      <vt:lpstr>第一节 区域分析与规划方法  </vt:lpstr>
      <vt:lpstr>第一节 区域分析与规划方法  </vt:lpstr>
      <vt:lpstr>第一节 区域分析与规划方法  </vt:lpstr>
      <vt:lpstr>第一节 区域分析与规划方法  </vt:lpstr>
      <vt:lpstr>第一节 区域分析与规划方法  </vt:lpstr>
      <vt:lpstr>第一节 区域分析与规划方法  </vt:lpstr>
      <vt:lpstr>第二节 区域经济发展战略   </vt:lpstr>
      <vt:lpstr>第二节 区域经济发展战略  </vt:lpstr>
      <vt:lpstr>第二节 区域经济发展战略  </vt:lpstr>
      <vt:lpstr>第二节 区域经济发展战略  </vt:lpstr>
      <vt:lpstr>第二节 区域经济发展战略  </vt:lpstr>
      <vt:lpstr>第二节 区域经济发展战略  </vt:lpstr>
      <vt:lpstr>第二节 区域经济发展战略  </vt:lpstr>
      <vt:lpstr>第二节 区域经济发展战略  </vt:lpstr>
      <vt:lpstr>第二节 区域经济发展战略  </vt:lpstr>
      <vt:lpstr>第二节 区域经济发展战略  </vt:lpstr>
      <vt:lpstr>第二节 区域经济发展战略  </vt:lpstr>
      <vt:lpstr>第二节 区域经济发展战略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lpstr>第三节 区域规划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Windows 用户</cp:lastModifiedBy>
  <cp:revision>398</cp:revision>
  <dcterms:modified xsi:type="dcterms:W3CDTF">2020-05-22T13:54:57Z</dcterms:modified>
</cp:coreProperties>
</file>