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41" r:id="rId2"/>
    <p:sldId id="264" r:id="rId3"/>
    <p:sldId id="317" r:id="rId4"/>
    <p:sldId id="291" r:id="rId5"/>
    <p:sldId id="344" r:id="rId6"/>
    <p:sldId id="326" r:id="rId7"/>
    <p:sldId id="273" r:id="rId8"/>
    <p:sldId id="280" r:id="rId9"/>
    <p:sldId id="270" r:id="rId10"/>
    <p:sldId id="271" r:id="rId11"/>
    <p:sldId id="272" r:id="rId12"/>
    <p:sldId id="274" r:id="rId13"/>
    <p:sldId id="324" r:id="rId14"/>
    <p:sldId id="325" r:id="rId15"/>
    <p:sldId id="297" r:id="rId16"/>
    <p:sldId id="267" r:id="rId17"/>
    <p:sldId id="330" r:id="rId18"/>
    <p:sldId id="333" r:id="rId19"/>
    <p:sldId id="334" r:id="rId20"/>
    <p:sldId id="335" r:id="rId21"/>
    <p:sldId id="347" r:id="rId22"/>
    <p:sldId id="332" r:id="rId23"/>
    <p:sldId id="340" r:id="rId24"/>
    <p:sldId id="345" r:id="rId25"/>
    <p:sldId id="346" r:id="rId26"/>
    <p:sldId id="268" r:id="rId27"/>
    <p:sldId id="269" r:id="rId28"/>
    <p:sldId id="342" r:id="rId29"/>
    <p:sldId id="348" r:id="rId30"/>
    <p:sldId id="343"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5" d="100"/>
          <a:sy n="65" d="100"/>
        </p:scale>
        <p:origin x="66"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6C95AD-2511-4453-8F16-FFD11FBCC44C}" type="doc">
      <dgm:prSet loTypeId="urn:microsoft.com/office/officeart/2005/8/layout/arrow2" loCatId="process" qsTypeId="urn:microsoft.com/office/officeart/2005/8/quickstyle/simple1" qsCatId="simple" csTypeId="urn:microsoft.com/office/officeart/2005/8/colors/accent2_1" csCatId="accent2" phldr="1"/>
      <dgm:spPr/>
    </dgm:pt>
    <dgm:pt modelId="{D8B2E75F-EA60-400F-B9C5-ACCEF0FCDDF0}">
      <dgm:prSet phldrT="[文本]" custT="1"/>
      <dgm:spPr/>
      <dgm:t>
        <a:bodyPr/>
        <a:lstStyle/>
        <a:p>
          <a:r>
            <a:rPr lang="zh-CN" altLang="en-US" sz="1800" b="0" dirty="0">
              <a:solidFill>
                <a:schemeClr val="tx1"/>
              </a:solidFill>
              <a:latin typeface="宋体" panose="02010600030101010101" pitchFamily="2" charset="-122"/>
              <a:ea typeface="宋体" panose="02010600030101010101" pitchFamily="2" charset="-122"/>
            </a:rPr>
            <a:t>创始人</a:t>
          </a:r>
        </a:p>
      </dgm:t>
    </dgm:pt>
    <dgm:pt modelId="{F9ACC6E5-E229-41F4-8DB1-898862F64569}" type="parTrans" cxnId="{547C258F-A9C9-4965-A320-3E2077CE40D3}">
      <dgm:prSet/>
      <dgm:spPr/>
      <dgm:t>
        <a:bodyPr/>
        <a:lstStyle/>
        <a:p>
          <a:endParaRPr lang="zh-CN" altLang="en-US"/>
        </a:p>
      </dgm:t>
    </dgm:pt>
    <dgm:pt modelId="{B2FA40E3-38C7-45D7-8867-659616C4B337}" type="sibTrans" cxnId="{547C258F-A9C9-4965-A320-3E2077CE40D3}">
      <dgm:prSet/>
      <dgm:spPr/>
      <dgm:t>
        <a:bodyPr/>
        <a:lstStyle/>
        <a:p>
          <a:endParaRPr lang="zh-CN" altLang="en-US"/>
        </a:p>
      </dgm:t>
    </dgm:pt>
    <dgm:pt modelId="{86312B76-08EC-47DB-A4F2-05C4630BC076}">
      <dgm:prSet phldrT="[文本]" custT="1"/>
      <dgm:spPr/>
      <dgm:t>
        <a:bodyPr/>
        <a:lstStyle/>
        <a:p>
          <a:r>
            <a:rPr lang="zh-CN" altLang="en-US" sz="1800" b="0" dirty="0">
              <a:solidFill>
                <a:schemeClr val="tx1"/>
              </a:solidFill>
              <a:latin typeface="宋体" panose="02010600030101010101" pitchFamily="2" charset="-122"/>
              <a:ea typeface="宋体" panose="02010600030101010101" pitchFamily="2" charset="-122"/>
            </a:rPr>
            <a:t>天使投资</a:t>
          </a:r>
        </a:p>
      </dgm:t>
    </dgm:pt>
    <dgm:pt modelId="{EAB017B9-B9A3-4712-9D08-62A1FD9058FD}" type="parTrans" cxnId="{091483AC-53F0-4FE8-9F6A-550B00AE59DE}">
      <dgm:prSet/>
      <dgm:spPr/>
      <dgm:t>
        <a:bodyPr/>
        <a:lstStyle/>
        <a:p>
          <a:endParaRPr lang="zh-CN" altLang="en-US"/>
        </a:p>
      </dgm:t>
    </dgm:pt>
    <dgm:pt modelId="{C2F2F8EE-699B-444B-BA38-3A96E95E1713}" type="sibTrans" cxnId="{091483AC-53F0-4FE8-9F6A-550B00AE59DE}">
      <dgm:prSet/>
      <dgm:spPr/>
      <dgm:t>
        <a:bodyPr/>
        <a:lstStyle/>
        <a:p>
          <a:endParaRPr lang="zh-CN" altLang="en-US"/>
        </a:p>
      </dgm:t>
    </dgm:pt>
    <dgm:pt modelId="{E718E268-9A58-4FE1-AE55-44367925034A}">
      <dgm:prSet phldrT="[文本]" custT="1"/>
      <dgm:spPr/>
      <dgm:t>
        <a:bodyPr/>
        <a:lstStyle/>
        <a:p>
          <a:r>
            <a:rPr lang="zh-CN" altLang="en-US" sz="1800" b="0" dirty="0">
              <a:solidFill>
                <a:schemeClr val="tx1"/>
              </a:solidFill>
              <a:latin typeface="宋体" panose="02010600030101010101" pitchFamily="2" charset="-122"/>
              <a:ea typeface="宋体" panose="02010600030101010101" pitchFamily="2" charset="-122"/>
            </a:rPr>
            <a:t>风险投资 </a:t>
          </a:r>
          <a:r>
            <a:rPr lang="en-US" altLang="zh-CN" sz="1800" b="0" dirty="0">
              <a:solidFill>
                <a:schemeClr val="tx1"/>
              </a:solidFill>
              <a:latin typeface="宋体" panose="02010600030101010101" pitchFamily="2" charset="-122"/>
              <a:ea typeface="宋体" panose="02010600030101010101" pitchFamily="2" charset="-122"/>
            </a:rPr>
            <a:t>VC</a:t>
          </a:r>
          <a:endParaRPr lang="zh-CN" altLang="en-US" sz="1800" b="0" dirty="0">
            <a:solidFill>
              <a:schemeClr val="tx1"/>
            </a:solidFill>
            <a:latin typeface="宋体" panose="02010600030101010101" pitchFamily="2" charset="-122"/>
            <a:ea typeface="宋体" panose="02010600030101010101" pitchFamily="2" charset="-122"/>
          </a:endParaRPr>
        </a:p>
      </dgm:t>
    </dgm:pt>
    <dgm:pt modelId="{86CD071A-7057-4C55-B774-C5D7000A81C0}" type="parTrans" cxnId="{955C296B-DAF2-4031-8AA4-1BAF712E4AF7}">
      <dgm:prSet/>
      <dgm:spPr/>
      <dgm:t>
        <a:bodyPr/>
        <a:lstStyle/>
        <a:p>
          <a:endParaRPr lang="zh-CN" altLang="en-US"/>
        </a:p>
      </dgm:t>
    </dgm:pt>
    <dgm:pt modelId="{A8E5F26A-EFCD-4E24-ACF2-EF08C13C1B43}" type="sibTrans" cxnId="{955C296B-DAF2-4031-8AA4-1BAF712E4AF7}">
      <dgm:prSet/>
      <dgm:spPr/>
      <dgm:t>
        <a:bodyPr/>
        <a:lstStyle/>
        <a:p>
          <a:endParaRPr lang="zh-CN" altLang="en-US"/>
        </a:p>
      </dgm:t>
    </dgm:pt>
    <dgm:pt modelId="{DBF92D99-29A5-4EEF-A7B6-6B727A5F1961}">
      <dgm:prSet phldrT="[文本]" custT="1"/>
      <dgm:spPr/>
      <dgm:t>
        <a:bodyPr/>
        <a:lstStyle/>
        <a:p>
          <a:r>
            <a:rPr lang="zh-CN" altLang="en-US" sz="1800" b="0" dirty="0">
              <a:solidFill>
                <a:schemeClr val="tx1"/>
              </a:solidFill>
              <a:latin typeface="宋体" panose="02010600030101010101" pitchFamily="2" charset="-122"/>
              <a:ea typeface="宋体" panose="02010600030101010101" pitchFamily="2" charset="-122"/>
            </a:rPr>
            <a:t>私募股权投资 </a:t>
          </a:r>
          <a:r>
            <a:rPr lang="en-US" altLang="zh-CN" sz="1800" b="0" dirty="0">
              <a:solidFill>
                <a:schemeClr val="tx1"/>
              </a:solidFill>
              <a:latin typeface="宋体" panose="02010600030101010101" pitchFamily="2" charset="-122"/>
              <a:ea typeface="宋体" panose="02010600030101010101" pitchFamily="2" charset="-122"/>
            </a:rPr>
            <a:t>PE</a:t>
          </a:r>
          <a:endParaRPr lang="zh-CN" altLang="en-US" sz="1800" b="0" dirty="0">
            <a:solidFill>
              <a:schemeClr val="tx1"/>
            </a:solidFill>
            <a:latin typeface="宋体" panose="02010600030101010101" pitchFamily="2" charset="-122"/>
            <a:ea typeface="宋体" panose="02010600030101010101" pitchFamily="2" charset="-122"/>
          </a:endParaRPr>
        </a:p>
      </dgm:t>
    </dgm:pt>
    <dgm:pt modelId="{2A89063F-EBAB-43D1-89B7-4E47A2CEF5F7}" type="parTrans" cxnId="{44B2F637-A5A6-4958-AF7F-F9E81FEF4871}">
      <dgm:prSet/>
      <dgm:spPr/>
      <dgm:t>
        <a:bodyPr/>
        <a:lstStyle/>
        <a:p>
          <a:endParaRPr lang="zh-CN" altLang="en-US"/>
        </a:p>
      </dgm:t>
    </dgm:pt>
    <dgm:pt modelId="{83F9DFBB-CBA9-4EE8-872F-0602205CEB22}" type="sibTrans" cxnId="{44B2F637-A5A6-4958-AF7F-F9E81FEF4871}">
      <dgm:prSet/>
      <dgm:spPr/>
      <dgm:t>
        <a:bodyPr/>
        <a:lstStyle/>
        <a:p>
          <a:endParaRPr lang="zh-CN" altLang="en-US"/>
        </a:p>
      </dgm:t>
    </dgm:pt>
    <dgm:pt modelId="{184CE93C-20F4-4F9E-AEC7-041E9ACA0F32}">
      <dgm:prSet phldrT="[文本]" custT="1"/>
      <dgm:spPr/>
      <dgm:t>
        <a:bodyPr/>
        <a:lstStyle/>
        <a:p>
          <a:r>
            <a:rPr lang="en-US" altLang="zh-CN" sz="1800" b="0" dirty="0">
              <a:solidFill>
                <a:schemeClr val="tx1"/>
              </a:solidFill>
              <a:latin typeface="宋体" panose="02010600030101010101" pitchFamily="2" charset="-122"/>
              <a:ea typeface="宋体" panose="02010600030101010101" pitchFamily="2" charset="-122"/>
            </a:rPr>
            <a:t>IPO/</a:t>
          </a:r>
          <a:r>
            <a:rPr lang="zh-CN" altLang="en-US" sz="1800" b="0" dirty="0">
              <a:solidFill>
                <a:schemeClr val="tx1"/>
              </a:solidFill>
              <a:latin typeface="宋体" panose="02010600030101010101" pitchFamily="2" charset="-122"/>
              <a:ea typeface="宋体" panose="02010600030101010101" pitchFamily="2" charset="-122"/>
            </a:rPr>
            <a:t>并购</a:t>
          </a:r>
        </a:p>
      </dgm:t>
    </dgm:pt>
    <dgm:pt modelId="{C71B0199-2024-4BAD-88D6-EAAAAD891068}" type="parTrans" cxnId="{BB835F3F-2885-4802-B818-33D94DF71BEC}">
      <dgm:prSet/>
      <dgm:spPr/>
      <dgm:t>
        <a:bodyPr/>
        <a:lstStyle/>
        <a:p>
          <a:endParaRPr lang="zh-CN" altLang="en-US"/>
        </a:p>
      </dgm:t>
    </dgm:pt>
    <dgm:pt modelId="{B9853BFB-A593-43F5-B2B6-CC7D6D5A2F52}" type="sibTrans" cxnId="{BB835F3F-2885-4802-B818-33D94DF71BEC}">
      <dgm:prSet/>
      <dgm:spPr/>
      <dgm:t>
        <a:bodyPr/>
        <a:lstStyle/>
        <a:p>
          <a:endParaRPr lang="zh-CN" altLang="en-US"/>
        </a:p>
      </dgm:t>
    </dgm:pt>
    <dgm:pt modelId="{97B04FAA-F67E-41B4-90E3-2183D5E0D5FB}" type="pres">
      <dgm:prSet presAssocID="{6F6C95AD-2511-4453-8F16-FFD11FBCC44C}" presName="arrowDiagram" presStyleCnt="0">
        <dgm:presLayoutVars>
          <dgm:chMax val="5"/>
          <dgm:dir/>
          <dgm:resizeHandles val="exact"/>
        </dgm:presLayoutVars>
      </dgm:prSet>
      <dgm:spPr/>
    </dgm:pt>
    <dgm:pt modelId="{8D758D3E-E87B-472B-B115-EA75211A0F75}" type="pres">
      <dgm:prSet presAssocID="{6F6C95AD-2511-4453-8F16-FFD11FBCC44C}" presName="arrow" presStyleLbl="bgShp" presStyleIdx="0" presStyleCnt="1" custLinFactNeighborX="-24604" custLinFactNeighborY="-5310"/>
      <dgm:spPr/>
    </dgm:pt>
    <dgm:pt modelId="{83647C83-96E3-4A84-A175-E40BB17041C4}" type="pres">
      <dgm:prSet presAssocID="{6F6C95AD-2511-4453-8F16-FFD11FBCC44C}" presName="arrowDiagram5" presStyleCnt="0"/>
      <dgm:spPr/>
    </dgm:pt>
    <dgm:pt modelId="{56C75EB8-FDA3-4555-98F2-1FC910FC6B49}" type="pres">
      <dgm:prSet presAssocID="{D8B2E75F-EA60-400F-B9C5-ACCEF0FCDDF0}" presName="bullet5a" presStyleLbl="node1" presStyleIdx="0" presStyleCnt="5" custLinFactX="-300000" custLinFactY="100000" custLinFactNeighborX="-314782" custLinFactNeighborY="165744"/>
      <dgm:spPr/>
    </dgm:pt>
    <dgm:pt modelId="{B338EAC5-EA05-4EB0-8B98-D4FB431BEA45}" type="pres">
      <dgm:prSet presAssocID="{D8B2E75F-EA60-400F-B9C5-ACCEF0FCDDF0}" presName="textBox5a" presStyleLbl="revTx" presStyleIdx="0" presStyleCnt="5" custScaleY="44735" custLinFactNeighborX="-94708" custLinFactNeighborY="11077">
        <dgm:presLayoutVars>
          <dgm:bulletEnabled val="1"/>
        </dgm:presLayoutVars>
      </dgm:prSet>
      <dgm:spPr/>
      <dgm:t>
        <a:bodyPr/>
        <a:lstStyle/>
        <a:p>
          <a:endParaRPr lang="zh-CN" altLang="en-US"/>
        </a:p>
      </dgm:t>
    </dgm:pt>
    <dgm:pt modelId="{18753371-6E96-4AD0-8763-3C6E1AE260BB}" type="pres">
      <dgm:prSet presAssocID="{86312B76-08EC-47DB-A4F2-05C4630BC076}" presName="bullet5b" presStyleLbl="node1" presStyleIdx="1" presStyleCnt="5" custLinFactX="-200000" custLinFactY="85249" custLinFactNeighborX="-225720" custLinFactNeighborY="100000"/>
      <dgm:spPr/>
    </dgm:pt>
    <dgm:pt modelId="{7114F642-8411-4B55-86AE-B42824641F78}" type="pres">
      <dgm:prSet presAssocID="{86312B76-08EC-47DB-A4F2-05C4630BC076}" presName="textBox5b" presStyleLbl="revTx" presStyleIdx="1" presStyleCnt="5" custScaleY="37993" custLinFactNeighborX="-85737" custLinFactNeighborY="-1393">
        <dgm:presLayoutVars>
          <dgm:bulletEnabled val="1"/>
        </dgm:presLayoutVars>
      </dgm:prSet>
      <dgm:spPr/>
      <dgm:t>
        <a:bodyPr/>
        <a:lstStyle/>
        <a:p>
          <a:endParaRPr lang="zh-CN" altLang="en-US"/>
        </a:p>
      </dgm:t>
    </dgm:pt>
    <dgm:pt modelId="{D6268010-2AD5-438D-85D7-B064B00A7D03}" type="pres">
      <dgm:prSet presAssocID="{E718E268-9A58-4FE1-AE55-44367925034A}" presName="bullet5c" presStyleLbl="node1" presStyleIdx="2" presStyleCnt="5" custLinFactX="-100000" custLinFactNeighborX="-149283" custLinFactNeighborY="87639"/>
      <dgm:spPr/>
    </dgm:pt>
    <dgm:pt modelId="{014D9FDA-1A1E-461D-859D-21850C0B597B}" type="pres">
      <dgm:prSet presAssocID="{E718E268-9A58-4FE1-AE55-44367925034A}" presName="textBox5c" presStyleLbl="revTx" presStyleIdx="2" presStyleCnt="5" custScaleX="131677" custScaleY="23067" custLinFactNeighborX="-61382" custLinFactNeighborY="-19567">
        <dgm:presLayoutVars>
          <dgm:bulletEnabled val="1"/>
        </dgm:presLayoutVars>
      </dgm:prSet>
      <dgm:spPr/>
      <dgm:t>
        <a:bodyPr/>
        <a:lstStyle/>
        <a:p>
          <a:endParaRPr lang="zh-CN" altLang="en-US"/>
        </a:p>
      </dgm:t>
    </dgm:pt>
    <dgm:pt modelId="{A2E2D12A-9836-4128-AD2C-4577C80DCD3B}" type="pres">
      <dgm:prSet presAssocID="{DBF92D99-29A5-4EEF-A7B6-6B727A5F1961}" presName="bullet5d" presStyleLbl="node1" presStyleIdx="3" presStyleCnt="5" custLinFactX="-43640" custLinFactNeighborX="-100000" custLinFactNeighborY="54444"/>
      <dgm:spPr/>
    </dgm:pt>
    <dgm:pt modelId="{5F2FB543-3AF9-4E1B-8C3B-1B97BCF5FDA3}" type="pres">
      <dgm:prSet presAssocID="{DBF92D99-29A5-4EEF-A7B6-6B727A5F1961}" presName="textBox5d" presStyleLbl="revTx" presStyleIdx="3" presStyleCnt="5" custScaleX="178445" custScaleY="38929" custLinFactNeighborX="-15699" custLinFactNeighborY="-14001">
        <dgm:presLayoutVars>
          <dgm:bulletEnabled val="1"/>
        </dgm:presLayoutVars>
      </dgm:prSet>
      <dgm:spPr/>
      <dgm:t>
        <a:bodyPr/>
        <a:lstStyle/>
        <a:p>
          <a:endParaRPr lang="zh-CN" altLang="en-US"/>
        </a:p>
      </dgm:t>
    </dgm:pt>
    <dgm:pt modelId="{02DC7D2A-D8C7-465E-8324-2EAA8180A4F8}" type="pres">
      <dgm:prSet presAssocID="{184CE93C-20F4-4F9E-AEC7-041E9ACA0F32}" presName="bullet5e" presStyleLbl="node1" presStyleIdx="4" presStyleCnt="5"/>
      <dgm:spPr/>
    </dgm:pt>
    <dgm:pt modelId="{58A01EF5-D58F-49B4-913D-6928510306C9}" type="pres">
      <dgm:prSet presAssocID="{184CE93C-20F4-4F9E-AEC7-041E9ACA0F32}" presName="textBox5e" presStyleLbl="revTx" presStyleIdx="4" presStyleCnt="5">
        <dgm:presLayoutVars>
          <dgm:bulletEnabled val="1"/>
        </dgm:presLayoutVars>
      </dgm:prSet>
      <dgm:spPr/>
      <dgm:t>
        <a:bodyPr/>
        <a:lstStyle/>
        <a:p>
          <a:endParaRPr lang="zh-CN" altLang="en-US"/>
        </a:p>
      </dgm:t>
    </dgm:pt>
  </dgm:ptLst>
  <dgm:cxnLst>
    <dgm:cxn modelId="{DEAA9033-12A6-491C-97C5-652DA281015D}" type="presOf" srcId="{86312B76-08EC-47DB-A4F2-05C4630BC076}" destId="{7114F642-8411-4B55-86AE-B42824641F78}" srcOrd="0" destOrd="0" presId="urn:microsoft.com/office/officeart/2005/8/layout/arrow2"/>
    <dgm:cxn modelId="{A19E0D27-1300-4A7C-9BC2-636C7F8AA889}" type="presOf" srcId="{D8B2E75F-EA60-400F-B9C5-ACCEF0FCDDF0}" destId="{B338EAC5-EA05-4EB0-8B98-D4FB431BEA45}" srcOrd="0" destOrd="0" presId="urn:microsoft.com/office/officeart/2005/8/layout/arrow2"/>
    <dgm:cxn modelId="{091483AC-53F0-4FE8-9F6A-550B00AE59DE}" srcId="{6F6C95AD-2511-4453-8F16-FFD11FBCC44C}" destId="{86312B76-08EC-47DB-A4F2-05C4630BC076}" srcOrd="1" destOrd="0" parTransId="{EAB017B9-B9A3-4712-9D08-62A1FD9058FD}" sibTransId="{C2F2F8EE-699B-444B-BA38-3A96E95E1713}"/>
    <dgm:cxn modelId="{735154B1-82C1-46F9-AD01-4A76E90A523F}" type="presOf" srcId="{E718E268-9A58-4FE1-AE55-44367925034A}" destId="{014D9FDA-1A1E-461D-859D-21850C0B597B}" srcOrd="0" destOrd="0" presId="urn:microsoft.com/office/officeart/2005/8/layout/arrow2"/>
    <dgm:cxn modelId="{8C3C3AC5-726C-4061-B6E6-7FFA776FDAE6}" type="presOf" srcId="{6F6C95AD-2511-4453-8F16-FFD11FBCC44C}" destId="{97B04FAA-F67E-41B4-90E3-2183D5E0D5FB}" srcOrd="0" destOrd="0" presId="urn:microsoft.com/office/officeart/2005/8/layout/arrow2"/>
    <dgm:cxn modelId="{955C296B-DAF2-4031-8AA4-1BAF712E4AF7}" srcId="{6F6C95AD-2511-4453-8F16-FFD11FBCC44C}" destId="{E718E268-9A58-4FE1-AE55-44367925034A}" srcOrd="2" destOrd="0" parTransId="{86CD071A-7057-4C55-B774-C5D7000A81C0}" sibTransId="{A8E5F26A-EFCD-4E24-ACF2-EF08C13C1B43}"/>
    <dgm:cxn modelId="{BB835F3F-2885-4802-B818-33D94DF71BEC}" srcId="{6F6C95AD-2511-4453-8F16-FFD11FBCC44C}" destId="{184CE93C-20F4-4F9E-AEC7-041E9ACA0F32}" srcOrd="4" destOrd="0" parTransId="{C71B0199-2024-4BAD-88D6-EAAAAD891068}" sibTransId="{B9853BFB-A593-43F5-B2B6-CC7D6D5A2F52}"/>
    <dgm:cxn modelId="{547C258F-A9C9-4965-A320-3E2077CE40D3}" srcId="{6F6C95AD-2511-4453-8F16-FFD11FBCC44C}" destId="{D8B2E75F-EA60-400F-B9C5-ACCEF0FCDDF0}" srcOrd="0" destOrd="0" parTransId="{F9ACC6E5-E229-41F4-8DB1-898862F64569}" sibTransId="{B2FA40E3-38C7-45D7-8867-659616C4B337}"/>
    <dgm:cxn modelId="{1E7FC41A-3F26-44C6-AD09-87CE2470DC61}" type="presOf" srcId="{184CE93C-20F4-4F9E-AEC7-041E9ACA0F32}" destId="{58A01EF5-D58F-49B4-913D-6928510306C9}" srcOrd="0" destOrd="0" presId="urn:microsoft.com/office/officeart/2005/8/layout/arrow2"/>
    <dgm:cxn modelId="{44B2F637-A5A6-4958-AF7F-F9E81FEF4871}" srcId="{6F6C95AD-2511-4453-8F16-FFD11FBCC44C}" destId="{DBF92D99-29A5-4EEF-A7B6-6B727A5F1961}" srcOrd="3" destOrd="0" parTransId="{2A89063F-EBAB-43D1-89B7-4E47A2CEF5F7}" sibTransId="{83F9DFBB-CBA9-4EE8-872F-0602205CEB22}"/>
    <dgm:cxn modelId="{D7CF1418-FBBE-4DBC-B8C9-1A4091DDFAB9}" type="presOf" srcId="{DBF92D99-29A5-4EEF-A7B6-6B727A5F1961}" destId="{5F2FB543-3AF9-4E1B-8C3B-1B97BCF5FDA3}" srcOrd="0" destOrd="0" presId="urn:microsoft.com/office/officeart/2005/8/layout/arrow2"/>
    <dgm:cxn modelId="{C8365528-39A9-4891-B17F-605492DCB5BF}" type="presParOf" srcId="{97B04FAA-F67E-41B4-90E3-2183D5E0D5FB}" destId="{8D758D3E-E87B-472B-B115-EA75211A0F75}" srcOrd="0" destOrd="0" presId="urn:microsoft.com/office/officeart/2005/8/layout/arrow2"/>
    <dgm:cxn modelId="{27276D83-68CA-4778-9D33-B902E5F46123}" type="presParOf" srcId="{97B04FAA-F67E-41B4-90E3-2183D5E0D5FB}" destId="{83647C83-96E3-4A84-A175-E40BB17041C4}" srcOrd="1" destOrd="0" presId="urn:microsoft.com/office/officeart/2005/8/layout/arrow2"/>
    <dgm:cxn modelId="{F870DE55-53FC-41BF-AC3B-FAA484C9F511}" type="presParOf" srcId="{83647C83-96E3-4A84-A175-E40BB17041C4}" destId="{56C75EB8-FDA3-4555-98F2-1FC910FC6B49}" srcOrd="0" destOrd="0" presId="urn:microsoft.com/office/officeart/2005/8/layout/arrow2"/>
    <dgm:cxn modelId="{B8EA502E-D0AE-4425-983D-570890AFF28E}" type="presParOf" srcId="{83647C83-96E3-4A84-A175-E40BB17041C4}" destId="{B338EAC5-EA05-4EB0-8B98-D4FB431BEA45}" srcOrd="1" destOrd="0" presId="urn:microsoft.com/office/officeart/2005/8/layout/arrow2"/>
    <dgm:cxn modelId="{38EE0B61-09E4-466C-8027-081D5414D696}" type="presParOf" srcId="{83647C83-96E3-4A84-A175-E40BB17041C4}" destId="{18753371-6E96-4AD0-8763-3C6E1AE260BB}" srcOrd="2" destOrd="0" presId="urn:microsoft.com/office/officeart/2005/8/layout/arrow2"/>
    <dgm:cxn modelId="{95D46966-0684-48F9-87EE-1C2DA402CF90}" type="presParOf" srcId="{83647C83-96E3-4A84-A175-E40BB17041C4}" destId="{7114F642-8411-4B55-86AE-B42824641F78}" srcOrd="3" destOrd="0" presId="urn:microsoft.com/office/officeart/2005/8/layout/arrow2"/>
    <dgm:cxn modelId="{0D6A2552-C594-425D-BD4C-3D2232FA840E}" type="presParOf" srcId="{83647C83-96E3-4A84-A175-E40BB17041C4}" destId="{D6268010-2AD5-438D-85D7-B064B00A7D03}" srcOrd="4" destOrd="0" presId="urn:microsoft.com/office/officeart/2005/8/layout/arrow2"/>
    <dgm:cxn modelId="{D7BEE3C6-B913-42BF-9FBF-640276C5FA41}" type="presParOf" srcId="{83647C83-96E3-4A84-A175-E40BB17041C4}" destId="{014D9FDA-1A1E-461D-859D-21850C0B597B}" srcOrd="5" destOrd="0" presId="urn:microsoft.com/office/officeart/2005/8/layout/arrow2"/>
    <dgm:cxn modelId="{7CB01EF3-ECB4-4C76-BF30-A6073A614300}" type="presParOf" srcId="{83647C83-96E3-4A84-A175-E40BB17041C4}" destId="{A2E2D12A-9836-4128-AD2C-4577C80DCD3B}" srcOrd="6" destOrd="0" presId="urn:microsoft.com/office/officeart/2005/8/layout/arrow2"/>
    <dgm:cxn modelId="{2E00F352-3DE7-4D33-935E-ACA1D06BC797}" type="presParOf" srcId="{83647C83-96E3-4A84-A175-E40BB17041C4}" destId="{5F2FB543-3AF9-4E1B-8C3B-1B97BCF5FDA3}" srcOrd="7" destOrd="0" presId="urn:microsoft.com/office/officeart/2005/8/layout/arrow2"/>
    <dgm:cxn modelId="{BD10C47A-0892-4DC1-8B1B-06CC7FA6911F}" type="presParOf" srcId="{83647C83-96E3-4A84-A175-E40BB17041C4}" destId="{02DC7D2A-D8C7-465E-8324-2EAA8180A4F8}" srcOrd="8" destOrd="0" presId="urn:microsoft.com/office/officeart/2005/8/layout/arrow2"/>
    <dgm:cxn modelId="{6FC78F26-BDF2-4755-A001-51268303AE9A}" type="presParOf" srcId="{83647C83-96E3-4A84-A175-E40BB17041C4}" destId="{58A01EF5-D58F-49B4-913D-6928510306C9}" srcOrd="9"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5536CB-427C-4983-AAB5-044460CEA22E}" type="doc">
      <dgm:prSet loTypeId="urn:microsoft.com/office/officeart/2005/8/layout/process2" loCatId="process" qsTypeId="urn:microsoft.com/office/officeart/2005/8/quickstyle/simple1" qsCatId="simple" csTypeId="urn:microsoft.com/office/officeart/2005/8/colors/accent1_2" csCatId="accent1" phldr="1"/>
      <dgm:spPr/>
    </dgm:pt>
    <dgm:pt modelId="{DA435294-86F1-4820-ABEF-6370B7E16BEE}">
      <dgm:prSet phldrT="[文本]" custT="1"/>
      <dgm:spPr/>
      <dgm:t>
        <a:bodyPr/>
        <a:lstStyle/>
        <a:p>
          <a:r>
            <a:rPr lang="en-US" altLang="zh-CN" sz="2000" dirty="0">
              <a:latin typeface="宋体" panose="02010600030101010101" pitchFamily="2" charset="-122"/>
              <a:ea typeface="宋体" panose="02010600030101010101" pitchFamily="2" charset="-122"/>
            </a:rPr>
            <a:t>VC/PE</a:t>
          </a:r>
          <a:r>
            <a:rPr lang="zh-CN" altLang="en-US" sz="2000" dirty="0">
              <a:latin typeface="宋体" panose="02010600030101010101" pitchFamily="2" charset="-122"/>
              <a:ea typeface="宋体" panose="02010600030101010101" pitchFamily="2" charset="-122"/>
            </a:rPr>
            <a:t>募集资金</a:t>
          </a:r>
          <a:endParaRPr lang="en-US" altLang="zh-CN" sz="20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融资方式和结构，</a:t>
          </a:r>
          <a:r>
            <a:rPr lang="en-US" altLang="zh-CN" sz="1800" dirty="0">
              <a:latin typeface="宋体" panose="02010600030101010101" pitchFamily="2" charset="-122"/>
              <a:ea typeface="宋体" panose="02010600030101010101" pitchFamily="2" charset="-122"/>
            </a:rPr>
            <a:t>LP/GP, </a:t>
          </a:r>
          <a:r>
            <a:rPr lang="zh-CN" altLang="en-US" sz="1800" dirty="0">
              <a:latin typeface="宋体" panose="02010600030101010101" pitchFamily="2" charset="-122"/>
              <a:ea typeface="宋体" panose="02010600030101010101" pitchFamily="2" charset="-122"/>
            </a:rPr>
            <a:t>有限合伙协议，基金的管理，费用和收益分成</a:t>
          </a:r>
        </a:p>
      </dgm:t>
    </dgm:pt>
    <dgm:pt modelId="{A58B1E1C-FEDC-4C61-B126-185340FB55E2}" type="parTrans" cxnId="{9E59E8BC-FCB9-452A-8F46-9ADD155769C6}">
      <dgm:prSet/>
      <dgm:spPr/>
      <dgm:t>
        <a:bodyPr/>
        <a:lstStyle/>
        <a:p>
          <a:endParaRPr lang="zh-CN" altLang="en-US"/>
        </a:p>
      </dgm:t>
    </dgm:pt>
    <dgm:pt modelId="{A1EDEBD5-B6D1-4828-A24C-09D7AB1B4F5F}" type="sibTrans" cxnId="{9E59E8BC-FCB9-452A-8F46-9ADD155769C6}">
      <dgm:prSet/>
      <dgm:spPr/>
      <dgm:t>
        <a:bodyPr/>
        <a:lstStyle/>
        <a:p>
          <a:endParaRPr lang="zh-CN" altLang="en-US"/>
        </a:p>
      </dgm:t>
    </dgm:pt>
    <dgm:pt modelId="{07081861-6ACF-46A4-8C7D-638F1FEA523C}">
      <dgm:prSet phldrT="[文本]" custT="1"/>
      <dgm:spPr/>
      <dgm:t>
        <a:bodyPr/>
        <a:lstStyle/>
        <a:p>
          <a:r>
            <a:rPr lang="zh-CN" altLang="en-US" sz="2000" dirty="0">
              <a:latin typeface="宋体" panose="02010600030101010101" pitchFamily="2" charset="-122"/>
              <a:ea typeface="宋体" panose="02010600030101010101" pitchFamily="2" charset="-122"/>
            </a:rPr>
            <a:t>对被投资公司进行投资，监管，提供价值服务</a:t>
          </a:r>
          <a:endParaRPr lang="en-US" altLang="zh-CN" sz="20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项目选择，尽职调查，公司估值，交易结构，公司治理</a:t>
          </a:r>
          <a:endParaRPr lang="en-US" altLang="zh-CN" sz="1800" dirty="0">
            <a:latin typeface="宋体" panose="02010600030101010101" pitchFamily="2" charset="-122"/>
            <a:ea typeface="宋体" panose="02010600030101010101" pitchFamily="2" charset="-122"/>
          </a:endParaRPr>
        </a:p>
      </dgm:t>
    </dgm:pt>
    <dgm:pt modelId="{E01ED301-F0B0-425D-9E1F-F85E65E77D4F}" type="parTrans" cxnId="{545C5DD7-B1EA-46FA-8E18-3AE6A1255D8D}">
      <dgm:prSet/>
      <dgm:spPr/>
      <dgm:t>
        <a:bodyPr/>
        <a:lstStyle/>
        <a:p>
          <a:endParaRPr lang="zh-CN" altLang="en-US"/>
        </a:p>
      </dgm:t>
    </dgm:pt>
    <dgm:pt modelId="{847C1B37-D666-4871-A2DB-A84466801A7A}" type="sibTrans" cxnId="{545C5DD7-B1EA-46FA-8E18-3AE6A1255D8D}">
      <dgm:prSet/>
      <dgm:spPr/>
      <dgm:t>
        <a:bodyPr/>
        <a:lstStyle/>
        <a:p>
          <a:endParaRPr lang="zh-CN" altLang="en-US"/>
        </a:p>
      </dgm:t>
    </dgm:pt>
    <dgm:pt modelId="{2CFA0354-06A2-4FE2-B99B-06AB4ED5B30F}">
      <dgm:prSet phldrT="[文本]" custT="1"/>
      <dgm:spPr/>
      <dgm:t>
        <a:bodyPr/>
        <a:lstStyle/>
        <a:p>
          <a:r>
            <a:rPr lang="en-US" altLang="zh-CN" sz="2000" dirty="0">
              <a:latin typeface="宋体" panose="02010600030101010101" pitchFamily="2" charset="-122"/>
              <a:ea typeface="宋体" panose="02010600030101010101" pitchFamily="2" charset="-122"/>
            </a:rPr>
            <a:t>VC/PE</a:t>
          </a:r>
          <a:r>
            <a:rPr lang="zh-CN" altLang="en-US" sz="2000" dirty="0">
              <a:latin typeface="宋体" panose="02010600030101010101" pitchFamily="2" charset="-122"/>
              <a:ea typeface="宋体" panose="02010600030101010101" pitchFamily="2" charset="-122"/>
            </a:rPr>
            <a:t>从成功项目推出，并向投资者返还资金</a:t>
          </a:r>
          <a:endParaRPr lang="en-US" altLang="zh-CN" sz="20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撤资渠道和收益</a:t>
          </a:r>
          <a:endParaRPr lang="en-US" altLang="zh-CN" sz="1800" dirty="0">
            <a:latin typeface="宋体" panose="02010600030101010101" pitchFamily="2" charset="-122"/>
            <a:ea typeface="宋体" panose="02010600030101010101" pitchFamily="2" charset="-122"/>
          </a:endParaRPr>
        </a:p>
      </dgm:t>
    </dgm:pt>
    <dgm:pt modelId="{CE95C6D3-9843-4BE6-9166-D32C656C6822}" type="parTrans" cxnId="{B686578A-AA19-41B3-8974-A294EBD00A5F}">
      <dgm:prSet/>
      <dgm:spPr/>
      <dgm:t>
        <a:bodyPr/>
        <a:lstStyle/>
        <a:p>
          <a:endParaRPr lang="zh-CN" altLang="en-US"/>
        </a:p>
      </dgm:t>
    </dgm:pt>
    <dgm:pt modelId="{170FA166-0F85-440A-AB07-C9CF15AF2680}" type="sibTrans" cxnId="{B686578A-AA19-41B3-8974-A294EBD00A5F}">
      <dgm:prSet/>
      <dgm:spPr/>
      <dgm:t>
        <a:bodyPr/>
        <a:lstStyle/>
        <a:p>
          <a:endParaRPr lang="zh-CN" altLang="en-US"/>
        </a:p>
      </dgm:t>
    </dgm:pt>
    <dgm:pt modelId="{42CB38F0-0C43-41CA-8313-91932B1509DB}">
      <dgm:prSet phldrT="[文本]" custT="1"/>
      <dgm:spPr/>
      <dgm:t>
        <a:bodyPr/>
        <a:lstStyle/>
        <a:p>
          <a:r>
            <a:rPr lang="zh-CN" altLang="en-US" sz="2000" dirty="0">
              <a:latin typeface="宋体" panose="02010600030101010101" pitchFamily="2" charset="-122"/>
              <a:ea typeface="宋体" panose="02010600030101010101" pitchFamily="2" charset="-122"/>
            </a:rPr>
            <a:t>新一轮周期</a:t>
          </a:r>
          <a:endParaRPr lang="en-US" altLang="zh-CN" sz="2000" dirty="0">
            <a:latin typeface="宋体" panose="02010600030101010101" pitchFamily="2" charset="-122"/>
            <a:ea typeface="宋体" panose="02010600030101010101" pitchFamily="2" charset="-122"/>
          </a:endParaRPr>
        </a:p>
      </dgm:t>
    </dgm:pt>
    <dgm:pt modelId="{D9EB39A1-02F3-487A-B62C-F7A6F34C89D5}" type="parTrans" cxnId="{3DBA6F9A-5835-4B05-BD71-14A09CB496B5}">
      <dgm:prSet/>
      <dgm:spPr/>
      <dgm:t>
        <a:bodyPr/>
        <a:lstStyle/>
        <a:p>
          <a:endParaRPr lang="zh-CN" altLang="en-US"/>
        </a:p>
      </dgm:t>
    </dgm:pt>
    <dgm:pt modelId="{73B05FA3-0AD2-4409-A1A8-8CDBB9AE4DEB}" type="sibTrans" cxnId="{3DBA6F9A-5835-4B05-BD71-14A09CB496B5}">
      <dgm:prSet/>
      <dgm:spPr/>
      <dgm:t>
        <a:bodyPr/>
        <a:lstStyle/>
        <a:p>
          <a:endParaRPr lang="zh-CN" altLang="en-US"/>
        </a:p>
      </dgm:t>
    </dgm:pt>
    <dgm:pt modelId="{1375BCEC-60FD-46DE-9BD8-91176FD29BCB}" type="pres">
      <dgm:prSet presAssocID="{D15536CB-427C-4983-AAB5-044460CEA22E}" presName="linearFlow" presStyleCnt="0">
        <dgm:presLayoutVars>
          <dgm:resizeHandles val="exact"/>
        </dgm:presLayoutVars>
      </dgm:prSet>
      <dgm:spPr/>
    </dgm:pt>
    <dgm:pt modelId="{76B2595B-3C74-4C43-B5F2-D7FBBD4EDCB3}" type="pres">
      <dgm:prSet presAssocID="{DA435294-86F1-4820-ABEF-6370B7E16BEE}" presName="node" presStyleLbl="node1" presStyleIdx="0" presStyleCnt="4" custScaleX="441636">
        <dgm:presLayoutVars>
          <dgm:bulletEnabled val="1"/>
        </dgm:presLayoutVars>
      </dgm:prSet>
      <dgm:spPr/>
      <dgm:t>
        <a:bodyPr/>
        <a:lstStyle/>
        <a:p>
          <a:endParaRPr lang="zh-CN" altLang="en-US"/>
        </a:p>
      </dgm:t>
    </dgm:pt>
    <dgm:pt modelId="{3816A464-54FC-481A-A905-63D2E0E9663A}" type="pres">
      <dgm:prSet presAssocID="{A1EDEBD5-B6D1-4828-A24C-09D7AB1B4F5F}" presName="sibTrans" presStyleLbl="sibTrans2D1" presStyleIdx="0" presStyleCnt="3"/>
      <dgm:spPr/>
      <dgm:t>
        <a:bodyPr/>
        <a:lstStyle/>
        <a:p>
          <a:endParaRPr lang="zh-CN" altLang="en-US"/>
        </a:p>
      </dgm:t>
    </dgm:pt>
    <dgm:pt modelId="{843FDEDC-70DD-45CE-95A0-F72AF196FC5E}" type="pres">
      <dgm:prSet presAssocID="{A1EDEBD5-B6D1-4828-A24C-09D7AB1B4F5F}" presName="connectorText" presStyleLbl="sibTrans2D1" presStyleIdx="0" presStyleCnt="3"/>
      <dgm:spPr/>
      <dgm:t>
        <a:bodyPr/>
        <a:lstStyle/>
        <a:p>
          <a:endParaRPr lang="zh-CN" altLang="en-US"/>
        </a:p>
      </dgm:t>
    </dgm:pt>
    <dgm:pt modelId="{54137E1F-3A98-47AA-9073-B073C003EF86}" type="pres">
      <dgm:prSet presAssocID="{07081861-6ACF-46A4-8C7D-638F1FEA523C}" presName="node" presStyleLbl="node1" presStyleIdx="1" presStyleCnt="4" custScaleX="443489">
        <dgm:presLayoutVars>
          <dgm:bulletEnabled val="1"/>
        </dgm:presLayoutVars>
      </dgm:prSet>
      <dgm:spPr/>
      <dgm:t>
        <a:bodyPr/>
        <a:lstStyle/>
        <a:p>
          <a:endParaRPr lang="zh-CN" altLang="en-US"/>
        </a:p>
      </dgm:t>
    </dgm:pt>
    <dgm:pt modelId="{D823468C-AC1B-4EB9-847F-0AC9D1D00DE3}" type="pres">
      <dgm:prSet presAssocID="{847C1B37-D666-4871-A2DB-A84466801A7A}" presName="sibTrans" presStyleLbl="sibTrans2D1" presStyleIdx="1" presStyleCnt="3"/>
      <dgm:spPr/>
      <dgm:t>
        <a:bodyPr/>
        <a:lstStyle/>
        <a:p>
          <a:endParaRPr lang="zh-CN" altLang="en-US"/>
        </a:p>
      </dgm:t>
    </dgm:pt>
    <dgm:pt modelId="{4D8877D8-18CE-41F4-AD28-1A0C1B4C86A4}" type="pres">
      <dgm:prSet presAssocID="{847C1B37-D666-4871-A2DB-A84466801A7A}" presName="connectorText" presStyleLbl="sibTrans2D1" presStyleIdx="1" presStyleCnt="3"/>
      <dgm:spPr/>
      <dgm:t>
        <a:bodyPr/>
        <a:lstStyle/>
        <a:p>
          <a:endParaRPr lang="zh-CN" altLang="en-US"/>
        </a:p>
      </dgm:t>
    </dgm:pt>
    <dgm:pt modelId="{69C608E5-7A88-4987-8E47-BFD73F14D82A}" type="pres">
      <dgm:prSet presAssocID="{2CFA0354-06A2-4FE2-B99B-06AB4ED5B30F}" presName="node" presStyleLbl="node1" presStyleIdx="2" presStyleCnt="4" custScaleX="444416">
        <dgm:presLayoutVars>
          <dgm:bulletEnabled val="1"/>
        </dgm:presLayoutVars>
      </dgm:prSet>
      <dgm:spPr/>
      <dgm:t>
        <a:bodyPr/>
        <a:lstStyle/>
        <a:p>
          <a:endParaRPr lang="zh-CN" altLang="en-US"/>
        </a:p>
      </dgm:t>
    </dgm:pt>
    <dgm:pt modelId="{9A022035-5545-4123-8C08-2F8EC8E9F535}" type="pres">
      <dgm:prSet presAssocID="{170FA166-0F85-440A-AB07-C9CF15AF2680}" presName="sibTrans" presStyleLbl="sibTrans2D1" presStyleIdx="2" presStyleCnt="3"/>
      <dgm:spPr/>
      <dgm:t>
        <a:bodyPr/>
        <a:lstStyle/>
        <a:p>
          <a:endParaRPr lang="zh-CN" altLang="en-US"/>
        </a:p>
      </dgm:t>
    </dgm:pt>
    <dgm:pt modelId="{A36644DA-8180-47FD-9F2B-593FE4906F18}" type="pres">
      <dgm:prSet presAssocID="{170FA166-0F85-440A-AB07-C9CF15AF2680}" presName="connectorText" presStyleLbl="sibTrans2D1" presStyleIdx="2" presStyleCnt="3"/>
      <dgm:spPr/>
      <dgm:t>
        <a:bodyPr/>
        <a:lstStyle/>
        <a:p>
          <a:endParaRPr lang="zh-CN" altLang="en-US"/>
        </a:p>
      </dgm:t>
    </dgm:pt>
    <dgm:pt modelId="{97C9CC03-2DC1-42DE-9A9F-F5D8B0601CB3}" type="pres">
      <dgm:prSet presAssocID="{42CB38F0-0C43-41CA-8313-91932B1509DB}" presName="node" presStyleLbl="node1" presStyleIdx="3" presStyleCnt="4" custScaleX="449050">
        <dgm:presLayoutVars>
          <dgm:bulletEnabled val="1"/>
        </dgm:presLayoutVars>
      </dgm:prSet>
      <dgm:spPr/>
      <dgm:t>
        <a:bodyPr/>
        <a:lstStyle/>
        <a:p>
          <a:endParaRPr lang="zh-CN" altLang="en-US"/>
        </a:p>
      </dgm:t>
    </dgm:pt>
  </dgm:ptLst>
  <dgm:cxnLst>
    <dgm:cxn modelId="{38FCCD41-3056-4DC7-9AAC-52E6057CA931}" type="presOf" srcId="{A1EDEBD5-B6D1-4828-A24C-09D7AB1B4F5F}" destId="{3816A464-54FC-481A-A905-63D2E0E9663A}" srcOrd="0" destOrd="0" presId="urn:microsoft.com/office/officeart/2005/8/layout/process2"/>
    <dgm:cxn modelId="{62976DBA-3B16-4B2D-A668-6CC808F82009}" type="presOf" srcId="{07081861-6ACF-46A4-8C7D-638F1FEA523C}" destId="{54137E1F-3A98-47AA-9073-B073C003EF86}" srcOrd="0" destOrd="0" presId="urn:microsoft.com/office/officeart/2005/8/layout/process2"/>
    <dgm:cxn modelId="{16860BE5-C666-4A87-855E-8B2C49A8C610}" type="presOf" srcId="{42CB38F0-0C43-41CA-8313-91932B1509DB}" destId="{97C9CC03-2DC1-42DE-9A9F-F5D8B0601CB3}" srcOrd="0" destOrd="0" presId="urn:microsoft.com/office/officeart/2005/8/layout/process2"/>
    <dgm:cxn modelId="{15B059AC-4E39-4AAE-B485-CBD80082A794}" type="presOf" srcId="{D15536CB-427C-4983-AAB5-044460CEA22E}" destId="{1375BCEC-60FD-46DE-9BD8-91176FD29BCB}" srcOrd="0" destOrd="0" presId="urn:microsoft.com/office/officeart/2005/8/layout/process2"/>
    <dgm:cxn modelId="{3DBA6F9A-5835-4B05-BD71-14A09CB496B5}" srcId="{D15536CB-427C-4983-AAB5-044460CEA22E}" destId="{42CB38F0-0C43-41CA-8313-91932B1509DB}" srcOrd="3" destOrd="0" parTransId="{D9EB39A1-02F3-487A-B62C-F7A6F34C89D5}" sibTransId="{73B05FA3-0AD2-4409-A1A8-8CDBB9AE4DEB}"/>
    <dgm:cxn modelId="{62FB57BA-697B-4A88-805A-EFE307F542C4}" type="presOf" srcId="{170FA166-0F85-440A-AB07-C9CF15AF2680}" destId="{9A022035-5545-4123-8C08-2F8EC8E9F535}" srcOrd="0" destOrd="0" presId="urn:microsoft.com/office/officeart/2005/8/layout/process2"/>
    <dgm:cxn modelId="{9E59E8BC-FCB9-452A-8F46-9ADD155769C6}" srcId="{D15536CB-427C-4983-AAB5-044460CEA22E}" destId="{DA435294-86F1-4820-ABEF-6370B7E16BEE}" srcOrd="0" destOrd="0" parTransId="{A58B1E1C-FEDC-4C61-B126-185340FB55E2}" sibTransId="{A1EDEBD5-B6D1-4828-A24C-09D7AB1B4F5F}"/>
    <dgm:cxn modelId="{6C8A679A-7AC7-47EA-BBBA-BE237B04FE60}" type="presOf" srcId="{2CFA0354-06A2-4FE2-B99B-06AB4ED5B30F}" destId="{69C608E5-7A88-4987-8E47-BFD73F14D82A}" srcOrd="0" destOrd="0" presId="urn:microsoft.com/office/officeart/2005/8/layout/process2"/>
    <dgm:cxn modelId="{545C5DD7-B1EA-46FA-8E18-3AE6A1255D8D}" srcId="{D15536CB-427C-4983-AAB5-044460CEA22E}" destId="{07081861-6ACF-46A4-8C7D-638F1FEA523C}" srcOrd="1" destOrd="0" parTransId="{E01ED301-F0B0-425D-9E1F-F85E65E77D4F}" sibTransId="{847C1B37-D666-4871-A2DB-A84466801A7A}"/>
    <dgm:cxn modelId="{155627E8-F264-422B-BF5A-BC84AB9EA97E}" type="presOf" srcId="{847C1B37-D666-4871-A2DB-A84466801A7A}" destId="{4D8877D8-18CE-41F4-AD28-1A0C1B4C86A4}" srcOrd="1" destOrd="0" presId="urn:microsoft.com/office/officeart/2005/8/layout/process2"/>
    <dgm:cxn modelId="{D1408E60-7EB5-4802-8112-61E25892F89E}" type="presOf" srcId="{A1EDEBD5-B6D1-4828-A24C-09D7AB1B4F5F}" destId="{843FDEDC-70DD-45CE-95A0-F72AF196FC5E}" srcOrd="1" destOrd="0" presId="urn:microsoft.com/office/officeart/2005/8/layout/process2"/>
    <dgm:cxn modelId="{B686578A-AA19-41B3-8974-A294EBD00A5F}" srcId="{D15536CB-427C-4983-AAB5-044460CEA22E}" destId="{2CFA0354-06A2-4FE2-B99B-06AB4ED5B30F}" srcOrd="2" destOrd="0" parTransId="{CE95C6D3-9843-4BE6-9166-D32C656C6822}" sibTransId="{170FA166-0F85-440A-AB07-C9CF15AF2680}"/>
    <dgm:cxn modelId="{212820A5-0E4A-4C50-96F0-311CE7E28399}" type="presOf" srcId="{847C1B37-D666-4871-A2DB-A84466801A7A}" destId="{D823468C-AC1B-4EB9-847F-0AC9D1D00DE3}" srcOrd="0" destOrd="0" presId="urn:microsoft.com/office/officeart/2005/8/layout/process2"/>
    <dgm:cxn modelId="{6FC5377A-B6B3-4BCF-8C1F-BB42BCE7B7F2}" type="presOf" srcId="{170FA166-0F85-440A-AB07-C9CF15AF2680}" destId="{A36644DA-8180-47FD-9F2B-593FE4906F18}" srcOrd="1" destOrd="0" presId="urn:microsoft.com/office/officeart/2005/8/layout/process2"/>
    <dgm:cxn modelId="{6C57391A-178D-4F7B-9EDA-5DC790520670}" type="presOf" srcId="{DA435294-86F1-4820-ABEF-6370B7E16BEE}" destId="{76B2595B-3C74-4C43-B5F2-D7FBBD4EDCB3}" srcOrd="0" destOrd="0" presId="urn:microsoft.com/office/officeart/2005/8/layout/process2"/>
    <dgm:cxn modelId="{40DA4E1D-9381-49B0-A0B7-97104671B00C}" type="presParOf" srcId="{1375BCEC-60FD-46DE-9BD8-91176FD29BCB}" destId="{76B2595B-3C74-4C43-B5F2-D7FBBD4EDCB3}" srcOrd="0" destOrd="0" presId="urn:microsoft.com/office/officeart/2005/8/layout/process2"/>
    <dgm:cxn modelId="{C8FA6962-3DF2-42CE-9A3C-8DC141B0B809}" type="presParOf" srcId="{1375BCEC-60FD-46DE-9BD8-91176FD29BCB}" destId="{3816A464-54FC-481A-A905-63D2E0E9663A}" srcOrd="1" destOrd="0" presId="urn:microsoft.com/office/officeart/2005/8/layout/process2"/>
    <dgm:cxn modelId="{693DB678-EF97-455F-8532-708F5F07A49F}" type="presParOf" srcId="{3816A464-54FC-481A-A905-63D2E0E9663A}" destId="{843FDEDC-70DD-45CE-95A0-F72AF196FC5E}" srcOrd="0" destOrd="0" presId="urn:microsoft.com/office/officeart/2005/8/layout/process2"/>
    <dgm:cxn modelId="{21AEA0EE-80A6-4E86-97FA-DC9FC2019A3F}" type="presParOf" srcId="{1375BCEC-60FD-46DE-9BD8-91176FD29BCB}" destId="{54137E1F-3A98-47AA-9073-B073C003EF86}" srcOrd="2" destOrd="0" presId="urn:microsoft.com/office/officeart/2005/8/layout/process2"/>
    <dgm:cxn modelId="{AA222316-37C8-4210-ABAF-817643070935}" type="presParOf" srcId="{1375BCEC-60FD-46DE-9BD8-91176FD29BCB}" destId="{D823468C-AC1B-4EB9-847F-0AC9D1D00DE3}" srcOrd="3" destOrd="0" presId="urn:microsoft.com/office/officeart/2005/8/layout/process2"/>
    <dgm:cxn modelId="{7B5FE685-0168-485E-A572-7B9C26D2984D}" type="presParOf" srcId="{D823468C-AC1B-4EB9-847F-0AC9D1D00DE3}" destId="{4D8877D8-18CE-41F4-AD28-1A0C1B4C86A4}" srcOrd="0" destOrd="0" presId="urn:microsoft.com/office/officeart/2005/8/layout/process2"/>
    <dgm:cxn modelId="{B7480130-9503-4AF5-A943-49A83CEEAB12}" type="presParOf" srcId="{1375BCEC-60FD-46DE-9BD8-91176FD29BCB}" destId="{69C608E5-7A88-4987-8E47-BFD73F14D82A}" srcOrd="4" destOrd="0" presId="urn:microsoft.com/office/officeart/2005/8/layout/process2"/>
    <dgm:cxn modelId="{8D3C1427-C964-457F-B366-216F8FDE50C3}" type="presParOf" srcId="{1375BCEC-60FD-46DE-9BD8-91176FD29BCB}" destId="{9A022035-5545-4123-8C08-2F8EC8E9F535}" srcOrd="5" destOrd="0" presId="urn:microsoft.com/office/officeart/2005/8/layout/process2"/>
    <dgm:cxn modelId="{200EF835-A9D5-40AF-83AA-61A1FA126BEB}" type="presParOf" srcId="{9A022035-5545-4123-8C08-2F8EC8E9F535}" destId="{A36644DA-8180-47FD-9F2B-593FE4906F18}" srcOrd="0" destOrd="0" presId="urn:microsoft.com/office/officeart/2005/8/layout/process2"/>
    <dgm:cxn modelId="{842ADDD2-D3F5-4884-9FC6-BAED5A778838}" type="presParOf" srcId="{1375BCEC-60FD-46DE-9BD8-91176FD29BCB}" destId="{97C9CC03-2DC1-42DE-9A9F-F5D8B0601CB3}"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6C95AD-2511-4453-8F16-FFD11FBCC44C}" type="doc">
      <dgm:prSet loTypeId="urn:microsoft.com/office/officeart/2005/8/layout/arrow2" loCatId="process" qsTypeId="urn:microsoft.com/office/officeart/2005/8/quickstyle/simple1" qsCatId="simple" csTypeId="urn:microsoft.com/office/officeart/2005/8/colors/accent2_1" csCatId="accent2" phldr="1"/>
      <dgm:spPr/>
    </dgm:pt>
    <dgm:pt modelId="{D8B2E75F-EA60-400F-B9C5-ACCEF0FCDDF0}">
      <dgm:prSet phldrT="[文本]" custT="1"/>
      <dgm:spPr/>
      <dgm:t>
        <a:bodyPr/>
        <a:lstStyle/>
        <a:p>
          <a:r>
            <a:rPr lang="zh-CN" altLang="en-US" sz="1800" b="0" dirty="0">
              <a:solidFill>
                <a:schemeClr val="tx1"/>
              </a:solidFill>
              <a:latin typeface="宋体" panose="02010600030101010101" pitchFamily="2" charset="-122"/>
              <a:ea typeface="宋体" panose="02010600030101010101" pitchFamily="2" charset="-122"/>
            </a:rPr>
            <a:t>企业成立不久，第一次募集资金，股票价格为每股</a:t>
          </a:r>
          <a:r>
            <a:rPr lang="en-US" altLang="zh-CN" sz="1800" b="0" dirty="0">
              <a:solidFill>
                <a:schemeClr val="tx1"/>
              </a:solidFill>
              <a:latin typeface="宋体" panose="02010600030101010101" pitchFamily="2" charset="-122"/>
              <a:ea typeface="宋体" panose="02010600030101010101" pitchFamily="2" charset="-122"/>
            </a:rPr>
            <a:t>5</a:t>
          </a:r>
          <a:r>
            <a:rPr lang="zh-CN" altLang="en-US" sz="1800" b="0" dirty="0">
              <a:solidFill>
                <a:schemeClr val="tx1"/>
              </a:solidFill>
              <a:latin typeface="宋体" panose="02010600030101010101" pitchFamily="2" charset="-122"/>
              <a:ea typeface="宋体" panose="02010600030101010101" pitchFamily="2" charset="-122"/>
            </a:rPr>
            <a:t>元</a:t>
          </a:r>
        </a:p>
      </dgm:t>
    </dgm:pt>
    <dgm:pt modelId="{F9ACC6E5-E229-41F4-8DB1-898862F64569}" type="parTrans" cxnId="{547C258F-A9C9-4965-A320-3E2077CE40D3}">
      <dgm:prSet/>
      <dgm:spPr/>
      <dgm:t>
        <a:bodyPr/>
        <a:lstStyle/>
        <a:p>
          <a:endParaRPr lang="zh-CN" altLang="en-US"/>
        </a:p>
      </dgm:t>
    </dgm:pt>
    <dgm:pt modelId="{B2FA40E3-38C7-45D7-8867-659616C4B337}" type="sibTrans" cxnId="{547C258F-A9C9-4965-A320-3E2077CE40D3}">
      <dgm:prSet/>
      <dgm:spPr/>
      <dgm:t>
        <a:bodyPr/>
        <a:lstStyle/>
        <a:p>
          <a:endParaRPr lang="zh-CN" altLang="en-US"/>
        </a:p>
      </dgm:t>
    </dgm:pt>
    <dgm:pt modelId="{86312B76-08EC-47DB-A4F2-05C4630BC076}">
      <dgm:prSet phldrT="[文本]" custT="1"/>
      <dgm:spPr/>
      <dgm:t>
        <a:bodyPr/>
        <a:lstStyle/>
        <a:p>
          <a:r>
            <a:rPr lang="zh-CN" altLang="en-US" sz="1800" b="0" dirty="0">
              <a:solidFill>
                <a:schemeClr val="tx1"/>
              </a:solidFill>
              <a:latin typeface="宋体" panose="02010600030101010101" pitchFamily="2" charset="-122"/>
              <a:ea typeface="宋体" panose="02010600030101010101" pitchFamily="2" charset="-122"/>
            </a:rPr>
            <a:t>企业项目研发成功，第二轮募集资金，股票价格为每股</a:t>
          </a:r>
          <a:r>
            <a:rPr lang="en-US" altLang="zh-CN" sz="1800" b="0" dirty="0">
              <a:solidFill>
                <a:schemeClr val="tx1"/>
              </a:solidFill>
              <a:latin typeface="宋体" panose="02010600030101010101" pitchFamily="2" charset="-122"/>
              <a:ea typeface="宋体" panose="02010600030101010101" pitchFamily="2" charset="-122"/>
            </a:rPr>
            <a:t>20</a:t>
          </a:r>
          <a:r>
            <a:rPr lang="zh-CN" altLang="en-US" sz="1800" b="0" dirty="0">
              <a:solidFill>
                <a:schemeClr val="tx1"/>
              </a:solidFill>
              <a:latin typeface="宋体" panose="02010600030101010101" pitchFamily="2" charset="-122"/>
              <a:ea typeface="宋体" panose="02010600030101010101" pitchFamily="2" charset="-122"/>
            </a:rPr>
            <a:t>元</a:t>
          </a:r>
        </a:p>
      </dgm:t>
    </dgm:pt>
    <dgm:pt modelId="{EAB017B9-B9A3-4712-9D08-62A1FD9058FD}" type="parTrans" cxnId="{091483AC-53F0-4FE8-9F6A-550B00AE59DE}">
      <dgm:prSet/>
      <dgm:spPr/>
      <dgm:t>
        <a:bodyPr/>
        <a:lstStyle/>
        <a:p>
          <a:endParaRPr lang="zh-CN" altLang="en-US"/>
        </a:p>
      </dgm:t>
    </dgm:pt>
    <dgm:pt modelId="{C2F2F8EE-699B-444B-BA38-3A96E95E1713}" type="sibTrans" cxnId="{091483AC-53F0-4FE8-9F6A-550B00AE59DE}">
      <dgm:prSet/>
      <dgm:spPr/>
      <dgm:t>
        <a:bodyPr/>
        <a:lstStyle/>
        <a:p>
          <a:endParaRPr lang="zh-CN" altLang="en-US"/>
        </a:p>
      </dgm:t>
    </dgm:pt>
    <dgm:pt modelId="{E718E268-9A58-4FE1-AE55-44367925034A}">
      <dgm:prSet phldrT="[文本]" custT="1"/>
      <dgm:spPr/>
      <dgm:t>
        <a:bodyPr/>
        <a:lstStyle/>
        <a:p>
          <a:r>
            <a:rPr lang="zh-CN" altLang="en-US" sz="1800" b="0" dirty="0">
              <a:solidFill>
                <a:schemeClr val="tx1"/>
              </a:solidFill>
              <a:latin typeface="宋体" panose="02010600030101010101" pitchFamily="2" charset="-122"/>
              <a:ea typeface="宋体" panose="02010600030101010101" pitchFamily="2" charset="-122"/>
            </a:rPr>
            <a:t>企业成功上市，股票价格为每股</a:t>
          </a:r>
          <a:r>
            <a:rPr lang="en-US" altLang="zh-CN" sz="1800" b="0" dirty="0">
              <a:solidFill>
                <a:schemeClr val="tx1"/>
              </a:solidFill>
              <a:latin typeface="宋体" panose="02010600030101010101" pitchFamily="2" charset="-122"/>
              <a:ea typeface="宋体" panose="02010600030101010101" pitchFamily="2" charset="-122"/>
            </a:rPr>
            <a:t>60</a:t>
          </a:r>
          <a:r>
            <a:rPr lang="zh-CN" altLang="en-US" sz="1800" b="0" dirty="0">
              <a:solidFill>
                <a:schemeClr val="tx1"/>
              </a:solidFill>
              <a:latin typeface="宋体" panose="02010600030101010101" pitchFamily="2" charset="-122"/>
              <a:ea typeface="宋体" panose="02010600030101010101" pitchFamily="2" charset="-122"/>
            </a:rPr>
            <a:t>元</a:t>
          </a:r>
        </a:p>
      </dgm:t>
    </dgm:pt>
    <dgm:pt modelId="{86CD071A-7057-4C55-B774-C5D7000A81C0}" type="parTrans" cxnId="{955C296B-DAF2-4031-8AA4-1BAF712E4AF7}">
      <dgm:prSet/>
      <dgm:spPr/>
      <dgm:t>
        <a:bodyPr/>
        <a:lstStyle/>
        <a:p>
          <a:endParaRPr lang="zh-CN" altLang="en-US"/>
        </a:p>
      </dgm:t>
    </dgm:pt>
    <dgm:pt modelId="{A8E5F26A-EFCD-4E24-ACF2-EF08C13C1B43}" type="sibTrans" cxnId="{955C296B-DAF2-4031-8AA4-1BAF712E4AF7}">
      <dgm:prSet/>
      <dgm:spPr/>
      <dgm:t>
        <a:bodyPr/>
        <a:lstStyle/>
        <a:p>
          <a:endParaRPr lang="zh-CN" altLang="en-US"/>
        </a:p>
      </dgm:t>
    </dgm:pt>
    <dgm:pt modelId="{97B04FAA-F67E-41B4-90E3-2183D5E0D5FB}" type="pres">
      <dgm:prSet presAssocID="{6F6C95AD-2511-4453-8F16-FFD11FBCC44C}" presName="arrowDiagram" presStyleCnt="0">
        <dgm:presLayoutVars>
          <dgm:chMax val="5"/>
          <dgm:dir/>
          <dgm:resizeHandles val="exact"/>
        </dgm:presLayoutVars>
      </dgm:prSet>
      <dgm:spPr/>
    </dgm:pt>
    <dgm:pt modelId="{8D758D3E-E87B-472B-B115-EA75211A0F75}" type="pres">
      <dgm:prSet presAssocID="{6F6C95AD-2511-4453-8F16-FFD11FBCC44C}" presName="arrow" presStyleLbl="bgShp" presStyleIdx="0" presStyleCnt="1" custLinFactNeighborX="-24604" custLinFactNeighborY="-5310"/>
      <dgm:spPr/>
    </dgm:pt>
    <dgm:pt modelId="{4043D863-9C8C-4992-9E88-3B974FDD548E}" type="pres">
      <dgm:prSet presAssocID="{6F6C95AD-2511-4453-8F16-FFD11FBCC44C}" presName="arrowDiagram3" presStyleCnt="0"/>
      <dgm:spPr/>
    </dgm:pt>
    <dgm:pt modelId="{F2F56449-9005-4899-96BF-A4F83F865D40}" type="pres">
      <dgm:prSet presAssocID="{D8B2E75F-EA60-400F-B9C5-ACCEF0FCDDF0}" presName="bullet3a" presStyleLbl="node1" presStyleIdx="0" presStyleCnt="3"/>
      <dgm:spPr/>
    </dgm:pt>
    <dgm:pt modelId="{F0742ADD-CB69-47CF-958E-1D13DFF4A609}" type="pres">
      <dgm:prSet presAssocID="{D8B2E75F-EA60-400F-B9C5-ACCEF0FCDDF0}" presName="textBox3a" presStyleLbl="revTx" presStyleIdx="0" presStyleCnt="3">
        <dgm:presLayoutVars>
          <dgm:bulletEnabled val="1"/>
        </dgm:presLayoutVars>
      </dgm:prSet>
      <dgm:spPr/>
      <dgm:t>
        <a:bodyPr/>
        <a:lstStyle/>
        <a:p>
          <a:endParaRPr lang="zh-CN" altLang="en-US"/>
        </a:p>
      </dgm:t>
    </dgm:pt>
    <dgm:pt modelId="{65CCD194-4AF3-4A4F-8034-C9C6C62025EF}" type="pres">
      <dgm:prSet presAssocID="{86312B76-08EC-47DB-A4F2-05C4630BC076}" presName="bullet3b" presStyleLbl="node1" presStyleIdx="1" presStyleCnt="3"/>
      <dgm:spPr/>
    </dgm:pt>
    <dgm:pt modelId="{2BC014A9-6F55-4D77-A574-D0886817BBA3}" type="pres">
      <dgm:prSet presAssocID="{86312B76-08EC-47DB-A4F2-05C4630BC076}" presName="textBox3b" presStyleLbl="revTx" presStyleIdx="1" presStyleCnt="3">
        <dgm:presLayoutVars>
          <dgm:bulletEnabled val="1"/>
        </dgm:presLayoutVars>
      </dgm:prSet>
      <dgm:spPr/>
      <dgm:t>
        <a:bodyPr/>
        <a:lstStyle/>
        <a:p>
          <a:endParaRPr lang="zh-CN" altLang="en-US"/>
        </a:p>
      </dgm:t>
    </dgm:pt>
    <dgm:pt modelId="{E248C24C-0769-4A72-97FB-912249048333}" type="pres">
      <dgm:prSet presAssocID="{E718E268-9A58-4FE1-AE55-44367925034A}" presName="bullet3c" presStyleLbl="node1" presStyleIdx="2" presStyleCnt="3"/>
      <dgm:spPr/>
    </dgm:pt>
    <dgm:pt modelId="{A2F8BB40-462C-43A4-9989-4A27BBA90F9C}" type="pres">
      <dgm:prSet presAssocID="{E718E268-9A58-4FE1-AE55-44367925034A}" presName="textBox3c" presStyleLbl="revTx" presStyleIdx="2" presStyleCnt="3">
        <dgm:presLayoutVars>
          <dgm:bulletEnabled val="1"/>
        </dgm:presLayoutVars>
      </dgm:prSet>
      <dgm:spPr/>
      <dgm:t>
        <a:bodyPr/>
        <a:lstStyle/>
        <a:p>
          <a:endParaRPr lang="zh-CN" altLang="en-US"/>
        </a:p>
      </dgm:t>
    </dgm:pt>
  </dgm:ptLst>
  <dgm:cxnLst>
    <dgm:cxn modelId="{8C3C3AC5-726C-4061-B6E6-7FFA776FDAE6}" type="presOf" srcId="{6F6C95AD-2511-4453-8F16-FFD11FBCC44C}" destId="{97B04FAA-F67E-41B4-90E3-2183D5E0D5FB}" srcOrd="0" destOrd="0" presId="urn:microsoft.com/office/officeart/2005/8/layout/arrow2"/>
    <dgm:cxn modelId="{AF348516-5B5D-420A-AC53-7B72DDB6BAB7}" type="presOf" srcId="{E718E268-9A58-4FE1-AE55-44367925034A}" destId="{A2F8BB40-462C-43A4-9989-4A27BBA90F9C}" srcOrd="0" destOrd="0" presId="urn:microsoft.com/office/officeart/2005/8/layout/arrow2"/>
    <dgm:cxn modelId="{547C258F-A9C9-4965-A320-3E2077CE40D3}" srcId="{6F6C95AD-2511-4453-8F16-FFD11FBCC44C}" destId="{D8B2E75F-EA60-400F-B9C5-ACCEF0FCDDF0}" srcOrd="0" destOrd="0" parTransId="{F9ACC6E5-E229-41F4-8DB1-898862F64569}" sibTransId="{B2FA40E3-38C7-45D7-8867-659616C4B337}"/>
    <dgm:cxn modelId="{423E2C07-6110-43A2-9F19-1476EA04F4E1}" type="presOf" srcId="{86312B76-08EC-47DB-A4F2-05C4630BC076}" destId="{2BC014A9-6F55-4D77-A574-D0886817BBA3}" srcOrd="0" destOrd="0" presId="urn:microsoft.com/office/officeart/2005/8/layout/arrow2"/>
    <dgm:cxn modelId="{955C296B-DAF2-4031-8AA4-1BAF712E4AF7}" srcId="{6F6C95AD-2511-4453-8F16-FFD11FBCC44C}" destId="{E718E268-9A58-4FE1-AE55-44367925034A}" srcOrd="2" destOrd="0" parTransId="{86CD071A-7057-4C55-B774-C5D7000A81C0}" sibTransId="{A8E5F26A-EFCD-4E24-ACF2-EF08C13C1B43}"/>
    <dgm:cxn modelId="{091483AC-53F0-4FE8-9F6A-550B00AE59DE}" srcId="{6F6C95AD-2511-4453-8F16-FFD11FBCC44C}" destId="{86312B76-08EC-47DB-A4F2-05C4630BC076}" srcOrd="1" destOrd="0" parTransId="{EAB017B9-B9A3-4712-9D08-62A1FD9058FD}" sibTransId="{C2F2F8EE-699B-444B-BA38-3A96E95E1713}"/>
    <dgm:cxn modelId="{A2394A8A-38F3-4B03-BD8B-3EAF1BCAFE6A}" type="presOf" srcId="{D8B2E75F-EA60-400F-B9C5-ACCEF0FCDDF0}" destId="{F0742ADD-CB69-47CF-958E-1D13DFF4A609}" srcOrd="0" destOrd="0" presId="urn:microsoft.com/office/officeart/2005/8/layout/arrow2"/>
    <dgm:cxn modelId="{C8365528-39A9-4891-B17F-605492DCB5BF}" type="presParOf" srcId="{97B04FAA-F67E-41B4-90E3-2183D5E0D5FB}" destId="{8D758D3E-E87B-472B-B115-EA75211A0F75}" srcOrd="0" destOrd="0" presId="urn:microsoft.com/office/officeart/2005/8/layout/arrow2"/>
    <dgm:cxn modelId="{FB1D7B82-D5CE-468B-904F-E55424680115}" type="presParOf" srcId="{97B04FAA-F67E-41B4-90E3-2183D5E0D5FB}" destId="{4043D863-9C8C-4992-9E88-3B974FDD548E}" srcOrd="1" destOrd="0" presId="urn:microsoft.com/office/officeart/2005/8/layout/arrow2"/>
    <dgm:cxn modelId="{A88E28D9-22B1-4144-BED9-0F49936D0D17}" type="presParOf" srcId="{4043D863-9C8C-4992-9E88-3B974FDD548E}" destId="{F2F56449-9005-4899-96BF-A4F83F865D40}" srcOrd="0" destOrd="0" presId="urn:microsoft.com/office/officeart/2005/8/layout/arrow2"/>
    <dgm:cxn modelId="{55C1A216-DBB3-4195-8A47-BC5B9A4E39FF}" type="presParOf" srcId="{4043D863-9C8C-4992-9E88-3B974FDD548E}" destId="{F0742ADD-CB69-47CF-958E-1D13DFF4A609}" srcOrd="1" destOrd="0" presId="urn:microsoft.com/office/officeart/2005/8/layout/arrow2"/>
    <dgm:cxn modelId="{3B4F7386-A9DF-4E60-921A-53F085A35FEF}" type="presParOf" srcId="{4043D863-9C8C-4992-9E88-3B974FDD548E}" destId="{65CCD194-4AF3-4A4F-8034-C9C6C62025EF}" srcOrd="2" destOrd="0" presId="urn:microsoft.com/office/officeart/2005/8/layout/arrow2"/>
    <dgm:cxn modelId="{0ACC643E-3BCD-44CA-BAB8-B5E85D79C3D4}" type="presParOf" srcId="{4043D863-9C8C-4992-9E88-3B974FDD548E}" destId="{2BC014A9-6F55-4D77-A574-D0886817BBA3}" srcOrd="3" destOrd="0" presId="urn:microsoft.com/office/officeart/2005/8/layout/arrow2"/>
    <dgm:cxn modelId="{9C38F139-C5FA-4400-B640-25F1F4D0038E}" type="presParOf" srcId="{4043D863-9C8C-4992-9E88-3B974FDD548E}" destId="{E248C24C-0769-4A72-97FB-912249048333}" srcOrd="4" destOrd="0" presId="urn:microsoft.com/office/officeart/2005/8/layout/arrow2"/>
    <dgm:cxn modelId="{D83BE034-E943-458F-9A1E-5CEEEB45DBD9}" type="presParOf" srcId="{4043D863-9C8C-4992-9E88-3B974FDD548E}" destId="{A2F8BB40-462C-43A4-9989-4A27BBA90F9C}"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F6C95AD-2511-4453-8F16-FFD11FBCC44C}" type="doc">
      <dgm:prSet loTypeId="urn:microsoft.com/office/officeart/2005/8/layout/arrow2" loCatId="process" qsTypeId="urn:microsoft.com/office/officeart/2005/8/quickstyle/simple1" qsCatId="simple" csTypeId="urn:microsoft.com/office/officeart/2005/8/colors/accent2_1" csCatId="accent2" phldr="1"/>
      <dgm:spPr/>
    </dgm:pt>
    <dgm:pt modelId="{D8B2E75F-EA60-400F-B9C5-ACCEF0FCDDF0}">
      <dgm:prSet phldrT="[文本]" custT="1"/>
      <dgm:spPr/>
      <dgm:t>
        <a:bodyPr/>
        <a:lstStyle/>
        <a:p>
          <a:r>
            <a:rPr lang="zh-CN" altLang="en-US" sz="1800" b="0" dirty="0">
              <a:solidFill>
                <a:schemeClr val="tx1"/>
              </a:solidFill>
              <a:latin typeface="宋体" panose="02010600030101010101" pitchFamily="2" charset="-122"/>
              <a:ea typeface="宋体" panose="02010600030101010101" pitchFamily="2" charset="-122"/>
            </a:rPr>
            <a:t>第一次募集资金，投资</a:t>
          </a:r>
          <a:r>
            <a:rPr lang="en-US" altLang="zh-CN" sz="1800" b="0" dirty="0">
              <a:solidFill>
                <a:schemeClr val="tx1"/>
              </a:solidFill>
              <a:latin typeface="宋体" panose="02010600030101010101" pitchFamily="2" charset="-122"/>
              <a:ea typeface="宋体" panose="02010600030101010101" pitchFamily="2" charset="-122"/>
            </a:rPr>
            <a:t>200</a:t>
          </a:r>
          <a:r>
            <a:rPr lang="zh-CN" altLang="en-US" sz="1800" b="0" dirty="0">
              <a:solidFill>
                <a:schemeClr val="tx1"/>
              </a:solidFill>
              <a:latin typeface="宋体" panose="02010600030101010101" pitchFamily="2" charset="-122"/>
              <a:ea typeface="宋体" panose="02010600030101010101" pitchFamily="2" charset="-122"/>
            </a:rPr>
            <a:t>万优先股</a:t>
          </a:r>
        </a:p>
      </dgm:t>
    </dgm:pt>
    <dgm:pt modelId="{F9ACC6E5-E229-41F4-8DB1-898862F64569}" type="parTrans" cxnId="{547C258F-A9C9-4965-A320-3E2077CE40D3}">
      <dgm:prSet/>
      <dgm:spPr/>
      <dgm:t>
        <a:bodyPr/>
        <a:lstStyle/>
        <a:p>
          <a:endParaRPr lang="zh-CN" altLang="en-US"/>
        </a:p>
      </dgm:t>
    </dgm:pt>
    <dgm:pt modelId="{B2FA40E3-38C7-45D7-8867-659616C4B337}" type="sibTrans" cxnId="{547C258F-A9C9-4965-A320-3E2077CE40D3}">
      <dgm:prSet/>
      <dgm:spPr/>
      <dgm:t>
        <a:bodyPr/>
        <a:lstStyle/>
        <a:p>
          <a:endParaRPr lang="zh-CN" altLang="en-US"/>
        </a:p>
      </dgm:t>
    </dgm:pt>
    <dgm:pt modelId="{86312B76-08EC-47DB-A4F2-05C4630BC076}">
      <dgm:prSet phldrT="[文本]" custT="1"/>
      <dgm:spPr/>
      <dgm:t>
        <a:bodyPr/>
        <a:lstStyle/>
        <a:p>
          <a:r>
            <a:rPr lang="zh-CN" altLang="en-US" sz="1800" b="0" dirty="0">
              <a:solidFill>
                <a:schemeClr val="tx1"/>
              </a:solidFill>
              <a:latin typeface="宋体" panose="02010600030101010101" pitchFamily="2" charset="-122"/>
              <a:ea typeface="宋体" panose="02010600030101010101" pitchFamily="2" charset="-122"/>
            </a:rPr>
            <a:t>第二轮募集资金，以</a:t>
          </a:r>
          <a:r>
            <a:rPr lang="en-US" altLang="zh-CN" sz="1800" b="0" dirty="0">
              <a:solidFill>
                <a:schemeClr val="tx1"/>
              </a:solidFill>
              <a:latin typeface="宋体" panose="02010600030101010101" pitchFamily="2" charset="-122"/>
              <a:ea typeface="宋体" panose="02010600030101010101" pitchFamily="2" charset="-122"/>
            </a:rPr>
            <a:t>10</a:t>
          </a:r>
          <a:r>
            <a:rPr lang="zh-CN" altLang="en-US" sz="1800" b="0" dirty="0">
              <a:solidFill>
                <a:schemeClr val="tx1"/>
              </a:solidFill>
              <a:latin typeface="宋体" panose="02010600030101010101" pitchFamily="2" charset="-122"/>
              <a:ea typeface="宋体" panose="02010600030101010101" pitchFamily="2" charset="-122"/>
            </a:rPr>
            <a:t>元每股将优先股转化为普通股</a:t>
          </a:r>
        </a:p>
      </dgm:t>
    </dgm:pt>
    <dgm:pt modelId="{EAB017B9-B9A3-4712-9D08-62A1FD9058FD}" type="parTrans" cxnId="{091483AC-53F0-4FE8-9F6A-550B00AE59DE}">
      <dgm:prSet/>
      <dgm:spPr/>
      <dgm:t>
        <a:bodyPr/>
        <a:lstStyle/>
        <a:p>
          <a:endParaRPr lang="zh-CN" altLang="en-US"/>
        </a:p>
      </dgm:t>
    </dgm:pt>
    <dgm:pt modelId="{C2F2F8EE-699B-444B-BA38-3A96E95E1713}" type="sibTrans" cxnId="{091483AC-53F0-4FE8-9F6A-550B00AE59DE}">
      <dgm:prSet/>
      <dgm:spPr/>
      <dgm:t>
        <a:bodyPr/>
        <a:lstStyle/>
        <a:p>
          <a:endParaRPr lang="zh-CN" altLang="en-US"/>
        </a:p>
      </dgm:t>
    </dgm:pt>
    <dgm:pt modelId="{E718E268-9A58-4FE1-AE55-44367925034A}">
      <dgm:prSet phldrT="[文本]" custT="1"/>
      <dgm:spPr/>
      <dgm:t>
        <a:bodyPr/>
        <a:lstStyle/>
        <a:p>
          <a:r>
            <a:rPr lang="zh-CN" altLang="en-US" sz="1800" b="0" dirty="0">
              <a:solidFill>
                <a:schemeClr val="tx1"/>
              </a:solidFill>
              <a:latin typeface="宋体" panose="02010600030101010101" pitchFamily="2" charset="-122"/>
              <a:ea typeface="宋体" panose="02010600030101010101" pitchFamily="2" charset="-122"/>
            </a:rPr>
            <a:t>企业成功上市，股票价格为每股</a:t>
          </a:r>
          <a:r>
            <a:rPr lang="en-US" altLang="zh-CN" sz="1800" b="0" dirty="0">
              <a:solidFill>
                <a:schemeClr val="tx1"/>
              </a:solidFill>
              <a:latin typeface="宋体" panose="02010600030101010101" pitchFamily="2" charset="-122"/>
              <a:ea typeface="宋体" panose="02010600030101010101" pitchFamily="2" charset="-122"/>
            </a:rPr>
            <a:t>60</a:t>
          </a:r>
          <a:r>
            <a:rPr lang="zh-CN" altLang="en-US" sz="1800" b="0" dirty="0">
              <a:solidFill>
                <a:schemeClr val="tx1"/>
              </a:solidFill>
              <a:latin typeface="宋体" panose="02010600030101010101" pitchFamily="2" charset="-122"/>
              <a:ea typeface="宋体" panose="02010600030101010101" pitchFamily="2" charset="-122"/>
            </a:rPr>
            <a:t>元</a:t>
          </a:r>
        </a:p>
      </dgm:t>
    </dgm:pt>
    <dgm:pt modelId="{86CD071A-7057-4C55-B774-C5D7000A81C0}" type="parTrans" cxnId="{955C296B-DAF2-4031-8AA4-1BAF712E4AF7}">
      <dgm:prSet/>
      <dgm:spPr/>
      <dgm:t>
        <a:bodyPr/>
        <a:lstStyle/>
        <a:p>
          <a:endParaRPr lang="zh-CN" altLang="en-US"/>
        </a:p>
      </dgm:t>
    </dgm:pt>
    <dgm:pt modelId="{A8E5F26A-EFCD-4E24-ACF2-EF08C13C1B43}" type="sibTrans" cxnId="{955C296B-DAF2-4031-8AA4-1BAF712E4AF7}">
      <dgm:prSet/>
      <dgm:spPr/>
      <dgm:t>
        <a:bodyPr/>
        <a:lstStyle/>
        <a:p>
          <a:endParaRPr lang="zh-CN" altLang="en-US"/>
        </a:p>
      </dgm:t>
    </dgm:pt>
    <dgm:pt modelId="{97B04FAA-F67E-41B4-90E3-2183D5E0D5FB}" type="pres">
      <dgm:prSet presAssocID="{6F6C95AD-2511-4453-8F16-FFD11FBCC44C}" presName="arrowDiagram" presStyleCnt="0">
        <dgm:presLayoutVars>
          <dgm:chMax val="5"/>
          <dgm:dir/>
          <dgm:resizeHandles val="exact"/>
        </dgm:presLayoutVars>
      </dgm:prSet>
      <dgm:spPr/>
    </dgm:pt>
    <dgm:pt modelId="{8D758D3E-E87B-472B-B115-EA75211A0F75}" type="pres">
      <dgm:prSet presAssocID="{6F6C95AD-2511-4453-8F16-FFD11FBCC44C}" presName="arrow" presStyleLbl="bgShp" presStyleIdx="0" presStyleCnt="1" custLinFactNeighborX="-24604" custLinFactNeighborY="-5310"/>
      <dgm:spPr/>
    </dgm:pt>
    <dgm:pt modelId="{4043D863-9C8C-4992-9E88-3B974FDD548E}" type="pres">
      <dgm:prSet presAssocID="{6F6C95AD-2511-4453-8F16-FFD11FBCC44C}" presName="arrowDiagram3" presStyleCnt="0"/>
      <dgm:spPr/>
    </dgm:pt>
    <dgm:pt modelId="{F2F56449-9005-4899-96BF-A4F83F865D40}" type="pres">
      <dgm:prSet presAssocID="{D8B2E75F-EA60-400F-B9C5-ACCEF0FCDDF0}" presName="bullet3a" presStyleLbl="node1" presStyleIdx="0" presStyleCnt="3"/>
      <dgm:spPr/>
    </dgm:pt>
    <dgm:pt modelId="{F0742ADD-CB69-47CF-958E-1D13DFF4A609}" type="pres">
      <dgm:prSet presAssocID="{D8B2E75F-EA60-400F-B9C5-ACCEF0FCDDF0}" presName="textBox3a" presStyleLbl="revTx" presStyleIdx="0" presStyleCnt="3">
        <dgm:presLayoutVars>
          <dgm:bulletEnabled val="1"/>
        </dgm:presLayoutVars>
      </dgm:prSet>
      <dgm:spPr/>
      <dgm:t>
        <a:bodyPr/>
        <a:lstStyle/>
        <a:p>
          <a:endParaRPr lang="zh-CN" altLang="en-US"/>
        </a:p>
      </dgm:t>
    </dgm:pt>
    <dgm:pt modelId="{65CCD194-4AF3-4A4F-8034-C9C6C62025EF}" type="pres">
      <dgm:prSet presAssocID="{86312B76-08EC-47DB-A4F2-05C4630BC076}" presName="bullet3b" presStyleLbl="node1" presStyleIdx="1" presStyleCnt="3"/>
      <dgm:spPr/>
    </dgm:pt>
    <dgm:pt modelId="{2BC014A9-6F55-4D77-A574-D0886817BBA3}" type="pres">
      <dgm:prSet presAssocID="{86312B76-08EC-47DB-A4F2-05C4630BC076}" presName="textBox3b" presStyleLbl="revTx" presStyleIdx="1" presStyleCnt="3">
        <dgm:presLayoutVars>
          <dgm:bulletEnabled val="1"/>
        </dgm:presLayoutVars>
      </dgm:prSet>
      <dgm:spPr/>
      <dgm:t>
        <a:bodyPr/>
        <a:lstStyle/>
        <a:p>
          <a:endParaRPr lang="zh-CN" altLang="en-US"/>
        </a:p>
      </dgm:t>
    </dgm:pt>
    <dgm:pt modelId="{E248C24C-0769-4A72-97FB-912249048333}" type="pres">
      <dgm:prSet presAssocID="{E718E268-9A58-4FE1-AE55-44367925034A}" presName="bullet3c" presStyleLbl="node1" presStyleIdx="2" presStyleCnt="3"/>
      <dgm:spPr/>
    </dgm:pt>
    <dgm:pt modelId="{A2F8BB40-462C-43A4-9989-4A27BBA90F9C}" type="pres">
      <dgm:prSet presAssocID="{E718E268-9A58-4FE1-AE55-44367925034A}" presName="textBox3c" presStyleLbl="revTx" presStyleIdx="2" presStyleCnt="3">
        <dgm:presLayoutVars>
          <dgm:bulletEnabled val="1"/>
        </dgm:presLayoutVars>
      </dgm:prSet>
      <dgm:spPr/>
      <dgm:t>
        <a:bodyPr/>
        <a:lstStyle/>
        <a:p>
          <a:endParaRPr lang="zh-CN" altLang="en-US"/>
        </a:p>
      </dgm:t>
    </dgm:pt>
  </dgm:ptLst>
  <dgm:cxnLst>
    <dgm:cxn modelId="{8C3C3AC5-726C-4061-B6E6-7FFA776FDAE6}" type="presOf" srcId="{6F6C95AD-2511-4453-8F16-FFD11FBCC44C}" destId="{97B04FAA-F67E-41B4-90E3-2183D5E0D5FB}" srcOrd="0" destOrd="0" presId="urn:microsoft.com/office/officeart/2005/8/layout/arrow2"/>
    <dgm:cxn modelId="{AF348516-5B5D-420A-AC53-7B72DDB6BAB7}" type="presOf" srcId="{E718E268-9A58-4FE1-AE55-44367925034A}" destId="{A2F8BB40-462C-43A4-9989-4A27BBA90F9C}" srcOrd="0" destOrd="0" presId="urn:microsoft.com/office/officeart/2005/8/layout/arrow2"/>
    <dgm:cxn modelId="{547C258F-A9C9-4965-A320-3E2077CE40D3}" srcId="{6F6C95AD-2511-4453-8F16-FFD11FBCC44C}" destId="{D8B2E75F-EA60-400F-B9C5-ACCEF0FCDDF0}" srcOrd="0" destOrd="0" parTransId="{F9ACC6E5-E229-41F4-8DB1-898862F64569}" sibTransId="{B2FA40E3-38C7-45D7-8867-659616C4B337}"/>
    <dgm:cxn modelId="{423E2C07-6110-43A2-9F19-1476EA04F4E1}" type="presOf" srcId="{86312B76-08EC-47DB-A4F2-05C4630BC076}" destId="{2BC014A9-6F55-4D77-A574-D0886817BBA3}" srcOrd="0" destOrd="0" presId="urn:microsoft.com/office/officeart/2005/8/layout/arrow2"/>
    <dgm:cxn modelId="{955C296B-DAF2-4031-8AA4-1BAF712E4AF7}" srcId="{6F6C95AD-2511-4453-8F16-FFD11FBCC44C}" destId="{E718E268-9A58-4FE1-AE55-44367925034A}" srcOrd="2" destOrd="0" parTransId="{86CD071A-7057-4C55-B774-C5D7000A81C0}" sibTransId="{A8E5F26A-EFCD-4E24-ACF2-EF08C13C1B43}"/>
    <dgm:cxn modelId="{091483AC-53F0-4FE8-9F6A-550B00AE59DE}" srcId="{6F6C95AD-2511-4453-8F16-FFD11FBCC44C}" destId="{86312B76-08EC-47DB-A4F2-05C4630BC076}" srcOrd="1" destOrd="0" parTransId="{EAB017B9-B9A3-4712-9D08-62A1FD9058FD}" sibTransId="{C2F2F8EE-699B-444B-BA38-3A96E95E1713}"/>
    <dgm:cxn modelId="{A2394A8A-38F3-4B03-BD8B-3EAF1BCAFE6A}" type="presOf" srcId="{D8B2E75F-EA60-400F-B9C5-ACCEF0FCDDF0}" destId="{F0742ADD-CB69-47CF-958E-1D13DFF4A609}" srcOrd="0" destOrd="0" presId="urn:microsoft.com/office/officeart/2005/8/layout/arrow2"/>
    <dgm:cxn modelId="{C8365528-39A9-4891-B17F-605492DCB5BF}" type="presParOf" srcId="{97B04FAA-F67E-41B4-90E3-2183D5E0D5FB}" destId="{8D758D3E-E87B-472B-B115-EA75211A0F75}" srcOrd="0" destOrd="0" presId="urn:microsoft.com/office/officeart/2005/8/layout/arrow2"/>
    <dgm:cxn modelId="{FB1D7B82-D5CE-468B-904F-E55424680115}" type="presParOf" srcId="{97B04FAA-F67E-41B4-90E3-2183D5E0D5FB}" destId="{4043D863-9C8C-4992-9E88-3B974FDD548E}" srcOrd="1" destOrd="0" presId="urn:microsoft.com/office/officeart/2005/8/layout/arrow2"/>
    <dgm:cxn modelId="{A88E28D9-22B1-4144-BED9-0F49936D0D17}" type="presParOf" srcId="{4043D863-9C8C-4992-9E88-3B974FDD548E}" destId="{F2F56449-9005-4899-96BF-A4F83F865D40}" srcOrd="0" destOrd="0" presId="urn:microsoft.com/office/officeart/2005/8/layout/arrow2"/>
    <dgm:cxn modelId="{55C1A216-DBB3-4195-8A47-BC5B9A4E39FF}" type="presParOf" srcId="{4043D863-9C8C-4992-9E88-3B974FDD548E}" destId="{F0742ADD-CB69-47CF-958E-1D13DFF4A609}" srcOrd="1" destOrd="0" presId="urn:microsoft.com/office/officeart/2005/8/layout/arrow2"/>
    <dgm:cxn modelId="{3B4F7386-A9DF-4E60-921A-53F085A35FEF}" type="presParOf" srcId="{4043D863-9C8C-4992-9E88-3B974FDD548E}" destId="{65CCD194-4AF3-4A4F-8034-C9C6C62025EF}" srcOrd="2" destOrd="0" presId="urn:microsoft.com/office/officeart/2005/8/layout/arrow2"/>
    <dgm:cxn modelId="{0ACC643E-3BCD-44CA-BAB8-B5E85D79C3D4}" type="presParOf" srcId="{4043D863-9C8C-4992-9E88-3B974FDD548E}" destId="{2BC014A9-6F55-4D77-A574-D0886817BBA3}" srcOrd="3" destOrd="0" presId="urn:microsoft.com/office/officeart/2005/8/layout/arrow2"/>
    <dgm:cxn modelId="{9C38F139-C5FA-4400-B640-25F1F4D0038E}" type="presParOf" srcId="{4043D863-9C8C-4992-9E88-3B974FDD548E}" destId="{E248C24C-0769-4A72-97FB-912249048333}" srcOrd="4" destOrd="0" presId="urn:microsoft.com/office/officeart/2005/8/layout/arrow2"/>
    <dgm:cxn modelId="{D83BE034-E943-458F-9A1E-5CEEEB45DBD9}" type="presParOf" srcId="{4043D863-9C8C-4992-9E88-3B974FDD548E}" destId="{A2F8BB40-462C-43A4-9989-4A27BBA90F9C}"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F6C95AD-2511-4453-8F16-FFD11FBCC44C}" type="doc">
      <dgm:prSet loTypeId="urn:microsoft.com/office/officeart/2005/8/layout/arrow2" loCatId="process" qsTypeId="urn:microsoft.com/office/officeart/2005/8/quickstyle/simple1" qsCatId="simple" csTypeId="urn:microsoft.com/office/officeart/2005/8/colors/accent2_1" csCatId="accent2" phldr="1"/>
      <dgm:spPr/>
    </dgm:pt>
    <dgm:pt modelId="{D8B2E75F-EA60-400F-B9C5-ACCEF0FCDDF0}">
      <dgm:prSet phldrT="[文本]" custT="1"/>
      <dgm:spPr/>
      <dgm:t>
        <a:bodyPr/>
        <a:lstStyle/>
        <a:p>
          <a:r>
            <a:rPr lang="zh-CN" altLang="en-US" sz="1800" b="0" dirty="0">
              <a:solidFill>
                <a:schemeClr val="tx1"/>
              </a:solidFill>
              <a:latin typeface="宋体" panose="02010600030101010101" pitchFamily="2" charset="-122"/>
              <a:ea typeface="宋体" panose="02010600030101010101" pitchFamily="2" charset="-122"/>
            </a:rPr>
            <a:t>第一次募集资金，投资</a:t>
          </a:r>
          <a:r>
            <a:rPr lang="en-US" altLang="zh-CN" sz="1800" b="0" dirty="0">
              <a:solidFill>
                <a:schemeClr val="tx1"/>
              </a:solidFill>
              <a:latin typeface="宋体" panose="02010600030101010101" pitchFamily="2" charset="-122"/>
              <a:ea typeface="宋体" panose="02010600030101010101" pitchFamily="2" charset="-122"/>
            </a:rPr>
            <a:t>200</a:t>
          </a:r>
          <a:r>
            <a:rPr lang="zh-CN" altLang="en-US" sz="1800" b="0" dirty="0">
              <a:solidFill>
                <a:schemeClr val="tx1"/>
              </a:solidFill>
              <a:latin typeface="宋体" panose="02010600030101010101" pitchFamily="2" charset="-122"/>
              <a:ea typeface="宋体" panose="02010600030101010101" pitchFamily="2" charset="-122"/>
            </a:rPr>
            <a:t>万债券</a:t>
          </a:r>
        </a:p>
      </dgm:t>
    </dgm:pt>
    <dgm:pt modelId="{F9ACC6E5-E229-41F4-8DB1-898862F64569}" type="parTrans" cxnId="{547C258F-A9C9-4965-A320-3E2077CE40D3}">
      <dgm:prSet/>
      <dgm:spPr/>
      <dgm:t>
        <a:bodyPr/>
        <a:lstStyle/>
        <a:p>
          <a:endParaRPr lang="zh-CN" altLang="en-US"/>
        </a:p>
      </dgm:t>
    </dgm:pt>
    <dgm:pt modelId="{B2FA40E3-38C7-45D7-8867-659616C4B337}" type="sibTrans" cxnId="{547C258F-A9C9-4965-A320-3E2077CE40D3}">
      <dgm:prSet/>
      <dgm:spPr/>
      <dgm:t>
        <a:bodyPr/>
        <a:lstStyle/>
        <a:p>
          <a:endParaRPr lang="zh-CN" altLang="en-US"/>
        </a:p>
      </dgm:t>
    </dgm:pt>
    <dgm:pt modelId="{86312B76-08EC-47DB-A4F2-05C4630BC076}">
      <dgm:prSet phldrT="[文本]" custT="1"/>
      <dgm:spPr/>
      <dgm:t>
        <a:bodyPr/>
        <a:lstStyle/>
        <a:p>
          <a:r>
            <a:rPr lang="zh-CN" altLang="en-US" sz="1800" b="0" dirty="0">
              <a:solidFill>
                <a:schemeClr val="tx1"/>
              </a:solidFill>
              <a:latin typeface="宋体" panose="02010600030101010101" pitchFamily="2" charset="-122"/>
              <a:ea typeface="宋体" panose="02010600030101010101" pitchFamily="2" charset="-122"/>
            </a:rPr>
            <a:t>第二轮募集资金，以</a:t>
          </a:r>
          <a:r>
            <a:rPr lang="en-US" altLang="zh-CN" sz="1800" b="0" dirty="0">
              <a:solidFill>
                <a:schemeClr val="tx1"/>
              </a:solidFill>
              <a:latin typeface="宋体" panose="02010600030101010101" pitchFamily="2" charset="-122"/>
              <a:ea typeface="宋体" panose="02010600030101010101" pitchFamily="2" charset="-122"/>
            </a:rPr>
            <a:t>10</a:t>
          </a:r>
          <a:r>
            <a:rPr lang="zh-CN" altLang="en-US" sz="1800" b="0" dirty="0">
              <a:solidFill>
                <a:schemeClr val="tx1"/>
              </a:solidFill>
              <a:latin typeface="宋体" panose="02010600030101010101" pitchFamily="2" charset="-122"/>
              <a:ea typeface="宋体" panose="02010600030101010101" pitchFamily="2" charset="-122"/>
            </a:rPr>
            <a:t>元每股将债券转化为普通股</a:t>
          </a:r>
        </a:p>
      </dgm:t>
    </dgm:pt>
    <dgm:pt modelId="{EAB017B9-B9A3-4712-9D08-62A1FD9058FD}" type="parTrans" cxnId="{091483AC-53F0-4FE8-9F6A-550B00AE59DE}">
      <dgm:prSet/>
      <dgm:spPr/>
      <dgm:t>
        <a:bodyPr/>
        <a:lstStyle/>
        <a:p>
          <a:endParaRPr lang="zh-CN" altLang="en-US"/>
        </a:p>
      </dgm:t>
    </dgm:pt>
    <dgm:pt modelId="{C2F2F8EE-699B-444B-BA38-3A96E95E1713}" type="sibTrans" cxnId="{091483AC-53F0-4FE8-9F6A-550B00AE59DE}">
      <dgm:prSet/>
      <dgm:spPr/>
      <dgm:t>
        <a:bodyPr/>
        <a:lstStyle/>
        <a:p>
          <a:endParaRPr lang="zh-CN" altLang="en-US"/>
        </a:p>
      </dgm:t>
    </dgm:pt>
    <dgm:pt modelId="{E718E268-9A58-4FE1-AE55-44367925034A}">
      <dgm:prSet phldrT="[文本]" custT="1"/>
      <dgm:spPr/>
      <dgm:t>
        <a:bodyPr/>
        <a:lstStyle/>
        <a:p>
          <a:r>
            <a:rPr lang="zh-CN" altLang="en-US" sz="1800" b="0" dirty="0">
              <a:solidFill>
                <a:schemeClr val="tx1"/>
              </a:solidFill>
              <a:latin typeface="宋体" panose="02010600030101010101" pitchFamily="2" charset="-122"/>
              <a:ea typeface="宋体" panose="02010600030101010101" pitchFamily="2" charset="-122"/>
            </a:rPr>
            <a:t>企业成功上市，股票价格为每股</a:t>
          </a:r>
          <a:r>
            <a:rPr lang="en-US" altLang="zh-CN" sz="1800" b="0" dirty="0">
              <a:solidFill>
                <a:schemeClr val="tx1"/>
              </a:solidFill>
              <a:latin typeface="宋体" panose="02010600030101010101" pitchFamily="2" charset="-122"/>
              <a:ea typeface="宋体" panose="02010600030101010101" pitchFamily="2" charset="-122"/>
            </a:rPr>
            <a:t>60</a:t>
          </a:r>
          <a:r>
            <a:rPr lang="zh-CN" altLang="en-US" sz="1800" b="0" dirty="0">
              <a:solidFill>
                <a:schemeClr val="tx1"/>
              </a:solidFill>
              <a:latin typeface="宋体" panose="02010600030101010101" pitchFamily="2" charset="-122"/>
              <a:ea typeface="宋体" panose="02010600030101010101" pitchFamily="2" charset="-122"/>
            </a:rPr>
            <a:t>元</a:t>
          </a:r>
        </a:p>
      </dgm:t>
    </dgm:pt>
    <dgm:pt modelId="{86CD071A-7057-4C55-B774-C5D7000A81C0}" type="parTrans" cxnId="{955C296B-DAF2-4031-8AA4-1BAF712E4AF7}">
      <dgm:prSet/>
      <dgm:spPr/>
      <dgm:t>
        <a:bodyPr/>
        <a:lstStyle/>
        <a:p>
          <a:endParaRPr lang="zh-CN" altLang="en-US"/>
        </a:p>
      </dgm:t>
    </dgm:pt>
    <dgm:pt modelId="{A8E5F26A-EFCD-4E24-ACF2-EF08C13C1B43}" type="sibTrans" cxnId="{955C296B-DAF2-4031-8AA4-1BAF712E4AF7}">
      <dgm:prSet/>
      <dgm:spPr/>
      <dgm:t>
        <a:bodyPr/>
        <a:lstStyle/>
        <a:p>
          <a:endParaRPr lang="zh-CN" altLang="en-US"/>
        </a:p>
      </dgm:t>
    </dgm:pt>
    <dgm:pt modelId="{97B04FAA-F67E-41B4-90E3-2183D5E0D5FB}" type="pres">
      <dgm:prSet presAssocID="{6F6C95AD-2511-4453-8F16-FFD11FBCC44C}" presName="arrowDiagram" presStyleCnt="0">
        <dgm:presLayoutVars>
          <dgm:chMax val="5"/>
          <dgm:dir/>
          <dgm:resizeHandles val="exact"/>
        </dgm:presLayoutVars>
      </dgm:prSet>
      <dgm:spPr/>
    </dgm:pt>
    <dgm:pt modelId="{8D758D3E-E87B-472B-B115-EA75211A0F75}" type="pres">
      <dgm:prSet presAssocID="{6F6C95AD-2511-4453-8F16-FFD11FBCC44C}" presName="arrow" presStyleLbl="bgShp" presStyleIdx="0" presStyleCnt="1" custLinFactNeighborX="-24604" custLinFactNeighborY="-5310"/>
      <dgm:spPr/>
    </dgm:pt>
    <dgm:pt modelId="{4043D863-9C8C-4992-9E88-3B974FDD548E}" type="pres">
      <dgm:prSet presAssocID="{6F6C95AD-2511-4453-8F16-FFD11FBCC44C}" presName="arrowDiagram3" presStyleCnt="0"/>
      <dgm:spPr/>
    </dgm:pt>
    <dgm:pt modelId="{F2F56449-9005-4899-96BF-A4F83F865D40}" type="pres">
      <dgm:prSet presAssocID="{D8B2E75F-EA60-400F-B9C5-ACCEF0FCDDF0}" presName="bullet3a" presStyleLbl="node1" presStyleIdx="0" presStyleCnt="3"/>
      <dgm:spPr/>
    </dgm:pt>
    <dgm:pt modelId="{F0742ADD-CB69-47CF-958E-1D13DFF4A609}" type="pres">
      <dgm:prSet presAssocID="{D8B2E75F-EA60-400F-B9C5-ACCEF0FCDDF0}" presName="textBox3a" presStyleLbl="revTx" presStyleIdx="0" presStyleCnt="3">
        <dgm:presLayoutVars>
          <dgm:bulletEnabled val="1"/>
        </dgm:presLayoutVars>
      </dgm:prSet>
      <dgm:spPr/>
      <dgm:t>
        <a:bodyPr/>
        <a:lstStyle/>
        <a:p>
          <a:endParaRPr lang="zh-CN" altLang="en-US"/>
        </a:p>
      </dgm:t>
    </dgm:pt>
    <dgm:pt modelId="{65CCD194-4AF3-4A4F-8034-C9C6C62025EF}" type="pres">
      <dgm:prSet presAssocID="{86312B76-08EC-47DB-A4F2-05C4630BC076}" presName="bullet3b" presStyleLbl="node1" presStyleIdx="1" presStyleCnt="3"/>
      <dgm:spPr/>
    </dgm:pt>
    <dgm:pt modelId="{2BC014A9-6F55-4D77-A574-D0886817BBA3}" type="pres">
      <dgm:prSet presAssocID="{86312B76-08EC-47DB-A4F2-05C4630BC076}" presName="textBox3b" presStyleLbl="revTx" presStyleIdx="1" presStyleCnt="3">
        <dgm:presLayoutVars>
          <dgm:bulletEnabled val="1"/>
        </dgm:presLayoutVars>
      </dgm:prSet>
      <dgm:spPr/>
      <dgm:t>
        <a:bodyPr/>
        <a:lstStyle/>
        <a:p>
          <a:endParaRPr lang="zh-CN" altLang="en-US"/>
        </a:p>
      </dgm:t>
    </dgm:pt>
    <dgm:pt modelId="{E248C24C-0769-4A72-97FB-912249048333}" type="pres">
      <dgm:prSet presAssocID="{E718E268-9A58-4FE1-AE55-44367925034A}" presName="bullet3c" presStyleLbl="node1" presStyleIdx="2" presStyleCnt="3"/>
      <dgm:spPr/>
    </dgm:pt>
    <dgm:pt modelId="{A2F8BB40-462C-43A4-9989-4A27BBA90F9C}" type="pres">
      <dgm:prSet presAssocID="{E718E268-9A58-4FE1-AE55-44367925034A}" presName="textBox3c" presStyleLbl="revTx" presStyleIdx="2" presStyleCnt="3">
        <dgm:presLayoutVars>
          <dgm:bulletEnabled val="1"/>
        </dgm:presLayoutVars>
      </dgm:prSet>
      <dgm:spPr/>
      <dgm:t>
        <a:bodyPr/>
        <a:lstStyle/>
        <a:p>
          <a:endParaRPr lang="zh-CN" altLang="en-US"/>
        </a:p>
      </dgm:t>
    </dgm:pt>
  </dgm:ptLst>
  <dgm:cxnLst>
    <dgm:cxn modelId="{8C3C3AC5-726C-4061-B6E6-7FFA776FDAE6}" type="presOf" srcId="{6F6C95AD-2511-4453-8F16-FFD11FBCC44C}" destId="{97B04FAA-F67E-41B4-90E3-2183D5E0D5FB}" srcOrd="0" destOrd="0" presId="urn:microsoft.com/office/officeart/2005/8/layout/arrow2"/>
    <dgm:cxn modelId="{AF348516-5B5D-420A-AC53-7B72DDB6BAB7}" type="presOf" srcId="{E718E268-9A58-4FE1-AE55-44367925034A}" destId="{A2F8BB40-462C-43A4-9989-4A27BBA90F9C}" srcOrd="0" destOrd="0" presId="urn:microsoft.com/office/officeart/2005/8/layout/arrow2"/>
    <dgm:cxn modelId="{547C258F-A9C9-4965-A320-3E2077CE40D3}" srcId="{6F6C95AD-2511-4453-8F16-FFD11FBCC44C}" destId="{D8B2E75F-EA60-400F-B9C5-ACCEF0FCDDF0}" srcOrd="0" destOrd="0" parTransId="{F9ACC6E5-E229-41F4-8DB1-898862F64569}" sibTransId="{B2FA40E3-38C7-45D7-8867-659616C4B337}"/>
    <dgm:cxn modelId="{423E2C07-6110-43A2-9F19-1476EA04F4E1}" type="presOf" srcId="{86312B76-08EC-47DB-A4F2-05C4630BC076}" destId="{2BC014A9-6F55-4D77-A574-D0886817BBA3}" srcOrd="0" destOrd="0" presId="urn:microsoft.com/office/officeart/2005/8/layout/arrow2"/>
    <dgm:cxn modelId="{955C296B-DAF2-4031-8AA4-1BAF712E4AF7}" srcId="{6F6C95AD-2511-4453-8F16-FFD11FBCC44C}" destId="{E718E268-9A58-4FE1-AE55-44367925034A}" srcOrd="2" destOrd="0" parTransId="{86CD071A-7057-4C55-B774-C5D7000A81C0}" sibTransId="{A8E5F26A-EFCD-4E24-ACF2-EF08C13C1B43}"/>
    <dgm:cxn modelId="{091483AC-53F0-4FE8-9F6A-550B00AE59DE}" srcId="{6F6C95AD-2511-4453-8F16-FFD11FBCC44C}" destId="{86312B76-08EC-47DB-A4F2-05C4630BC076}" srcOrd="1" destOrd="0" parTransId="{EAB017B9-B9A3-4712-9D08-62A1FD9058FD}" sibTransId="{C2F2F8EE-699B-444B-BA38-3A96E95E1713}"/>
    <dgm:cxn modelId="{A2394A8A-38F3-4B03-BD8B-3EAF1BCAFE6A}" type="presOf" srcId="{D8B2E75F-EA60-400F-B9C5-ACCEF0FCDDF0}" destId="{F0742ADD-CB69-47CF-958E-1D13DFF4A609}" srcOrd="0" destOrd="0" presId="urn:microsoft.com/office/officeart/2005/8/layout/arrow2"/>
    <dgm:cxn modelId="{C8365528-39A9-4891-B17F-605492DCB5BF}" type="presParOf" srcId="{97B04FAA-F67E-41B4-90E3-2183D5E0D5FB}" destId="{8D758D3E-E87B-472B-B115-EA75211A0F75}" srcOrd="0" destOrd="0" presId="urn:microsoft.com/office/officeart/2005/8/layout/arrow2"/>
    <dgm:cxn modelId="{FB1D7B82-D5CE-468B-904F-E55424680115}" type="presParOf" srcId="{97B04FAA-F67E-41B4-90E3-2183D5E0D5FB}" destId="{4043D863-9C8C-4992-9E88-3B974FDD548E}" srcOrd="1" destOrd="0" presId="urn:microsoft.com/office/officeart/2005/8/layout/arrow2"/>
    <dgm:cxn modelId="{A88E28D9-22B1-4144-BED9-0F49936D0D17}" type="presParOf" srcId="{4043D863-9C8C-4992-9E88-3B974FDD548E}" destId="{F2F56449-9005-4899-96BF-A4F83F865D40}" srcOrd="0" destOrd="0" presId="urn:microsoft.com/office/officeart/2005/8/layout/arrow2"/>
    <dgm:cxn modelId="{55C1A216-DBB3-4195-8A47-BC5B9A4E39FF}" type="presParOf" srcId="{4043D863-9C8C-4992-9E88-3B974FDD548E}" destId="{F0742ADD-CB69-47CF-958E-1D13DFF4A609}" srcOrd="1" destOrd="0" presId="urn:microsoft.com/office/officeart/2005/8/layout/arrow2"/>
    <dgm:cxn modelId="{3B4F7386-A9DF-4E60-921A-53F085A35FEF}" type="presParOf" srcId="{4043D863-9C8C-4992-9E88-3B974FDD548E}" destId="{65CCD194-4AF3-4A4F-8034-C9C6C62025EF}" srcOrd="2" destOrd="0" presId="urn:microsoft.com/office/officeart/2005/8/layout/arrow2"/>
    <dgm:cxn modelId="{0ACC643E-3BCD-44CA-BAB8-B5E85D79C3D4}" type="presParOf" srcId="{4043D863-9C8C-4992-9E88-3B974FDD548E}" destId="{2BC014A9-6F55-4D77-A574-D0886817BBA3}" srcOrd="3" destOrd="0" presId="urn:microsoft.com/office/officeart/2005/8/layout/arrow2"/>
    <dgm:cxn modelId="{9C38F139-C5FA-4400-B640-25F1F4D0038E}" type="presParOf" srcId="{4043D863-9C8C-4992-9E88-3B974FDD548E}" destId="{E248C24C-0769-4A72-97FB-912249048333}" srcOrd="4" destOrd="0" presId="urn:microsoft.com/office/officeart/2005/8/layout/arrow2"/>
    <dgm:cxn modelId="{D83BE034-E943-458F-9A1E-5CEEEB45DBD9}" type="presParOf" srcId="{4043D863-9C8C-4992-9E88-3B974FDD548E}" destId="{A2F8BB40-462C-43A4-9989-4A27BBA90F9C}"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F6C95AD-2511-4453-8F16-FFD11FBCC44C}" type="doc">
      <dgm:prSet loTypeId="urn:microsoft.com/office/officeart/2005/8/layout/arrow2" loCatId="process" qsTypeId="urn:microsoft.com/office/officeart/2005/8/quickstyle/simple1" qsCatId="simple" csTypeId="urn:microsoft.com/office/officeart/2005/8/colors/accent2_1" csCatId="accent2" phldr="1"/>
      <dgm:spPr/>
    </dgm:pt>
    <dgm:pt modelId="{D8B2E75F-EA60-400F-B9C5-ACCEF0FCDDF0}">
      <dgm:prSet phldrT="[文本]" custT="1"/>
      <dgm:spPr/>
      <dgm:t>
        <a:bodyPr/>
        <a:lstStyle/>
        <a:p>
          <a:r>
            <a:rPr lang="zh-CN" altLang="en-US" sz="1800" b="0" dirty="0">
              <a:solidFill>
                <a:schemeClr val="tx1"/>
              </a:solidFill>
              <a:latin typeface="宋体" panose="02010600030101010101" pitchFamily="2" charset="-122"/>
              <a:ea typeface="宋体" panose="02010600030101010101" pitchFamily="2" charset="-122"/>
            </a:rPr>
            <a:t>第一次募集资金，</a:t>
          </a:r>
          <a:r>
            <a:rPr lang="en-US" altLang="zh-CN" sz="1800" b="0" dirty="0">
              <a:solidFill>
                <a:schemeClr val="tx1"/>
              </a:solidFill>
              <a:latin typeface="宋体" panose="02010600030101010101" pitchFamily="2" charset="-122"/>
              <a:ea typeface="宋体" panose="02010600030101010101" pitchFamily="2" charset="-122"/>
            </a:rPr>
            <a:t>5</a:t>
          </a:r>
          <a:r>
            <a:rPr lang="zh-CN" altLang="en-US" sz="1800" b="0" dirty="0">
              <a:solidFill>
                <a:schemeClr val="tx1"/>
              </a:solidFill>
              <a:latin typeface="宋体" panose="02010600030101010101" pitchFamily="2" charset="-122"/>
              <a:ea typeface="宋体" panose="02010600030101010101" pitchFamily="2" charset="-122"/>
            </a:rPr>
            <a:t>元每股，投资</a:t>
          </a:r>
          <a:r>
            <a:rPr lang="en-US" altLang="zh-CN" sz="1800" b="0" dirty="0">
              <a:solidFill>
                <a:schemeClr val="tx1"/>
              </a:solidFill>
              <a:latin typeface="宋体" panose="02010600030101010101" pitchFamily="2" charset="-122"/>
              <a:ea typeface="宋体" panose="02010600030101010101" pitchFamily="2" charset="-122"/>
            </a:rPr>
            <a:t>200</a:t>
          </a:r>
          <a:r>
            <a:rPr lang="zh-CN" altLang="en-US" sz="1800" b="0" dirty="0">
              <a:solidFill>
                <a:schemeClr val="tx1"/>
              </a:solidFill>
              <a:latin typeface="宋体" panose="02010600030101010101" pitchFamily="2" charset="-122"/>
              <a:ea typeface="宋体" panose="02010600030101010101" pitchFamily="2" charset="-122"/>
            </a:rPr>
            <a:t>万</a:t>
          </a:r>
        </a:p>
      </dgm:t>
    </dgm:pt>
    <dgm:pt modelId="{F9ACC6E5-E229-41F4-8DB1-898862F64569}" type="parTrans" cxnId="{547C258F-A9C9-4965-A320-3E2077CE40D3}">
      <dgm:prSet/>
      <dgm:spPr/>
      <dgm:t>
        <a:bodyPr/>
        <a:lstStyle/>
        <a:p>
          <a:endParaRPr lang="zh-CN" altLang="en-US"/>
        </a:p>
      </dgm:t>
    </dgm:pt>
    <dgm:pt modelId="{B2FA40E3-38C7-45D7-8867-659616C4B337}" type="sibTrans" cxnId="{547C258F-A9C9-4965-A320-3E2077CE40D3}">
      <dgm:prSet/>
      <dgm:spPr/>
      <dgm:t>
        <a:bodyPr/>
        <a:lstStyle/>
        <a:p>
          <a:endParaRPr lang="zh-CN" altLang="en-US"/>
        </a:p>
      </dgm:t>
    </dgm:pt>
    <dgm:pt modelId="{86312B76-08EC-47DB-A4F2-05C4630BC076}">
      <dgm:prSet phldrT="[文本]" custT="1"/>
      <dgm:spPr/>
      <dgm:t>
        <a:bodyPr/>
        <a:lstStyle/>
        <a:p>
          <a:r>
            <a:rPr lang="zh-CN" altLang="en-US" sz="1800" b="0" dirty="0">
              <a:solidFill>
                <a:schemeClr val="tx1"/>
              </a:solidFill>
              <a:latin typeface="宋体" panose="02010600030101010101" pitchFamily="2" charset="-122"/>
              <a:ea typeface="宋体" panose="02010600030101010101" pitchFamily="2" charset="-122"/>
            </a:rPr>
            <a:t>第二轮募集资金，以</a:t>
          </a:r>
          <a:r>
            <a:rPr lang="en-US" altLang="zh-CN" sz="1800" b="0" dirty="0">
              <a:solidFill>
                <a:schemeClr val="tx1"/>
              </a:solidFill>
              <a:latin typeface="宋体" panose="02010600030101010101" pitchFamily="2" charset="-122"/>
              <a:ea typeface="宋体" panose="02010600030101010101" pitchFamily="2" charset="-122"/>
            </a:rPr>
            <a:t>10</a:t>
          </a:r>
          <a:r>
            <a:rPr lang="zh-CN" altLang="en-US" sz="1800" b="0" dirty="0">
              <a:solidFill>
                <a:schemeClr val="tx1"/>
              </a:solidFill>
              <a:latin typeface="宋体" panose="02010600030101010101" pitchFamily="2" charset="-122"/>
              <a:ea typeface="宋体" panose="02010600030101010101" pitchFamily="2" charset="-122"/>
            </a:rPr>
            <a:t>元每股再投资</a:t>
          </a:r>
          <a:r>
            <a:rPr lang="en-US" altLang="zh-CN" sz="1800" b="0" dirty="0">
              <a:solidFill>
                <a:schemeClr val="tx1"/>
              </a:solidFill>
              <a:latin typeface="宋体" panose="02010600030101010101" pitchFamily="2" charset="-122"/>
              <a:ea typeface="宋体" panose="02010600030101010101" pitchFamily="2" charset="-122"/>
            </a:rPr>
            <a:t>200</a:t>
          </a:r>
          <a:r>
            <a:rPr lang="zh-CN" altLang="en-US" sz="1800" b="0" dirty="0">
              <a:solidFill>
                <a:schemeClr val="tx1"/>
              </a:solidFill>
              <a:latin typeface="宋体" panose="02010600030101010101" pitchFamily="2" charset="-122"/>
              <a:ea typeface="宋体" panose="02010600030101010101" pitchFamily="2" charset="-122"/>
            </a:rPr>
            <a:t>万元</a:t>
          </a:r>
        </a:p>
      </dgm:t>
    </dgm:pt>
    <dgm:pt modelId="{EAB017B9-B9A3-4712-9D08-62A1FD9058FD}" type="parTrans" cxnId="{091483AC-53F0-4FE8-9F6A-550B00AE59DE}">
      <dgm:prSet/>
      <dgm:spPr/>
      <dgm:t>
        <a:bodyPr/>
        <a:lstStyle/>
        <a:p>
          <a:endParaRPr lang="zh-CN" altLang="en-US"/>
        </a:p>
      </dgm:t>
    </dgm:pt>
    <dgm:pt modelId="{C2F2F8EE-699B-444B-BA38-3A96E95E1713}" type="sibTrans" cxnId="{091483AC-53F0-4FE8-9F6A-550B00AE59DE}">
      <dgm:prSet/>
      <dgm:spPr/>
      <dgm:t>
        <a:bodyPr/>
        <a:lstStyle/>
        <a:p>
          <a:endParaRPr lang="zh-CN" altLang="en-US"/>
        </a:p>
      </dgm:t>
    </dgm:pt>
    <dgm:pt modelId="{E718E268-9A58-4FE1-AE55-44367925034A}">
      <dgm:prSet phldrT="[文本]" custT="1"/>
      <dgm:spPr/>
      <dgm:t>
        <a:bodyPr/>
        <a:lstStyle/>
        <a:p>
          <a:r>
            <a:rPr lang="zh-CN" altLang="en-US" sz="1800" b="0" dirty="0">
              <a:solidFill>
                <a:schemeClr val="tx1"/>
              </a:solidFill>
              <a:latin typeface="宋体" panose="02010600030101010101" pitchFamily="2" charset="-122"/>
              <a:ea typeface="宋体" panose="02010600030101010101" pitchFamily="2" charset="-122"/>
            </a:rPr>
            <a:t>企业成功上市，股票价格为每股</a:t>
          </a:r>
          <a:r>
            <a:rPr lang="en-US" altLang="zh-CN" sz="1800" b="0" dirty="0">
              <a:solidFill>
                <a:schemeClr val="tx1"/>
              </a:solidFill>
              <a:latin typeface="宋体" panose="02010600030101010101" pitchFamily="2" charset="-122"/>
              <a:ea typeface="宋体" panose="02010600030101010101" pitchFamily="2" charset="-122"/>
            </a:rPr>
            <a:t>60</a:t>
          </a:r>
          <a:r>
            <a:rPr lang="zh-CN" altLang="en-US" sz="1800" b="0" dirty="0">
              <a:solidFill>
                <a:schemeClr val="tx1"/>
              </a:solidFill>
              <a:latin typeface="宋体" panose="02010600030101010101" pitchFamily="2" charset="-122"/>
              <a:ea typeface="宋体" panose="02010600030101010101" pitchFamily="2" charset="-122"/>
            </a:rPr>
            <a:t>元</a:t>
          </a:r>
        </a:p>
      </dgm:t>
    </dgm:pt>
    <dgm:pt modelId="{86CD071A-7057-4C55-B774-C5D7000A81C0}" type="parTrans" cxnId="{955C296B-DAF2-4031-8AA4-1BAF712E4AF7}">
      <dgm:prSet/>
      <dgm:spPr/>
      <dgm:t>
        <a:bodyPr/>
        <a:lstStyle/>
        <a:p>
          <a:endParaRPr lang="zh-CN" altLang="en-US"/>
        </a:p>
      </dgm:t>
    </dgm:pt>
    <dgm:pt modelId="{A8E5F26A-EFCD-4E24-ACF2-EF08C13C1B43}" type="sibTrans" cxnId="{955C296B-DAF2-4031-8AA4-1BAF712E4AF7}">
      <dgm:prSet/>
      <dgm:spPr/>
      <dgm:t>
        <a:bodyPr/>
        <a:lstStyle/>
        <a:p>
          <a:endParaRPr lang="zh-CN" altLang="en-US"/>
        </a:p>
      </dgm:t>
    </dgm:pt>
    <dgm:pt modelId="{97B04FAA-F67E-41B4-90E3-2183D5E0D5FB}" type="pres">
      <dgm:prSet presAssocID="{6F6C95AD-2511-4453-8F16-FFD11FBCC44C}" presName="arrowDiagram" presStyleCnt="0">
        <dgm:presLayoutVars>
          <dgm:chMax val="5"/>
          <dgm:dir/>
          <dgm:resizeHandles val="exact"/>
        </dgm:presLayoutVars>
      </dgm:prSet>
      <dgm:spPr/>
    </dgm:pt>
    <dgm:pt modelId="{8D758D3E-E87B-472B-B115-EA75211A0F75}" type="pres">
      <dgm:prSet presAssocID="{6F6C95AD-2511-4453-8F16-FFD11FBCC44C}" presName="arrow" presStyleLbl="bgShp" presStyleIdx="0" presStyleCnt="1" custLinFactNeighborX="-24604" custLinFactNeighborY="-5310"/>
      <dgm:spPr/>
    </dgm:pt>
    <dgm:pt modelId="{4043D863-9C8C-4992-9E88-3B974FDD548E}" type="pres">
      <dgm:prSet presAssocID="{6F6C95AD-2511-4453-8F16-FFD11FBCC44C}" presName="arrowDiagram3" presStyleCnt="0"/>
      <dgm:spPr/>
    </dgm:pt>
    <dgm:pt modelId="{F2F56449-9005-4899-96BF-A4F83F865D40}" type="pres">
      <dgm:prSet presAssocID="{D8B2E75F-EA60-400F-B9C5-ACCEF0FCDDF0}" presName="bullet3a" presStyleLbl="node1" presStyleIdx="0" presStyleCnt="3"/>
      <dgm:spPr/>
    </dgm:pt>
    <dgm:pt modelId="{F0742ADD-CB69-47CF-958E-1D13DFF4A609}" type="pres">
      <dgm:prSet presAssocID="{D8B2E75F-EA60-400F-B9C5-ACCEF0FCDDF0}" presName="textBox3a" presStyleLbl="revTx" presStyleIdx="0" presStyleCnt="3">
        <dgm:presLayoutVars>
          <dgm:bulletEnabled val="1"/>
        </dgm:presLayoutVars>
      </dgm:prSet>
      <dgm:spPr/>
      <dgm:t>
        <a:bodyPr/>
        <a:lstStyle/>
        <a:p>
          <a:endParaRPr lang="zh-CN" altLang="en-US"/>
        </a:p>
      </dgm:t>
    </dgm:pt>
    <dgm:pt modelId="{65CCD194-4AF3-4A4F-8034-C9C6C62025EF}" type="pres">
      <dgm:prSet presAssocID="{86312B76-08EC-47DB-A4F2-05C4630BC076}" presName="bullet3b" presStyleLbl="node1" presStyleIdx="1" presStyleCnt="3"/>
      <dgm:spPr/>
    </dgm:pt>
    <dgm:pt modelId="{2BC014A9-6F55-4D77-A574-D0886817BBA3}" type="pres">
      <dgm:prSet presAssocID="{86312B76-08EC-47DB-A4F2-05C4630BC076}" presName="textBox3b" presStyleLbl="revTx" presStyleIdx="1" presStyleCnt="3">
        <dgm:presLayoutVars>
          <dgm:bulletEnabled val="1"/>
        </dgm:presLayoutVars>
      </dgm:prSet>
      <dgm:spPr/>
      <dgm:t>
        <a:bodyPr/>
        <a:lstStyle/>
        <a:p>
          <a:endParaRPr lang="zh-CN" altLang="en-US"/>
        </a:p>
      </dgm:t>
    </dgm:pt>
    <dgm:pt modelId="{E248C24C-0769-4A72-97FB-912249048333}" type="pres">
      <dgm:prSet presAssocID="{E718E268-9A58-4FE1-AE55-44367925034A}" presName="bullet3c" presStyleLbl="node1" presStyleIdx="2" presStyleCnt="3"/>
      <dgm:spPr/>
    </dgm:pt>
    <dgm:pt modelId="{A2F8BB40-462C-43A4-9989-4A27BBA90F9C}" type="pres">
      <dgm:prSet presAssocID="{E718E268-9A58-4FE1-AE55-44367925034A}" presName="textBox3c" presStyleLbl="revTx" presStyleIdx="2" presStyleCnt="3">
        <dgm:presLayoutVars>
          <dgm:bulletEnabled val="1"/>
        </dgm:presLayoutVars>
      </dgm:prSet>
      <dgm:spPr/>
      <dgm:t>
        <a:bodyPr/>
        <a:lstStyle/>
        <a:p>
          <a:endParaRPr lang="zh-CN" altLang="en-US"/>
        </a:p>
      </dgm:t>
    </dgm:pt>
  </dgm:ptLst>
  <dgm:cxnLst>
    <dgm:cxn modelId="{8C3C3AC5-726C-4061-B6E6-7FFA776FDAE6}" type="presOf" srcId="{6F6C95AD-2511-4453-8F16-FFD11FBCC44C}" destId="{97B04FAA-F67E-41B4-90E3-2183D5E0D5FB}" srcOrd="0" destOrd="0" presId="urn:microsoft.com/office/officeart/2005/8/layout/arrow2"/>
    <dgm:cxn modelId="{AF348516-5B5D-420A-AC53-7B72DDB6BAB7}" type="presOf" srcId="{E718E268-9A58-4FE1-AE55-44367925034A}" destId="{A2F8BB40-462C-43A4-9989-4A27BBA90F9C}" srcOrd="0" destOrd="0" presId="urn:microsoft.com/office/officeart/2005/8/layout/arrow2"/>
    <dgm:cxn modelId="{547C258F-A9C9-4965-A320-3E2077CE40D3}" srcId="{6F6C95AD-2511-4453-8F16-FFD11FBCC44C}" destId="{D8B2E75F-EA60-400F-B9C5-ACCEF0FCDDF0}" srcOrd="0" destOrd="0" parTransId="{F9ACC6E5-E229-41F4-8DB1-898862F64569}" sibTransId="{B2FA40E3-38C7-45D7-8867-659616C4B337}"/>
    <dgm:cxn modelId="{423E2C07-6110-43A2-9F19-1476EA04F4E1}" type="presOf" srcId="{86312B76-08EC-47DB-A4F2-05C4630BC076}" destId="{2BC014A9-6F55-4D77-A574-D0886817BBA3}" srcOrd="0" destOrd="0" presId="urn:microsoft.com/office/officeart/2005/8/layout/arrow2"/>
    <dgm:cxn modelId="{955C296B-DAF2-4031-8AA4-1BAF712E4AF7}" srcId="{6F6C95AD-2511-4453-8F16-FFD11FBCC44C}" destId="{E718E268-9A58-4FE1-AE55-44367925034A}" srcOrd="2" destOrd="0" parTransId="{86CD071A-7057-4C55-B774-C5D7000A81C0}" sibTransId="{A8E5F26A-EFCD-4E24-ACF2-EF08C13C1B43}"/>
    <dgm:cxn modelId="{091483AC-53F0-4FE8-9F6A-550B00AE59DE}" srcId="{6F6C95AD-2511-4453-8F16-FFD11FBCC44C}" destId="{86312B76-08EC-47DB-A4F2-05C4630BC076}" srcOrd="1" destOrd="0" parTransId="{EAB017B9-B9A3-4712-9D08-62A1FD9058FD}" sibTransId="{C2F2F8EE-699B-444B-BA38-3A96E95E1713}"/>
    <dgm:cxn modelId="{A2394A8A-38F3-4B03-BD8B-3EAF1BCAFE6A}" type="presOf" srcId="{D8B2E75F-EA60-400F-B9C5-ACCEF0FCDDF0}" destId="{F0742ADD-CB69-47CF-958E-1D13DFF4A609}" srcOrd="0" destOrd="0" presId="urn:microsoft.com/office/officeart/2005/8/layout/arrow2"/>
    <dgm:cxn modelId="{C8365528-39A9-4891-B17F-605492DCB5BF}" type="presParOf" srcId="{97B04FAA-F67E-41B4-90E3-2183D5E0D5FB}" destId="{8D758D3E-E87B-472B-B115-EA75211A0F75}" srcOrd="0" destOrd="0" presId="urn:microsoft.com/office/officeart/2005/8/layout/arrow2"/>
    <dgm:cxn modelId="{FB1D7B82-D5CE-468B-904F-E55424680115}" type="presParOf" srcId="{97B04FAA-F67E-41B4-90E3-2183D5E0D5FB}" destId="{4043D863-9C8C-4992-9E88-3B974FDD548E}" srcOrd="1" destOrd="0" presId="urn:microsoft.com/office/officeart/2005/8/layout/arrow2"/>
    <dgm:cxn modelId="{A88E28D9-22B1-4144-BED9-0F49936D0D17}" type="presParOf" srcId="{4043D863-9C8C-4992-9E88-3B974FDD548E}" destId="{F2F56449-9005-4899-96BF-A4F83F865D40}" srcOrd="0" destOrd="0" presId="urn:microsoft.com/office/officeart/2005/8/layout/arrow2"/>
    <dgm:cxn modelId="{55C1A216-DBB3-4195-8A47-BC5B9A4E39FF}" type="presParOf" srcId="{4043D863-9C8C-4992-9E88-3B974FDD548E}" destId="{F0742ADD-CB69-47CF-958E-1D13DFF4A609}" srcOrd="1" destOrd="0" presId="urn:microsoft.com/office/officeart/2005/8/layout/arrow2"/>
    <dgm:cxn modelId="{3B4F7386-A9DF-4E60-921A-53F085A35FEF}" type="presParOf" srcId="{4043D863-9C8C-4992-9E88-3B974FDD548E}" destId="{65CCD194-4AF3-4A4F-8034-C9C6C62025EF}" srcOrd="2" destOrd="0" presId="urn:microsoft.com/office/officeart/2005/8/layout/arrow2"/>
    <dgm:cxn modelId="{0ACC643E-3BCD-44CA-BAB8-B5E85D79C3D4}" type="presParOf" srcId="{4043D863-9C8C-4992-9E88-3B974FDD548E}" destId="{2BC014A9-6F55-4D77-A574-D0886817BBA3}" srcOrd="3" destOrd="0" presId="urn:microsoft.com/office/officeart/2005/8/layout/arrow2"/>
    <dgm:cxn modelId="{9C38F139-C5FA-4400-B640-25F1F4D0038E}" type="presParOf" srcId="{4043D863-9C8C-4992-9E88-3B974FDD548E}" destId="{E248C24C-0769-4A72-97FB-912249048333}" srcOrd="4" destOrd="0" presId="urn:microsoft.com/office/officeart/2005/8/layout/arrow2"/>
    <dgm:cxn modelId="{D83BE034-E943-458F-9A1E-5CEEEB45DBD9}" type="presParOf" srcId="{4043D863-9C8C-4992-9E88-3B974FDD548E}" destId="{A2F8BB40-462C-43A4-9989-4A27BBA90F9C}"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758D3E-E87B-472B-B115-EA75211A0F75}">
      <dsp:nvSpPr>
        <dsp:cNvPr id="0" name=""/>
        <dsp:cNvSpPr/>
      </dsp:nvSpPr>
      <dsp:spPr>
        <a:xfrm>
          <a:off x="0" y="0"/>
          <a:ext cx="7327014" cy="4579384"/>
        </a:xfrm>
        <a:prstGeom prst="swooshArrow">
          <a:avLst>
            <a:gd name="adj1" fmla="val 25000"/>
            <a:gd name="adj2" fmla="val 2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C75EB8-FDA3-4555-98F2-1FC910FC6B49}">
      <dsp:nvSpPr>
        <dsp:cNvPr id="0" name=""/>
        <dsp:cNvSpPr/>
      </dsp:nvSpPr>
      <dsp:spPr>
        <a:xfrm>
          <a:off x="338267" y="3853065"/>
          <a:ext cx="168521" cy="168521"/>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38EAC5-EA05-4EB0-8B98-D4FB431BEA45}">
      <dsp:nvSpPr>
        <dsp:cNvPr id="0" name=""/>
        <dsp:cNvSpPr/>
      </dsp:nvSpPr>
      <dsp:spPr>
        <a:xfrm>
          <a:off x="549522" y="3911382"/>
          <a:ext cx="959838" cy="487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296" tIns="0" rIns="0" bIns="0" numCol="1" spcCol="1270" anchor="t" anchorCtr="0">
          <a:noAutofit/>
        </a:bodyPr>
        <a:lstStyle/>
        <a:p>
          <a:pPr lvl="0" algn="l" defTabSz="800100">
            <a:lnSpc>
              <a:spcPct val="90000"/>
            </a:lnSpc>
            <a:spcBef>
              <a:spcPct val="0"/>
            </a:spcBef>
            <a:spcAft>
              <a:spcPct val="35000"/>
            </a:spcAft>
          </a:pPr>
          <a:r>
            <a:rPr lang="zh-CN" altLang="en-US" sz="1800" b="0" kern="1200" dirty="0">
              <a:solidFill>
                <a:schemeClr val="tx1"/>
              </a:solidFill>
              <a:latin typeface="宋体" panose="02010600030101010101" pitchFamily="2" charset="-122"/>
              <a:ea typeface="宋体" panose="02010600030101010101" pitchFamily="2" charset="-122"/>
            </a:rPr>
            <a:t>创始人</a:t>
          </a:r>
        </a:p>
      </dsp:txBody>
      <dsp:txXfrm>
        <a:off x="549522" y="3911382"/>
        <a:ext cx="959838" cy="487563"/>
      </dsp:txXfrm>
    </dsp:sp>
    <dsp:sp modelId="{18753371-6E96-4AD0-8763-3C6E1AE260BB}">
      <dsp:nvSpPr>
        <dsp:cNvPr id="0" name=""/>
        <dsp:cNvSpPr/>
      </dsp:nvSpPr>
      <dsp:spPr>
        <a:xfrm>
          <a:off x="1163587" y="3017371"/>
          <a:ext cx="263772" cy="263772"/>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14F642-8411-4B55-86AE-B42824641F78}">
      <dsp:nvSpPr>
        <dsp:cNvPr id="0" name=""/>
        <dsp:cNvSpPr/>
      </dsp:nvSpPr>
      <dsp:spPr>
        <a:xfrm>
          <a:off x="1375600" y="3228777"/>
          <a:ext cx="1216284" cy="728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68" tIns="0" rIns="0" bIns="0" numCol="1" spcCol="1270" anchor="t" anchorCtr="0">
          <a:noAutofit/>
        </a:bodyPr>
        <a:lstStyle/>
        <a:p>
          <a:pPr lvl="0" algn="l" defTabSz="800100">
            <a:lnSpc>
              <a:spcPct val="90000"/>
            </a:lnSpc>
            <a:spcBef>
              <a:spcPct val="0"/>
            </a:spcBef>
            <a:spcAft>
              <a:spcPct val="35000"/>
            </a:spcAft>
          </a:pPr>
          <a:r>
            <a:rPr lang="zh-CN" altLang="en-US" sz="1800" b="0" kern="1200" dirty="0">
              <a:solidFill>
                <a:schemeClr val="tx1"/>
              </a:solidFill>
              <a:latin typeface="宋体" panose="02010600030101010101" pitchFamily="2" charset="-122"/>
              <a:ea typeface="宋体" panose="02010600030101010101" pitchFamily="2" charset="-122"/>
            </a:rPr>
            <a:t>天使投资</a:t>
          </a:r>
        </a:p>
      </dsp:txBody>
      <dsp:txXfrm>
        <a:off x="1375600" y="3228777"/>
        <a:ext cx="1216284" cy="728995"/>
      </dsp:txXfrm>
    </dsp:sp>
    <dsp:sp modelId="{D6268010-2AD5-438D-85D7-B064B00A7D03}">
      <dsp:nvSpPr>
        <dsp:cNvPr id="0" name=""/>
        <dsp:cNvSpPr/>
      </dsp:nvSpPr>
      <dsp:spPr>
        <a:xfrm>
          <a:off x="2582121" y="2138145"/>
          <a:ext cx="351696" cy="351696"/>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4D9FDA-1A1E-461D-859D-21850C0B597B}">
      <dsp:nvSpPr>
        <dsp:cNvPr id="0" name=""/>
        <dsp:cNvSpPr/>
      </dsp:nvSpPr>
      <dsp:spPr>
        <a:xfrm>
          <a:off x="2542704" y="2492170"/>
          <a:ext cx="1862062" cy="593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357" tIns="0" rIns="0" bIns="0" numCol="1" spcCol="1270" anchor="t" anchorCtr="0">
          <a:noAutofit/>
        </a:bodyPr>
        <a:lstStyle/>
        <a:p>
          <a:pPr lvl="0" algn="l" defTabSz="800100">
            <a:lnSpc>
              <a:spcPct val="90000"/>
            </a:lnSpc>
            <a:spcBef>
              <a:spcPct val="0"/>
            </a:spcBef>
            <a:spcAft>
              <a:spcPct val="35000"/>
            </a:spcAft>
          </a:pPr>
          <a:r>
            <a:rPr lang="zh-CN" altLang="en-US" sz="1800" b="0" kern="1200" dirty="0">
              <a:solidFill>
                <a:schemeClr val="tx1"/>
              </a:solidFill>
              <a:latin typeface="宋体" panose="02010600030101010101" pitchFamily="2" charset="-122"/>
              <a:ea typeface="宋体" panose="02010600030101010101" pitchFamily="2" charset="-122"/>
            </a:rPr>
            <a:t>风险投资 </a:t>
          </a:r>
          <a:r>
            <a:rPr lang="en-US" altLang="zh-CN" sz="1800" b="0" kern="1200" dirty="0">
              <a:solidFill>
                <a:schemeClr val="tx1"/>
              </a:solidFill>
              <a:latin typeface="宋体" panose="02010600030101010101" pitchFamily="2" charset="-122"/>
              <a:ea typeface="宋体" panose="02010600030101010101" pitchFamily="2" charset="-122"/>
            </a:rPr>
            <a:t>VC</a:t>
          </a:r>
          <a:endParaRPr lang="zh-CN" altLang="en-US" sz="1800" b="0" kern="1200" dirty="0">
            <a:solidFill>
              <a:schemeClr val="tx1"/>
            </a:solidFill>
            <a:latin typeface="宋体" panose="02010600030101010101" pitchFamily="2" charset="-122"/>
            <a:ea typeface="宋体" panose="02010600030101010101" pitchFamily="2" charset="-122"/>
          </a:endParaRPr>
        </a:p>
      </dsp:txBody>
      <dsp:txXfrm>
        <a:off x="2542704" y="2492170"/>
        <a:ext cx="1862062" cy="593655"/>
      </dsp:txXfrm>
    </dsp:sp>
    <dsp:sp modelId="{A2E2D12A-9836-4128-AD2C-4577C80DCD3B}">
      <dsp:nvSpPr>
        <dsp:cNvPr id="0" name=""/>
        <dsp:cNvSpPr/>
      </dsp:nvSpPr>
      <dsp:spPr>
        <a:xfrm>
          <a:off x="4169146" y="1531384"/>
          <a:ext cx="454274" cy="454274"/>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2FB543-3AF9-4E1B-8C3B-1B97BCF5FDA3}">
      <dsp:nvSpPr>
        <dsp:cNvPr id="0" name=""/>
        <dsp:cNvSpPr/>
      </dsp:nvSpPr>
      <dsp:spPr>
        <a:xfrm>
          <a:off x="4243982" y="2018506"/>
          <a:ext cx="2614938" cy="1194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711" tIns="0" rIns="0" bIns="0" numCol="1" spcCol="1270" anchor="t" anchorCtr="0">
          <a:noAutofit/>
        </a:bodyPr>
        <a:lstStyle/>
        <a:p>
          <a:pPr lvl="0" algn="l" defTabSz="800100">
            <a:lnSpc>
              <a:spcPct val="90000"/>
            </a:lnSpc>
            <a:spcBef>
              <a:spcPct val="0"/>
            </a:spcBef>
            <a:spcAft>
              <a:spcPct val="35000"/>
            </a:spcAft>
          </a:pPr>
          <a:r>
            <a:rPr lang="zh-CN" altLang="en-US" sz="1800" b="0" kern="1200" dirty="0">
              <a:solidFill>
                <a:schemeClr val="tx1"/>
              </a:solidFill>
              <a:latin typeface="宋体" panose="02010600030101010101" pitchFamily="2" charset="-122"/>
              <a:ea typeface="宋体" panose="02010600030101010101" pitchFamily="2" charset="-122"/>
            </a:rPr>
            <a:t>私募股权投资 </a:t>
          </a:r>
          <a:r>
            <a:rPr lang="en-US" altLang="zh-CN" sz="1800" b="0" kern="1200" dirty="0">
              <a:solidFill>
                <a:schemeClr val="tx1"/>
              </a:solidFill>
              <a:latin typeface="宋体" panose="02010600030101010101" pitchFamily="2" charset="-122"/>
              <a:ea typeface="宋体" panose="02010600030101010101" pitchFamily="2" charset="-122"/>
            </a:rPr>
            <a:t>PE</a:t>
          </a:r>
          <a:endParaRPr lang="zh-CN" altLang="en-US" sz="1800" b="0" kern="1200" dirty="0">
            <a:solidFill>
              <a:schemeClr val="tx1"/>
            </a:solidFill>
            <a:latin typeface="宋体" panose="02010600030101010101" pitchFamily="2" charset="-122"/>
            <a:ea typeface="宋体" panose="02010600030101010101" pitchFamily="2" charset="-122"/>
          </a:endParaRPr>
        </a:p>
      </dsp:txBody>
      <dsp:txXfrm>
        <a:off x="4243982" y="2018506"/>
        <a:ext cx="2614938" cy="1194414"/>
      </dsp:txXfrm>
    </dsp:sp>
    <dsp:sp modelId="{02DC7D2A-D8C7-465E-8324-2EAA8180A4F8}">
      <dsp:nvSpPr>
        <dsp:cNvPr id="0" name=""/>
        <dsp:cNvSpPr/>
      </dsp:nvSpPr>
      <dsp:spPr>
        <a:xfrm>
          <a:off x="6224789" y="919540"/>
          <a:ext cx="578834" cy="578834"/>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A01EF5-D58F-49B4-913D-6928510306C9}">
      <dsp:nvSpPr>
        <dsp:cNvPr id="0" name=""/>
        <dsp:cNvSpPr/>
      </dsp:nvSpPr>
      <dsp:spPr>
        <a:xfrm>
          <a:off x="6514206" y="1208957"/>
          <a:ext cx="1465402" cy="3370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6712" tIns="0" rIns="0" bIns="0" numCol="1" spcCol="1270" anchor="t" anchorCtr="0">
          <a:noAutofit/>
        </a:bodyPr>
        <a:lstStyle/>
        <a:p>
          <a:pPr lvl="0" algn="l" defTabSz="800100">
            <a:lnSpc>
              <a:spcPct val="90000"/>
            </a:lnSpc>
            <a:spcBef>
              <a:spcPct val="0"/>
            </a:spcBef>
            <a:spcAft>
              <a:spcPct val="35000"/>
            </a:spcAft>
          </a:pPr>
          <a:r>
            <a:rPr lang="en-US" altLang="zh-CN" sz="1800" b="0" kern="1200" dirty="0">
              <a:solidFill>
                <a:schemeClr val="tx1"/>
              </a:solidFill>
              <a:latin typeface="宋体" panose="02010600030101010101" pitchFamily="2" charset="-122"/>
              <a:ea typeface="宋体" panose="02010600030101010101" pitchFamily="2" charset="-122"/>
            </a:rPr>
            <a:t>IPO/</a:t>
          </a:r>
          <a:r>
            <a:rPr lang="zh-CN" altLang="en-US" sz="1800" b="0" kern="1200" dirty="0">
              <a:solidFill>
                <a:schemeClr val="tx1"/>
              </a:solidFill>
              <a:latin typeface="宋体" panose="02010600030101010101" pitchFamily="2" charset="-122"/>
              <a:ea typeface="宋体" panose="02010600030101010101" pitchFamily="2" charset="-122"/>
            </a:rPr>
            <a:t>并购</a:t>
          </a:r>
        </a:p>
      </dsp:txBody>
      <dsp:txXfrm>
        <a:off x="6514206" y="1208957"/>
        <a:ext cx="1465402" cy="33704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B2595B-3C74-4C43-B5F2-D7FBBD4EDCB3}">
      <dsp:nvSpPr>
        <dsp:cNvPr id="0" name=""/>
        <dsp:cNvSpPr/>
      </dsp:nvSpPr>
      <dsp:spPr>
        <a:xfrm>
          <a:off x="18590" y="4546"/>
          <a:ext cx="8861652" cy="8452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a:latin typeface="宋体" panose="02010600030101010101" pitchFamily="2" charset="-122"/>
              <a:ea typeface="宋体" panose="02010600030101010101" pitchFamily="2" charset="-122"/>
            </a:rPr>
            <a:t>VC/PE</a:t>
          </a:r>
          <a:r>
            <a:rPr lang="zh-CN" altLang="en-US" sz="2000" kern="1200" dirty="0">
              <a:latin typeface="宋体" panose="02010600030101010101" pitchFamily="2" charset="-122"/>
              <a:ea typeface="宋体" panose="02010600030101010101" pitchFamily="2" charset="-122"/>
            </a:rPr>
            <a:t>募集资金</a:t>
          </a:r>
          <a:endParaRPr lang="en-US" altLang="zh-CN" sz="2000" kern="1200" dirty="0">
            <a:latin typeface="宋体" panose="02010600030101010101" pitchFamily="2" charset="-122"/>
            <a:ea typeface="宋体" panose="02010600030101010101" pitchFamily="2" charset="-122"/>
          </a:endParaRPr>
        </a:p>
        <a:p>
          <a:pPr lvl="0" algn="ctr" defTabSz="889000">
            <a:lnSpc>
              <a:spcPct val="90000"/>
            </a:lnSpc>
            <a:spcBef>
              <a:spcPct val="0"/>
            </a:spcBef>
            <a:spcAft>
              <a:spcPct val="35000"/>
            </a:spcAft>
          </a:pPr>
          <a:r>
            <a:rPr lang="zh-CN" altLang="en-US" sz="1800" kern="1200" dirty="0">
              <a:latin typeface="宋体" panose="02010600030101010101" pitchFamily="2" charset="-122"/>
              <a:ea typeface="宋体" panose="02010600030101010101" pitchFamily="2" charset="-122"/>
            </a:rPr>
            <a:t>融资方式和结构，</a:t>
          </a:r>
          <a:r>
            <a:rPr lang="en-US" altLang="zh-CN" sz="1800" kern="1200" dirty="0">
              <a:latin typeface="宋体" panose="02010600030101010101" pitchFamily="2" charset="-122"/>
              <a:ea typeface="宋体" panose="02010600030101010101" pitchFamily="2" charset="-122"/>
            </a:rPr>
            <a:t>LP/GP, </a:t>
          </a:r>
          <a:r>
            <a:rPr lang="zh-CN" altLang="en-US" sz="1800" kern="1200" dirty="0">
              <a:latin typeface="宋体" panose="02010600030101010101" pitchFamily="2" charset="-122"/>
              <a:ea typeface="宋体" panose="02010600030101010101" pitchFamily="2" charset="-122"/>
            </a:rPr>
            <a:t>有限合伙协议，基金的管理，费用和收益分成</a:t>
          </a:r>
        </a:p>
      </dsp:txBody>
      <dsp:txXfrm>
        <a:off x="43347" y="29303"/>
        <a:ext cx="8812138" cy="795767"/>
      </dsp:txXfrm>
    </dsp:sp>
    <dsp:sp modelId="{3816A464-54FC-481A-A905-63D2E0E9663A}">
      <dsp:nvSpPr>
        <dsp:cNvPr id="0" name=""/>
        <dsp:cNvSpPr/>
      </dsp:nvSpPr>
      <dsp:spPr>
        <a:xfrm rot="5400000">
          <a:off x="4290926" y="870959"/>
          <a:ext cx="316980" cy="3803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rot="-5400000">
        <a:off x="4335303" y="902657"/>
        <a:ext cx="228226" cy="221886"/>
      </dsp:txXfrm>
    </dsp:sp>
    <dsp:sp modelId="{54137E1F-3A98-47AA-9073-B073C003EF86}">
      <dsp:nvSpPr>
        <dsp:cNvPr id="0" name=""/>
        <dsp:cNvSpPr/>
      </dsp:nvSpPr>
      <dsp:spPr>
        <a:xfrm>
          <a:off x="0" y="1272468"/>
          <a:ext cx="8898834" cy="8452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a:latin typeface="宋体" panose="02010600030101010101" pitchFamily="2" charset="-122"/>
              <a:ea typeface="宋体" panose="02010600030101010101" pitchFamily="2" charset="-122"/>
            </a:rPr>
            <a:t>对被投资公司进行投资，监管，提供价值服务</a:t>
          </a:r>
          <a:endParaRPr lang="en-US" altLang="zh-CN" sz="2000" kern="1200" dirty="0">
            <a:latin typeface="宋体" panose="02010600030101010101" pitchFamily="2" charset="-122"/>
            <a:ea typeface="宋体" panose="02010600030101010101" pitchFamily="2" charset="-122"/>
          </a:endParaRPr>
        </a:p>
        <a:p>
          <a:pPr lvl="0" algn="ctr" defTabSz="889000">
            <a:lnSpc>
              <a:spcPct val="90000"/>
            </a:lnSpc>
            <a:spcBef>
              <a:spcPct val="0"/>
            </a:spcBef>
            <a:spcAft>
              <a:spcPct val="35000"/>
            </a:spcAft>
          </a:pPr>
          <a:r>
            <a:rPr lang="zh-CN" altLang="en-US" sz="1800" kern="1200" dirty="0">
              <a:latin typeface="宋体" panose="02010600030101010101" pitchFamily="2" charset="-122"/>
              <a:ea typeface="宋体" panose="02010600030101010101" pitchFamily="2" charset="-122"/>
            </a:rPr>
            <a:t>项目选择，尽职调查，公司估值，交易结构，公司治理</a:t>
          </a:r>
          <a:endParaRPr lang="en-US" altLang="zh-CN" sz="1800" kern="1200" dirty="0">
            <a:latin typeface="宋体" panose="02010600030101010101" pitchFamily="2" charset="-122"/>
            <a:ea typeface="宋体" panose="02010600030101010101" pitchFamily="2" charset="-122"/>
          </a:endParaRPr>
        </a:p>
      </dsp:txBody>
      <dsp:txXfrm>
        <a:off x="24757" y="1297225"/>
        <a:ext cx="8849320" cy="795767"/>
      </dsp:txXfrm>
    </dsp:sp>
    <dsp:sp modelId="{D823468C-AC1B-4EB9-847F-0AC9D1D00DE3}">
      <dsp:nvSpPr>
        <dsp:cNvPr id="0" name=""/>
        <dsp:cNvSpPr/>
      </dsp:nvSpPr>
      <dsp:spPr>
        <a:xfrm rot="5400000">
          <a:off x="4290926" y="2138881"/>
          <a:ext cx="316980" cy="3803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rot="-5400000">
        <a:off x="4335303" y="2170579"/>
        <a:ext cx="228226" cy="221886"/>
      </dsp:txXfrm>
    </dsp:sp>
    <dsp:sp modelId="{69C608E5-7A88-4987-8E47-BFD73F14D82A}">
      <dsp:nvSpPr>
        <dsp:cNvPr id="0" name=""/>
        <dsp:cNvSpPr/>
      </dsp:nvSpPr>
      <dsp:spPr>
        <a:xfrm>
          <a:off x="-9300" y="2540389"/>
          <a:ext cx="8917434" cy="8452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a:latin typeface="宋体" panose="02010600030101010101" pitchFamily="2" charset="-122"/>
              <a:ea typeface="宋体" panose="02010600030101010101" pitchFamily="2" charset="-122"/>
            </a:rPr>
            <a:t>VC/PE</a:t>
          </a:r>
          <a:r>
            <a:rPr lang="zh-CN" altLang="en-US" sz="2000" kern="1200" dirty="0">
              <a:latin typeface="宋体" panose="02010600030101010101" pitchFamily="2" charset="-122"/>
              <a:ea typeface="宋体" panose="02010600030101010101" pitchFamily="2" charset="-122"/>
            </a:rPr>
            <a:t>从成功项目推出，并向投资者返还资金</a:t>
          </a:r>
          <a:endParaRPr lang="en-US" altLang="zh-CN" sz="2000" kern="1200" dirty="0">
            <a:latin typeface="宋体" panose="02010600030101010101" pitchFamily="2" charset="-122"/>
            <a:ea typeface="宋体" panose="02010600030101010101" pitchFamily="2" charset="-122"/>
          </a:endParaRPr>
        </a:p>
        <a:p>
          <a:pPr lvl="0" algn="ctr" defTabSz="889000">
            <a:lnSpc>
              <a:spcPct val="90000"/>
            </a:lnSpc>
            <a:spcBef>
              <a:spcPct val="0"/>
            </a:spcBef>
            <a:spcAft>
              <a:spcPct val="35000"/>
            </a:spcAft>
          </a:pPr>
          <a:r>
            <a:rPr lang="zh-CN" altLang="en-US" sz="1800" kern="1200" dirty="0">
              <a:latin typeface="宋体" panose="02010600030101010101" pitchFamily="2" charset="-122"/>
              <a:ea typeface="宋体" panose="02010600030101010101" pitchFamily="2" charset="-122"/>
            </a:rPr>
            <a:t>撤资渠道和收益</a:t>
          </a:r>
          <a:endParaRPr lang="en-US" altLang="zh-CN" sz="1800" kern="1200" dirty="0">
            <a:latin typeface="宋体" panose="02010600030101010101" pitchFamily="2" charset="-122"/>
            <a:ea typeface="宋体" panose="02010600030101010101" pitchFamily="2" charset="-122"/>
          </a:endParaRPr>
        </a:p>
      </dsp:txBody>
      <dsp:txXfrm>
        <a:off x="15457" y="2565146"/>
        <a:ext cx="8867920" cy="795767"/>
      </dsp:txXfrm>
    </dsp:sp>
    <dsp:sp modelId="{9A022035-5545-4123-8C08-2F8EC8E9F535}">
      <dsp:nvSpPr>
        <dsp:cNvPr id="0" name=""/>
        <dsp:cNvSpPr/>
      </dsp:nvSpPr>
      <dsp:spPr>
        <a:xfrm rot="5400000">
          <a:off x="4290926" y="3406802"/>
          <a:ext cx="316980" cy="3803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rot="-5400000">
        <a:off x="4335303" y="3438500"/>
        <a:ext cx="228226" cy="221886"/>
      </dsp:txXfrm>
    </dsp:sp>
    <dsp:sp modelId="{97C9CC03-2DC1-42DE-9A9F-F5D8B0601CB3}">
      <dsp:nvSpPr>
        <dsp:cNvPr id="0" name=""/>
        <dsp:cNvSpPr/>
      </dsp:nvSpPr>
      <dsp:spPr>
        <a:xfrm>
          <a:off x="-55792" y="3808311"/>
          <a:ext cx="9010418" cy="8452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a:latin typeface="宋体" panose="02010600030101010101" pitchFamily="2" charset="-122"/>
              <a:ea typeface="宋体" panose="02010600030101010101" pitchFamily="2" charset="-122"/>
            </a:rPr>
            <a:t>新一轮周期</a:t>
          </a:r>
          <a:endParaRPr lang="en-US" altLang="zh-CN" sz="2000" kern="1200" dirty="0">
            <a:latin typeface="宋体" panose="02010600030101010101" pitchFamily="2" charset="-122"/>
            <a:ea typeface="宋体" panose="02010600030101010101" pitchFamily="2" charset="-122"/>
          </a:endParaRPr>
        </a:p>
      </dsp:txBody>
      <dsp:txXfrm>
        <a:off x="-31035" y="3833068"/>
        <a:ext cx="8960904" cy="7957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758D3E-E87B-472B-B115-EA75211A0F75}">
      <dsp:nvSpPr>
        <dsp:cNvPr id="0" name=""/>
        <dsp:cNvSpPr/>
      </dsp:nvSpPr>
      <dsp:spPr>
        <a:xfrm>
          <a:off x="0" y="216195"/>
          <a:ext cx="5252732" cy="3282958"/>
        </a:xfrm>
        <a:prstGeom prst="swooshArrow">
          <a:avLst>
            <a:gd name="adj1" fmla="val 25000"/>
            <a:gd name="adj2" fmla="val 2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F56449-9005-4899-96BF-A4F83F865D40}">
      <dsp:nvSpPr>
        <dsp:cNvPr id="0" name=""/>
        <dsp:cNvSpPr/>
      </dsp:nvSpPr>
      <dsp:spPr>
        <a:xfrm>
          <a:off x="667097" y="2656418"/>
          <a:ext cx="136571" cy="136571"/>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742ADD-CB69-47CF-958E-1D13DFF4A609}">
      <dsp:nvSpPr>
        <dsp:cNvPr id="0" name=""/>
        <dsp:cNvSpPr/>
      </dsp:nvSpPr>
      <dsp:spPr>
        <a:xfrm>
          <a:off x="735382" y="2724704"/>
          <a:ext cx="1223886" cy="948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66" tIns="0" rIns="0" bIns="0" numCol="1" spcCol="1270" anchor="t" anchorCtr="0">
          <a:noAutofit/>
        </a:bodyPr>
        <a:lstStyle/>
        <a:p>
          <a:pPr lvl="0" algn="l" defTabSz="800100">
            <a:lnSpc>
              <a:spcPct val="90000"/>
            </a:lnSpc>
            <a:spcBef>
              <a:spcPct val="0"/>
            </a:spcBef>
            <a:spcAft>
              <a:spcPct val="35000"/>
            </a:spcAft>
          </a:pPr>
          <a:r>
            <a:rPr lang="zh-CN" altLang="en-US" sz="1800" b="0" kern="1200" dirty="0">
              <a:solidFill>
                <a:schemeClr val="tx1"/>
              </a:solidFill>
              <a:latin typeface="宋体" panose="02010600030101010101" pitchFamily="2" charset="-122"/>
              <a:ea typeface="宋体" panose="02010600030101010101" pitchFamily="2" charset="-122"/>
            </a:rPr>
            <a:t>企业成立不久，第一次募集资金，股票价格为每股</a:t>
          </a:r>
          <a:r>
            <a:rPr lang="en-US" altLang="zh-CN" sz="1800" b="0" kern="1200" dirty="0">
              <a:solidFill>
                <a:schemeClr val="tx1"/>
              </a:solidFill>
              <a:latin typeface="宋体" panose="02010600030101010101" pitchFamily="2" charset="-122"/>
              <a:ea typeface="宋体" panose="02010600030101010101" pitchFamily="2" charset="-122"/>
            </a:rPr>
            <a:t>5</a:t>
          </a:r>
          <a:r>
            <a:rPr lang="zh-CN" altLang="en-US" sz="1800" b="0" kern="1200" dirty="0">
              <a:solidFill>
                <a:schemeClr val="tx1"/>
              </a:solidFill>
              <a:latin typeface="宋体" panose="02010600030101010101" pitchFamily="2" charset="-122"/>
              <a:ea typeface="宋体" panose="02010600030101010101" pitchFamily="2" charset="-122"/>
            </a:rPr>
            <a:t>元</a:t>
          </a:r>
        </a:p>
      </dsp:txBody>
      <dsp:txXfrm>
        <a:off x="735382" y="2724704"/>
        <a:ext cx="1223886" cy="948774"/>
      </dsp:txXfrm>
    </dsp:sp>
    <dsp:sp modelId="{65CCD194-4AF3-4A4F-8034-C9C6C62025EF}">
      <dsp:nvSpPr>
        <dsp:cNvPr id="0" name=""/>
        <dsp:cNvSpPr/>
      </dsp:nvSpPr>
      <dsp:spPr>
        <a:xfrm>
          <a:off x="1872599" y="1764110"/>
          <a:ext cx="246878" cy="246878"/>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C014A9-6F55-4D77-A574-D0886817BBA3}">
      <dsp:nvSpPr>
        <dsp:cNvPr id="0" name=""/>
        <dsp:cNvSpPr/>
      </dsp:nvSpPr>
      <dsp:spPr>
        <a:xfrm>
          <a:off x="1996038" y="1887549"/>
          <a:ext cx="1260655" cy="1785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16" tIns="0" rIns="0" bIns="0" numCol="1" spcCol="1270" anchor="t" anchorCtr="0">
          <a:noAutofit/>
        </a:bodyPr>
        <a:lstStyle/>
        <a:p>
          <a:pPr lvl="0" algn="l" defTabSz="800100">
            <a:lnSpc>
              <a:spcPct val="90000"/>
            </a:lnSpc>
            <a:spcBef>
              <a:spcPct val="0"/>
            </a:spcBef>
            <a:spcAft>
              <a:spcPct val="35000"/>
            </a:spcAft>
          </a:pPr>
          <a:r>
            <a:rPr lang="zh-CN" altLang="en-US" sz="1800" b="0" kern="1200" dirty="0">
              <a:solidFill>
                <a:schemeClr val="tx1"/>
              </a:solidFill>
              <a:latin typeface="宋体" panose="02010600030101010101" pitchFamily="2" charset="-122"/>
              <a:ea typeface="宋体" panose="02010600030101010101" pitchFamily="2" charset="-122"/>
            </a:rPr>
            <a:t>企业项目研发成功，第二轮募集资金，股票价格为每股</a:t>
          </a:r>
          <a:r>
            <a:rPr lang="en-US" altLang="zh-CN" sz="1800" b="0" kern="1200" dirty="0">
              <a:solidFill>
                <a:schemeClr val="tx1"/>
              </a:solidFill>
              <a:latin typeface="宋体" panose="02010600030101010101" pitchFamily="2" charset="-122"/>
              <a:ea typeface="宋体" panose="02010600030101010101" pitchFamily="2" charset="-122"/>
            </a:rPr>
            <a:t>20</a:t>
          </a:r>
          <a:r>
            <a:rPr lang="zh-CN" altLang="en-US" sz="1800" b="0" kern="1200" dirty="0">
              <a:solidFill>
                <a:schemeClr val="tx1"/>
              </a:solidFill>
              <a:latin typeface="宋体" panose="02010600030101010101" pitchFamily="2" charset="-122"/>
              <a:ea typeface="宋体" panose="02010600030101010101" pitchFamily="2" charset="-122"/>
            </a:rPr>
            <a:t>元</a:t>
          </a:r>
        </a:p>
      </dsp:txBody>
      <dsp:txXfrm>
        <a:off x="1996038" y="1887549"/>
        <a:ext cx="1260655" cy="1785929"/>
      </dsp:txXfrm>
    </dsp:sp>
    <dsp:sp modelId="{E248C24C-0769-4A72-97FB-912249048333}">
      <dsp:nvSpPr>
        <dsp:cNvPr id="0" name=""/>
        <dsp:cNvSpPr/>
      </dsp:nvSpPr>
      <dsp:spPr>
        <a:xfrm>
          <a:off x="3322353" y="1221109"/>
          <a:ext cx="341427" cy="34142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F8BB40-462C-43A4-9989-4A27BBA90F9C}">
      <dsp:nvSpPr>
        <dsp:cNvPr id="0" name=""/>
        <dsp:cNvSpPr/>
      </dsp:nvSpPr>
      <dsp:spPr>
        <a:xfrm>
          <a:off x="3493067" y="1391823"/>
          <a:ext cx="1260655" cy="2281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915" tIns="0" rIns="0" bIns="0" numCol="1" spcCol="1270" anchor="t" anchorCtr="0">
          <a:noAutofit/>
        </a:bodyPr>
        <a:lstStyle/>
        <a:p>
          <a:pPr lvl="0" algn="l" defTabSz="800100">
            <a:lnSpc>
              <a:spcPct val="90000"/>
            </a:lnSpc>
            <a:spcBef>
              <a:spcPct val="0"/>
            </a:spcBef>
            <a:spcAft>
              <a:spcPct val="35000"/>
            </a:spcAft>
          </a:pPr>
          <a:r>
            <a:rPr lang="zh-CN" altLang="en-US" sz="1800" b="0" kern="1200" dirty="0">
              <a:solidFill>
                <a:schemeClr val="tx1"/>
              </a:solidFill>
              <a:latin typeface="宋体" panose="02010600030101010101" pitchFamily="2" charset="-122"/>
              <a:ea typeface="宋体" panose="02010600030101010101" pitchFamily="2" charset="-122"/>
            </a:rPr>
            <a:t>企业成功上市，股票价格为每股</a:t>
          </a:r>
          <a:r>
            <a:rPr lang="en-US" altLang="zh-CN" sz="1800" b="0" kern="1200" dirty="0">
              <a:solidFill>
                <a:schemeClr val="tx1"/>
              </a:solidFill>
              <a:latin typeface="宋体" panose="02010600030101010101" pitchFamily="2" charset="-122"/>
              <a:ea typeface="宋体" panose="02010600030101010101" pitchFamily="2" charset="-122"/>
            </a:rPr>
            <a:t>60</a:t>
          </a:r>
          <a:r>
            <a:rPr lang="zh-CN" altLang="en-US" sz="1800" b="0" kern="1200" dirty="0">
              <a:solidFill>
                <a:schemeClr val="tx1"/>
              </a:solidFill>
              <a:latin typeface="宋体" panose="02010600030101010101" pitchFamily="2" charset="-122"/>
              <a:ea typeface="宋体" panose="02010600030101010101" pitchFamily="2" charset="-122"/>
            </a:rPr>
            <a:t>元</a:t>
          </a:r>
        </a:p>
      </dsp:txBody>
      <dsp:txXfrm>
        <a:off x="3493067" y="1391823"/>
        <a:ext cx="1260655" cy="22816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758D3E-E87B-472B-B115-EA75211A0F75}">
      <dsp:nvSpPr>
        <dsp:cNvPr id="0" name=""/>
        <dsp:cNvSpPr/>
      </dsp:nvSpPr>
      <dsp:spPr>
        <a:xfrm>
          <a:off x="0" y="216195"/>
          <a:ext cx="5252732" cy="3282958"/>
        </a:xfrm>
        <a:prstGeom prst="swooshArrow">
          <a:avLst>
            <a:gd name="adj1" fmla="val 25000"/>
            <a:gd name="adj2" fmla="val 2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F56449-9005-4899-96BF-A4F83F865D40}">
      <dsp:nvSpPr>
        <dsp:cNvPr id="0" name=""/>
        <dsp:cNvSpPr/>
      </dsp:nvSpPr>
      <dsp:spPr>
        <a:xfrm>
          <a:off x="667097" y="2656418"/>
          <a:ext cx="136571" cy="136571"/>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742ADD-CB69-47CF-958E-1D13DFF4A609}">
      <dsp:nvSpPr>
        <dsp:cNvPr id="0" name=""/>
        <dsp:cNvSpPr/>
      </dsp:nvSpPr>
      <dsp:spPr>
        <a:xfrm>
          <a:off x="735382" y="2724704"/>
          <a:ext cx="1223886" cy="948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66" tIns="0" rIns="0" bIns="0" numCol="1" spcCol="1270" anchor="t" anchorCtr="0">
          <a:noAutofit/>
        </a:bodyPr>
        <a:lstStyle/>
        <a:p>
          <a:pPr lvl="0" algn="l" defTabSz="800100">
            <a:lnSpc>
              <a:spcPct val="90000"/>
            </a:lnSpc>
            <a:spcBef>
              <a:spcPct val="0"/>
            </a:spcBef>
            <a:spcAft>
              <a:spcPct val="35000"/>
            </a:spcAft>
          </a:pPr>
          <a:r>
            <a:rPr lang="zh-CN" altLang="en-US" sz="1800" b="0" kern="1200" dirty="0">
              <a:solidFill>
                <a:schemeClr val="tx1"/>
              </a:solidFill>
              <a:latin typeface="宋体" panose="02010600030101010101" pitchFamily="2" charset="-122"/>
              <a:ea typeface="宋体" panose="02010600030101010101" pitchFamily="2" charset="-122"/>
            </a:rPr>
            <a:t>第一次募集资金，投资</a:t>
          </a:r>
          <a:r>
            <a:rPr lang="en-US" altLang="zh-CN" sz="1800" b="0" kern="1200" dirty="0">
              <a:solidFill>
                <a:schemeClr val="tx1"/>
              </a:solidFill>
              <a:latin typeface="宋体" panose="02010600030101010101" pitchFamily="2" charset="-122"/>
              <a:ea typeface="宋体" panose="02010600030101010101" pitchFamily="2" charset="-122"/>
            </a:rPr>
            <a:t>200</a:t>
          </a:r>
          <a:r>
            <a:rPr lang="zh-CN" altLang="en-US" sz="1800" b="0" kern="1200" dirty="0">
              <a:solidFill>
                <a:schemeClr val="tx1"/>
              </a:solidFill>
              <a:latin typeface="宋体" panose="02010600030101010101" pitchFamily="2" charset="-122"/>
              <a:ea typeface="宋体" panose="02010600030101010101" pitchFamily="2" charset="-122"/>
            </a:rPr>
            <a:t>万优先股</a:t>
          </a:r>
        </a:p>
      </dsp:txBody>
      <dsp:txXfrm>
        <a:off x="735382" y="2724704"/>
        <a:ext cx="1223886" cy="948774"/>
      </dsp:txXfrm>
    </dsp:sp>
    <dsp:sp modelId="{65CCD194-4AF3-4A4F-8034-C9C6C62025EF}">
      <dsp:nvSpPr>
        <dsp:cNvPr id="0" name=""/>
        <dsp:cNvSpPr/>
      </dsp:nvSpPr>
      <dsp:spPr>
        <a:xfrm>
          <a:off x="1872599" y="1764110"/>
          <a:ext cx="246878" cy="246878"/>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C014A9-6F55-4D77-A574-D0886817BBA3}">
      <dsp:nvSpPr>
        <dsp:cNvPr id="0" name=""/>
        <dsp:cNvSpPr/>
      </dsp:nvSpPr>
      <dsp:spPr>
        <a:xfrm>
          <a:off x="1996038" y="1887549"/>
          <a:ext cx="1260655" cy="1785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16" tIns="0" rIns="0" bIns="0" numCol="1" spcCol="1270" anchor="t" anchorCtr="0">
          <a:noAutofit/>
        </a:bodyPr>
        <a:lstStyle/>
        <a:p>
          <a:pPr lvl="0" algn="l" defTabSz="800100">
            <a:lnSpc>
              <a:spcPct val="90000"/>
            </a:lnSpc>
            <a:spcBef>
              <a:spcPct val="0"/>
            </a:spcBef>
            <a:spcAft>
              <a:spcPct val="35000"/>
            </a:spcAft>
          </a:pPr>
          <a:r>
            <a:rPr lang="zh-CN" altLang="en-US" sz="1800" b="0" kern="1200" dirty="0">
              <a:solidFill>
                <a:schemeClr val="tx1"/>
              </a:solidFill>
              <a:latin typeface="宋体" panose="02010600030101010101" pitchFamily="2" charset="-122"/>
              <a:ea typeface="宋体" panose="02010600030101010101" pitchFamily="2" charset="-122"/>
            </a:rPr>
            <a:t>第二轮募集资金，以</a:t>
          </a:r>
          <a:r>
            <a:rPr lang="en-US" altLang="zh-CN" sz="1800" b="0" kern="1200" dirty="0">
              <a:solidFill>
                <a:schemeClr val="tx1"/>
              </a:solidFill>
              <a:latin typeface="宋体" panose="02010600030101010101" pitchFamily="2" charset="-122"/>
              <a:ea typeface="宋体" panose="02010600030101010101" pitchFamily="2" charset="-122"/>
            </a:rPr>
            <a:t>10</a:t>
          </a:r>
          <a:r>
            <a:rPr lang="zh-CN" altLang="en-US" sz="1800" b="0" kern="1200" dirty="0">
              <a:solidFill>
                <a:schemeClr val="tx1"/>
              </a:solidFill>
              <a:latin typeface="宋体" panose="02010600030101010101" pitchFamily="2" charset="-122"/>
              <a:ea typeface="宋体" panose="02010600030101010101" pitchFamily="2" charset="-122"/>
            </a:rPr>
            <a:t>元每股将优先股转化为普通股</a:t>
          </a:r>
        </a:p>
      </dsp:txBody>
      <dsp:txXfrm>
        <a:off x="1996038" y="1887549"/>
        <a:ext cx="1260655" cy="1785929"/>
      </dsp:txXfrm>
    </dsp:sp>
    <dsp:sp modelId="{E248C24C-0769-4A72-97FB-912249048333}">
      <dsp:nvSpPr>
        <dsp:cNvPr id="0" name=""/>
        <dsp:cNvSpPr/>
      </dsp:nvSpPr>
      <dsp:spPr>
        <a:xfrm>
          <a:off x="3322353" y="1221109"/>
          <a:ext cx="341427" cy="34142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F8BB40-462C-43A4-9989-4A27BBA90F9C}">
      <dsp:nvSpPr>
        <dsp:cNvPr id="0" name=""/>
        <dsp:cNvSpPr/>
      </dsp:nvSpPr>
      <dsp:spPr>
        <a:xfrm>
          <a:off x="3493067" y="1391823"/>
          <a:ext cx="1260655" cy="2281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915" tIns="0" rIns="0" bIns="0" numCol="1" spcCol="1270" anchor="t" anchorCtr="0">
          <a:noAutofit/>
        </a:bodyPr>
        <a:lstStyle/>
        <a:p>
          <a:pPr lvl="0" algn="l" defTabSz="800100">
            <a:lnSpc>
              <a:spcPct val="90000"/>
            </a:lnSpc>
            <a:spcBef>
              <a:spcPct val="0"/>
            </a:spcBef>
            <a:spcAft>
              <a:spcPct val="35000"/>
            </a:spcAft>
          </a:pPr>
          <a:r>
            <a:rPr lang="zh-CN" altLang="en-US" sz="1800" b="0" kern="1200" dirty="0">
              <a:solidFill>
                <a:schemeClr val="tx1"/>
              </a:solidFill>
              <a:latin typeface="宋体" panose="02010600030101010101" pitchFamily="2" charset="-122"/>
              <a:ea typeface="宋体" panose="02010600030101010101" pitchFamily="2" charset="-122"/>
            </a:rPr>
            <a:t>企业成功上市，股票价格为每股</a:t>
          </a:r>
          <a:r>
            <a:rPr lang="en-US" altLang="zh-CN" sz="1800" b="0" kern="1200" dirty="0">
              <a:solidFill>
                <a:schemeClr val="tx1"/>
              </a:solidFill>
              <a:latin typeface="宋体" panose="02010600030101010101" pitchFamily="2" charset="-122"/>
              <a:ea typeface="宋体" panose="02010600030101010101" pitchFamily="2" charset="-122"/>
            </a:rPr>
            <a:t>60</a:t>
          </a:r>
          <a:r>
            <a:rPr lang="zh-CN" altLang="en-US" sz="1800" b="0" kern="1200" dirty="0">
              <a:solidFill>
                <a:schemeClr val="tx1"/>
              </a:solidFill>
              <a:latin typeface="宋体" panose="02010600030101010101" pitchFamily="2" charset="-122"/>
              <a:ea typeface="宋体" panose="02010600030101010101" pitchFamily="2" charset="-122"/>
            </a:rPr>
            <a:t>元</a:t>
          </a:r>
        </a:p>
      </dsp:txBody>
      <dsp:txXfrm>
        <a:off x="3493067" y="1391823"/>
        <a:ext cx="1260655" cy="22816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758D3E-E87B-472B-B115-EA75211A0F75}">
      <dsp:nvSpPr>
        <dsp:cNvPr id="0" name=""/>
        <dsp:cNvSpPr/>
      </dsp:nvSpPr>
      <dsp:spPr>
        <a:xfrm>
          <a:off x="0" y="216195"/>
          <a:ext cx="5252732" cy="3282958"/>
        </a:xfrm>
        <a:prstGeom prst="swooshArrow">
          <a:avLst>
            <a:gd name="adj1" fmla="val 25000"/>
            <a:gd name="adj2" fmla="val 2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F56449-9005-4899-96BF-A4F83F865D40}">
      <dsp:nvSpPr>
        <dsp:cNvPr id="0" name=""/>
        <dsp:cNvSpPr/>
      </dsp:nvSpPr>
      <dsp:spPr>
        <a:xfrm>
          <a:off x="667097" y="2656418"/>
          <a:ext cx="136571" cy="136571"/>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742ADD-CB69-47CF-958E-1D13DFF4A609}">
      <dsp:nvSpPr>
        <dsp:cNvPr id="0" name=""/>
        <dsp:cNvSpPr/>
      </dsp:nvSpPr>
      <dsp:spPr>
        <a:xfrm>
          <a:off x="735382" y="2724704"/>
          <a:ext cx="1223886" cy="948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66" tIns="0" rIns="0" bIns="0" numCol="1" spcCol="1270" anchor="t" anchorCtr="0">
          <a:noAutofit/>
        </a:bodyPr>
        <a:lstStyle/>
        <a:p>
          <a:pPr lvl="0" algn="l" defTabSz="800100">
            <a:lnSpc>
              <a:spcPct val="90000"/>
            </a:lnSpc>
            <a:spcBef>
              <a:spcPct val="0"/>
            </a:spcBef>
            <a:spcAft>
              <a:spcPct val="35000"/>
            </a:spcAft>
          </a:pPr>
          <a:r>
            <a:rPr lang="zh-CN" altLang="en-US" sz="1800" b="0" kern="1200" dirty="0">
              <a:solidFill>
                <a:schemeClr val="tx1"/>
              </a:solidFill>
              <a:latin typeface="宋体" panose="02010600030101010101" pitchFamily="2" charset="-122"/>
              <a:ea typeface="宋体" panose="02010600030101010101" pitchFamily="2" charset="-122"/>
            </a:rPr>
            <a:t>第一次募集资金，投资</a:t>
          </a:r>
          <a:r>
            <a:rPr lang="en-US" altLang="zh-CN" sz="1800" b="0" kern="1200" dirty="0">
              <a:solidFill>
                <a:schemeClr val="tx1"/>
              </a:solidFill>
              <a:latin typeface="宋体" panose="02010600030101010101" pitchFamily="2" charset="-122"/>
              <a:ea typeface="宋体" panose="02010600030101010101" pitchFamily="2" charset="-122"/>
            </a:rPr>
            <a:t>200</a:t>
          </a:r>
          <a:r>
            <a:rPr lang="zh-CN" altLang="en-US" sz="1800" b="0" kern="1200" dirty="0">
              <a:solidFill>
                <a:schemeClr val="tx1"/>
              </a:solidFill>
              <a:latin typeface="宋体" panose="02010600030101010101" pitchFamily="2" charset="-122"/>
              <a:ea typeface="宋体" panose="02010600030101010101" pitchFamily="2" charset="-122"/>
            </a:rPr>
            <a:t>万债券</a:t>
          </a:r>
        </a:p>
      </dsp:txBody>
      <dsp:txXfrm>
        <a:off x="735382" y="2724704"/>
        <a:ext cx="1223886" cy="948774"/>
      </dsp:txXfrm>
    </dsp:sp>
    <dsp:sp modelId="{65CCD194-4AF3-4A4F-8034-C9C6C62025EF}">
      <dsp:nvSpPr>
        <dsp:cNvPr id="0" name=""/>
        <dsp:cNvSpPr/>
      </dsp:nvSpPr>
      <dsp:spPr>
        <a:xfrm>
          <a:off x="1872599" y="1764110"/>
          <a:ext cx="246878" cy="246878"/>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C014A9-6F55-4D77-A574-D0886817BBA3}">
      <dsp:nvSpPr>
        <dsp:cNvPr id="0" name=""/>
        <dsp:cNvSpPr/>
      </dsp:nvSpPr>
      <dsp:spPr>
        <a:xfrm>
          <a:off x="1996038" y="1887549"/>
          <a:ext cx="1260655" cy="1785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16" tIns="0" rIns="0" bIns="0" numCol="1" spcCol="1270" anchor="t" anchorCtr="0">
          <a:noAutofit/>
        </a:bodyPr>
        <a:lstStyle/>
        <a:p>
          <a:pPr lvl="0" algn="l" defTabSz="800100">
            <a:lnSpc>
              <a:spcPct val="90000"/>
            </a:lnSpc>
            <a:spcBef>
              <a:spcPct val="0"/>
            </a:spcBef>
            <a:spcAft>
              <a:spcPct val="35000"/>
            </a:spcAft>
          </a:pPr>
          <a:r>
            <a:rPr lang="zh-CN" altLang="en-US" sz="1800" b="0" kern="1200" dirty="0">
              <a:solidFill>
                <a:schemeClr val="tx1"/>
              </a:solidFill>
              <a:latin typeface="宋体" panose="02010600030101010101" pitchFamily="2" charset="-122"/>
              <a:ea typeface="宋体" panose="02010600030101010101" pitchFamily="2" charset="-122"/>
            </a:rPr>
            <a:t>第二轮募集资金，以</a:t>
          </a:r>
          <a:r>
            <a:rPr lang="en-US" altLang="zh-CN" sz="1800" b="0" kern="1200" dirty="0">
              <a:solidFill>
                <a:schemeClr val="tx1"/>
              </a:solidFill>
              <a:latin typeface="宋体" panose="02010600030101010101" pitchFamily="2" charset="-122"/>
              <a:ea typeface="宋体" panose="02010600030101010101" pitchFamily="2" charset="-122"/>
            </a:rPr>
            <a:t>10</a:t>
          </a:r>
          <a:r>
            <a:rPr lang="zh-CN" altLang="en-US" sz="1800" b="0" kern="1200" dirty="0">
              <a:solidFill>
                <a:schemeClr val="tx1"/>
              </a:solidFill>
              <a:latin typeface="宋体" panose="02010600030101010101" pitchFamily="2" charset="-122"/>
              <a:ea typeface="宋体" panose="02010600030101010101" pitchFamily="2" charset="-122"/>
            </a:rPr>
            <a:t>元每股将债券转化为普通股</a:t>
          </a:r>
        </a:p>
      </dsp:txBody>
      <dsp:txXfrm>
        <a:off x="1996038" y="1887549"/>
        <a:ext cx="1260655" cy="1785929"/>
      </dsp:txXfrm>
    </dsp:sp>
    <dsp:sp modelId="{E248C24C-0769-4A72-97FB-912249048333}">
      <dsp:nvSpPr>
        <dsp:cNvPr id="0" name=""/>
        <dsp:cNvSpPr/>
      </dsp:nvSpPr>
      <dsp:spPr>
        <a:xfrm>
          <a:off x="3322353" y="1221109"/>
          <a:ext cx="341427" cy="34142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F8BB40-462C-43A4-9989-4A27BBA90F9C}">
      <dsp:nvSpPr>
        <dsp:cNvPr id="0" name=""/>
        <dsp:cNvSpPr/>
      </dsp:nvSpPr>
      <dsp:spPr>
        <a:xfrm>
          <a:off x="3493067" y="1391823"/>
          <a:ext cx="1260655" cy="2281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915" tIns="0" rIns="0" bIns="0" numCol="1" spcCol="1270" anchor="t" anchorCtr="0">
          <a:noAutofit/>
        </a:bodyPr>
        <a:lstStyle/>
        <a:p>
          <a:pPr lvl="0" algn="l" defTabSz="800100">
            <a:lnSpc>
              <a:spcPct val="90000"/>
            </a:lnSpc>
            <a:spcBef>
              <a:spcPct val="0"/>
            </a:spcBef>
            <a:spcAft>
              <a:spcPct val="35000"/>
            </a:spcAft>
          </a:pPr>
          <a:r>
            <a:rPr lang="zh-CN" altLang="en-US" sz="1800" b="0" kern="1200" dirty="0">
              <a:solidFill>
                <a:schemeClr val="tx1"/>
              </a:solidFill>
              <a:latin typeface="宋体" panose="02010600030101010101" pitchFamily="2" charset="-122"/>
              <a:ea typeface="宋体" panose="02010600030101010101" pitchFamily="2" charset="-122"/>
            </a:rPr>
            <a:t>企业成功上市，股票价格为每股</a:t>
          </a:r>
          <a:r>
            <a:rPr lang="en-US" altLang="zh-CN" sz="1800" b="0" kern="1200" dirty="0">
              <a:solidFill>
                <a:schemeClr val="tx1"/>
              </a:solidFill>
              <a:latin typeface="宋体" panose="02010600030101010101" pitchFamily="2" charset="-122"/>
              <a:ea typeface="宋体" panose="02010600030101010101" pitchFamily="2" charset="-122"/>
            </a:rPr>
            <a:t>60</a:t>
          </a:r>
          <a:r>
            <a:rPr lang="zh-CN" altLang="en-US" sz="1800" b="0" kern="1200" dirty="0">
              <a:solidFill>
                <a:schemeClr val="tx1"/>
              </a:solidFill>
              <a:latin typeface="宋体" panose="02010600030101010101" pitchFamily="2" charset="-122"/>
              <a:ea typeface="宋体" panose="02010600030101010101" pitchFamily="2" charset="-122"/>
            </a:rPr>
            <a:t>元</a:t>
          </a:r>
        </a:p>
      </dsp:txBody>
      <dsp:txXfrm>
        <a:off x="3493067" y="1391823"/>
        <a:ext cx="1260655" cy="22816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758D3E-E87B-472B-B115-EA75211A0F75}">
      <dsp:nvSpPr>
        <dsp:cNvPr id="0" name=""/>
        <dsp:cNvSpPr/>
      </dsp:nvSpPr>
      <dsp:spPr>
        <a:xfrm>
          <a:off x="0" y="216195"/>
          <a:ext cx="5252732" cy="3282958"/>
        </a:xfrm>
        <a:prstGeom prst="swooshArrow">
          <a:avLst>
            <a:gd name="adj1" fmla="val 25000"/>
            <a:gd name="adj2" fmla="val 2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F56449-9005-4899-96BF-A4F83F865D40}">
      <dsp:nvSpPr>
        <dsp:cNvPr id="0" name=""/>
        <dsp:cNvSpPr/>
      </dsp:nvSpPr>
      <dsp:spPr>
        <a:xfrm>
          <a:off x="667097" y="2656418"/>
          <a:ext cx="136571" cy="136571"/>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742ADD-CB69-47CF-958E-1D13DFF4A609}">
      <dsp:nvSpPr>
        <dsp:cNvPr id="0" name=""/>
        <dsp:cNvSpPr/>
      </dsp:nvSpPr>
      <dsp:spPr>
        <a:xfrm>
          <a:off x="735382" y="2724704"/>
          <a:ext cx="1223886" cy="948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66" tIns="0" rIns="0" bIns="0" numCol="1" spcCol="1270" anchor="t" anchorCtr="0">
          <a:noAutofit/>
        </a:bodyPr>
        <a:lstStyle/>
        <a:p>
          <a:pPr lvl="0" algn="l" defTabSz="800100">
            <a:lnSpc>
              <a:spcPct val="90000"/>
            </a:lnSpc>
            <a:spcBef>
              <a:spcPct val="0"/>
            </a:spcBef>
            <a:spcAft>
              <a:spcPct val="35000"/>
            </a:spcAft>
          </a:pPr>
          <a:r>
            <a:rPr lang="zh-CN" altLang="en-US" sz="1800" b="0" kern="1200" dirty="0">
              <a:solidFill>
                <a:schemeClr val="tx1"/>
              </a:solidFill>
              <a:latin typeface="宋体" panose="02010600030101010101" pitchFamily="2" charset="-122"/>
              <a:ea typeface="宋体" panose="02010600030101010101" pitchFamily="2" charset="-122"/>
            </a:rPr>
            <a:t>第一次募集资金，</a:t>
          </a:r>
          <a:r>
            <a:rPr lang="en-US" altLang="zh-CN" sz="1800" b="0" kern="1200" dirty="0">
              <a:solidFill>
                <a:schemeClr val="tx1"/>
              </a:solidFill>
              <a:latin typeface="宋体" panose="02010600030101010101" pitchFamily="2" charset="-122"/>
              <a:ea typeface="宋体" panose="02010600030101010101" pitchFamily="2" charset="-122"/>
            </a:rPr>
            <a:t>5</a:t>
          </a:r>
          <a:r>
            <a:rPr lang="zh-CN" altLang="en-US" sz="1800" b="0" kern="1200" dirty="0">
              <a:solidFill>
                <a:schemeClr val="tx1"/>
              </a:solidFill>
              <a:latin typeface="宋体" panose="02010600030101010101" pitchFamily="2" charset="-122"/>
              <a:ea typeface="宋体" panose="02010600030101010101" pitchFamily="2" charset="-122"/>
            </a:rPr>
            <a:t>元每股，投资</a:t>
          </a:r>
          <a:r>
            <a:rPr lang="en-US" altLang="zh-CN" sz="1800" b="0" kern="1200" dirty="0">
              <a:solidFill>
                <a:schemeClr val="tx1"/>
              </a:solidFill>
              <a:latin typeface="宋体" panose="02010600030101010101" pitchFamily="2" charset="-122"/>
              <a:ea typeface="宋体" panose="02010600030101010101" pitchFamily="2" charset="-122"/>
            </a:rPr>
            <a:t>200</a:t>
          </a:r>
          <a:r>
            <a:rPr lang="zh-CN" altLang="en-US" sz="1800" b="0" kern="1200" dirty="0">
              <a:solidFill>
                <a:schemeClr val="tx1"/>
              </a:solidFill>
              <a:latin typeface="宋体" panose="02010600030101010101" pitchFamily="2" charset="-122"/>
              <a:ea typeface="宋体" panose="02010600030101010101" pitchFamily="2" charset="-122"/>
            </a:rPr>
            <a:t>万</a:t>
          </a:r>
        </a:p>
      </dsp:txBody>
      <dsp:txXfrm>
        <a:off x="735382" y="2724704"/>
        <a:ext cx="1223886" cy="948774"/>
      </dsp:txXfrm>
    </dsp:sp>
    <dsp:sp modelId="{65CCD194-4AF3-4A4F-8034-C9C6C62025EF}">
      <dsp:nvSpPr>
        <dsp:cNvPr id="0" name=""/>
        <dsp:cNvSpPr/>
      </dsp:nvSpPr>
      <dsp:spPr>
        <a:xfrm>
          <a:off x="1872599" y="1764110"/>
          <a:ext cx="246878" cy="246878"/>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C014A9-6F55-4D77-A574-D0886817BBA3}">
      <dsp:nvSpPr>
        <dsp:cNvPr id="0" name=""/>
        <dsp:cNvSpPr/>
      </dsp:nvSpPr>
      <dsp:spPr>
        <a:xfrm>
          <a:off x="1996038" y="1887549"/>
          <a:ext cx="1260655" cy="1785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16" tIns="0" rIns="0" bIns="0" numCol="1" spcCol="1270" anchor="t" anchorCtr="0">
          <a:noAutofit/>
        </a:bodyPr>
        <a:lstStyle/>
        <a:p>
          <a:pPr lvl="0" algn="l" defTabSz="800100">
            <a:lnSpc>
              <a:spcPct val="90000"/>
            </a:lnSpc>
            <a:spcBef>
              <a:spcPct val="0"/>
            </a:spcBef>
            <a:spcAft>
              <a:spcPct val="35000"/>
            </a:spcAft>
          </a:pPr>
          <a:r>
            <a:rPr lang="zh-CN" altLang="en-US" sz="1800" b="0" kern="1200" dirty="0">
              <a:solidFill>
                <a:schemeClr val="tx1"/>
              </a:solidFill>
              <a:latin typeface="宋体" panose="02010600030101010101" pitchFamily="2" charset="-122"/>
              <a:ea typeface="宋体" panose="02010600030101010101" pitchFamily="2" charset="-122"/>
            </a:rPr>
            <a:t>第二轮募集资金，以</a:t>
          </a:r>
          <a:r>
            <a:rPr lang="en-US" altLang="zh-CN" sz="1800" b="0" kern="1200" dirty="0">
              <a:solidFill>
                <a:schemeClr val="tx1"/>
              </a:solidFill>
              <a:latin typeface="宋体" panose="02010600030101010101" pitchFamily="2" charset="-122"/>
              <a:ea typeface="宋体" panose="02010600030101010101" pitchFamily="2" charset="-122"/>
            </a:rPr>
            <a:t>10</a:t>
          </a:r>
          <a:r>
            <a:rPr lang="zh-CN" altLang="en-US" sz="1800" b="0" kern="1200" dirty="0">
              <a:solidFill>
                <a:schemeClr val="tx1"/>
              </a:solidFill>
              <a:latin typeface="宋体" panose="02010600030101010101" pitchFamily="2" charset="-122"/>
              <a:ea typeface="宋体" panose="02010600030101010101" pitchFamily="2" charset="-122"/>
            </a:rPr>
            <a:t>元每股再投资</a:t>
          </a:r>
          <a:r>
            <a:rPr lang="en-US" altLang="zh-CN" sz="1800" b="0" kern="1200" dirty="0">
              <a:solidFill>
                <a:schemeClr val="tx1"/>
              </a:solidFill>
              <a:latin typeface="宋体" panose="02010600030101010101" pitchFamily="2" charset="-122"/>
              <a:ea typeface="宋体" panose="02010600030101010101" pitchFamily="2" charset="-122"/>
            </a:rPr>
            <a:t>200</a:t>
          </a:r>
          <a:r>
            <a:rPr lang="zh-CN" altLang="en-US" sz="1800" b="0" kern="1200" dirty="0">
              <a:solidFill>
                <a:schemeClr val="tx1"/>
              </a:solidFill>
              <a:latin typeface="宋体" panose="02010600030101010101" pitchFamily="2" charset="-122"/>
              <a:ea typeface="宋体" panose="02010600030101010101" pitchFamily="2" charset="-122"/>
            </a:rPr>
            <a:t>万元</a:t>
          </a:r>
        </a:p>
      </dsp:txBody>
      <dsp:txXfrm>
        <a:off x="1996038" y="1887549"/>
        <a:ext cx="1260655" cy="1785929"/>
      </dsp:txXfrm>
    </dsp:sp>
    <dsp:sp modelId="{E248C24C-0769-4A72-97FB-912249048333}">
      <dsp:nvSpPr>
        <dsp:cNvPr id="0" name=""/>
        <dsp:cNvSpPr/>
      </dsp:nvSpPr>
      <dsp:spPr>
        <a:xfrm>
          <a:off x="3322353" y="1221109"/>
          <a:ext cx="341427" cy="34142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F8BB40-462C-43A4-9989-4A27BBA90F9C}">
      <dsp:nvSpPr>
        <dsp:cNvPr id="0" name=""/>
        <dsp:cNvSpPr/>
      </dsp:nvSpPr>
      <dsp:spPr>
        <a:xfrm>
          <a:off x="3493067" y="1391823"/>
          <a:ext cx="1260655" cy="2281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915" tIns="0" rIns="0" bIns="0" numCol="1" spcCol="1270" anchor="t" anchorCtr="0">
          <a:noAutofit/>
        </a:bodyPr>
        <a:lstStyle/>
        <a:p>
          <a:pPr lvl="0" algn="l" defTabSz="800100">
            <a:lnSpc>
              <a:spcPct val="90000"/>
            </a:lnSpc>
            <a:spcBef>
              <a:spcPct val="0"/>
            </a:spcBef>
            <a:spcAft>
              <a:spcPct val="35000"/>
            </a:spcAft>
          </a:pPr>
          <a:r>
            <a:rPr lang="zh-CN" altLang="en-US" sz="1800" b="0" kern="1200" dirty="0">
              <a:solidFill>
                <a:schemeClr val="tx1"/>
              </a:solidFill>
              <a:latin typeface="宋体" panose="02010600030101010101" pitchFamily="2" charset="-122"/>
              <a:ea typeface="宋体" panose="02010600030101010101" pitchFamily="2" charset="-122"/>
            </a:rPr>
            <a:t>企业成功上市，股票价格为每股</a:t>
          </a:r>
          <a:r>
            <a:rPr lang="en-US" altLang="zh-CN" sz="1800" b="0" kern="1200" dirty="0">
              <a:solidFill>
                <a:schemeClr val="tx1"/>
              </a:solidFill>
              <a:latin typeface="宋体" panose="02010600030101010101" pitchFamily="2" charset="-122"/>
              <a:ea typeface="宋体" panose="02010600030101010101" pitchFamily="2" charset="-122"/>
            </a:rPr>
            <a:t>60</a:t>
          </a:r>
          <a:r>
            <a:rPr lang="zh-CN" altLang="en-US" sz="1800" b="0" kern="1200" dirty="0">
              <a:solidFill>
                <a:schemeClr val="tx1"/>
              </a:solidFill>
              <a:latin typeface="宋体" panose="02010600030101010101" pitchFamily="2" charset="-122"/>
              <a:ea typeface="宋体" panose="02010600030101010101" pitchFamily="2" charset="-122"/>
            </a:rPr>
            <a:t>元</a:t>
          </a:r>
        </a:p>
      </dsp:txBody>
      <dsp:txXfrm>
        <a:off x="3493067" y="1391823"/>
        <a:ext cx="1260655" cy="2281655"/>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4.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5.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6.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9877F-254E-4274-A02C-8EDEF175DC57}" type="datetimeFigureOut">
              <a:rPr lang="zh-CN" altLang="en-US" smtClean="0"/>
              <a:t>2024/5/24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516B5C-3DE1-46D6-A5C5-7E535EB81B59}" type="slidenum">
              <a:rPr lang="zh-CN" altLang="en-US" smtClean="0"/>
              <a:t>‹#›</a:t>
            </a:fld>
            <a:endParaRPr lang="zh-CN" altLang="en-US"/>
          </a:p>
        </p:txBody>
      </p:sp>
    </p:spTree>
    <p:extLst>
      <p:ext uri="{BB962C8B-B14F-4D97-AF65-F5344CB8AC3E}">
        <p14:creationId xmlns:p14="http://schemas.microsoft.com/office/powerpoint/2010/main" val="2405621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AFF9C6-F222-4525-88B7-29140DF5E78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B40AEFF-122F-4691-9F60-2A1EB44723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4B98DB9-2389-4743-9CF7-20BF363105C1}"/>
              </a:ext>
            </a:extLst>
          </p:cNvPr>
          <p:cNvSpPr>
            <a:spLocks noGrp="1"/>
          </p:cNvSpPr>
          <p:nvPr>
            <p:ph type="dt" sz="half" idx="10"/>
          </p:nvPr>
        </p:nvSpPr>
        <p:spPr/>
        <p:txBody>
          <a:bodyPr/>
          <a:lstStyle/>
          <a:p>
            <a:fld id="{C42669F5-2EF7-4130-B839-EA24856E535B}" type="datetime1">
              <a:rPr lang="zh-CN" altLang="en-US" smtClean="0"/>
              <a:t>2024/5/24</a:t>
            </a:fld>
            <a:endParaRPr lang="zh-CN" altLang="en-US"/>
          </a:p>
        </p:txBody>
      </p:sp>
      <p:sp>
        <p:nvSpPr>
          <p:cNvPr id="5" name="页脚占位符 4">
            <a:extLst>
              <a:ext uri="{FF2B5EF4-FFF2-40B4-BE49-F238E27FC236}">
                <a16:creationId xmlns:a16="http://schemas.microsoft.com/office/drawing/2014/main" id="{661FD188-B2B2-4AD3-AD11-745554AC9F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AF886D-B6D7-4011-B8E5-2320DD3B4F70}"/>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823623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BC989E-BA38-4F6D-B1C1-9E8136CB8DF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1E14E64-F048-461D-92E6-08F0CB8B354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EF7FAB4-ECE2-43D4-9990-703EB8A0E694}"/>
              </a:ext>
            </a:extLst>
          </p:cNvPr>
          <p:cNvSpPr>
            <a:spLocks noGrp="1"/>
          </p:cNvSpPr>
          <p:nvPr>
            <p:ph type="dt" sz="half" idx="10"/>
          </p:nvPr>
        </p:nvSpPr>
        <p:spPr/>
        <p:txBody>
          <a:bodyPr/>
          <a:lstStyle/>
          <a:p>
            <a:fld id="{9930A21B-3D6C-4968-ABD8-6E1993A33CCA}" type="datetime1">
              <a:rPr lang="zh-CN" altLang="en-US" smtClean="0"/>
              <a:t>2024/5/24</a:t>
            </a:fld>
            <a:endParaRPr lang="zh-CN" altLang="en-US"/>
          </a:p>
        </p:txBody>
      </p:sp>
      <p:sp>
        <p:nvSpPr>
          <p:cNvPr id="5" name="页脚占位符 4">
            <a:extLst>
              <a:ext uri="{FF2B5EF4-FFF2-40B4-BE49-F238E27FC236}">
                <a16:creationId xmlns:a16="http://schemas.microsoft.com/office/drawing/2014/main" id="{27DF7F7E-6657-4C98-9371-B500B226A9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D4B315-7469-4AE6-9F65-E72BB56674C4}"/>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96425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887F699-828C-4849-8357-A2D432F9B97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F4F5A63-1D48-4C2C-BCE1-6E472DE21CD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5A28011-020A-4E98-936F-68C96BDBA94E}"/>
              </a:ext>
            </a:extLst>
          </p:cNvPr>
          <p:cNvSpPr>
            <a:spLocks noGrp="1"/>
          </p:cNvSpPr>
          <p:nvPr>
            <p:ph type="dt" sz="half" idx="10"/>
          </p:nvPr>
        </p:nvSpPr>
        <p:spPr/>
        <p:txBody>
          <a:bodyPr/>
          <a:lstStyle/>
          <a:p>
            <a:fld id="{ECFE351F-B0F8-4B90-BE1C-4AEE8CDD6201}" type="datetime1">
              <a:rPr lang="zh-CN" altLang="en-US" smtClean="0"/>
              <a:t>2024/5/24</a:t>
            </a:fld>
            <a:endParaRPr lang="zh-CN" altLang="en-US"/>
          </a:p>
        </p:txBody>
      </p:sp>
      <p:sp>
        <p:nvSpPr>
          <p:cNvPr id="5" name="页脚占位符 4">
            <a:extLst>
              <a:ext uri="{FF2B5EF4-FFF2-40B4-BE49-F238E27FC236}">
                <a16:creationId xmlns:a16="http://schemas.microsoft.com/office/drawing/2014/main" id="{00EF86B9-2C23-44BC-B896-BAF6D1EB96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2490F4-8CBA-46F3-B85A-8320F71C0C31}"/>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1562176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8B1B14-0EDF-4D11-809A-9E8B7EF3B84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010E39C-166B-40AC-B5BE-D4DCD52513E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B10161-F7EE-4845-9D79-01931240B298}"/>
              </a:ext>
            </a:extLst>
          </p:cNvPr>
          <p:cNvSpPr>
            <a:spLocks noGrp="1"/>
          </p:cNvSpPr>
          <p:nvPr>
            <p:ph type="dt" sz="half" idx="10"/>
          </p:nvPr>
        </p:nvSpPr>
        <p:spPr/>
        <p:txBody>
          <a:bodyPr/>
          <a:lstStyle/>
          <a:p>
            <a:fld id="{32B9341F-68DF-4EE7-92DD-CBB6BDD2212C}" type="datetime1">
              <a:rPr lang="zh-CN" altLang="en-US" smtClean="0"/>
              <a:t>2024/5/24</a:t>
            </a:fld>
            <a:endParaRPr lang="zh-CN" altLang="en-US"/>
          </a:p>
        </p:txBody>
      </p:sp>
      <p:sp>
        <p:nvSpPr>
          <p:cNvPr id="5" name="页脚占位符 4">
            <a:extLst>
              <a:ext uri="{FF2B5EF4-FFF2-40B4-BE49-F238E27FC236}">
                <a16:creationId xmlns:a16="http://schemas.microsoft.com/office/drawing/2014/main" id="{9DA7E2A3-D64E-4DAE-8B03-E02CCEFA30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7336C2-5624-4FA8-8DCF-A3397C6BAEF2}"/>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758720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CA57BB-5658-493A-8102-F979E5E5846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0C22489-0943-4201-B000-E73EEB8862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DC146AE-BAC0-492F-9973-F03553F03022}"/>
              </a:ext>
            </a:extLst>
          </p:cNvPr>
          <p:cNvSpPr>
            <a:spLocks noGrp="1"/>
          </p:cNvSpPr>
          <p:nvPr>
            <p:ph type="dt" sz="half" idx="10"/>
          </p:nvPr>
        </p:nvSpPr>
        <p:spPr/>
        <p:txBody>
          <a:bodyPr/>
          <a:lstStyle/>
          <a:p>
            <a:fld id="{6D1D5069-D30A-41EC-99C9-109327F13D2F}" type="datetime1">
              <a:rPr lang="zh-CN" altLang="en-US" smtClean="0"/>
              <a:t>2024/5/24</a:t>
            </a:fld>
            <a:endParaRPr lang="zh-CN" altLang="en-US"/>
          </a:p>
        </p:txBody>
      </p:sp>
      <p:sp>
        <p:nvSpPr>
          <p:cNvPr id="5" name="页脚占位符 4">
            <a:extLst>
              <a:ext uri="{FF2B5EF4-FFF2-40B4-BE49-F238E27FC236}">
                <a16:creationId xmlns:a16="http://schemas.microsoft.com/office/drawing/2014/main" id="{CFA740B5-3FDC-4485-AE53-BD03F013E8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8D14E6-ACB3-4CE8-A079-46CFC982B405}"/>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1716638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F943C4-A1E4-4AD0-967E-6C10DC49869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6BEDCBA-DAC2-400F-B699-F59E45D7AA3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47E1168-6A0E-4846-80FE-D9DF6A9BB68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C1C0576-98AB-4019-8E7B-5392CA718DCF}"/>
              </a:ext>
            </a:extLst>
          </p:cNvPr>
          <p:cNvSpPr>
            <a:spLocks noGrp="1"/>
          </p:cNvSpPr>
          <p:nvPr>
            <p:ph type="dt" sz="half" idx="10"/>
          </p:nvPr>
        </p:nvSpPr>
        <p:spPr/>
        <p:txBody>
          <a:bodyPr/>
          <a:lstStyle/>
          <a:p>
            <a:fld id="{744D1571-853D-4CD7-82C5-1FBEC2B866E9}" type="datetime1">
              <a:rPr lang="zh-CN" altLang="en-US" smtClean="0"/>
              <a:t>2024/5/24</a:t>
            </a:fld>
            <a:endParaRPr lang="zh-CN" altLang="en-US"/>
          </a:p>
        </p:txBody>
      </p:sp>
      <p:sp>
        <p:nvSpPr>
          <p:cNvPr id="6" name="页脚占位符 5">
            <a:extLst>
              <a:ext uri="{FF2B5EF4-FFF2-40B4-BE49-F238E27FC236}">
                <a16:creationId xmlns:a16="http://schemas.microsoft.com/office/drawing/2014/main" id="{F97F1711-6F65-46DB-B91F-87582B4C81C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264434D-35AD-4116-A2BB-1869548FDC49}"/>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1279364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35EBF1-87EC-43A1-B987-0FC5E2FA42D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BABACE6-D762-488E-935F-FE8C8A4F2E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C597905-783E-4052-B539-3B3F5341AC1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80B6ED4-58D6-4CD0-A40F-40E2BD7134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14F54F2-6DF2-4A07-9220-79E0852F0C3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77D593A-D1EC-40C9-A963-099E876A7B6C}"/>
              </a:ext>
            </a:extLst>
          </p:cNvPr>
          <p:cNvSpPr>
            <a:spLocks noGrp="1"/>
          </p:cNvSpPr>
          <p:nvPr>
            <p:ph type="dt" sz="half" idx="10"/>
          </p:nvPr>
        </p:nvSpPr>
        <p:spPr/>
        <p:txBody>
          <a:bodyPr/>
          <a:lstStyle/>
          <a:p>
            <a:fld id="{598B9FED-0399-4D9F-97F4-0CBDD330387A}" type="datetime1">
              <a:rPr lang="zh-CN" altLang="en-US" smtClean="0"/>
              <a:t>2024/5/24</a:t>
            </a:fld>
            <a:endParaRPr lang="zh-CN" altLang="en-US"/>
          </a:p>
        </p:txBody>
      </p:sp>
      <p:sp>
        <p:nvSpPr>
          <p:cNvPr id="8" name="页脚占位符 7">
            <a:extLst>
              <a:ext uri="{FF2B5EF4-FFF2-40B4-BE49-F238E27FC236}">
                <a16:creationId xmlns:a16="http://schemas.microsoft.com/office/drawing/2014/main" id="{0402CB34-01A9-497F-B677-6C96D3D0359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7271608-A9BB-4093-9782-F4A66E1AF5B0}"/>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07889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C8C03E-42C7-4A1B-A325-0662FA181FC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9B3F21B-3D5D-4308-BB59-3DCD4973740C}"/>
              </a:ext>
            </a:extLst>
          </p:cNvPr>
          <p:cNvSpPr>
            <a:spLocks noGrp="1"/>
          </p:cNvSpPr>
          <p:nvPr>
            <p:ph type="dt" sz="half" idx="10"/>
          </p:nvPr>
        </p:nvSpPr>
        <p:spPr/>
        <p:txBody>
          <a:bodyPr/>
          <a:lstStyle/>
          <a:p>
            <a:fld id="{C6B81589-2489-4358-9A94-2E59B5AD381F}" type="datetime1">
              <a:rPr lang="zh-CN" altLang="en-US" smtClean="0"/>
              <a:t>2024/5/24</a:t>
            </a:fld>
            <a:endParaRPr lang="zh-CN" altLang="en-US"/>
          </a:p>
        </p:txBody>
      </p:sp>
      <p:sp>
        <p:nvSpPr>
          <p:cNvPr id="4" name="页脚占位符 3">
            <a:extLst>
              <a:ext uri="{FF2B5EF4-FFF2-40B4-BE49-F238E27FC236}">
                <a16:creationId xmlns:a16="http://schemas.microsoft.com/office/drawing/2014/main" id="{EFB62DCB-328B-4680-805A-EE0BF6BBB02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148A734-256D-42B9-8CD2-EACED68792F5}"/>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929599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411E40D-86E6-4F6E-9F90-2F893D5143F2}"/>
              </a:ext>
            </a:extLst>
          </p:cNvPr>
          <p:cNvSpPr>
            <a:spLocks noGrp="1"/>
          </p:cNvSpPr>
          <p:nvPr>
            <p:ph type="dt" sz="half" idx="10"/>
          </p:nvPr>
        </p:nvSpPr>
        <p:spPr/>
        <p:txBody>
          <a:bodyPr/>
          <a:lstStyle/>
          <a:p>
            <a:fld id="{290F4150-7F95-4BAC-90D9-B1682119C563}" type="datetime1">
              <a:rPr lang="zh-CN" altLang="en-US" smtClean="0"/>
              <a:t>2024/5/24</a:t>
            </a:fld>
            <a:endParaRPr lang="zh-CN" altLang="en-US"/>
          </a:p>
        </p:txBody>
      </p:sp>
      <p:sp>
        <p:nvSpPr>
          <p:cNvPr id="3" name="页脚占位符 2">
            <a:extLst>
              <a:ext uri="{FF2B5EF4-FFF2-40B4-BE49-F238E27FC236}">
                <a16:creationId xmlns:a16="http://schemas.microsoft.com/office/drawing/2014/main" id="{1982147B-E659-4D78-A343-06A8F1C4C33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8F796ED-8D42-497B-B4EA-B122773C6B97}"/>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1788851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605AB-DBD9-4EA6-A9F5-9B2FC047E70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E151510-A048-40FF-BCB2-83E48736E7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377FA79-CA47-4201-B821-E2274CBC6F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05ADA46-F06D-498E-BDA6-52D2C62BE83C}"/>
              </a:ext>
            </a:extLst>
          </p:cNvPr>
          <p:cNvSpPr>
            <a:spLocks noGrp="1"/>
          </p:cNvSpPr>
          <p:nvPr>
            <p:ph type="dt" sz="half" idx="10"/>
          </p:nvPr>
        </p:nvSpPr>
        <p:spPr/>
        <p:txBody>
          <a:bodyPr/>
          <a:lstStyle/>
          <a:p>
            <a:fld id="{9D90E69A-8318-4447-8540-6AFFA807378A}" type="datetime1">
              <a:rPr lang="zh-CN" altLang="en-US" smtClean="0"/>
              <a:t>2024/5/24</a:t>
            </a:fld>
            <a:endParaRPr lang="zh-CN" altLang="en-US"/>
          </a:p>
        </p:txBody>
      </p:sp>
      <p:sp>
        <p:nvSpPr>
          <p:cNvPr id="6" name="页脚占位符 5">
            <a:extLst>
              <a:ext uri="{FF2B5EF4-FFF2-40B4-BE49-F238E27FC236}">
                <a16:creationId xmlns:a16="http://schemas.microsoft.com/office/drawing/2014/main" id="{FA3BF2F2-2625-4EFB-8C80-71D2AEBCAD9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50DEA6-707E-4F77-9F6E-857D7DCBA075}"/>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730739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87DA7-7063-4A68-8252-CCB24F6297A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582F09A-E0C5-4A75-86CC-4D0D9EEAD6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374E280-B5E6-4344-A55F-8BDFAA2DA8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B325087-DEDB-4271-94F5-A67A39F2AE55}"/>
              </a:ext>
            </a:extLst>
          </p:cNvPr>
          <p:cNvSpPr>
            <a:spLocks noGrp="1"/>
          </p:cNvSpPr>
          <p:nvPr>
            <p:ph type="dt" sz="half" idx="10"/>
          </p:nvPr>
        </p:nvSpPr>
        <p:spPr/>
        <p:txBody>
          <a:bodyPr/>
          <a:lstStyle/>
          <a:p>
            <a:fld id="{F79A3C8F-477B-463E-BD08-1167CB35F34D}" type="datetime1">
              <a:rPr lang="zh-CN" altLang="en-US" smtClean="0"/>
              <a:t>2024/5/24</a:t>
            </a:fld>
            <a:endParaRPr lang="zh-CN" altLang="en-US"/>
          </a:p>
        </p:txBody>
      </p:sp>
      <p:sp>
        <p:nvSpPr>
          <p:cNvPr id="6" name="页脚占位符 5">
            <a:extLst>
              <a:ext uri="{FF2B5EF4-FFF2-40B4-BE49-F238E27FC236}">
                <a16:creationId xmlns:a16="http://schemas.microsoft.com/office/drawing/2014/main" id="{EF0BABB0-C4EF-4B37-8029-3CFA59B0542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F9C9D2-9135-4374-967E-5F69D23B3328}"/>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407848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8E46675-B03E-444A-83EB-E3C61A62E4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7BAE5E8-7C28-4F4F-805C-96A652E60D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6B1B5E9-1296-42A4-8502-7B96CB61CA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6EF95-E371-444B-B426-C08BFB4B47C6}" type="datetime1">
              <a:rPr lang="zh-CN" altLang="en-US" smtClean="0"/>
              <a:t>2024/5/24</a:t>
            </a:fld>
            <a:endParaRPr lang="zh-CN" altLang="en-US"/>
          </a:p>
        </p:txBody>
      </p:sp>
      <p:sp>
        <p:nvSpPr>
          <p:cNvPr id="5" name="页脚占位符 4">
            <a:extLst>
              <a:ext uri="{FF2B5EF4-FFF2-40B4-BE49-F238E27FC236}">
                <a16:creationId xmlns:a16="http://schemas.microsoft.com/office/drawing/2014/main" id="{15AE2864-008E-4A57-A6CE-263DEBC767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9A16949-A0A3-4B1F-B9FC-E4057BC5B5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418004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00F3E0-C236-4F70-B452-2AB093D4D46F}"/>
              </a:ext>
            </a:extLst>
          </p:cNvPr>
          <p:cNvSpPr>
            <a:spLocks noGrp="1"/>
          </p:cNvSpPr>
          <p:nvPr>
            <p:ph type="ctrTitle"/>
          </p:nvPr>
        </p:nvSpPr>
        <p:spPr/>
        <p:txBody>
          <a:bodyPr>
            <a:normAutofit/>
          </a:bodyPr>
          <a:lstStyle/>
          <a:p>
            <a:r>
              <a:rPr lang="zh-CN" altLang="en-US" sz="3600" dirty="0">
                <a:latin typeface="宋体" panose="02010600030101010101" pitchFamily="2" charset="-122"/>
                <a:ea typeface="宋体" panose="02010600030101010101" pitchFamily="2" charset="-122"/>
              </a:rPr>
              <a:t>投资银行学</a:t>
            </a:r>
            <a:r>
              <a:rPr lang="en-US" altLang="zh-CN" sz="3600" dirty="0">
                <a:latin typeface="宋体" panose="02010600030101010101" pitchFamily="2" charset="-122"/>
                <a:ea typeface="宋体" panose="02010600030101010101" pitchFamily="2" charset="-122"/>
              </a:rPr>
              <a:t/>
            </a:r>
            <a:br>
              <a:rPr lang="en-US" altLang="zh-CN" sz="3600" dirty="0">
                <a:latin typeface="宋体" panose="02010600030101010101" pitchFamily="2" charset="-122"/>
                <a:ea typeface="宋体" panose="02010600030101010101" pitchFamily="2" charset="-122"/>
              </a:rPr>
            </a:br>
            <a:r>
              <a:rPr lang="en-US" altLang="zh-CN" sz="3600" dirty="0">
                <a:latin typeface="宋体" panose="02010600030101010101" pitchFamily="2" charset="-122"/>
                <a:ea typeface="宋体" panose="02010600030101010101" pitchFamily="2" charset="-122"/>
              </a:rPr>
              <a:t/>
            </a:r>
            <a:br>
              <a:rPr lang="en-US" altLang="zh-CN" sz="3600" dirty="0">
                <a:latin typeface="宋体" panose="02010600030101010101" pitchFamily="2" charset="-122"/>
                <a:ea typeface="宋体" panose="02010600030101010101" pitchFamily="2" charset="-122"/>
              </a:rPr>
            </a:br>
            <a:r>
              <a:rPr lang="zh-CN" altLang="en-US" sz="3600" dirty="0">
                <a:latin typeface="宋体" panose="02010600030101010101" pitchFamily="2" charset="-122"/>
                <a:ea typeface="宋体" panose="02010600030101010101" pitchFamily="2" charset="-122"/>
              </a:rPr>
              <a:t>第十二讲：风险投资与私募股权投资（二）</a:t>
            </a:r>
          </a:p>
        </p:txBody>
      </p:sp>
      <p:sp>
        <p:nvSpPr>
          <p:cNvPr id="3" name="副标题 2">
            <a:extLst>
              <a:ext uri="{FF2B5EF4-FFF2-40B4-BE49-F238E27FC236}">
                <a16:creationId xmlns:a16="http://schemas.microsoft.com/office/drawing/2014/main" id="{E463F1F7-9FC9-4F2A-8A1E-2D9933381F1D}"/>
              </a:ext>
            </a:extLst>
          </p:cNvPr>
          <p:cNvSpPr>
            <a:spLocks noGrp="1"/>
          </p:cNvSpPr>
          <p:nvPr>
            <p:ph type="subTitle" idx="1"/>
          </p:nvPr>
        </p:nvSpPr>
        <p:spPr>
          <a:xfrm>
            <a:off x="4859258" y="3621773"/>
            <a:ext cx="5090769" cy="1655762"/>
          </a:xfrm>
        </p:spPr>
        <p:txBody>
          <a:bodyPr anchor="ctr">
            <a:normAutofit/>
          </a:bodyPr>
          <a:lstStyle/>
          <a:p>
            <a:pPr algn="l"/>
            <a:r>
              <a:rPr lang="zh-CN" altLang="en-US" dirty="0">
                <a:latin typeface="宋体" panose="02010600030101010101" pitchFamily="2" charset="-122"/>
                <a:ea typeface="宋体" panose="02010600030101010101" pitchFamily="2" charset="-122"/>
              </a:rPr>
              <a:t>主讲人：王盈</a:t>
            </a:r>
            <a:endParaRPr lang="en-US" altLang="zh-CN" dirty="0">
              <a:latin typeface="宋体" panose="02010600030101010101" pitchFamily="2" charset="-122"/>
              <a:ea typeface="宋体" panose="02010600030101010101" pitchFamily="2" charset="-122"/>
            </a:endParaRPr>
          </a:p>
          <a:p>
            <a:pPr algn="l"/>
            <a:r>
              <a:rPr lang="zh-CN" altLang="en-US" dirty="0">
                <a:latin typeface="宋体" panose="02010600030101010101" pitchFamily="2" charset="-122"/>
                <a:ea typeface="宋体" panose="02010600030101010101" pitchFamily="2" charset="-122"/>
              </a:rPr>
              <a:t>邮箱：</a:t>
            </a:r>
            <a:r>
              <a:rPr lang="en-US" altLang="zh-CN" dirty="0">
                <a:latin typeface="宋体" panose="02010600030101010101" pitchFamily="2" charset="-122"/>
                <a:ea typeface="宋体" panose="02010600030101010101" pitchFamily="2" charset="-122"/>
              </a:rPr>
              <a:t>yywang@cufe.edu.cn</a:t>
            </a:r>
            <a:endParaRPr lang="zh-CN" altLang="en-US"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4D272252-CBB8-4D09-A358-D326F5602936}"/>
              </a:ext>
            </a:extLst>
          </p:cNvPr>
          <p:cNvSpPr>
            <a:spLocks noGrp="1"/>
          </p:cNvSpPr>
          <p:nvPr>
            <p:ph type="sldNum" sz="quarter" idx="12"/>
          </p:nvPr>
        </p:nvSpPr>
        <p:spPr/>
        <p:txBody>
          <a:bodyPr/>
          <a:lstStyle/>
          <a:p>
            <a:fld id="{D59A92B6-63D0-4749-8E4E-E12FD465A899}" type="slidenum">
              <a:rPr lang="zh-CN" altLang="en-US" smtClean="0"/>
              <a:t>1</a:t>
            </a:fld>
            <a:endParaRPr lang="zh-CN" altLang="en-US" dirty="0"/>
          </a:p>
        </p:txBody>
      </p:sp>
    </p:spTree>
    <p:extLst>
      <p:ext uri="{BB962C8B-B14F-4D97-AF65-F5344CB8AC3E}">
        <p14:creationId xmlns:p14="http://schemas.microsoft.com/office/powerpoint/2010/main" val="505453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投资银行在风险投资中使用的金融工具</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6804824" y="1757260"/>
            <a:ext cx="4496896" cy="4351338"/>
          </a:xfrm>
        </p:spPr>
        <p:txBody>
          <a:bodyPr>
            <a:normAutofit lnSpcReduction="10000"/>
          </a:bodyPr>
          <a:lstStyle/>
          <a:p>
            <a:pPr>
              <a:lnSpc>
                <a:spcPct val="100000"/>
              </a:lnSpc>
            </a:pPr>
            <a:r>
              <a:rPr lang="zh-CN" altLang="en-US" sz="2000" dirty="0">
                <a:latin typeface="宋体" panose="02010600030101010101" pitchFamily="2" charset="-122"/>
                <a:ea typeface="宋体" panose="02010600030101010101" pitchFamily="2" charset="-122"/>
              </a:rPr>
              <a:t>可转换优先股</a:t>
            </a:r>
            <a:endParaRPr lang="en-US" altLang="zh-CN" sz="20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第一轮投资风险大时，持有的是优先股</a:t>
            </a:r>
            <a:endParaRPr lang="en-US" altLang="zh-CN" sz="20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优先股相对于普通股有两个优先权：股利分配优先，破产时清算赔偿优先</a:t>
            </a:r>
            <a:endParaRPr lang="en-US" altLang="zh-CN" sz="20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可转换性：项目成功，以事先约定的较低的价格转换，保证收益；项目失败，放弃转换，依然持有优先股</a:t>
            </a:r>
            <a:endParaRPr lang="en-US" altLang="zh-CN" sz="20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例子中，以实现约定的转换价格为每股</a:t>
            </a:r>
            <a:r>
              <a:rPr lang="en-US" altLang="zh-CN" sz="2000" dirty="0">
                <a:latin typeface="宋体" panose="02010600030101010101" pitchFamily="2" charset="-122"/>
                <a:ea typeface="宋体" panose="02010600030101010101" pitchFamily="2" charset="-122"/>
              </a:rPr>
              <a:t>10</a:t>
            </a:r>
            <a:r>
              <a:rPr lang="zh-CN" altLang="en-US" sz="2000" dirty="0">
                <a:latin typeface="宋体" panose="02010600030101010101" pitchFamily="2" charset="-122"/>
                <a:ea typeface="宋体" panose="02010600030101010101" pitchFamily="2" charset="-122"/>
              </a:rPr>
              <a:t>元，如果上市时以</a:t>
            </a:r>
            <a:r>
              <a:rPr lang="en-US" altLang="zh-CN" sz="2000" dirty="0">
                <a:latin typeface="宋体" panose="02010600030101010101" pitchFamily="2" charset="-122"/>
                <a:ea typeface="宋体" panose="02010600030101010101" pitchFamily="2" charset="-122"/>
              </a:rPr>
              <a:t>60</a:t>
            </a:r>
            <a:r>
              <a:rPr lang="zh-CN" altLang="en-US" sz="2000" dirty="0">
                <a:latin typeface="宋体" panose="02010600030101010101" pitchFamily="2" charset="-122"/>
                <a:ea typeface="宋体" panose="02010600030101010101" pitchFamily="2" charset="-122"/>
              </a:rPr>
              <a:t>元每股卖出，收益为</a:t>
            </a:r>
            <a:r>
              <a:rPr lang="en-US" altLang="zh-CN" sz="2000" dirty="0">
                <a:latin typeface="宋体" panose="02010600030101010101" pitchFamily="2" charset="-122"/>
                <a:ea typeface="宋体" panose="02010600030101010101" pitchFamily="2" charset="-122"/>
              </a:rPr>
              <a:t>5</a:t>
            </a:r>
            <a:r>
              <a:rPr lang="zh-CN" altLang="en-US" sz="2000" dirty="0">
                <a:latin typeface="宋体" panose="02010600030101010101" pitchFamily="2" charset="-122"/>
                <a:ea typeface="宋体" panose="02010600030101010101" pitchFamily="2" charset="-122"/>
              </a:rPr>
              <a:t>倍</a:t>
            </a:r>
            <a:endParaRPr lang="en-US" altLang="zh-CN" sz="20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风险比方案一小，收益比方案二大</a:t>
            </a:r>
            <a:endParaRPr lang="en-US" altLang="zh-CN" sz="2000" dirty="0">
              <a:latin typeface="宋体" panose="02010600030101010101" pitchFamily="2" charset="-122"/>
              <a:ea typeface="宋体" panose="02010600030101010101" pitchFamily="2" charset="-122"/>
            </a:endParaRPr>
          </a:p>
          <a:p>
            <a:pPr>
              <a:buFont typeface="Wingdings" panose="05000000000000000000" pitchFamily="2" charset="2"/>
              <a:buChar char="Ø"/>
            </a:pPr>
            <a:endParaRPr lang="zh-CN"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10</a:t>
            </a:fld>
            <a:endParaRPr lang="zh-CN" altLang="en-US"/>
          </a:p>
        </p:txBody>
      </p:sp>
      <p:graphicFrame>
        <p:nvGraphicFramePr>
          <p:cNvPr id="7" name="图示 6">
            <a:extLst>
              <a:ext uri="{FF2B5EF4-FFF2-40B4-BE49-F238E27FC236}">
                <a16:creationId xmlns:a16="http://schemas.microsoft.com/office/drawing/2014/main" id="{8FCA3FBF-B4EA-49BA-873B-FEEF411F8B8B}"/>
              </a:ext>
            </a:extLst>
          </p:cNvPr>
          <p:cNvGraphicFramePr/>
          <p:nvPr/>
        </p:nvGraphicFramePr>
        <p:xfrm>
          <a:off x="1552091" y="1900929"/>
          <a:ext cx="5252733"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322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投资银行在风险投资中使用的金融工具</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6804824" y="1757260"/>
            <a:ext cx="4496896" cy="4351338"/>
          </a:xfrm>
        </p:spPr>
        <p:txBody>
          <a:bodyPr>
            <a:normAutofit fontScale="92500" lnSpcReduction="20000"/>
          </a:bodyPr>
          <a:lstStyle/>
          <a:p>
            <a:pPr>
              <a:lnSpc>
                <a:spcPct val="110000"/>
              </a:lnSpc>
            </a:pPr>
            <a:r>
              <a:rPr lang="zh-CN" altLang="en-US" sz="2000" dirty="0">
                <a:latin typeface="宋体" panose="02010600030101010101" pitchFamily="2" charset="-122"/>
                <a:ea typeface="宋体" panose="02010600030101010101" pitchFamily="2" charset="-122"/>
              </a:rPr>
              <a:t>可转换债券</a:t>
            </a:r>
            <a:endParaRPr lang="en-US" altLang="zh-CN" sz="2000" dirty="0">
              <a:latin typeface="宋体" panose="02010600030101010101" pitchFamily="2" charset="-122"/>
              <a:ea typeface="宋体" panose="02010600030101010101" pitchFamily="2" charset="-122"/>
            </a:endParaRPr>
          </a:p>
          <a:p>
            <a:pPr>
              <a:lnSpc>
                <a:spcPct val="11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第一轮投资风险大时，持有的是债券</a:t>
            </a:r>
            <a:endParaRPr lang="en-US" altLang="zh-CN" sz="2000" dirty="0">
              <a:latin typeface="宋体" panose="02010600030101010101" pitchFamily="2" charset="-122"/>
              <a:ea typeface="宋体" panose="02010600030101010101" pitchFamily="2" charset="-122"/>
            </a:endParaRPr>
          </a:p>
          <a:p>
            <a:pPr>
              <a:lnSpc>
                <a:spcPct val="11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债券有强制的利息和本金收入，破产清偿时，优于优先股</a:t>
            </a:r>
            <a:endParaRPr lang="en-US" altLang="zh-CN" sz="2000" dirty="0">
              <a:latin typeface="宋体" panose="02010600030101010101" pitchFamily="2" charset="-122"/>
              <a:ea typeface="宋体" panose="02010600030101010101" pitchFamily="2" charset="-122"/>
            </a:endParaRPr>
          </a:p>
          <a:p>
            <a:pPr>
              <a:lnSpc>
                <a:spcPct val="11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风险：债券最小，优先股其次，普通股最大</a:t>
            </a:r>
            <a:endParaRPr lang="en-US" altLang="zh-CN" sz="2000" dirty="0">
              <a:latin typeface="宋体" panose="02010600030101010101" pitchFamily="2" charset="-122"/>
              <a:ea typeface="宋体" panose="02010600030101010101" pitchFamily="2" charset="-122"/>
            </a:endParaRPr>
          </a:p>
          <a:p>
            <a:pPr>
              <a:lnSpc>
                <a:spcPct val="11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可转换性：项目成功，以事先约定的较低的价格转换，保证收益；项目失败，放弃转换，依然持有债券</a:t>
            </a:r>
            <a:endParaRPr lang="en-US" altLang="zh-CN" sz="2000" dirty="0">
              <a:latin typeface="宋体" panose="02010600030101010101" pitchFamily="2" charset="-122"/>
              <a:ea typeface="宋体" panose="02010600030101010101" pitchFamily="2" charset="-122"/>
            </a:endParaRPr>
          </a:p>
          <a:p>
            <a:pPr>
              <a:lnSpc>
                <a:spcPct val="11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例子中，以实现约定的转换价格为每股</a:t>
            </a:r>
            <a:r>
              <a:rPr lang="en-US" altLang="zh-CN" sz="2000" dirty="0">
                <a:latin typeface="宋体" panose="02010600030101010101" pitchFamily="2" charset="-122"/>
                <a:ea typeface="宋体" panose="02010600030101010101" pitchFamily="2" charset="-122"/>
              </a:rPr>
              <a:t>10</a:t>
            </a:r>
            <a:r>
              <a:rPr lang="zh-CN" altLang="en-US" sz="2000" dirty="0">
                <a:latin typeface="宋体" panose="02010600030101010101" pitchFamily="2" charset="-122"/>
                <a:ea typeface="宋体" panose="02010600030101010101" pitchFamily="2" charset="-122"/>
              </a:rPr>
              <a:t>元，如果上市时以</a:t>
            </a:r>
            <a:r>
              <a:rPr lang="en-US" altLang="zh-CN" sz="2000" dirty="0">
                <a:latin typeface="宋体" panose="02010600030101010101" pitchFamily="2" charset="-122"/>
                <a:ea typeface="宋体" panose="02010600030101010101" pitchFamily="2" charset="-122"/>
              </a:rPr>
              <a:t>60</a:t>
            </a:r>
            <a:r>
              <a:rPr lang="zh-CN" altLang="en-US" sz="2000" dirty="0">
                <a:latin typeface="宋体" panose="02010600030101010101" pitchFamily="2" charset="-122"/>
                <a:ea typeface="宋体" panose="02010600030101010101" pitchFamily="2" charset="-122"/>
              </a:rPr>
              <a:t>元每股卖出，收益为</a:t>
            </a:r>
            <a:r>
              <a:rPr lang="en-US" altLang="zh-CN" sz="2000" dirty="0">
                <a:latin typeface="宋体" panose="02010600030101010101" pitchFamily="2" charset="-122"/>
                <a:ea typeface="宋体" panose="02010600030101010101" pitchFamily="2" charset="-122"/>
              </a:rPr>
              <a:t>5</a:t>
            </a:r>
            <a:r>
              <a:rPr lang="zh-CN" altLang="en-US" sz="2000" dirty="0">
                <a:latin typeface="宋体" panose="02010600030101010101" pitchFamily="2" charset="-122"/>
                <a:ea typeface="宋体" panose="02010600030101010101" pitchFamily="2" charset="-122"/>
              </a:rPr>
              <a:t>倍</a:t>
            </a:r>
            <a:endParaRPr lang="en-US" altLang="zh-CN" sz="2000" dirty="0">
              <a:latin typeface="宋体" panose="02010600030101010101" pitchFamily="2" charset="-122"/>
              <a:ea typeface="宋体" panose="02010600030101010101" pitchFamily="2" charset="-122"/>
            </a:endParaRPr>
          </a:p>
          <a:p>
            <a:pPr>
              <a:lnSpc>
                <a:spcPct val="11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风险比方案一小，收益比方案二大</a:t>
            </a:r>
            <a:endParaRPr lang="en-US" altLang="zh-CN" sz="2000" dirty="0">
              <a:latin typeface="宋体" panose="02010600030101010101" pitchFamily="2" charset="-122"/>
              <a:ea typeface="宋体" panose="02010600030101010101" pitchFamily="2" charset="-122"/>
            </a:endParaRPr>
          </a:p>
          <a:p>
            <a:pPr>
              <a:buFont typeface="Wingdings" panose="05000000000000000000" pitchFamily="2" charset="2"/>
              <a:buChar char="Ø"/>
            </a:pPr>
            <a:endParaRPr lang="zh-CN"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11</a:t>
            </a:fld>
            <a:endParaRPr lang="zh-CN" altLang="en-US"/>
          </a:p>
        </p:txBody>
      </p:sp>
      <p:graphicFrame>
        <p:nvGraphicFramePr>
          <p:cNvPr id="7" name="图示 6">
            <a:extLst>
              <a:ext uri="{FF2B5EF4-FFF2-40B4-BE49-F238E27FC236}">
                <a16:creationId xmlns:a16="http://schemas.microsoft.com/office/drawing/2014/main" id="{8FCA3FBF-B4EA-49BA-873B-FEEF411F8B8B}"/>
              </a:ext>
            </a:extLst>
          </p:cNvPr>
          <p:cNvGraphicFramePr/>
          <p:nvPr/>
        </p:nvGraphicFramePr>
        <p:xfrm>
          <a:off x="1552091" y="1900929"/>
          <a:ext cx="5252733"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3764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投资银行在风险投资中使用的金融工具</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6804824" y="1757260"/>
            <a:ext cx="4496896" cy="4351338"/>
          </a:xfrm>
        </p:spPr>
        <p:txBody>
          <a:bodyPr>
            <a:normAutofit/>
          </a:bodyPr>
          <a:lstStyle/>
          <a:p>
            <a:r>
              <a:rPr lang="zh-CN" altLang="en-US" sz="2000" dirty="0">
                <a:latin typeface="宋体" panose="02010600030101010101" pitchFamily="2" charset="-122"/>
                <a:ea typeface="宋体" panose="02010600030101010101" pitchFamily="2" charset="-122"/>
              </a:rPr>
              <a:t>再投资期权</a:t>
            </a:r>
            <a:endParaRPr lang="en-US" altLang="zh-CN" sz="2000" dirty="0">
              <a:latin typeface="宋体" panose="02010600030101010101" pitchFamily="2" charset="-122"/>
              <a:ea typeface="宋体" panose="02010600030101010101" pitchFamily="2" charset="-122"/>
            </a:endParaRPr>
          </a:p>
          <a:p>
            <a:pPr>
              <a:buFont typeface="Wingdings" panose="05000000000000000000" pitchFamily="2" charset="2"/>
              <a:buChar char="Ø"/>
            </a:pPr>
            <a:r>
              <a:rPr lang="zh-CN" altLang="zh-CN" sz="2000" dirty="0">
                <a:latin typeface="宋体" panose="02010600030101010101" pitchFamily="2" charset="-122"/>
                <a:ea typeface="宋体" panose="02010600030101010101" pitchFamily="2" charset="-122"/>
              </a:rPr>
              <a:t>分批注入资金，或后期追加投资时使用</a:t>
            </a:r>
            <a:endParaRPr lang="en-US" altLang="zh-CN" sz="2000" dirty="0">
              <a:latin typeface="宋体" panose="02010600030101010101" pitchFamily="2" charset="-122"/>
              <a:ea typeface="宋体" panose="02010600030101010101" pitchFamily="2" charset="-122"/>
            </a:endParaRPr>
          </a:p>
          <a:p>
            <a:pPr>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项目成功，以事先约定的较低的价格追加投资，保证收益；项目失败，放弃再投资</a:t>
            </a:r>
            <a:endParaRPr lang="en-US" altLang="zh-CN" sz="2000" dirty="0">
              <a:latin typeface="宋体" panose="02010600030101010101" pitchFamily="2" charset="-122"/>
              <a:ea typeface="宋体" panose="02010600030101010101" pitchFamily="2" charset="-122"/>
            </a:endParaRPr>
          </a:p>
          <a:p>
            <a:pPr marL="0" indent="0">
              <a:buNone/>
            </a:pPr>
            <a:endParaRPr lang="zh-CN"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12</a:t>
            </a:fld>
            <a:endParaRPr lang="zh-CN" altLang="en-US"/>
          </a:p>
        </p:txBody>
      </p:sp>
      <p:graphicFrame>
        <p:nvGraphicFramePr>
          <p:cNvPr id="7" name="图示 6">
            <a:extLst>
              <a:ext uri="{FF2B5EF4-FFF2-40B4-BE49-F238E27FC236}">
                <a16:creationId xmlns:a16="http://schemas.microsoft.com/office/drawing/2014/main" id="{8FCA3FBF-B4EA-49BA-873B-FEEF411F8B8B}"/>
              </a:ext>
            </a:extLst>
          </p:cNvPr>
          <p:cNvGraphicFramePr/>
          <p:nvPr/>
        </p:nvGraphicFramePr>
        <p:xfrm>
          <a:off x="1552091" y="1900929"/>
          <a:ext cx="5252733"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7266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106703"/>
            <a:ext cx="10515600" cy="1325563"/>
          </a:xfrm>
        </p:spPr>
        <p:txBody>
          <a:bodyPr>
            <a:normAutofit/>
          </a:bodyPr>
          <a:lstStyle/>
          <a:p>
            <a:r>
              <a:rPr lang="zh-CN" altLang="en-US" sz="3200" dirty="0">
                <a:latin typeface="宋体" panose="02010600030101010101" pitchFamily="2" charset="-122"/>
                <a:ea typeface="宋体" panose="02010600030101010101" pitchFamily="2" charset="-122"/>
              </a:rPr>
              <a:t>网络和辛迪加</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25826"/>
            <a:ext cx="10515600" cy="5335447"/>
          </a:xfrm>
        </p:spPr>
        <p:txBody>
          <a:bodyPr>
            <a:normAutofit lnSpcReduction="10000"/>
          </a:bodyPr>
          <a:lstStyle/>
          <a:p>
            <a:pPr>
              <a:lnSpc>
                <a:spcPct val="100000"/>
              </a:lnSpc>
            </a:pPr>
            <a:r>
              <a:rPr lang="zh-CN" altLang="en-US" sz="1800" dirty="0">
                <a:latin typeface="宋体" panose="02010600030101010101" pitchFamily="2" charset="-122"/>
                <a:ea typeface="宋体" panose="02010600030101010101" pitchFamily="2" charset="-122"/>
              </a:rPr>
              <a:t>辛迪加</a:t>
            </a:r>
            <a:endParaRPr lang="en-US" altLang="zh-CN" sz="1800" dirty="0">
              <a:latin typeface="宋体" panose="02010600030101010101" pitchFamily="2" charset="-122"/>
              <a:ea typeface="宋体" panose="02010600030101010101" pitchFamily="2" charset="-122"/>
            </a:endParaRPr>
          </a:p>
          <a:p>
            <a:pPr marL="450850" indent="-271463">
              <a:lnSpc>
                <a:spcPct val="100000"/>
              </a:lnSpc>
              <a:buFont typeface="Wingdings" panose="05000000000000000000" pitchFamily="2" charset="2"/>
              <a:buChar char="Ø"/>
            </a:pPr>
            <a:r>
              <a:rPr lang="en-US" altLang="zh-CN" sz="1800" dirty="0">
                <a:latin typeface="宋体" panose="02010600030101010101" pitchFamily="2" charset="-122"/>
                <a:ea typeface="宋体" panose="02010600030101010101" pitchFamily="2" charset="-122"/>
              </a:rPr>
              <a:t>VC</a:t>
            </a:r>
            <a:r>
              <a:rPr lang="zh-CN" altLang="en-US" sz="1800" dirty="0">
                <a:latin typeface="宋体" panose="02010600030101010101" pitchFamily="2" charset="-122"/>
                <a:ea typeface="宋体" panose="02010600030101010101" pitchFamily="2" charset="-122"/>
              </a:rPr>
              <a:t>辛迪加可以增加资金规模，</a:t>
            </a:r>
            <a:r>
              <a:rPr lang="zh-CN" altLang="zh-CN" sz="1800" dirty="0">
                <a:latin typeface="宋体" panose="02010600030101010101" pitchFamily="2" charset="-122"/>
                <a:ea typeface="宋体" panose="02010600030101010101" pitchFamily="2" charset="-122"/>
              </a:rPr>
              <a:t>分散投资的风险，可与多个投资者共同投资</a:t>
            </a:r>
            <a:endParaRPr lang="en-US" altLang="zh-CN" sz="1800" dirty="0">
              <a:latin typeface="宋体" panose="02010600030101010101" pitchFamily="2" charset="-122"/>
              <a:ea typeface="宋体" panose="02010600030101010101" pitchFamily="2" charset="-122"/>
            </a:endParaRPr>
          </a:p>
          <a:p>
            <a:pPr marL="450850" indent="-271463">
              <a:lnSpc>
                <a:spcPct val="100000"/>
              </a:lnSpc>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与战略投资者合作，</a:t>
            </a:r>
            <a:r>
              <a:rPr lang="en-US" altLang="zh-CN" sz="1800" dirty="0">
                <a:latin typeface="宋体" panose="02010600030101010101" pitchFamily="2" charset="-122"/>
                <a:ea typeface="宋体" panose="02010600030101010101" pitchFamily="2" charset="-122"/>
                <a:cs typeface="Times New Roman" panose="02020603050405020304" pitchFamily="18" charset="0"/>
              </a:rPr>
              <a:t>VC</a:t>
            </a:r>
            <a:r>
              <a:rPr lang="zh-CN" altLang="en-US" sz="1800" dirty="0">
                <a:latin typeface="宋体" panose="02010600030101010101" pitchFamily="2" charset="-122"/>
                <a:ea typeface="宋体" panose="02010600030101010101" pitchFamily="2" charset="-122"/>
                <a:cs typeface="Times New Roman" panose="02020603050405020304" pitchFamily="18" charset="0"/>
              </a:rPr>
              <a:t>辛迪加可以分享专业知识，有利于</a:t>
            </a:r>
            <a:r>
              <a:rPr lang="en-US" altLang="zh-CN" sz="1800" dirty="0">
                <a:latin typeface="宋体" panose="02010600030101010101" pitchFamily="2" charset="-122"/>
                <a:ea typeface="宋体" panose="02010600030101010101" pitchFamily="2" charset="-122"/>
                <a:cs typeface="Times New Roman" panose="02020603050405020304" pitchFamily="18" charset="0"/>
              </a:rPr>
              <a:t>VC</a:t>
            </a:r>
            <a:r>
              <a:rPr lang="zh-CN" altLang="en-US" sz="1800" dirty="0">
                <a:latin typeface="宋体" panose="02010600030101010101" pitchFamily="2" charset="-122"/>
                <a:ea typeface="宋体" panose="02010600030101010101" pitchFamily="2" charset="-122"/>
                <a:cs typeface="Times New Roman" panose="02020603050405020304" pitchFamily="18" charset="0"/>
              </a:rPr>
              <a:t>进入不熟悉的领域，拓展业务范围，</a:t>
            </a:r>
            <a:r>
              <a:rPr lang="zh-CN" altLang="en-US" sz="1800" dirty="0">
                <a:latin typeface="宋体" panose="02010600030101010101" pitchFamily="2" charset="-122"/>
                <a:ea typeface="宋体" panose="02010600030101010101" pitchFamily="2" charset="-122"/>
              </a:rPr>
              <a:t>增加风险企业成功率，但有可能失去对风险企业控制权</a:t>
            </a:r>
            <a:endParaRPr lang="en-US" altLang="zh-CN" sz="1800" dirty="0">
              <a:latin typeface="宋体" panose="02010600030101010101" pitchFamily="2" charset="-122"/>
              <a:ea typeface="宋体" panose="02010600030101010101" pitchFamily="2" charset="-122"/>
            </a:endParaRPr>
          </a:p>
          <a:p>
            <a:pPr marL="450850" indent="-271463">
              <a:lnSpc>
                <a:spcPct val="100000"/>
              </a:lnSpc>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与中小投资者合作，中小投资者不会参与企业决策</a:t>
            </a:r>
            <a:endParaRPr lang="en-US" altLang="zh-CN" sz="1800" dirty="0">
              <a:latin typeface="宋体" panose="02010600030101010101" pitchFamily="2" charset="-122"/>
              <a:ea typeface="宋体" panose="02010600030101010101" pitchFamily="2" charset="-122"/>
            </a:endParaRPr>
          </a:p>
          <a:p>
            <a:r>
              <a:rPr lang="en-US" altLang="zh-CN" sz="1800" dirty="0">
                <a:latin typeface="宋体" panose="02010600030101010101" pitchFamily="2" charset="-122"/>
                <a:ea typeface="宋体" panose="02010600030101010101" pitchFamily="2" charset="-122"/>
                <a:cs typeface="Times New Roman" panose="02020603050405020304" pitchFamily="18" charset="0"/>
              </a:rPr>
              <a:t>Lerner (1994,</a:t>
            </a:r>
            <a:r>
              <a:rPr lang="zh-CN" altLang="en-US" sz="1800" dirty="0">
                <a:latin typeface="宋体" panose="02010600030101010101" pitchFamily="2" charset="-122"/>
                <a:ea typeface="宋体" panose="02010600030101010101" pitchFamily="2" charset="-122"/>
                <a:cs typeface="Times New Roman" panose="02020603050405020304" pitchFamily="18" charset="0"/>
              </a:rPr>
              <a:t> </a:t>
            </a:r>
            <a:r>
              <a:rPr lang="en-US" altLang="zh-CN" sz="1800" dirty="0">
                <a:latin typeface="宋体" panose="02010600030101010101" pitchFamily="2" charset="-122"/>
                <a:ea typeface="宋体" panose="02010600030101010101" pitchFamily="2" charset="-122"/>
                <a:cs typeface="Times New Roman" panose="02020603050405020304" pitchFamily="18" charset="0"/>
              </a:rPr>
              <a:t>FM)</a:t>
            </a:r>
          </a:p>
          <a:p>
            <a:pPr marL="536575" indent="-271463">
              <a:buFont typeface="Wingdings" panose="05000000000000000000" pitchFamily="2" charset="2"/>
              <a:buChar char="Ø"/>
            </a:pPr>
            <a:r>
              <a:rPr lang="en-US" altLang="zh-CN" sz="1800" dirty="0">
                <a:latin typeface="宋体" panose="02010600030101010101" pitchFamily="2" charset="-122"/>
                <a:ea typeface="宋体" panose="02010600030101010101" pitchFamily="2" charset="-122"/>
                <a:cs typeface="Times New Roman" panose="02020603050405020304" pitchFamily="18" charset="0"/>
              </a:rPr>
              <a:t>271</a:t>
            </a:r>
            <a:r>
              <a:rPr lang="zh-CN" altLang="en-US" sz="1800" dirty="0">
                <a:latin typeface="宋体" panose="02010600030101010101" pitchFamily="2" charset="-122"/>
                <a:ea typeface="宋体" panose="02010600030101010101" pitchFamily="2" charset="-122"/>
                <a:cs typeface="Times New Roman" panose="02020603050405020304" pitchFamily="18" charset="0"/>
              </a:rPr>
              <a:t>家生物技术公司，</a:t>
            </a:r>
            <a:r>
              <a:rPr lang="en-US" altLang="zh-CN" sz="1800" dirty="0">
                <a:latin typeface="宋体" panose="02010600030101010101" pitchFamily="2" charset="-122"/>
                <a:ea typeface="宋体" panose="02010600030101010101" pitchFamily="2" charset="-122"/>
                <a:cs typeface="Times New Roman" panose="02020603050405020304" pitchFamily="18" charset="0"/>
              </a:rPr>
              <a:t>651</a:t>
            </a:r>
            <a:r>
              <a:rPr lang="zh-CN" altLang="en-US" sz="1800" dirty="0">
                <a:latin typeface="宋体" panose="02010600030101010101" pitchFamily="2" charset="-122"/>
                <a:ea typeface="宋体" panose="02010600030101010101" pitchFamily="2" charset="-122"/>
                <a:cs typeface="Times New Roman" panose="02020603050405020304" pitchFamily="18" charset="0"/>
              </a:rPr>
              <a:t>个融资轮次</a:t>
            </a:r>
            <a:endParaRPr lang="en-US" altLang="zh-CN" sz="1800" dirty="0">
              <a:latin typeface="宋体" panose="02010600030101010101" pitchFamily="2" charset="-122"/>
              <a:ea typeface="宋体" panose="02010600030101010101" pitchFamily="2" charset="-122"/>
              <a:cs typeface="Times New Roman" panose="02020603050405020304" pitchFamily="18" charset="0"/>
            </a:endParaRPr>
          </a:p>
          <a:p>
            <a:pPr marL="536575" indent="-271463">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cs typeface="Times New Roman" panose="02020603050405020304" pitchFamily="18" charset="0"/>
              </a:rPr>
              <a:t>在初创企业的第一轮融资时，有名气的</a:t>
            </a:r>
            <a:r>
              <a:rPr lang="en-US" altLang="zh-CN" sz="1800" dirty="0">
                <a:latin typeface="宋体" panose="02010600030101010101" pitchFamily="2" charset="-122"/>
                <a:ea typeface="宋体" panose="02010600030101010101" pitchFamily="2" charset="-122"/>
                <a:cs typeface="Times New Roman" panose="02020603050405020304" pitchFamily="18" charset="0"/>
              </a:rPr>
              <a:t>VC</a:t>
            </a:r>
            <a:r>
              <a:rPr lang="zh-CN" altLang="en-US" sz="1800" dirty="0">
                <a:latin typeface="宋体" panose="02010600030101010101" pitchFamily="2" charset="-122"/>
                <a:ea typeface="宋体" panose="02010600030101010101" pitchFamily="2" charset="-122"/>
                <a:cs typeface="Times New Roman" panose="02020603050405020304" pitchFamily="18" charset="0"/>
              </a:rPr>
              <a:t>会互相组成辛迪加</a:t>
            </a:r>
            <a:endParaRPr lang="en-US" altLang="zh-CN" sz="1800" dirty="0">
              <a:latin typeface="宋体" panose="02010600030101010101" pitchFamily="2" charset="-122"/>
              <a:ea typeface="宋体" panose="02010600030101010101" pitchFamily="2" charset="-122"/>
              <a:cs typeface="Times New Roman" panose="02020603050405020304" pitchFamily="18" charset="0"/>
            </a:endParaRPr>
          </a:p>
          <a:p>
            <a:pPr marL="893763" indent="-355600">
              <a:buFontTx/>
              <a:buChar char="-"/>
            </a:pPr>
            <a:r>
              <a:rPr lang="zh-CN" altLang="en-US" sz="1800" dirty="0">
                <a:latin typeface="宋体" panose="02010600030101010101" pitchFamily="2" charset="-122"/>
                <a:ea typeface="宋体" panose="02010600030101010101" pitchFamily="2" charset="-122"/>
                <a:cs typeface="Times New Roman" panose="02020603050405020304" pitchFamily="18" charset="0"/>
              </a:rPr>
              <a:t>互惠</a:t>
            </a:r>
            <a:endParaRPr lang="en-US" altLang="zh-CN" sz="1800" dirty="0">
              <a:latin typeface="宋体" panose="02010600030101010101" pitchFamily="2" charset="-122"/>
              <a:ea typeface="宋体" panose="02010600030101010101" pitchFamily="2" charset="-122"/>
              <a:cs typeface="Times New Roman" panose="02020603050405020304" pitchFamily="18" charset="0"/>
            </a:endParaRPr>
          </a:p>
          <a:p>
            <a:pPr marL="893763" indent="-355600">
              <a:buFontTx/>
              <a:buChar char="-"/>
            </a:pPr>
            <a:r>
              <a:rPr lang="zh-CN" altLang="en-US" sz="1800" dirty="0">
                <a:latin typeface="宋体" panose="02010600030101010101" pitchFamily="2" charset="-122"/>
                <a:ea typeface="宋体" panose="02010600030101010101" pitchFamily="2" charset="-122"/>
                <a:cs typeface="Times New Roman" panose="02020603050405020304" pitchFamily="18" charset="0"/>
              </a:rPr>
              <a:t>获得认同感</a:t>
            </a:r>
            <a:endParaRPr lang="en-US" altLang="zh-CN" sz="1800" dirty="0">
              <a:latin typeface="宋体" panose="02010600030101010101" pitchFamily="2" charset="-122"/>
              <a:ea typeface="宋体" panose="02010600030101010101" pitchFamily="2" charset="-122"/>
              <a:cs typeface="Times New Roman" panose="02020603050405020304" pitchFamily="18" charset="0"/>
            </a:endParaRPr>
          </a:p>
          <a:p>
            <a:pPr marL="536575" indent="-271463">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cs typeface="Times New Roman" panose="02020603050405020304" pitchFamily="18" charset="0"/>
              </a:rPr>
              <a:t>在后期融资轮次中，有名气的</a:t>
            </a:r>
            <a:r>
              <a:rPr lang="en-US" altLang="zh-CN" sz="1800" dirty="0">
                <a:latin typeface="宋体" panose="02010600030101010101" pitchFamily="2" charset="-122"/>
                <a:ea typeface="宋体" panose="02010600030101010101" pitchFamily="2" charset="-122"/>
                <a:cs typeface="Times New Roman" panose="02020603050405020304" pitchFamily="18" charset="0"/>
              </a:rPr>
              <a:t>VC</a:t>
            </a:r>
            <a:r>
              <a:rPr lang="zh-CN" altLang="en-US" sz="1800" dirty="0">
                <a:latin typeface="宋体" panose="02010600030101010101" pitchFamily="2" charset="-122"/>
                <a:ea typeface="宋体" panose="02010600030101010101" pitchFamily="2" charset="-122"/>
                <a:cs typeface="Times New Roman" panose="02020603050405020304" pitchFamily="18" charset="0"/>
              </a:rPr>
              <a:t>一般会和排名较低的</a:t>
            </a:r>
            <a:r>
              <a:rPr lang="en-US" altLang="zh-CN" sz="1800" dirty="0">
                <a:latin typeface="宋体" panose="02010600030101010101" pitchFamily="2" charset="-122"/>
                <a:ea typeface="宋体" panose="02010600030101010101" pitchFamily="2" charset="-122"/>
                <a:cs typeface="Times New Roman" panose="02020603050405020304" pitchFamily="18" charset="0"/>
              </a:rPr>
              <a:t>VC</a:t>
            </a:r>
            <a:r>
              <a:rPr lang="zh-CN" altLang="en-US" sz="1800" dirty="0">
                <a:latin typeface="宋体" panose="02010600030101010101" pitchFamily="2" charset="-122"/>
                <a:ea typeface="宋体" panose="02010600030101010101" pitchFamily="2" charset="-122"/>
                <a:cs typeface="Times New Roman" panose="02020603050405020304" pitchFamily="18" charset="0"/>
              </a:rPr>
              <a:t>成立辛迪加</a:t>
            </a:r>
            <a:endParaRPr lang="en-US" altLang="zh-CN" sz="1800" dirty="0">
              <a:latin typeface="宋体" panose="02010600030101010101" pitchFamily="2" charset="-122"/>
              <a:ea typeface="宋体" panose="02010600030101010101" pitchFamily="2" charset="-122"/>
              <a:cs typeface="Times New Roman" panose="02020603050405020304" pitchFamily="18" charset="0"/>
            </a:endParaRPr>
          </a:p>
          <a:p>
            <a:pPr marL="995363" indent="-457200">
              <a:buFontTx/>
              <a:buChar char="-"/>
            </a:pPr>
            <a:r>
              <a:rPr lang="zh-CN" altLang="en-US" sz="1800" dirty="0">
                <a:latin typeface="宋体" panose="02010600030101010101" pitchFamily="2" charset="-122"/>
                <a:ea typeface="宋体" panose="02010600030101010101" pitchFamily="2" charset="-122"/>
                <a:cs typeface="Times New Roman" panose="02020603050405020304" pitchFamily="18" charset="0"/>
              </a:rPr>
              <a:t>只希望排名较低</a:t>
            </a:r>
            <a:r>
              <a:rPr lang="en-US" altLang="zh-CN" sz="1800" dirty="0">
                <a:latin typeface="宋体" panose="02010600030101010101" pitchFamily="2" charset="-122"/>
                <a:ea typeface="宋体" panose="02010600030101010101" pitchFamily="2" charset="-122"/>
                <a:cs typeface="Times New Roman" panose="02020603050405020304" pitchFamily="18" charset="0"/>
              </a:rPr>
              <a:t>VC</a:t>
            </a:r>
            <a:r>
              <a:rPr lang="zh-CN" altLang="en-US" sz="1800" dirty="0">
                <a:latin typeface="宋体" panose="02010600030101010101" pitchFamily="2" charset="-122"/>
                <a:ea typeface="宋体" panose="02010600030101010101" pitchFamily="2" charset="-122"/>
                <a:cs typeface="Times New Roman" panose="02020603050405020304" pitchFamily="18" charset="0"/>
              </a:rPr>
              <a:t>投资</a:t>
            </a:r>
            <a:endParaRPr lang="en-US" altLang="zh-CN" sz="1800" dirty="0">
              <a:latin typeface="宋体" panose="02010600030101010101" pitchFamily="2" charset="-122"/>
              <a:ea typeface="宋体" panose="02010600030101010101" pitchFamily="2" charset="-122"/>
              <a:cs typeface="Times New Roman" panose="02020603050405020304" pitchFamily="18" charset="0"/>
            </a:endParaRPr>
          </a:p>
          <a:p>
            <a:pPr marL="995363" indent="-457200">
              <a:buFontTx/>
              <a:buChar char="-"/>
            </a:pPr>
            <a:r>
              <a:rPr lang="zh-CN" altLang="en-US" sz="1800" dirty="0">
                <a:latin typeface="宋体" panose="02010600030101010101" pitchFamily="2" charset="-122"/>
                <a:ea typeface="宋体" panose="02010600030101010101" pitchFamily="2" charset="-122"/>
                <a:cs typeface="Times New Roman" panose="02020603050405020304" pitchFamily="18" charset="0"/>
              </a:rPr>
              <a:t>信息不对称，提高企业估值</a:t>
            </a:r>
            <a:endParaRPr lang="en-US" altLang="zh-CN" sz="1800" dirty="0">
              <a:latin typeface="宋体" panose="02010600030101010101" pitchFamily="2" charset="-122"/>
              <a:ea typeface="宋体" panose="02010600030101010101" pitchFamily="2" charset="-122"/>
              <a:cs typeface="Times New Roman" panose="02020603050405020304" pitchFamily="18" charset="0"/>
            </a:endParaRPr>
          </a:p>
          <a:p>
            <a:pPr marL="536575" indent="-271463">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cs typeface="Times New Roman" panose="02020603050405020304" pitchFamily="18" charset="0"/>
              </a:rPr>
              <a:t>在后期融资轮次中，有名气的</a:t>
            </a:r>
            <a:r>
              <a:rPr lang="en-US" altLang="zh-CN" sz="1800" dirty="0">
                <a:latin typeface="宋体" panose="02010600030101010101" pitchFamily="2" charset="-122"/>
                <a:ea typeface="宋体" panose="02010600030101010101" pitchFamily="2" charset="-122"/>
                <a:cs typeface="Times New Roman" panose="02020603050405020304" pitchFamily="18" charset="0"/>
              </a:rPr>
              <a:t>VC</a:t>
            </a:r>
            <a:r>
              <a:rPr lang="zh-CN" altLang="en-US" sz="1800" dirty="0">
                <a:latin typeface="宋体" panose="02010600030101010101" pitchFamily="2" charset="-122"/>
                <a:ea typeface="宋体" panose="02010600030101010101" pitchFamily="2" charset="-122"/>
                <a:cs typeface="Times New Roman" panose="02020603050405020304" pitchFamily="18" charset="0"/>
              </a:rPr>
              <a:t>会首次参与那些价值大幅上升的企业的投资</a:t>
            </a:r>
            <a:endParaRPr lang="en-US" altLang="zh-CN" sz="1800" dirty="0">
              <a:latin typeface="宋体" panose="02010600030101010101" pitchFamily="2" charset="-122"/>
              <a:ea typeface="宋体" panose="02010600030101010101" pitchFamily="2" charset="-122"/>
              <a:cs typeface="Times New Roman" panose="02020603050405020304" pitchFamily="18" charset="0"/>
            </a:endParaRPr>
          </a:p>
          <a:p>
            <a:pPr marL="995363" indent="-457200">
              <a:buFontTx/>
              <a:buChar char="-"/>
            </a:pPr>
            <a:r>
              <a:rPr lang="en-US" altLang="zh-CN" sz="1800" dirty="0">
                <a:latin typeface="宋体" panose="02010600030101010101" pitchFamily="2" charset="-122"/>
                <a:ea typeface="宋体" panose="02010600030101010101" pitchFamily="2" charset="-122"/>
                <a:cs typeface="Times New Roman" panose="02020603050405020304" pitchFamily="18" charset="0"/>
              </a:rPr>
              <a:t>Window dressing</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9440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13</a:t>
            </a:fld>
            <a:endParaRPr lang="zh-CN" altLang="en-US" dirty="0"/>
          </a:p>
        </p:txBody>
      </p:sp>
    </p:spTree>
    <p:extLst>
      <p:ext uri="{BB962C8B-B14F-4D97-AF65-F5344CB8AC3E}">
        <p14:creationId xmlns:p14="http://schemas.microsoft.com/office/powerpoint/2010/main" val="1721322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91455"/>
            <a:ext cx="10515600" cy="1325563"/>
          </a:xfrm>
        </p:spPr>
        <p:txBody>
          <a:bodyPr>
            <a:normAutofit/>
          </a:bodyPr>
          <a:lstStyle/>
          <a:p>
            <a:r>
              <a:rPr lang="en-US" altLang="zh-CN" sz="3200" dirty="0">
                <a:latin typeface="宋体" panose="02010600030101010101" pitchFamily="2" charset="-122"/>
                <a:ea typeface="宋体" panose="02010600030101010101" pitchFamily="2" charset="-122"/>
              </a:rPr>
              <a:t>VC</a:t>
            </a:r>
            <a:r>
              <a:rPr lang="zh-CN" altLang="en-US" sz="3200" dirty="0">
                <a:latin typeface="宋体" panose="02010600030101010101" pitchFamily="2" charset="-122"/>
                <a:ea typeface="宋体" panose="02010600030101010101" pitchFamily="2" charset="-122"/>
              </a:rPr>
              <a:t>与风险企业之间交易结构的建立</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186072"/>
            <a:ext cx="10515600" cy="4990892"/>
          </a:xfrm>
        </p:spPr>
        <p:txBody>
          <a:bodyPr>
            <a:noAutofit/>
          </a:bodyPr>
          <a:lstStyle/>
          <a:p>
            <a:r>
              <a:rPr lang="zh-CN" altLang="en-US" sz="1800" dirty="0">
                <a:latin typeface="宋体" panose="02010600030101010101" pitchFamily="2" charset="-122"/>
                <a:ea typeface="宋体" panose="02010600030101010101" pitchFamily="2" charset="-122"/>
              </a:rPr>
              <a:t>主要投资条款清单（</a:t>
            </a:r>
            <a:r>
              <a:rPr lang="en-US" altLang="zh-CN" sz="1800" dirty="0">
                <a:latin typeface="宋体" panose="02010600030101010101" pitchFamily="2" charset="-122"/>
                <a:ea typeface="宋体" panose="02010600030101010101" pitchFamily="2" charset="-122"/>
              </a:rPr>
              <a:t>Term Sheet)</a:t>
            </a:r>
          </a:p>
          <a:p>
            <a:pPr marL="608012" indent="-342900">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私募股权证券</a:t>
            </a:r>
            <a:endParaRPr lang="en-US" altLang="zh-CN" sz="1800" dirty="0">
              <a:latin typeface="宋体" panose="02010600030101010101" pitchFamily="2" charset="-122"/>
              <a:ea typeface="宋体" panose="02010600030101010101" pitchFamily="2" charset="-122"/>
            </a:endParaRPr>
          </a:p>
          <a:p>
            <a:pPr marL="893763" indent="-357188">
              <a:buFontTx/>
              <a:buChar char="-"/>
            </a:pPr>
            <a:r>
              <a:rPr lang="zh-CN" altLang="en-US" sz="1800" dirty="0">
                <a:latin typeface="宋体" panose="02010600030101010101" pitchFamily="2" charset="-122"/>
                <a:ea typeface="宋体" panose="02010600030101010101" pitchFamily="2" charset="-122"/>
              </a:rPr>
              <a:t>可赎回优先股 </a:t>
            </a: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普通股（认股权）</a:t>
            </a:r>
            <a:endParaRPr lang="en-US" altLang="zh-CN" sz="1800" dirty="0">
              <a:latin typeface="宋体" panose="02010600030101010101" pitchFamily="2" charset="-122"/>
              <a:ea typeface="宋体" panose="02010600030101010101" pitchFamily="2" charset="-122"/>
            </a:endParaRPr>
          </a:p>
          <a:p>
            <a:pPr marL="893763" indent="-357188">
              <a:buFontTx/>
              <a:buChar char="-"/>
            </a:pPr>
            <a:r>
              <a:rPr lang="zh-CN" altLang="en-US" sz="1800" dirty="0">
                <a:latin typeface="宋体" panose="02010600030101010101" pitchFamily="2" charset="-122"/>
                <a:ea typeface="宋体" panose="02010600030101010101" pitchFamily="2" charset="-122"/>
              </a:rPr>
              <a:t>可转换优先股</a:t>
            </a:r>
            <a:endParaRPr lang="en-US" altLang="zh-CN" sz="1800" dirty="0">
              <a:latin typeface="宋体" panose="02010600030101010101" pitchFamily="2" charset="-122"/>
              <a:ea typeface="宋体" panose="02010600030101010101" pitchFamily="2" charset="-122"/>
            </a:endParaRPr>
          </a:p>
          <a:p>
            <a:pPr marL="893763" indent="-357188">
              <a:buFontTx/>
              <a:buChar char="-"/>
            </a:pPr>
            <a:r>
              <a:rPr lang="zh-CN" altLang="en-US" sz="1800" dirty="0">
                <a:latin typeface="宋体" panose="02010600030101010101" pitchFamily="2" charset="-122"/>
                <a:ea typeface="宋体" panose="02010600030101010101" pitchFamily="2" charset="-122"/>
              </a:rPr>
              <a:t>参与可转换优先股</a:t>
            </a:r>
            <a:endParaRPr lang="en-US" altLang="zh-CN" sz="1800" dirty="0">
              <a:latin typeface="宋体" panose="02010600030101010101" pitchFamily="2" charset="-122"/>
              <a:ea typeface="宋体" panose="02010600030101010101" pitchFamily="2" charset="-122"/>
            </a:endParaRPr>
          </a:p>
          <a:p>
            <a:pPr marL="893763" indent="-357188">
              <a:buFontTx/>
              <a:buChar char="-"/>
            </a:pPr>
            <a:r>
              <a:rPr lang="zh-CN" altLang="en-US" sz="1800" dirty="0">
                <a:latin typeface="宋体" panose="02010600030101010101" pitchFamily="2" charset="-122"/>
                <a:ea typeface="宋体" panose="02010600030101010101" pitchFamily="2" charset="-122"/>
              </a:rPr>
              <a:t>多倍清算优先权</a:t>
            </a:r>
            <a:endParaRPr lang="en-US" altLang="zh-CN" sz="1800" dirty="0">
              <a:latin typeface="宋体" panose="02010600030101010101" pitchFamily="2" charset="-122"/>
              <a:ea typeface="宋体" panose="02010600030101010101" pitchFamily="2" charset="-122"/>
            </a:endParaRPr>
          </a:p>
          <a:p>
            <a:pPr marL="893763" indent="-357188">
              <a:buFontTx/>
              <a:buChar char="-"/>
            </a:pPr>
            <a:r>
              <a:rPr lang="zh-CN" altLang="en-US" sz="1800" dirty="0">
                <a:latin typeface="宋体" panose="02010600030101010101" pitchFamily="2" charset="-122"/>
                <a:ea typeface="宋体" panose="02010600030101010101" pitchFamily="2" charset="-122"/>
              </a:rPr>
              <a:t>异形证券（姜饼</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：一个基本结构</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一些条款的证券</a:t>
            </a:r>
            <a:endParaRPr lang="en-US" altLang="zh-CN" sz="1800" dirty="0">
              <a:latin typeface="宋体" panose="02010600030101010101" pitchFamily="2" charset="-122"/>
              <a:ea typeface="宋体" panose="02010600030101010101" pitchFamily="2" charset="-122"/>
            </a:endParaRPr>
          </a:p>
          <a:p>
            <a:pPr marL="608012" indent="-342900">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条款</a:t>
            </a:r>
            <a:endParaRPr lang="en-US" altLang="zh-CN" sz="1800" dirty="0">
              <a:latin typeface="宋体" panose="02010600030101010101" pitchFamily="2" charset="-122"/>
              <a:ea typeface="宋体" panose="02010600030101010101" pitchFamily="2" charset="-122"/>
            </a:endParaRPr>
          </a:p>
          <a:p>
            <a:pPr marL="893763" indent="-357188">
              <a:buFontTx/>
              <a:buChar char="-"/>
            </a:pPr>
            <a:r>
              <a:rPr lang="zh-CN" altLang="en-US" sz="1800" dirty="0">
                <a:latin typeface="宋体" panose="02010600030101010101" pitchFamily="2" charset="-122"/>
                <a:ea typeface="宋体" panose="02010600030101010101" pitchFamily="2" charset="-122"/>
              </a:rPr>
              <a:t>受领权：一个管理人员为公司工作一定年限之前或者一些价值增值事件（如被并购）发生前，其所持有的股票并非由其“所有”，受领权会在一定的时期内行使，并且股票按照时间比例进行“受领”</a:t>
            </a:r>
            <a:endParaRPr lang="en-US" altLang="zh-CN" sz="1800" dirty="0">
              <a:latin typeface="宋体" panose="02010600030101010101" pitchFamily="2" charset="-122"/>
              <a:ea typeface="宋体" panose="02010600030101010101" pitchFamily="2" charset="-122"/>
            </a:endParaRPr>
          </a:p>
          <a:p>
            <a:pPr marL="893763" indent="-357188">
              <a:buFontTx/>
              <a:buChar char="-"/>
            </a:pPr>
            <a:r>
              <a:rPr lang="zh-CN" altLang="en-US" sz="1800" dirty="0">
                <a:latin typeface="宋体" panose="02010600030101010101" pitchFamily="2" charset="-122"/>
                <a:ea typeface="宋体" panose="02010600030101010101" pitchFamily="2" charset="-122"/>
              </a:rPr>
              <a:t>限制性条款</a:t>
            </a:r>
            <a:endParaRPr lang="en-US" altLang="zh-CN" sz="1800" dirty="0">
              <a:latin typeface="宋体" panose="02010600030101010101" pitchFamily="2" charset="-122"/>
              <a:ea typeface="宋体" panose="02010600030101010101" pitchFamily="2" charset="-122"/>
            </a:endParaRPr>
          </a:p>
          <a:p>
            <a:pPr marL="893763" indent="-357188">
              <a:buFontTx/>
              <a:buChar char="-"/>
            </a:pPr>
            <a:r>
              <a:rPr lang="zh-CN" altLang="en-US" sz="1800" dirty="0">
                <a:latin typeface="宋体" panose="02010600030101010101" pitchFamily="2" charset="-122"/>
                <a:ea typeface="宋体" panose="02010600030101010101" pitchFamily="2" charset="-122"/>
              </a:rPr>
              <a:t>反稀释条款：完全棘轮，加权平均；</a:t>
            </a:r>
            <a:endParaRPr lang="en-US" altLang="zh-CN"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94863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14</a:t>
            </a:fld>
            <a:endParaRPr lang="zh-CN" altLang="en-US"/>
          </a:p>
        </p:txBody>
      </p:sp>
    </p:spTree>
    <p:extLst>
      <p:ext uri="{BB962C8B-B14F-4D97-AF65-F5344CB8AC3E}">
        <p14:creationId xmlns:p14="http://schemas.microsoft.com/office/powerpoint/2010/main" val="2262435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91455"/>
            <a:ext cx="10515600" cy="1325563"/>
          </a:xfrm>
        </p:spPr>
        <p:txBody>
          <a:bodyPr>
            <a:normAutofit/>
          </a:bodyPr>
          <a:lstStyle/>
          <a:p>
            <a:r>
              <a:rPr lang="zh-CN" altLang="en-US" sz="3200" dirty="0">
                <a:latin typeface="宋体" panose="02010600030101010101" pitchFamily="2" charset="-122"/>
                <a:ea typeface="宋体" panose="02010600030101010101" pitchFamily="2" charset="-122"/>
              </a:rPr>
              <a:t>投资条款清单</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186072"/>
            <a:ext cx="10515600" cy="4990892"/>
          </a:xfrm>
        </p:spPr>
        <p:txBody>
          <a:bodyPr>
            <a:noAutofit/>
          </a:bodyPr>
          <a:lstStyle/>
          <a:p>
            <a:r>
              <a:rPr lang="zh-CN" altLang="en-US" sz="1800" dirty="0">
                <a:latin typeface="宋体" panose="02010600030101010101" pitchFamily="2" charset="-122"/>
                <a:ea typeface="宋体" panose="02010600030101010101" pitchFamily="2" charset="-122"/>
              </a:rPr>
              <a:t>投资者</a:t>
            </a:r>
            <a:endParaRPr lang="en-US" altLang="zh-CN" sz="1800" dirty="0">
              <a:latin typeface="宋体" panose="02010600030101010101" pitchFamily="2" charset="-122"/>
              <a:ea typeface="宋体" panose="02010600030101010101" pitchFamily="2" charset="-122"/>
            </a:endParaRPr>
          </a:p>
          <a:p>
            <a:pPr marL="538163" indent="-366713">
              <a:buFont typeface="Wingdings" panose="05000000000000000000" pitchFamily="2" charset="2"/>
              <a:buChar char="Ø"/>
              <a:tabLst>
                <a:tab pos="538163" algn="l"/>
              </a:tabLst>
            </a:pPr>
            <a:r>
              <a:rPr lang="zh-CN" altLang="en-US" sz="1800" dirty="0">
                <a:latin typeface="宋体" panose="02010600030101010101" pitchFamily="2" charset="-122"/>
                <a:ea typeface="宋体" panose="02010600030101010101" pitchFamily="2" charset="-122"/>
              </a:rPr>
              <a:t>退出时价值最大</a:t>
            </a:r>
            <a:endParaRPr lang="en-US" altLang="zh-CN" sz="1800" dirty="0">
              <a:latin typeface="宋体" panose="02010600030101010101" pitchFamily="2" charset="-122"/>
              <a:ea typeface="宋体" panose="02010600030101010101" pitchFamily="2" charset="-122"/>
            </a:endParaRPr>
          </a:p>
          <a:p>
            <a:pPr marL="538163" indent="-366713">
              <a:buFont typeface="Wingdings" panose="05000000000000000000" pitchFamily="2" charset="2"/>
              <a:buChar char="Ø"/>
              <a:tabLst>
                <a:tab pos="538163" algn="l"/>
              </a:tabLst>
            </a:pPr>
            <a:r>
              <a:rPr lang="zh-CN" altLang="en-US" sz="1800" dirty="0">
                <a:latin typeface="宋体" panose="02010600030101010101" pitchFamily="2" charset="-122"/>
                <a:ea typeface="宋体" panose="02010600030101010101" pitchFamily="2" charset="-122"/>
              </a:rPr>
              <a:t>公司表现不好时的投资保护</a:t>
            </a:r>
            <a:endParaRPr lang="en-US" altLang="zh-CN" sz="1800" dirty="0">
              <a:latin typeface="宋体" panose="02010600030101010101" pitchFamily="2" charset="-122"/>
              <a:ea typeface="宋体" panose="02010600030101010101" pitchFamily="2" charset="-122"/>
            </a:endParaRPr>
          </a:p>
          <a:p>
            <a:pPr marL="538163" indent="-366713">
              <a:buFont typeface="Wingdings" panose="05000000000000000000" pitchFamily="2" charset="2"/>
              <a:buChar char="Ø"/>
              <a:tabLst>
                <a:tab pos="538163" algn="l"/>
              </a:tabLst>
            </a:pPr>
            <a:r>
              <a:rPr lang="zh-CN" altLang="en-US" sz="1800" dirty="0">
                <a:latin typeface="宋体" panose="02010600030101010101" pitchFamily="2" charset="-122"/>
                <a:ea typeface="宋体" panose="02010600030101010101" pitchFamily="2" charset="-122"/>
              </a:rPr>
              <a:t>一些影响投资者利益的公司决策的否决权</a:t>
            </a:r>
            <a:endParaRPr lang="en-US" altLang="zh-CN" sz="1800" dirty="0">
              <a:latin typeface="宋体" panose="02010600030101010101" pitchFamily="2" charset="-122"/>
              <a:ea typeface="宋体" panose="02010600030101010101" pitchFamily="2" charset="-122"/>
            </a:endParaRPr>
          </a:p>
          <a:p>
            <a:pPr marL="538163" indent="-366713">
              <a:buFont typeface="Wingdings" panose="05000000000000000000" pitchFamily="2" charset="2"/>
              <a:buChar char="Ø"/>
              <a:tabLst>
                <a:tab pos="538163" algn="l"/>
              </a:tabLst>
            </a:pPr>
            <a:r>
              <a:rPr lang="zh-CN" altLang="en-US" sz="1800" dirty="0">
                <a:latin typeface="宋体" panose="02010600030101010101" pitchFamily="2" charset="-122"/>
                <a:ea typeface="宋体" panose="02010600030101010101" pitchFamily="2" charset="-122"/>
              </a:rPr>
              <a:t>投资一段时间后，要求公司的流动性（</a:t>
            </a:r>
            <a:r>
              <a:rPr lang="en-US" altLang="zh-CN" sz="1800" dirty="0">
                <a:latin typeface="宋体" panose="02010600030101010101" pitchFamily="2" charset="-122"/>
                <a:ea typeface="宋体" panose="02010600030101010101" pitchFamily="2" charset="-122"/>
              </a:rPr>
              <a:t>IPO</a:t>
            </a:r>
            <a:r>
              <a:rPr lang="zh-CN" altLang="en-US" sz="1800" dirty="0">
                <a:latin typeface="宋体" panose="02010600030101010101" pitchFamily="2" charset="-122"/>
                <a:ea typeface="宋体" panose="02010600030101010101" pitchFamily="2" charset="-122"/>
              </a:rPr>
              <a:t>，出售</a:t>
            </a:r>
            <a:r>
              <a:rPr lang="en-US" altLang="zh-CN" sz="1800" dirty="0">
                <a:latin typeface="宋体" panose="02010600030101010101" pitchFamily="2" charset="-122"/>
                <a:ea typeface="宋体" panose="02010600030101010101" pitchFamily="2" charset="-122"/>
              </a:rPr>
              <a:t>)</a:t>
            </a:r>
          </a:p>
          <a:p>
            <a:pPr marL="538163" indent="-366713">
              <a:buFont typeface="Wingdings" panose="05000000000000000000" pitchFamily="2" charset="2"/>
              <a:buChar char="Ø"/>
              <a:tabLst>
                <a:tab pos="538163" algn="l"/>
              </a:tabLst>
            </a:pPr>
            <a:r>
              <a:rPr lang="zh-CN" altLang="en-US" sz="1800" dirty="0">
                <a:latin typeface="宋体" panose="02010600030101010101" pitchFamily="2" charset="-122"/>
                <a:ea typeface="宋体" panose="02010600030101010101" pitchFamily="2" charset="-122"/>
              </a:rPr>
              <a:t>创业者，管理层，投资者利益一致</a:t>
            </a:r>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创业者</a:t>
            </a:r>
            <a:endParaRPr lang="en-US" altLang="zh-CN" sz="1800" dirty="0">
              <a:latin typeface="宋体" panose="02010600030101010101" pitchFamily="2" charset="-122"/>
              <a:ea typeface="宋体" panose="02010600030101010101" pitchFamily="2" charset="-122"/>
            </a:endParaRPr>
          </a:p>
          <a:p>
            <a:pPr marL="538163" indent="-366713">
              <a:buFont typeface="Wingdings" panose="05000000000000000000" pitchFamily="2" charset="2"/>
              <a:buChar char="Ø"/>
              <a:tabLst>
                <a:tab pos="538163" algn="l"/>
              </a:tabLst>
            </a:pPr>
            <a:r>
              <a:rPr lang="zh-CN" altLang="en-US" sz="1800" dirty="0">
                <a:latin typeface="宋体" panose="02010600030101010101" pitchFamily="2" charset="-122"/>
                <a:ea typeface="宋体" panose="02010600030101010101" pitchFamily="2" charset="-122"/>
              </a:rPr>
              <a:t>牺牲最少的股权，获得足量的资金</a:t>
            </a:r>
            <a:endParaRPr lang="en-US" altLang="zh-CN" sz="1800" dirty="0">
              <a:latin typeface="宋体" panose="02010600030101010101" pitchFamily="2" charset="-122"/>
              <a:ea typeface="宋体" panose="02010600030101010101" pitchFamily="2" charset="-122"/>
            </a:endParaRPr>
          </a:p>
          <a:p>
            <a:pPr marL="538163" indent="-366713">
              <a:buFont typeface="Wingdings" panose="05000000000000000000" pitchFamily="2" charset="2"/>
              <a:buChar char="Ø"/>
              <a:tabLst>
                <a:tab pos="538163" algn="l"/>
              </a:tabLst>
            </a:pPr>
            <a:r>
              <a:rPr lang="zh-CN" altLang="en-US" sz="1800" dirty="0">
                <a:latin typeface="宋体" panose="02010600030101010101" pitchFamily="2" charset="-122"/>
                <a:ea typeface="宋体" panose="02010600030101010101" pitchFamily="2" charset="-122"/>
              </a:rPr>
              <a:t>尽可能少的放弃公司控制权</a:t>
            </a:r>
            <a:endParaRPr lang="en-US" altLang="zh-CN" sz="1800" dirty="0">
              <a:latin typeface="宋体" panose="02010600030101010101" pitchFamily="2" charset="-122"/>
              <a:ea typeface="宋体" panose="02010600030101010101" pitchFamily="2" charset="-122"/>
            </a:endParaRPr>
          </a:p>
          <a:p>
            <a:pPr marL="538163" indent="-366713">
              <a:buFont typeface="Wingdings" panose="05000000000000000000" pitchFamily="2" charset="2"/>
              <a:buChar char="Ø"/>
              <a:tabLst>
                <a:tab pos="538163" algn="l"/>
              </a:tabLst>
            </a:pPr>
            <a:r>
              <a:rPr lang="zh-CN" altLang="en-US" sz="1800" dirty="0">
                <a:latin typeface="宋体" panose="02010600030101010101" pitchFamily="2" charset="-122"/>
                <a:ea typeface="宋体" panose="02010600030101010101" pitchFamily="2" charset="-122"/>
              </a:rPr>
              <a:t>保护创业者的个人利益（离职等）</a:t>
            </a:r>
            <a:endParaRPr lang="en-US" altLang="zh-CN" sz="1800" dirty="0">
              <a:latin typeface="宋体" panose="02010600030101010101" pitchFamily="2" charset="-122"/>
              <a:ea typeface="宋体" panose="02010600030101010101" pitchFamily="2" charset="-122"/>
            </a:endParaRPr>
          </a:p>
          <a:p>
            <a:pPr marL="265112" indent="0">
              <a:buNone/>
            </a:pPr>
            <a:endParaRPr lang="en-US" altLang="zh-CN"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94863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15</a:t>
            </a:fld>
            <a:endParaRPr lang="zh-CN" altLang="en-US"/>
          </a:p>
        </p:txBody>
      </p:sp>
    </p:spTree>
    <p:extLst>
      <p:ext uri="{BB962C8B-B14F-4D97-AF65-F5344CB8AC3E}">
        <p14:creationId xmlns:p14="http://schemas.microsoft.com/office/powerpoint/2010/main" val="3028893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风险投资的退出机制</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482439"/>
            <a:ext cx="10515600" cy="4694524"/>
          </a:xfrm>
        </p:spPr>
        <p:txBody>
          <a:bodyPr>
            <a:normAutofit/>
          </a:bodyPr>
          <a:lstStyle/>
          <a:p>
            <a:pPr>
              <a:lnSpc>
                <a:spcPct val="100000"/>
              </a:lnSpc>
            </a:pPr>
            <a:r>
              <a:rPr lang="zh-CN" altLang="en-US" sz="1800" dirty="0">
                <a:latin typeface="宋体" panose="02010600030101010101" pitchFamily="2" charset="-122"/>
                <a:ea typeface="宋体" panose="02010600030101010101" pitchFamily="2" charset="-122"/>
              </a:rPr>
              <a:t>退出渠道</a:t>
            </a:r>
            <a:endParaRPr lang="en-US" altLang="zh-CN" sz="1800" dirty="0">
              <a:latin typeface="宋体" panose="02010600030101010101" pitchFamily="2" charset="-122"/>
              <a:ea typeface="宋体" panose="02010600030101010101" pitchFamily="2" charset="-122"/>
            </a:endParaRPr>
          </a:p>
          <a:p>
            <a:pPr marL="539750" indent="-269875">
              <a:lnSpc>
                <a:spcPct val="100000"/>
              </a:lnSpc>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股权转让：当风险企业再次融资，比如私募时，投资银行可将股份转售给新加入的风险投资者</a:t>
            </a:r>
            <a:endParaRPr lang="en-US" altLang="zh-CN" sz="1800" dirty="0">
              <a:latin typeface="宋体" panose="02010600030101010101" pitchFamily="2" charset="-122"/>
              <a:ea typeface="宋体" panose="02010600030101010101" pitchFamily="2" charset="-122"/>
            </a:endParaRPr>
          </a:p>
          <a:p>
            <a:pPr marL="539750" indent="-269875">
              <a:lnSpc>
                <a:spcPct val="100000"/>
              </a:lnSpc>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管理层回购：风险企业管理层要求回购股份时，投资银行可以将股份反售给公司管理层</a:t>
            </a:r>
            <a:endParaRPr lang="en-US" altLang="zh-CN" sz="1800" dirty="0">
              <a:latin typeface="宋体" panose="02010600030101010101" pitchFamily="2" charset="-122"/>
              <a:ea typeface="宋体" panose="02010600030101010101" pitchFamily="2" charset="-122"/>
            </a:endParaRPr>
          </a:p>
          <a:p>
            <a:pPr marL="539750" indent="-269875">
              <a:lnSpc>
                <a:spcPct val="100000"/>
              </a:lnSpc>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公司并购：当风险企业被其他公司并购时，投资银行可将股份卖给收购公司</a:t>
            </a:r>
            <a:endParaRPr lang="en-US" altLang="zh-CN" sz="1800" dirty="0">
              <a:latin typeface="宋体" panose="02010600030101010101" pitchFamily="2" charset="-122"/>
              <a:ea typeface="宋体" panose="02010600030101010101" pitchFamily="2" charset="-122"/>
            </a:endParaRPr>
          </a:p>
          <a:p>
            <a:pPr marL="539750" indent="-269875">
              <a:lnSpc>
                <a:spcPct val="100000"/>
              </a:lnSpc>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公开上市：通过风险企业</a:t>
            </a:r>
            <a:r>
              <a:rPr lang="en-US" altLang="zh-CN" sz="1800" dirty="0">
                <a:latin typeface="宋体" panose="02010600030101010101" pitchFamily="2" charset="-122"/>
                <a:ea typeface="宋体" panose="02010600030101010101" pitchFamily="2" charset="-122"/>
              </a:rPr>
              <a:t>IPO</a:t>
            </a:r>
            <a:r>
              <a:rPr lang="zh-CN" altLang="en-US" sz="1800" dirty="0">
                <a:latin typeface="宋体" panose="02010600030101010101" pitchFamily="2" charset="-122"/>
                <a:ea typeface="宋体" panose="02010600030101010101" pitchFamily="2" charset="-122"/>
              </a:rPr>
              <a:t>上市，将股份在二级市场抛出</a:t>
            </a:r>
            <a:endParaRPr lang="en-US" altLang="zh-CN" sz="1800" dirty="0">
              <a:latin typeface="宋体" panose="02010600030101010101" pitchFamily="2" charset="-122"/>
              <a:ea typeface="宋体" panose="02010600030101010101" pitchFamily="2" charset="-122"/>
            </a:endParaRPr>
          </a:p>
          <a:p>
            <a:pPr marL="539750" indent="-269875">
              <a:lnSpc>
                <a:spcPct val="100000"/>
              </a:lnSpc>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破产清算</a:t>
            </a: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项目失败</a:t>
            </a:r>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影响退出决策和渠道的因素</a:t>
            </a:r>
            <a:endParaRPr lang="en-US" altLang="zh-CN" sz="1800" dirty="0">
              <a:latin typeface="宋体" panose="02010600030101010101" pitchFamily="2" charset="-122"/>
              <a:ea typeface="宋体" panose="02010600030101010101" pitchFamily="2" charset="-122"/>
            </a:endParaRPr>
          </a:p>
          <a:p>
            <a:pPr marL="538163" indent="-274638">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企业业绩</a:t>
            </a:r>
            <a:endParaRPr lang="en-US" altLang="zh-CN" sz="1800" dirty="0">
              <a:latin typeface="宋体" panose="02010600030101010101" pitchFamily="2" charset="-122"/>
              <a:ea typeface="宋体" panose="02010600030101010101" pitchFamily="2" charset="-122"/>
            </a:endParaRPr>
          </a:p>
          <a:p>
            <a:pPr marL="538163" indent="-274638">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二级市场的状况</a:t>
            </a:r>
            <a:endParaRPr lang="en-US" altLang="zh-CN" sz="1800" dirty="0">
              <a:latin typeface="宋体" panose="02010600030101010101" pitchFamily="2" charset="-122"/>
              <a:ea typeface="宋体" panose="02010600030101010101" pitchFamily="2" charset="-122"/>
            </a:endParaRPr>
          </a:p>
          <a:p>
            <a:pPr marL="538163" indent="-274638">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行业前景</a:t>
            </a:r>
            <a:endParaRPr lang="en-US" altLang="zh-CN" sz="1800" dirty="0">
              <a:latin typeface="宋体" panose="02010600030101010101" pitchFamily="2" charset="-122"/>
              <a:ea typeface="宋体" panose="02010600030101010101" pitchFamily="2" charset="-122"/>
            </a:endParaRPr>
          </a:p>
          <a:p>
            <a:pPr marL="538163" indent="-274638">
              <a:buFont typeface="Wingdings" panose="05000000000000000000" pitchFamily="2" charset="2"/>
              <a:buChar char="Ø"/>
            </a:pPr>
            <a:r>
              <a:rPr lang="en-US" altLang="zh-CN" sz="1800" dirty="0">
                <a:latin typeface="宋体" panose="02010600030101010101" pitchFamily="2" charset="-122"/>
                <a:ea typeface="宋体" panose="02010600030101010101" pitchFamily="2" charset="-122"/>
              </a:rPr>
              <a:t>VC/PE</a:t>
            </a:r>
            <a:r>
              <a:rPr lang="zh-CN" altLang="en-US" sz="1800" dirty="0">
                <a:latin typeface="宋体" panose="02010600030101010101" pitchFamily="2" charset="-122"/>
                <a:ea typeface="宋体" panose="02010600030101010101" pitchFamily="2" charset="-122"/>
              </a:rPr>
              <a:t>自身内部情况</a:t>
            </a:r>
            <a:endParaRPr lang="en-US" altLang="zh-CN" sz="20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16</a:t>
            </a:fld>
            <a:endParaRPr lang="zh-CN" altLang="en-US"/>
          </a:p>
        </p:txBody>
      </p:sp>
    </p:spTree>
    <p:extLst>
      <p:ext uri="{BB962C8B-B14F-4D97-AF65-F5344CB8AC3E}">
        <p14:creationId xmlns:p14="http://schemas.microsoft.com/office/powerpoint/2010/main" val="3866753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91455"/>
            <a:ext cx="10515600" cy="1325563"/>
          </a:xfrm>
        </p:spPr>
        <p:txBody>
          <a:bodyPr>
            <a:normAutofit/>
          </a:bodyPr>
          <a:lstStyle/>
          <a:p>
            <a:r>
              <a:rPr lang="en-US" altLang="zh-CN" sz="3200" dirty="0">
                <a:latin typeface="宋体" panose="02010600030101010101" pitchFamily="2" charset="-122"/>
                <a:ea typeface="宋体" panose="02010600030101010101" pitchFamily="2" charset="-122"/>
              </a:rPr>
              <a:t>VC/PE</a:t>
            </a:r>
            <a:r>
              <a:rPr lang="zh-CN" altLang="en-US" sz="3200" dirty="0">
                <a:latin typeface="宋体" panose="02010600030101010101" pitchFamily="2" charset="-122"/>
                <a:ea typeface="宋体" panose="02010600030101010101" pitchFamily="2" charset="-122"/>
              </a:rPr>
              <a:t>的退出渠道</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186072"/>
            <a:ext cx="10515600" cy="4990892"/>
          </a:xfrm>
        </p:spPr>
        <p:txBody>
          <a:bodyPr>
            <a:noAutofit/>
          </a:bodyPr>
          <a:lstStyle/>
          <a:p>
            <a:r>
              <a:rPr lang="en-US" altLang="zh-CN" sz="1800" dirty="0" smtClean="0">
                <a:latin typeface="宋体" panose="02010600030101010101" pitchFamily="2" charset="-122"/>
                <a:ea typeface="宋体" panose="02010600030101010101" pitchFamily="2" charset="-122"/>
              </a:rPr>
              <a:t>2023</a:t>
            </a:r>
            <a:r>
              <a:rPr lang="zh-CN" altLang="en-US" sz="1800" dirty="0" smtClean="0">
                <a:latin typeface="宋体" panose="02010600030101010101" pitchFamily="2" charset="-122"/>
                <a:ea typeface="宋体" panose="02010600030101010101" pitchFamily="2" charset="-122"/>
              </a:rPr>
              <a:t>年</a:t>
            </a:r>
            <a:r>
              <a:rPr lang="zh-CN" altLang="en-US" sz="1800" dirty="0">
                <a:latin typeface="宋体" panose="02010600030101010101" pitchFamily="2" charset="-122"/>
                <a:ea typeface="宋体" panose="02010600030101010101" pitchFamily="2" charset="-122"/>
              </a:rPr>
              <a:t>中国股权投资市场退出情况</a:t>
            </a:r>
            <a:endParaRPr lang="en-US" altLang="zh-CN" sz="1800" dirty="0">
              <a:latin typeface="宋体" panose="02010600030101010101" pitchFamily="2" charset="-122"/>
              <a:ea typeface="宋体" panose="02010600030101010101" pitchFamily="2" charset="-122"/>
            </a:endParaRPr>
          </a:p>
          <a:p>
            <a:pPr marL="538163" indent="-274638">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多元化退出方式</a:t>
            </a:r>
            <a:endParaRPr lang="en-US" altLang="zh-CN" sz="1800" dirty="0">
              <a:latin typeface="宋体" panose="02010600030101010101" pitchFamily="2" charset="-122"/>
              <a:ea typeface="宋体" panose="02010600030101010101" pitchFamily="2" charset="-122"/>
            </a:endParaRPr>
          </a:p>
          <a:p>
            <a:pPr marL="538163" indent="-274638">
              <a:buFont typeface="Wingdings" panose="05000000000000000000" pitchFamily="2" charset="2"/>
              <a:buChar char="Ø"/>
            </a:pPr>
            <a:r>
              <a:rPr lang="en-US" altLang="zh-CN" sz="1800" dirty="0">
                <a:latin typeface="宋体" panose="02010600030101010101" pitchFamily="2" charset="-122"/>
                <a:ea typeface="宋体" panose="02010600030101010101" pitchFamily="2" charset="-122"/>
              </a:rPr>
              <a:t>2021</a:t>
            </a:r>
            <a:r>
              <a:rPr lang="zh-CN" altLang="en-US" sz="1800" dirty="0">
                <a:latin typeface="宋体" panose="02010600030101010101" pitchFamily="2" charset="-122"/>
                <a:ea typeface="宋体" panose="02010600030101010101" pitchFamily="2" charset="-122"/>
              </a:rPr>
              <a:t>年注册制改革持续推进叠加北交所开市，境内上市渠道相对通畅，被投企业</a:t>
            </a:r>
            <a:r>
              <a:rPr lang="en-US" altLang="zh-CN" sz="1800" dirty="0">
                <a:latin typeface="宋体" panose="02010600030101010101" pitchFamily="2" charset="-122"/>
                <a:ea typeface="宋体" panose="02010600030101010101" pitchFamily="2" charset="-122"/>
              </a:rPr>
              <a:t>IPO</a:t>
            </a:r>
            <a:r>
              <a:rPr lang="zh-CN" altLang="en-US" sz="1800" dirty="0">
                <a:latin typeface="宋体" panose="02010600030101010101" pitchFamily="2" charset="-122"/>
                <a:ea typeface="宋体" panose="02010600030101010101" pitchFamily="2" charset="-122"/>
              </a:rPr>
              <a:t>数量上升；</a:t>
            </a:r>
            <a:r>
              <a:rPr lang="en-US" altLang="zh-CN" sz="1800" dirty="0">
                <a:latin typeface="宋体" panose="02010600030101010101" pitchFamily="2" charset="-122"/>
                <a:ea typeface="宋体" panose="02010600030101010101" pitchFamily="2" charset="-122"/>
              </a:rPr>
              <a:t>2022</a:t>
            </a:r>
            <a:r>
              <a:rPr lang="zh-CN" altLang="en-US" sz="1800" dirty="0">
                <a:latin typeface="宋体" panose="02010600030101010101" pitchFamily="2" charset="-122"/>
                <a:ea typeface="宋体" panose="02010600030101010101" pitchFamily="2" charset="-122"/>
              </a:rPr>
              <a:t>年起，多行业进入整合阶段，</a:t>
            </a:r>
            <a:r>
              <a:rPr lang="en-US" altLang="zh-CN" sz="1800" dirty="0">
                <a:latin typeface="宋体" panose="02010600030101010101" pitchFamily="2" charset="-122"/>
                <a:ea typeface="宋体" panose="02010600030101010101" pitchFamily="2" charset="-122"/>
              </a:rPr>
              <a:t>IPO</a:t>
            </a:r>
            <a:r>
              <a:rPr lang="zh-CN" altLang="en-US" sz="1800" dirty="0">
                <a:latin typeface="宋体" panose="02010600030101010101" pitchFamily="2" charset="-122"/>
                <a:ea typeface="宋体" panose="02010600030101010101" pitchFamily="2" charset="-122"/>
              </a:rPr>
              <a:t>溢价降低，企业被并购意愿上升。</a:t>
            </a:r>
            <a:endParaRPr lang="en-US" altLang="zh-CN" sz="1800" dirty="0">
              <a:latin typeface="宋体" panose="02010600030101010101" pitchFamily="2" charset="-122"/>
              <a:ea typeface="宋体" panose="02010600030101010101" pitchFamily="2" charset="-122"/>
            </a:endParaRPr>
          </a:p>
          <a:p>
            <a:pPr marL="538163" indent="-274638">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在</a:t>
            </a:r>
            <a:r>
              <a:rPr lang="en-US" altLang="zh-CN" sz="1800" dirty="0">
                <a:latin typeface="宋体" panose="02010600030101010101" pitchFamily="2" charset="-122"/>
                <a:ea typeface="宋体" panose="02010600030101010101" pitchFamily="2" charset="-122"/>
              </a:rPr>
              <a:t>IPO</a:t>
            </a:r>
            <a:r>
              <a:rPr lang="zh-CN" altLang="en-US" sz="1800" dirty="0">
                <a:latin typeface="宋体" panose="02010600030101010101" pitchFamily="2" charset="-122"/>
                <a:ea typeface="宋体" panose="02010600030101010101" pitchFamily="2" charset="-122"/>
              </a:rPr>
              <a:t>常态化的情况下，并购</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借壳退出明显减少</a:t>
            </a:r>
            <a:endParaRPr lang="en-US" altLang="zh-CN"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94863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17</a:t>
            </a:fld>
            <a:endParaRPr lang="zh-CN" altLang="en-US"/>
          </a:p>
        </p:txBody>
      </p:sp>
      <p:pic>
        <p:nvPicPr>
          <p:cNvPr id="8" name="图片 7">
            <a:extLst>
              <a:ext uri="{FF2B5EF4-FFF2-40B4-BE49-F238E27FC236}">
                <a16:creationId xmlns:a16="http://schemas.microsoft.com/office/drawing/2014/main" id="{118F57C2-FC58-E159-07FC-11CBBEA86AF2}"/>
              </a:ext>
            </a:extLst>
          </p:cNvPr>
          <p:cNvPicPr>
            <a:picLocks noChangeAspect="1"/>
          </p:cNvPicPr>
          <p:nvPr/>
        </p:nvPicPr>
        <p:blipFill>
          <a:blip r:embed="rId2"/>
          <a:stretch>
            <a:fillRect/>
          </a:stretch>
        </p:blipFill>
        <p:spPr>
          <a:xfrm>
            <a:off x="468312" y="3033712"/>
            <a:ext cx="11172825" cy="3505200"/>
          </a:xfrm>
          <a:prstGeom prst="rect">
            <a:avLst/>
          </a:prstGeom>
        </p:spPr>
      </p:pic>
    </p:spTree>
    <p:extLst>
      <p:ext uri="{BB962C8B-B14F-4D97-AF65-F5344CB8AC3E}">
        <p14:creationId xmlns:p14="http://schemas.microsoft.com/office/powerpoint/2010/main" val="1350411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91455"/>
            <a:ext cx="10515600" cy="1325563"/>
          </a:xfrm>
        </p:spPr>
        <p:txBody>
          <a:bodyPr>
            <a:normAutofit/>
          </a:bodyPr>
          <a:lstStyle/>
          <a:p>
            <a:r>
              <a:rPr lang="en-US" altLang="zh-CN" sz="3200" dirty="0">
                <a:latin typeface="宋体" panose="02010600030101010101" pitchFamily="2" charset="-122"/>
                <a:ea typeface="宋体" panose="02010600030101010101" pitchFamily="2" charset="-122"/>
              </a:rPr>
              <a:t>VC/PE</a:t>
            </a:r>
            <a:r>
              <a:rPr lang="zh-CN" altLang="en-US" sz="3200" dirty="0">
                <a:latin typeface="宋体" panose="02010600030101010101" pitchFamily="2" charset="-122"/>
                <a:ea typeface="宋体" panose="02010600030101010101" pitchFamily="2" charset="-122"/>
              </a:rPr>
              <a:t>的退出渠道：</a:t>
            </a:r>
            <a:r>
              <a:rPr lang="en-US" altLang="zh-CN" sz="3200" dirty="0">
                <a:latin typeface="宋体" panose="02010600030101010101" pitchFamily="2" charset="-122"/>
                <a:ea typeface="宋体" panose="02010600030101010101" pitchFamily="2" charset="-122"/>
              </a:rPr>
              <a:t>IPO</a:t>
            </a:r>
            <a:r>
              <a:rPr lang="zh-CN" altLang="en-US" sz="3200" dirty="0">
                <a:latin typeface="宋体" panose="02010600030101010101" pitchFamily="2" charset="-122"/>
                <a:ea typeface="宋体" panose="02010600030101010101" pitchFamily="2" charset="-122"/>
              </a:rPr>
              <a:t> </a:t>
            </a:r>
            <a:r>
              <a:rPr lang="en-US" altLang="zh-CN" sz="3200" dirty="0">
                <a:latin typeface="宋体" panose="02010600030101010101" pitchFamily="2" charset="-122"/>
                <a:ea typeface="宋体" panose="02010600030101010101" pitchFamily="2" charset="-122"/>
              </a:rPr>
              <a:t>or </a:t>
            </a:r>
            <a:r>
              <a:rPr lang="zh-CN" altLang="en-US" sz="3200" dirty="0">
                <a:latin typeface="宋体" panose="02010600030101010101" pitchFamily="2" charset="-122"/>
                <a:ea typeface="宋体" panose="02010600030101010101" pitchFamily="2" charset="-122"/>
              </a:rPr>
              <a:t>并购？</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186072"/>
            <a:ext cx="10515600" cy="4990892"/>
          </a:xfrm>
        </p:spPr>
        <p:txBody>
          <a:bodyPr>
            <a:noAutofit/>
          </a:bodyPr>
          <a:lstStyle/>
          <a:p>
            <a:r>
              <a:rPr lang="zh-CN" altLang="en-US" sz="1800" dirty="0">
                <a:latin typeface="宋体" panose="02010600030101010101" pitchFamily="2" charset="-122"/>
                <a:ea typeface="宋体" panose="02010600030101010101" pitchFamily="2" charset="-122"/>
              </a:rPr>
              <a:t>美国</a:t>
            </a:r>
            <a:r>
              <a:rPr lang="en-US" altLang="zh-CN" sz="1800" dirty="0">
                <a:latin typeface="宋体" panose="02010600030101010101" pitchFamily="2" charset="-122"/>
                <a:ea typeface="宋体" panose="02010600030101010101" pitchFamily="2" charset="-122"/>
              </a:rPr>
              <a:t>VC</a:t>
            </a:r>
            <a:r>
              <a:rPr lang="zh-CN" altLang="en-US" sz="1800" dirty="0">
                <a:latin typeface="宋体" panose="02010600030101010101" pitchFamily="2" charset="-122"/>
                <a:ea typeface="宋体" panose="02010600030101010101" pitchFamily="2" charset="-122"/>
              </a:rPr>
              <a:t>投资企业的收购</a:t>
            </a:r>
            <a:r>
              <a:rPr lang="en-US" altLang="zh-CN" sz="1800" dirty="0">
                <a:latin typeface="宋体" panose="02010600030101010101" pitchFamily="2" charset="-122"/>
                <a:ea typeface="宋体" panose="02010600030101010101" pitchFamily="2" charset="-122"/>
              </a:rPr>
              <a:t>vs. IPO</a:t>
            </a:r>
          </a:p>
          <a:p>
            <a:pPr marL="538163" indent="-274638">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在美国，有</a:t>
            </a:r>
            <a:r>
              <a:rPr lang="en-US" altLang="zh-CN" sz="1800" dirty="0">
                <a:latin typeface="宋体" panose="02010600030101010101" pitchFamily="2" charset="-122"/>
                <a:ea typeface="宋体" panose="02010600030101010101" pitchFamily="2" charset="-122"/>
              </a:rPr>
              <a:t>VC</a:t>
            </a:r>
            <a:r>
              <a:rPr lang="zh-CN" altLang="en-US" sz="1800" dirty="0">
                <a:latin typeface="宋体" panose="02010600030101010101" pitchFamily="2" charset="-122"/>
                <a:ea typeface="宋体" panose="02010600030101010101" pitchFamily="2" charset="-122"/>
              </a:rPr>
              <a:t>投资的企业，自从</a:t>
            </a:r>
            <a:r>
              <a:rPr lang="en-US" altLang="zh-CN" sz="1800" dirty="0">
                <a:latin typeface="宋体" panose="02010600030101010101" pitchFamily="2" charset="-122"/>
                <a:ea typeface="宋体" panose="02010600030101010101" pitchFamily="2" charset="-122"/>
              </a:rPr>
              <a:t>2000</a:t>
            </a:r>
            <a:r>
              <a:rPr lang="zh-CN" altLang="en-US" sz="1800" dirty="0">
                <a:latin typeface="宋体" panose="02010600030101010101" pitchFamily="2" charset="-122"/>
                <a:ea typeface="宋体" panose="02010600030101010101" pitchFamily="2" charset="-122"/>
              </a:rPr>
              <a:t>年开始，每年被收购的家数都比</a:t>
            </a:r>
            <a:r>
              <a:rPr lang="en-US" altLang="zh-CN" sz="1800" dirty="0">
                <a:latin typeface="宋体" panose="02010600030101010101" pitchFamily="2" charset="-122"/>
                <a:ea typeface="宋体" panose="02010600030101010101" pitchFamily="2" charset="-122"/>
              </a:rPr>
              <a:t>IPO</a:t>
            </a:r>
            <a:r>
              <a:rPr lang="zh-CN" altLang="en-US" sz="1800" dirty="0">
                <a:latin typeface="宋体" panose="02010600030101010101" pitchFamily="2" charset="-122"/>
                <a:ea typeface="宋体" panose="02010600030101010101" pitchFamily="2" charset="-122"/>
              </a:rPr>
              <a:t>多</a:t>
            </a:r>
            <a:endParaRPr lang="en-US" altLang="zh-CN"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94863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18</a:t>
            </a:fld>
            <a:endParaRPr lang="zh-CN" altLang="en-US"/>
          </a:p>
        </p:txBody>
      </p:sp>
      <p:pic>
        <p:nvPicPr>
          <p:cNvPr id="4" name="图片 3">
            <a:extLst>
              <a:ext uri="{FF2B5EF4-FFF2-40B4-BE49-F238E27FC236}">
                <a16:creationId xmlns:a16="http://schemas.microsoft.com/office/drawing/2014/main" id="{92D09E32-02A3-42DF-8D25-50A70A03F9AD}"/>
              </a:ext>
            </a:extLst>
          </p:cNvPr>
          <p:cNvPicPr>
            <a:picLocks noChangeAspect="1"/>
          </p:cNvPicPr>
          <p:nvPr/>
        </p:nvPicPr>
        <p:blipFill>
          <a:blip r:embed="rId2"/>
          <a:stretch>
            <a:fillRect/>
          </a:stretch>
        </p:blipFill>
        <p:spPr>
          <a:xfrm>
            <a:off x="3460474" y="2089364"/>
            <a:ext cx="5150126" cy="4087600"/>
          </a:xfrm>
          <a:prstGeom prst="rect">
            <a:avLst/>
          </a:prstGeom>
        </p:spPr>
      </p:pic>
    </p:spTree>
    <p:extLst>
      <p:ext uri="{BB962C8B-B14F-4D97-AF65-F5344CB8AC3E}">
        <p14:creationId xmlns:p14="http://schemas.microsoft.com/office/powerpoint/2010/main" val="3713706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91455"/>
            <a:ext cx="10515600" cy="1325563"/>
          </a:xfrm>
        </p:spPr>
        <p:txBody>
          <a:bodyPr>
            <a:normAutofit/>
          </a:bodyPr>
          <a:lstStyle/>
          <a:p>
            <a:r>
              <a:rPr lang="en-US" altLang="zh-CN" sz="3200" dirty="0">
                <a:latin typeface="宋体" panose="02010600030101010101" pitchFamily="2" charset="-122"/>
                <a:ea typeface="宋体" panose="02010600030101010101" pitchFamily="2" charset="-122"/>
              </a:rPr>
              <a:t>VC/PE</a:t>
            </a:r>
            <a:r>
              <a:rPr lang="zh-CN" altLang="en-US" sz="3200" dirty="0">
                <a:latin typeface="宋体" panose="02010600030101010101" pitchFamily="2" charset="-122"/>
                <a:ea typeface="宋体" panose="02010600030101010101" pitchFamily="2" charset="-122"/>
              </a:rPr>
              <a:t>的退出渠道：</a:t>
            </a:r>
            <a:r>
              <a:rPr lang="en-US" altLang="zh-CN" sz="3200" dirty="0">
                <a:latin typeface="宋体" panose="02010600030101010101" pitchFamily="2" charset="-122"/>
                <a:ea typeface="宋体" panose="02010600030101010101" pitchFamily="2" charset="-122"/>
              </a:rPr>
              <a:t>IPO</a:t>
            </a:r>
            <a:r>
              <a:rPr lang="zh-CN" altLang="en-US" sz="3200" dirty="0">
                <a:latin typeface="宋体" panose="02010600030101010101" pitchFamily="2" charset="-122"/>
                <a:ea typeface="宋体" panose="02010600030101010101" pitchFamily="2" charset="-122"/>
              </a:rPr>
              <a:t> </a:t>
            </a:r>
            <a:r>
              <a:rPr lang="en-US" altLang="zh-CN" sz="3200" dirty="0">
                <a:latin typeface="宋体" panose="02010600030101010101" pitchFamily="2" charset="-122"/>
                <a:ea typeface="宋体" panose="02010600030101010101" pitchFamily="2" charset="-122"/>
              </a:rPr>
              <a:t>or </a:t>
            </a:r>
            <a:r>
              <a:rPr lang="zh-CN" altLang="en-US" sz="3200" dirty="0">
                <a:latin typeface="宋体" panose="02010600030101010101" pitchFamily="2" charset="-122"/>
                <a:ea typeface="宋体" panose="02010600030101010101" pitchFamily="2" charset="-122"/>
              </a:rPr>
              <a:t>并购？</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186072"/>
            <a:ext cx="10515600" cy="4990892"/>
          </a:xfrm>
        </p:spPr>
        <p:txBody>
          <a:bodyPr>
            <a:noAutofit/>
          </a:bodyPr>
          <a:lstStyle/>
          <a:p>
            <a:r>
              <a:rPr lang="en-US" altLang="zh-CN" sz="1800" dirty="0">
                <a:latin typeface="宋体" panose="02010600030101010101" pitchFamily="2" charset="-122"/>
                <a:ea typeface="宋体" panose="02010600030101010101" pitchFamily="2" charset="-122"/>
              </a:rPr>
              <a:t>IPO or </a:t>
            </a:r>
            <a:r>
              <a:rPr lang="zh-CN" altLang="en-US" sz="1800" dirty="0">
                <a:latin typeface="宋体" panose="02010600030101010101" pitchFamily="2" charset="-122"/>
                <a:ea typeface="宋体" panose="02010600030101010101" pitchFamily="2" charset="-122"/>
              </a:rPr>
              <a:t>并购</a:t>
            </a:r>
            <a:endParaRPr lang="en-US" altLang="zh-CN" sz="1800" dirty="0">
              <a:latin typeface="宋体" panose="02010600030101010101" pitchFamily="2" charset="-122"/>
              <a:ea typeface="宋体" panose="02010600030101010101" pitchFamily="2" charset="-122"/>
            </a:endParaRPr>
          </a:p>
          <a:p>
            <a:pPr marL="534988" indent="-261938">
              <a:buFont typeface="Wingdings" panose="05000000000000000000" pitchFamily="2" charset="2"/>
              <a:buChar char="Ø"/>
            </a:pPr>
            <a:r>
              <a:rPr lang="en-US" altLang="zh-CN" sz="1800" dirty="0">
                <a:latin typeface="宋体" panose="02010600030101010101" pitchFamily="2" charset="-122"/>
                <a:ea typeface="宋体" panose="02010600030101010101" pitchFamily="2" charset="-122"/>
              </a:rPr>
              <a:t>VC/PE</a:t>
            </a:r>
            <a:r>
              <a:rPr lang="zh-CN" altLang="en-US" sz="1800" dirty="0">
                <a:latin typeface="宋体" panose="02010600030101010101" pitchFamily="2" charset="-122"/>
                <a:ea typeface="宋体" panose="02010600030101010101" pitchFamily="2" charset="-122"/>
              </a:rPr>
              <a:t>选择最大收益退出方式</a:t>
            </a:r>
            <a:endParaRPr lang="en-US" altLang="zh-CN" sz="1800" dirty="0">
              <a:latin typeface="宋体" panose="02010600030101010101" pitchFamily="2" charset="-122"/>
              <a:ea typeface="宋体" panose="02010600030101010101" pitchFamily="2" charset="-122"/>
            </a:endParaRPr>
          </a:p>
          <a:p>
            <a:pPr marL="534988" indent="-261938">
              <a:buFont typeface="Wingdings" panose="05000000000000000000" pitchFamily="2" charset="2"/>
              <a:buChar char="Ø"/>
            </a:pPr>
            <a:r>
              <a:rPr lang="en-US" altLang="zh-CN" sz="1800" dirty="0">
                <a:latin typeface="宋体" panose="02010600030101010101" pitchFamily="2" charset="-122"/>
                <a:ea typeface="宋体" panose="02010600030101010101" pitchFamily="2" charset="-122"/>
              </a:rPr>
              <a:t>IPO</a:t>
            </a:r>
            <a:r>
              <a:rPr lang="zh-CN" altLang="en-US" sz="1800" dirty="0">
                <a:latin typeface="宋体" panose="02010600030101010101" pitchFamily="2" charset="-122"/>
                <a:ea typeface="宋体" panose="02010600030101010101" pitchFamily="2" charset="-122"/>
              </a:rPr>
              <a:t>的优点</a:t>
            </a:r>
            <a:endParaRPr lang="en-US" altLang="zh-CN" sz="1800" dirty="0">
              <a:latin typeface="宋体" panose="02010600030101010101" pitchFamily="2" charset="-122"/>
              <a:ea typeface="宋体" panose="02010600030101010101" pitchFamily="2" charset="-122"/>
            </a:endParaRPr>
          </a:p>
          <a:p>
            <a:pPr marL="822325" indent="-285750">
              <a:buFontTx/>
              <a:buChar char="-"/>
            </a:pPr>
            <a:r>
              <a:rPr lang="en-US" altLang="zh-CN" sz="1800" dirty="0">
                <a:latin typeface="宋体" panose="02010600030101010101" pitchFamily="2" charset="-122"/>
                <a:ea typeface="宋体" panose="02010600030101010101" pitchFamily="2" charset="-122"/>
              </a:rPr>
              <a:t>IPO</a:t>
            </a:r>
            <a:r>
              <a:rPr lang="zh-CN" altLang="en-US" sz="1800" dirty="0">
                <a:latin typeface="宋体" panose="02010600030101010101" pitchFamily="2" charset="-122"/>
                <a:ea typeface="宋体" panose="02010600030101010101" pitchFamily="2" charset="-122"/>
              </a:rPr>
              <a:t>时，创始人能保持职位</a:t>
            </a:r>
            <a:endParaRPr lang="en-US" altLang="zh-CN" sz="1800" dirty="0">
              <a:latin typeface="宋体" panose="02010600030101010101" pitchFamily="2" charset="-122"/>
              <a:ea typeface="宋体" panose="02010600030101010101" pitchFamily="2" charset="-122"/>
            </a:endParaRPr>
          </a:p>
          <a:p>
            <a:pPr marL="822325" indent="-285750">
              <a:buFontTx/>
              <a:buChar char="-"/>
            </a:pPr>
            <a:r>
              <a:rPr lang="en-US" altLang="zh-CN" sz="1800" dirty="0">
                <a:latin typeface="宋体" panose="02010600030101010101" pitchFamily="2" charset="-122"/>
                <a:ea typeface="宋体" panose="02010600030101010101" pitchFamily="2" charset="-122"/>
              </a:rPr>
              <a:t>IPO</a:t>
            </a:r>
            <a:r>
              <a:rPr lang="zh-CN" altLang="en-US" sz="1800" dirty="0">
                <a:latin typeface="宋体" panose="02010600030101010101" pitchFamily="2" charset="-122"/>
                <a:ea typeface="宋体" panose="02010600030101010101" pitchFamily="2" charset="-122"/>
              </a:rPr>
              <a:t>可以给创始人和</a:t>
            </a:r>
            <a:r>
              <a:rPr lang="en-US" altLang="zh-CN" sz="1800" dirty="0">
                <a:latin typeface="宋体" panose="02010600030101010101" pitchFamily="2" charset="-122"/>
                <a:ea typeface="宋体" panose="02010600030101010101" pitchFamily="2" charset="-122"/>
              </a:rPr>
              <a:t>VC/PE</a:t>
            </a:r>
            <a:r>
              <a:rPr lang="zh-CN" altLang="en-US" sz="1800" dirty="0">
                <a:latin typeface="宋体" panose="02010600030101010101" pitchFamily="2" charset="-122"/>
                <a:ea typeface="宋体" panose="02010600030101010101" pitchFamily="2" charset="-122"/>
              </a:rPr>
              <a:t>带来声誉</a:t>
            </a:r>
            <a:endParaRPr lang="en-US" altLang="zh-CN" sz="1800" dirty="0">
              <a:latin typeface="宋体" panose="02010600030101010101" pitchFamily="2" charset="-122"/>
              <a:ea typeface="宋体" panose="02010600030101010101" pitchFamily="2" charset="-122"/>
            </a:endParaRPr>
          </a:p>
          <a:p>
            <a:pPr marL="822325" indent="-285750">
              <a:buFontTx/>
              <a:buChar char="-"/>
            </a:pPr>
            <a:r>
              <a:rPr lang="en-US" altLang="zh-CN" sz="1800" dirty="0">
                <a:latin typeface="宋体" panose="02010600030101010101" pitchFamily="2" charset="-122"/>
                <a:ea typeface="宋体" panose="02010600030101010101" pitchFamily="2" charset="-122"/>
              </a:rPr>
              <a:t>IPO</a:t>
            </a:r>
            <a:r>
              <a:rPr lang="zh-CN" altLang="en-US" sz="1800" dirty="0">
                <a:latin typeface="宋体" panose="02010600030101010101" pitchFamily="2" charset="-122"/>
                <a:ea typeface="宋体" panose="02010600030101010101" pitchFamily="2" charset="-122"/>
              </a:rPr>
              <a:t>提升企业影响力，光环效应，企业寿命变长</a:t>
            </a:r>
            <a:endParaRPr lang="en-US" altLang="zh-CN" sz="1800" dirty="0">
              <a:latin typeface="宋体" panose="02010600030101010101" pitchFamily="2" charset="-122"/>
              <a:ea typeface="宋体" panose="02010600030101010101" pitchFamily="2" charset="-122"/>
            </a:endParaRPr>
          </a:p>
          <a:p>
            <a:pPr marL="822325" indent="-285750">
              <a:buFontTx/>
              <a:buChar char="-"/>
            </a:pPr>
            <a:r>
              <a:rPr lang="en-US" altLang="zh-CN" sz="1800" dirty="0">
                <a:latin typeface="宋体" panose="02010600030101010101" pitchFamily="2" charset="-122"/>
                <a:ea typeface="宋体" panose="02010600030101010101" pitchFamily="2" charset="-122"/>
              </a:rPr>
              <a:t>IPO</a:t>
            </a:r>
            <a:r>
              <a:rPr lang="zh-CN" altLang="en-US" sz="1800" dirty="0">
                <a:latin typeface="宋体" panose="02010600030101010101" pitchFamily="2" charset="-122"/>
                <a:ea typeface="宋体" panose="02010600030101010101" pitchFamily="2" charset="-122"/>
              </a:rPr>
              <a:t>估值较高</a:t>
            </a:r>
            <a:endParaRPr lang="en-US" altLang="zh-CN" sz="1800" dirty="0">
              <a:latin typeface="宋体" panose="02010600030101010101" pitchFamily="2" charset="-122"/>
              <a:ea typeface="宋体" panose="02010600030101010101" pitchFamily="2" charset="-122"/>
            </a:endParaRPr>
          </a:p>
          <a:p>
            <a:pPr marL="534988" indent="-261938">
              <a:buFont typeface="Wingdings" panose="05000000000000000000" pitchFamily="2" charset="2"/>
              <a:buChar char="Ø"/>
            </a:pPr>
            <a:r>
              <a:rPr lang="en-US" altLang="zh-CN" sz="1800" dirty="0">
                <a:latin typeface="宋体" panose="02010600030101010101" pitchFamily="2" charset="-122"/>
                <a:ea typeface="宋体" panose="02010600030101010101" pitchFamily="2" charset="-122"/>
              </a:rPr>
              <a:t>IPO</a:t>
            </a:r>
            <a:r>
              <a:rPr lang="zh-CN" altLang="en-US" sz="1800" dirty="0">
                <a:latin typeface="宋体" panose="02010600030101010101" pitchFamily="2" charset="-122"/>
                <a:ea typeface="宋体" panose="02010600030101010101" pitchFamily="2" charset="-122"/>
              </a:rPr>
              <a:t>缺点</a:t>
            </a:r>
            <a:endParaRPr lang="en-US" altLang="zh-CN" sz="1800" dirty="0">
              <a:latin typeface="宋体" panose="02010600030101010101" pitchFamily="2" charset="-122"/>
              <a:ea typeface="宋体" panose="02010600030101010101" pitchFamily="2" charset="-122"/>
            </a:endParaRPr>
          </a:p>
          <a:p>
            <a:pPr marL="822325" indent="-285750">
              <a:buFontTx/>
              <a:buChar char="-"/>
            </a:pPr>
            <a:r>
              <a:rPr lang="en-US" altLang="zh-CN" sz="1800" dirty="0">
                <a:latin typeface="宋体" panose="02010600030101010101" pitchFamily="2" charset="-122"/>
                <a:ea typeface="宋体" panose="02010600030101010101" pitchFamily="2" charset="-122"/>
              </a:rPr>
              <a:t>IPO</a:t>
            </a:r>
            <a:r>
              <a:rPr lang="zh-CN" altLang="en-US" sz="1800" dirty="0">
                <a:latin typeface="宋体" panose="02010600030101010101" pitchFamily="2" charset="-122"/>
                <a:ea typeface="宋体" panose="02010600030101010101" pitchFamily="2" charset="-122"/>
              </a:rPr>
              <a:t>有锁定期，不确定性高</a:t>
            </a:r>
            <a:endParaRPr lang="en-US" altLang="zh-CN" sz="1800" dirty="0">
              <a:latin typeface="宋体" panose="02010600030101010101" pitchFamily="2" charset="-122"/>
              <a:ea typeface="宋体" panose="02010600030101010101" pitchFamily="2" charset="-122"/>
            </a:endParaRPr>
          </a:p>
          <a:p>
            <a:pPr marL="822325" indent="-285750">
              <a:buFontTx/>
              <a:buChar char="-"/>
            </a:pPr>
            <a:r>
              <a:rPr lang="en-US" altLang="zh-CN" sz="1800" dirty="0">
                <a:latin typeface="宋体" panose="02010600030101010101" pitchFamily="2" charset="-122"/>
                <a:ea typeface="宋体" panose="02010600030101010101" pitchFamily="2" charset="-122"/>
              </a:rPr>
              <a:t>IPO</a:t>
            </a:r>
            <a:r>
              <a:rPr lang="zh-CN" altLang="en-US" sz="1800" dirty="0">
                <a:latin typeface="宋体" panose="02010600030101010101" pitchFamily="2" charset="-122"/>
                <a:ea typeface="宋体" panose="02010600030101010101" pitchFamily="2" charset="-122"/>
              </a:rPr>
              <a:t>成本高：直接费用，信息披露费用</a:t>
            </a:r>
            <a:endParaRPr lang="en-US" altLang="zh-CN" sz="1800" dirty="0">
              <a:latin typeface="宋体" panose="02010600030101010101" pitchFamily="2" charset="-122"/>
              <a:ea typeface="宋体" panose="02010600030101010101" pitchFamily="2" charset="-122"/>
            </a:endParaRPr>
          </a:p>
          <a:p>
            <a:pPr marL="822325" indent="-285750">
              <a:buFontTx/>
              <a:buChar char="-"/>
            </a:pPr>
            <a:r>
              <a:rPr lang="zh-CN" altLang="en-US" sz="1800" dirty="0">
                <a:latin typeface="宋体" panose="02010600030101010101" pitchFamily="2" charset="-122"/>
                <a:ea typeface="宋体" panose="02010600030101010101" pitchFamily="2" charset="-122"/>
              </a:rPr>
              <a:t>提前</a:t>
            </a:r>
            <a:r>
              <a:rPr lang="en-US" altLang="zh-CN" sz="1800" dirty="0">
                <a:latin typeface="宋体" panose="02010600030101010101" pitchFamily="2" charset="-122"/>
                <a:ea typeface="宋体" panose="02010600030101010101" pitchFamily="2" charset="-122"/>
              </a:rPr>
              <a:t>IPO</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IPO</a:t>
            </a:r>
            <a:r>
              <a:rPr lang="zh-CN" altLang="en-US" sz="1800" dirty="0">
                <a:latin typeface="宋体" panose="02010600030101010101" pitchFamily="2" charset="-122"/>
                <a:ea typeface="宋体" panose="02010600030101010101" pitchFamily="2" charset="-122"/>
              </a:rPr>
              <a:t>折价高</a:t>
            </a:r>
          </a:p>
          <a:p>
            <a:pPr marL="822325" indent="-285750">
              <a:buFontTx/>
              <a:buChar char="-"/>
            </a:pPr>
            <a:r>
              <a:rPr lang="en-US" altLang="zh-CN" sz="1800" dirty="0">
                <a:latin typeface="宋体" panose="02010600030101010101" pitchFamily="2" charset="-122"/>
                <a:ea typeface="宋体" panose="02010600030101010101" pitchFamily="2" charset="-122"/>
              </a:rPr>
              <a:t>IPO</a:t>
            </a:r>
            <a:r>
              <a:rPr lang="zh-CN" altLang="en-US" sz="1800" dirty="0">
                <a:latin typeface="宋体" panose="02010600030101010101" pitchFamily="2" charset="-122"/>
                <a:ea typeface="宋体" panose="02010600030101010101" pitchFamily="2" charset="-122"/>
              </a:rPr>
              <a:t>高估愚弄投资者，影响未来</a:t>
            </a:r>
            <a:r>
              <a:rPr lang="en-US" altLang="zh-CN" sz="1800" dirty="0">
                <a:latin typeface="宋体" panose="02010600030101010101" pitchFamily="2" charset="-122"/>
                <a:ea typeface="宋体" panose="02010600030101010101" pitchFamily="2" charset="-122"/>
              </a:rPr>
              <a:t>SEO</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94863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19</a:t>
            </a:fld>
            <a:endParaRPr lang="zh-CN" altLang="en-US"/>
          </a:p>
        </p:txBody>
      </p:sp>
    </p:spTree>
    <p:extLst>
      <p:ext uri="{BB962C8B-B14F-4D97-AF65-F5344CB8AC3E}">
        <p14:creationId xmlns:p14="http://schemas.microsoft.com/office/powerpoint/2010/main" val="3438884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风险投资与私募股权投资</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p:txBody>
          <a:bodyPr/>
          <a:lstStyle/>
          <a:p>
            <a:r>
              <a:rPr lang="zh-CN" altLang="en-US" sz="2400" dirty="0">
                <a:latin typeface="宋体" panose="02010600030101010101" pitchFamily="2" charset="-122"/>
                <a:ea typeface="宋体" panose="02010600030101010101" pitchFamily="2" charset="-122"/>
              </a:rPr>
              <a:t>风险投资与私募股权投资的基本概念</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风险投资与私募股权投资的运作过程</a:t>
            </a:r>
            <a:endParaRPr lang="en-US" altLang="zh-CN" sz="2400" dirty="0">
              <a:latin typeface="宋体" panose="02010600030101010101" pitchFamily="2" charset="-122"/>
              <a:ea typeface="宋体" panose="02010600030101010101" pitchFamily="2" charset="-122"/>
            </a:endParaRPr>
          </a:p>
          <a:p>
            <a:pPr marL="539750" indent="-269875">
              <a:buFont typeface="Wingdings" panose="05000000000000000000" pitchFamily="2" charset="2"/>
              <a:buChar char="Ø"/>
            </a:pPr>
            <a:r>
              <a:rPr lang="en-US" altLang="zh-CN" sz="2400" dirty="0">
                <a:latin typeface="宋体" panose="02010600030101010101" pitchFamily="2" charset="-122"/>
                <a:ea typeface="宋体" panose="02010600030101010101" pitchFamily="2" charset="-122"/>
              </a:rPr>
              <a:t>GP</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LP</a:t>
            </a:r>
            <a:r>
              <a:rPr lang="zh-CN" altLang="en-US" sz="2400" dirty="0">
                <a:latin typeface="宋体" panose="02010600030101010101" pitchFamily="2" charset="-122"/>
                <a:ea typeface="宋体" panose="02010600030101010101" pitchFamily="2" charset="-122"/>
              </a:rPr>
              <a:t>之间的有限合伙协议</a:t>
            </a:r>
            <a:endParaRPr lang="en-US" altLang="zh-CN" sz="2400" dirty="0">
              <a:latin typeface="宋体" panose="02010600030101010101" pitchFamily="2" charset="-122"/>
              <a:ea typeface="宋体" panose="02010600030101010101" pitchFamily="2" charset="-122"/>
            </a:endParaRPr>
          </a:p>
          <a:p>
            <a:pPr marL="539750" indent="-269875">
              <a:buFont typeface="Wingdings" panose="05000000000000000000" pitchFamily="2" charset="2"/>
              <a:buChar char="Ø"/>
            </a:pPr>
            <a:r>
              <a:rPr lang="en-US" altLang="zh-CN" sz="2400" dirty="0">
                <a:latin typeface="宋体" panose="02010600030101010101" pitchFamily="2" charset="-122"/>
                <a:ea typeface="宋体" panose="02010600030101010101" pitchFamily="2" charset="-122"/>
              </a:rPr>
              <a:t>VC</a:t>
            </a:r>
            <a:r>
              <a:rPr lang="zh-CN" altLang="en-US" sz="2400" dirty="0">
                <a:latin typeface="宋体" panose="02010600030101010101" pitchFamily="2" charset="-122"/>
                <a:ea typeface="宋体" panose="02010600030101010101" pitchFamily="2" charset="-122"/>
              </a:rPr>
              <a:t>如何选择项目？</a:t>
            </a:r>
            <a:endParaRPr lang="en-US" altLang="zh-CN" sz="2400" dirty="0">
              <a:latin typeface="宋体" panose="02010600030101010101" pitchFamily="2" charset="-122"/>
              <a:ea typeface="宋体" panose="02010600030101010101" pitchFamily="2" charset="-122"/>
            </a:endParaRPr>
          </a:p>
          <a:p>
            <a:pPr marL="539750" indent="-269875">
              <a:buFont typeface="Wingdings" panose="05000000000000000000" pitchFamily="2" charset="2"/>
              <a:buChar char="Ø"/>
            </a:pPr>
            <a:r>
              <a:rPr lang="en-US" altLang="zh-CN" sz="2400" dirty="0">
                <a:latin typeface="宋体" panose="02010600030101010101" pitchFamily="2" charset="-122"/>
                <a:ea typeface="宋体" panose="02010600030101010101" pitchFamily="2" charset="-122"/>
              </a:rPr>
              <a:t>VC</a:t>
            </a:r>
            <a:r>
              <a:rPr lang="zh-CN" altLang="en-US" sz="2400" dirty="0">
                <a:latin typeface="宋体" panose="02010600030101010101" pitchFamily="2" charset="-122"/>
                <a:ea typeface="宋体" panose="02010600030101010101" pitchFamily="2" charset="-122"/>
              </a:rPr>
              <a:t>和风险企业之间的投资条款清单</a:t>
            </a:r>
            <a:endParaRPr lang="en-US" altLang="zh-CN" sz="2400" dirty="0">
              <a:latin typeface="宋体" panose="02010600030101010101" pitchFamily="2" charset="-122"/>
              <a:ea typeface="宋体" panose="02010600030101010101" pitchFamily="2" charset="-122"/>
            </a:endParaRPr>
          </a:p>
          <a:p>
            <a:pPr marL="539750" indent="-269875">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退出机制的选择</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投资银行在风险投资中的作用</a:t>
            </a:r>
            <a:endParaRPr lang="en-US" altLang="zh-CN" sz="2400" dirty="0">
              <a:latin typeface="宋体" panose="02010600030101010101" pitchFamily="2" charset="-122"/>
              <a:ea typeface="宋体" panose="02010600030101010101" pitchFamily="2" charset="-122"/>
            </a:endParaRPr>
          </a:p>
          <a:p>
            <a:pPr marL="0" indent="0">
              <a:buNone/>
            </a:pPr>
            <a:endParaRPr lang="zh-CN" altLang="en-US" dirty="0"/>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a:t>
            </a:fld>
            <a:endParaRPr lang="zh-CN" altLang="en-US"/>
          </a:p>
        </p:txBody>
      </p:sp>
    </p:spTree>
    <p:extLst>
      <p:ext uri="{BB962C8B-B14F-4D97-AF65-F5344CB8AC3E}">
        <p14:creationId xmlns:p14="http://schemas.microsoft.com/office/powerpoint/2010/main" val="2514277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91455"/>
            <a:ext cx="10515600" cy="1325563"/>
          </a:xfrm>
        </p:spPr>
        <p:txBody>
          <a:bodyPr>
            <a:normAutofit/>
          </a:bodyPr>
          <a:lstStyle/>
          <a:p>
            <a:r>
              <a:rPr lang="en-US" altLang="zh-CN" sz="3200" dirty="0">
                <a:latin typeface="宋体" panose="02010600030101010101" pitchFamily="2" charset="-122"/>
                <a:ea typeface="宋体" panose="02010600030101010101" pitchFamily="2" charset="-122"/>
              </a:rPr>
              <a:t>VC/PE</a:t>
            </a:r>
            <a:r>
              <a:rPr lang="zh-CN" altLang="en-US" sz="3200" dirty="0">
                <a:latin typeface="宋体" panose="02010600030101010101" pitchFamily="2" charset="-122"/>
                <a:ea typeface="宋体" panose="02010600030101010101" pitchFamily="2" charset="-122"/>
              </a:rPr>
              <a:t>的退出渠道：</a:t>
            </a:r>
            <a:r>
              <a:rPr lang="en-US" altLang="zh-CN" sz="3200" dirty="0">
                <a:latin typeface="宋体" panose="02010600030101010101" pitchFamily="2" charset="-122"/>
                <a:ea typeface="宋体" panose="02010600030101010101" pitchFamily="2" charset="-122"/>
              </a:rPr>
              <a:t>IPO</a:t>
            </a:r>
            <a:r>
              <a:rPr lang="zh-CN" altLang="en-US" sz="3200" dirty="0">
                <a:latin typeface="宋体" panose="02010600030101010101" pitchFamily="2" charset="-122"/>
                <a:ea typeface="宋体" panose="02010600030101010101" pitchFamily="2" charset="-122"/>
              </a:rPr>
              <a:t> </a:t>
            </a:r>
            <a:r>
              <a:rPr lang="en-US" altLang="zh-CN" sz="3200" dirty="0">
                <a:latin typeface="宋体" panose="02010600030101010101" pitchFamily="2" charset="-122"/>
                <a:ea typeface="宋体" panose="02010600030101010101" pitchFamily="2" charset="-122"/>
              </a:rPr>
              <a:t>or </a:t>
            </a:r>
            <a:r>
              <a:rPr lang="zh-CN" altLang="en-US" sz="3200" dirty="0">
                <a:latin typeface="宋体" panose="02010600030101010101" pitchFamily="2" charset="-122"/>
                <a:ea typeface="宋体" panose="02010600030101010101" pitchFamily="2" charset="-122"/>
              </a:rPr>
              <a:t>并购？</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186072"/>
            <a:ext cx="10515600" cy="4990892"/>
          </a:xfrm>
        </p:spPr>
        <p:txBody>
          <a:bodyPr>
            <a:noAutofit/>
          </a:bodyPr>
          <a:lstStyle/>
          <a:p>
            <a:r>
              <a:rPr lang="en-US" altLang="zh-CN" sz="1800" dirty="0">
                <a:latin typeface="宋体" panose="02010600030101010101" pitchFamily="2" charset="-122"/>
                <a:ea typeface="宋体" panose="02010600030101010101" pitchFamily="2" charset="-122"/>
              </a:rPr>
              <a:t>IPO or </a:t>
            </a:r>
            <a:r>
              <a:rPr lang="zh-CN" altLang="en-US" sz="1800" dirty="0">
                <a:latin typeface="宋体" panose="02010600030101010101" pitchFamily="2" charset="-122"/>
                <a:ea typeface="宋体" panose="02010600030101010101" pitchFamily="2" charset="-122"/>
              </a:rPr>
              <a:t>并购</a:t>
            </a:r>
            <a:endParaRPr lang="en-US" altLang="zh-CN" sz="1800" dirty="0">
              <a:latin typeface="宋体" panose="02010600030101010101" pitchFamily="2" charset="-122"/>
              <a:ea typeface="宋体" panose="02010600030101010101" pitchFamily="2" charset="-122"/>
            </a:endParaRPr>
          </a:p>
          <a:p>
            <a:pPr marL="534988" indent="-261938">
              <a:buFont typeface="Wingdings" panose="05000000000000000000" pitchFamily="2" charset="2"/>
              <a:buChar char="Ø"/>
            </a:pPr>
            <a:r>
              <a:rPr lang="en-US" altLang="zh-CN" sz="1800" dirty="0">
                <a:latin typeface="宋体" panose="02010600030101010101" pitchFamily="2" charset="-122"/>
                <a:ea typeface="宋体" panose="02010600030101010101" pitchFamily="2" charset="-122"/>
              </a:rPr>
              <a:t>CEO</a:t>
            </a:r>
            <a:r>
              <a:rPr lang="zh-CN" altLang="en-US" sz="1800" dirty="0">
                <a:latin typeface="宋体" panose="02010600030101010101" pitchFamily="2" charset="-122"/>
                <a:ea typeface="宋体" panose="02010600030101010101" pitchFamily="2" charset="-122"/>
              </a:rPr>
              <a:t>倾向于选择</a:t>
            </a:r>
            <a:r>
              <a:rPr lang="en-US" altLang="zh-CN" sz="1800" dirty="0">
                <a:latin typeface="宋体" panose="02010600030101010101" pitchFamily="2" charset="-122"/>
                <a:ea typeface="宋体" panose="02010600030101010101" pitchFamily="2" charset="-122"/>
              </a:rPr>
              <a:t>IPO</a:t>
            </a:r>
            <a:r>
              <a:rPr lang="zh-CN" altLang="en-US" sz="1800" dirty="0">
                <a:latin typeface="宋体" panose="02010600030101010101" pitchFamily="2" charset="-122"/>
                <a:ea typeface="宋体" panose="02010600030101010101" pitchFamily="2" charset="-122"/>
              </a:rPr>
              <a:t>，因为运营一家上市公司能带来私人利益</a:t>
            </a:r>
            <a:endParaRPr lang="en-US" altLang="zh-CN" sz="1800" dirty="0">
              <a:latin typeface="宋体" panose="02010600030101010101" pitchFamily="2" charset="-122"/>
              <a:ea typeface="宋体" panose="02010600030101010101" pitchFamily="2" charset="-122"/>
            </a:endParaRPr>
          </a:p>
          <a:p>
            <a:pPr marL="536575" indent="0">
              <a:buNone/>
            </a:pPr>
            <a:r>
              <a:rPr lang="en-US" altLang="zh-CN" sz="1600" dirty="0">
                <a:latin typeface="宋体" panose="02010600030101010101" pitchFamily="2" charset="-122"/>
                <a:ea typeface="宋体" panose="02010600030101010101" pitchFamily="2" charset="-122"/>
              </a:rPr>
              <a:t>- VC</a:t>
            </a:r>
            <a:r>
              <a:rPr lang="zh-CN" altLang="en-US" sz="1600" dirty="0">
                <a:latin typeface="宋体" panose="02010600030101010101" pitchFamily="2" charset="-122"/>
                <a:ea typeface="宋体" panose="02010600030101010101" pitchFamily="2" charset="-122"/>
              </a:rPr>
              <a:t>的控制权越强，企业最终选择并购的概率越大，选择</a:t>
            </a:r>
            <a:r>
              <a:rPr lang="en-US" altLang="zh-CN" sz="1600" dirty="0">
                <a:latin typeface="宋体" panose="02010600030101010101" pitchFamily="2" charset="-122"/>
                <a:ea typeface="宋体" panose="02010600030101010101" pitchFamily="2" charset="-122"/>
              </a:rPr>
              <a:t>IPO</a:t>
            </a:r>
            <a:r>
              <a:rPr lang="zh-CN" altLang="en-US" sz="1600" dirty="0">
                <a:latin typeface="宋体" panose="02010600030101010101" pitchFamily="2" charset="-122"/>
                <a:ea typeface="宋体" panose="02010600030101010101" pitchFamily="2" charset="-122"/>
              </a:rPr>
              <a:t>或者清算的概率越小</a:t>
            </a:r>
            <a:endParaRPr lang="en-US" altLang="zh-CN" sz="1600" dirty="0">
              <a:latin typeface="宋体" panose="02010600030101010101" pitchFamily="2" charset="-122"/>
              <a:ea typeface="宋体" panose="02010600030101010101" pitchFamily="2" charset="-122"/>
            </a:endParaRPr>
          </a:p>
          <a:p>
            <a:pPr marL="534988" indent="-261938">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创始人（</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家公司，</a:t>
            </a:r>
            <a:r>
              <a:rPr lang="en-US" altLang="zh-CN" sz="1800" dirty="0">
                <a:latin typeface="宋体" panose="02010600030101010101" pitchFamily="2" charset="-122"/>
                <a:ea typeface="宋体" panose="02010600030101010101" pitchFamily="2" charset="-122"/>
              </a:rPr>
              <a:t>IPO</a:t>
            </a:r>
            <a:r>
              <a:rPr lang="zh-CN" altLang="en-US" sz="1800" dirty="0">
                <a:latin typeface="宋体" panose="02010600030101010101" pitchFamily="2" charset="-122"/>
                <a:ea typeface="宋体" panose="02010600030101010101" pitchFamily="2" charset="-122"/>
              </a:rPr>
              <a:t>中大奖），</a:t>
            </a:r>
            <a:r>
              <a:rPr lang="en-US" altLang="zh-CN" sz="1800" dirty="0">
                <a:latin typeface="宋体" panose="02010600030101010101" pitchFamily="2" charset="-122"/>
                <a:ea typeface="宋体" panose="02010600030101010101" pitchFamily="2" charset="-122"/>
              </a:rPr>
              <a:t>VC/PE</a:t>
            </a:r>
            <a:r>
              <a:rPr lang="zh-CN" altLang="en-US" sz="1800" dirty="0">
                <a:latin typeface="宋体" panose="02010600030101010101" pitchFamily="2" charset="-122"/>
                <a:ea typeface="宋体" panose="02010600030101010101" pitchFamily="2" charset="-122"/>
              </a:rPr>
              <a:t>（投资组合，并购可预测退出）</a:t>
            </a:r>
            <a:endParaRPr lang="en-US" altLang="zh-CN" sz="1800" dirty="0">
              <a:latin typeface="宋体" panose="02010600030101010101" pitchFamily="2" charset="-122"/>
              <a:ea typeface="宋体" panose="02010600030101010101" pitchFamily="2" charset="-122"/>
            </a:endParaRPr>
          </a:p>
          <a:p>
            <a:pPr marL="715963" indent="-179388">
              <a:buNone/>
            </a:pPr>
            <a:r>
              <a:rPr lang="en-US" altLang="zh-CN" sz="18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创始人过于乐观，导致他们在</a:t>
            </a:r>
            <a:r>
              <a:rPr lang="en-US" altLang="zh-CN" sz="1600" dirty="0">
                <a:latin typeface="宋体" panose="02010600030101010101" pitchFamily="2" charset="-122"/>
                <a:ea typeface="宋体" panose="02010600030101010101" pitchFamily="2" charset="-122"/>
              </a:rPr>
              <a:t>IPO</a:t>
            </a:r>
            <a:r>
              <a:rPr lang="zh-CN" altLang="en-US" sz="1600" dirty="0">
                <a:latin typeface="宋体" panose="02010600030101010101" pitchFamily="2" charset="-122"/>
                <a:ea typeface="宋体" panose="02010600030101010101" pitchFamily="2" charset="-122"/>
              </a:rPr>
              <a:t>不现实的时候依然坚持选择</a:t>
            </a:r>
            <a:r>
              <a:rPr lang="en-US" altLang="zh-CN" sz="1600" dirty="0">
                <a:latin typeface="宋体" panose="02010600030101010101" pitchFamily="2" charset="-122"/>
                <a:ea typeface="宋体" panose="02010600030101010101" pitchFamily="2" charset="-122"/>
              </a:rPr>
              <a:t>IPO</a:t>
            </a:r>
          </a:p>
          <a:p>
            <a:pPr marL="534988" indent="-261938">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有更多拳头产品和较大企业选择</a:t>
            </a:r>
            <a:r>
              <a:rPr lang="en-US" altLang="zh-CN" sz="1800" dirty="0">
                <a:latin typeface="宋体" panose="02010600030101010101" pitchFamily="2" charset="-122"/>
                <a:ea typeface="宋体" panose="02010600030101010101" pitchFamily="2" charset="-122"/>
              </a:rPr>
              <a:t>IPO</a:t>
            </a:r>
            <a:r>
              <a:rPr lang="zh-CN" altLang="en-US" sz="1800" dirty="0">
                <a:latin typeface="宋体" panose="02010600030101010101" pitchFamily="2" charset="-122"/>
                <a:ea typeface="宋体" panose="02010600030101010101" pitchFamily="2" charset="-122"/>
              </a:rPr>
              <a:t>，市场竞争赢面较小的企业选择被并购</a:t>
            </a:r>
            <a:endParaRPr lang="en-US" altLang="zh-CN" sz="1800" dirty="0">
              <a:latin typeface="宋体" panose="02010600030101010101" pitchFamily="2" charset="-122"/>
              <a:ea typeface="宋体" panose="02010600030101010101" pitchFamily="2" charset="-122"/>
            </a:endParaRPr>
          </a:p>
          <a:p>
            <a:pPr marL="534988" indent="-261938">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宏观因素和行业竞争</a:t>
            </a:r>
            <a:endParaRPr lang="en-US" altLang="zh-CN" sz="1800" dirty="0">
              <a:latin typeface="宋体" panose="02010600030101010101" pitchFamily="2" charset="-122"/>
              <a:ea typeface="宋体" panose="02010600030101010101" pitchFamily="2" charset="-122"/>
            </a:endParaRPr>
          </a:p>
          <a:p>
            <a:pPr marL="893763" indent="-357188">
              <a:buNone/>
            </a:pPr>
            <a:r>
              <a:rPr lang="en-US" altLang="zh-CN" sz="18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如果企业在集中度高的行业或者高科技行业，债务成本很高，股票市场牛市，</a:t>
            </a:r>
            <a:r>
              <a:rPr lang="en-US" altLang="zh-CN" sz="1600" dirty="0">
                <a:latin typeface="宋体" panose="02010600030101010101" pitchFamily="2" charset="-122"/>
                <a:ea typeface="宋体" panose="02010600030101010101" pitchFamily="2" charset="-122"/>
              </a:rPr>
              <a:t>IPO</a:t>
            </a:r>
            <a:r>
              <a:rPr lang="zh-CN" altLang="en-US" sz="1600" dirty="0">
                <a:latin typeface="宋体" panose="02010600030101010101" pitchFamily="2" charset="-122"/>
                <a:ea typeface="宋体" panose="02010600030101010101" pitchFamily="2" charset="-122"/>
              </a:rPr>
              <a:t>发生概率高</a:t>
            </a:r>
            <a:endParaRPr lang="en-US" altLang="zh-CN" sz="1600" dirty="0">
              <a:latin typeface="宋体" panose="02010600030101010101" pitchFamily="2" charset="-122"/>
              <a:ea typeface="宋体" panose="02010600030101010101" pitchFamily="2" charset="-122"/>
            </a:endParaRPr>
          </a:p>
          <a:p>
            <a:pPr marL="534988" indent="-261938">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企业规模：大公司</a:t>
            </a:r>
            <a:r>
              <a:rPr lang="en-US" altLang="zh-CN" sz="1800" dirty="0">
                <a:latin typeface="宋体" panose="02010600030101010101" pitchFamily="2" charset="-122"/>
                <a:ea typeface="宋体" panose="02010600030101010101" pitchFamily="2" charset="-122"/>
              </a:rPr>
              <a:t>IPO</a:t>
            </a:r>
            <a:r>
              <a:rPr lang="zh-CN" altLang="en-US" sz="1800" dirty="0">
                <a:latin typeface="宋体" panose="02010600030101010101" pitchFamily="2" charset="-122"/>
                <a:ea typeface="宋体" panose="02010600030101010101" pitchFamily="2" charset="-122"/>
              </a:rPr>
              <a:t>，小公司被并购</a:t>
            </a:r>
            <a:endParaRPr lang="en-US" altLang="zh-CN" sz="1800" dirty="0">
              <a:latin typeface="宋体" panose="02010600030101010101" pitchFamily="2" charset="-122"/>
              <a:ea typeface="宋体" panose="02010600030101010101" pitchFamily="2" charset="-122"/>
            </a:endParaRPr>
          </a:p>
          <a:p>
            <a:pPr marL="273050" indent="0">
              <a:buNone/>
            </a:pPr>
            <a:endParaRPr lang="en-US" altLang="zh-CN" sz="1800" dirty="0">
              <a:latin typeface="宋体" panose="02010600030101010101" pitchFamily="2" charset="-122"/>
              <a:ea typeface="宋体" panose="02010600030101010101" pitchFamily="2" charset="-122"/>
            </a:endParaRPr>
          </a:p>
          <a:p>
            <a:pPr marL="534988" indent="-261938">
              <a:buFont typeface="Wingdings" panose="05000000000000000000" pitchFamily="2" charset="2"/>
              <a:buChar char="Ø"/>
            </a:pPr>
            <a:endParaRPr lang="en-US" altLang="zh-CN"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94863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20</a:t>
            </a:fld>
            <a:endParaRPr lang="zh-CN" altLang="en-US"/>
          </a:p>
        </p:txBody>
      </p:sp>
    </p:spTree>
    <p:extLst>
      <p:ext uri="{BB962C8B-B14F-4D97-AF65-F5344CB8AC3E}">
        <p14:creationId xmlns:p14="http://schemas.microsoft.com/office/powerpoint/2010/main" val="2597803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E1B15E1-324D-FFB2-1B0F-C09D8CDE832C}"/>
              </a:ext>
            </a:extLst>
          </p:cNvPr>
          <p:cNvSpPr>
            <a:spLocks noGrp="1"/>
          </p:cNvSpPr>
          <p:nvPr>
            <p:ph type="sldNum" sz="quarter" idx="12"/>
          </p:nvPr>
        </p:nvSpPr>
        <p:spPr/>
        <p:txBody>
          <a:bodyPr/>
          <a:lstStyle/>
          <a:p>
            <a:fld id="{D59A92B6-63D0-4749-8E4E-E12FD465A899}" type="slidenum">
              <a:rPr lang="zh-CN" altLang="en-US" smtClean="0"/>
              <a:t>21</a:t>
            </a:fld>
            <a:endParaRPr lang="zh-CN" altLang="en-US"/>
          </a:p>
        </p:txBody>
      </p:sp>
      <p:sp>
        <p:nvSpPr>
          <p:cNvPr id="5" name="标题 1">
            <a:extLst>
              <a:ext uri="{FF2B5EF4-FFF2-40B4-BE49-F238E27FC236}">
                <a16:creationId xmlns:a16="http://schemas.microsoft.com/office/drawing/2014/main" id="{A22E9181-2B62-D224-1FB5-276E7C736848}"/>
              </a:ext>
            </a:extLst>
          </p:cNvPr>
          <p:cNvSpPr>
            <a:spLocks noGrp="1"/>
          </p:cNvSpPr>
          <p:nvPr>
            <p:ph type="title"/>
          </p:nvPr>
        </p:nvSpPr>
        <p:spPr>
          <a:xfrm>
            <a:off x="838200" y="-91455"/>
            <a:ext cx="10515600" cy="1325563"/>
          </a:xfrm>
        </p:spPr>
        <p:txBody>
          <a:bodyPr>
            <a:normAutofit/>
          </a:bodyPr>
          <a:lstStyle/>
          <a:p>
            <a:r>
              <a:rPr lang="en-US" altLang="zh-CN" sz="3200" dirty="0">
                <a:latin typeface="宋体" panose="02010600030101010101" pitchFamily="2" charset="-122"/>
                <a:ea typeface="宋体" panose="02010600030101010101" pitchFamily="2" charset="-122"/>
              </a:rPr>
              <a:t>VC/PE</a:t>
            </a:r>
            <a:r>
              <a:rPr lang="zh-CN" altLang="en-US" sz="3200" dirty="0">
                <a:latin typeface="宋体" panose="02010600030101010101" pitchFamily="2" charset="-122"/>
                <a:ea typeface="宋体" panose="02010600030101010101" pitchFamily="2" charset="-122"/>
              </a:rPr>
              <a:t>的退出渠道 （</a:t>
            </a:r>
            <a:r>
              <a:rPr lang="en-US" altLang="zh-CN" sz="3200" dirty="0">
                <a:latin typeface="宋体" panose="02010600030101010101" pitchFamily="2" charset="-122"/>
                <a:ea typeface="宋体" panose="02010600030101010101" pitchFamily="2" charset="-122"/>
              </a:rPr>
              <a:t>2023</a:t>
            </a:r>
            <a:r>
              <a:rPr lang="zh-CN" altLang="en-US" sz="3200" dirty="0">
                <a:latin typeface="宋体" panose="02010600030101010101" pitchFamily="2" charset="-122"/>
                <a:ea typeface="宋体" panose="02010600030101010101" pitchFamily="2" charset="-122"/>
              </a:rPr>
              <a:t>退出行业分布）</a:t>
            </a:r>
          </a:p>
        </p:txBody>
      </p:sp>
      <p:cxnSp>
        <p:nvCxnSpPr>
          <p:cNvPr id="6" name="直接连接符 5">
            <a:extLst>
              <a:ext uri="{FF2B5EF4-FFF2-40B4-BE49-F238E27FC236}">
                <a16:creationId xmlns:a16="http://schemas.microsoft.com/office/drawing/2014/main" id="{BFDEAA71-896F-4D5E-F769-D1AC6B66AC60}"/>
              </a:ext>
            </a:extLst>
          </p:cNvPr>
          <p:cNvCxnSpPr/>
          <p:nvPr/>
        </p:nvCxnSpPr>
        <p:spPr>
          <a:xfrm>
            <a:off x="755650" y="94863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1A15C094-46BD-B679-D72C-7D9E5ED4823A}"/>
              </a:ext>
            </a:extLst>
          </p:cNvPr>
          <p:cNvPicPr>
            <a:picLocks noChangeAspect="1"/>
          </p:cNvPicPr>
          <p:nvPr/>
        </p:nvPicPr>
        <p:blipFill>
          <a:blip r:embed="rId2"/>
          <a:stretch>
            <a:fillRect/>
          </a:stretch>
        </p:blipFill>
        <p:spPr>
          <a:xfrm>
            <a:off x="3387725" y="1352550"/>
            <a:ext cx="5334000" cy="5505450"/>
          </a:xfrm>
          <a:prstGeom prst="rect">
            <a:avLst/>
          </a:prstGeom>
        </p:spPr>
      </p:pic>
    </p:spTree>
    <p:extLst>
      <p:ext uri="{BB962C8B-B14F-4D97-AF65-F5344CB8AC3E}">
        <p14:creationId xmlns:p14="http://schemas.microsoft.com/office/powerpoint/2010/main" val="2323175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91455"/>
            <a:ext cx="10515600" cy="1325563"/>
          </a:xfrm>
        </p:spPr>
        <p:txBody>
          <a:bodyPr>
            <a:normAutofit/>
          </a:bodyPr>
          <a:lstStyle/>
          <a:p>
            <a:r>
              <a:rPr lang="en-US" altLang="zh-CN" sz="3200" dirty="0">
                <a:latin typeface="宋体" panose="02010600030101010101" pitchFamily="2" charset="-122"/>
                <a:ea typeface="宋体" panose="02010600030101010101" pitchFamily="2" charset="-122"/>
              </a:rPr>
              <a:t>VC/PE</a:t>
            </a:r>
            <a:r>
              <a:rPr lang="zh-CN" altLang="en-US" sz="3200" dirty="0">
                <a:latin typeface="宋体" panose="02010600030101010101" pitchFamily="2" charset="-122"/>
                <a:ea typeface="宋体" panose="02010600030101010101" pitchFamily="2" charset="-122"/>
              </a:rPr>
              <a:t>支持的</a:t>
            </a:r>
            <a:r>
              <a:rPr lang="en-US" altLang="zh-CN" sz="3200" dirty="0">
                <a:latin typeface="宋体" panose="02010600030101010101" pitchFamily="2" charset="-122"/>
                <a:ea typeface="宋体" panose="02010600030101010101" pitchFamily="2" charset="-122"/>
              </a:rPr>
              <a:t>IPO</a:t>
            </a:r>
            <a:r>
              <a:rPr lang="zh-CN" altLang="en-US" sz="3200" dirty="0">
                <a:latin typeface="宋体" panose="02010600030101010101" pitchFamily="2" charset="-122"/>
                <a:ea typeface="宋体" panose="02010600030101010101" pitchFamily="2" charset="-122"/>
              </a:rPr>
              <a:t>和非</a:t>
            </a:r>
            <a:r>
              <a:rPr lang="en-US" altLang="zh-CN" sz="3200" dirty="0">
                <a:latin typeface="宋体" panose="02010600030101010101" pitchFamily="2" charset="-122"/>
                <a:ea typeface="宋体" panose="02010600030101010101" pitchFamily="2" charset="-122"/>
              </a:rPr>
              <a:t>VC/PE</a:t>
            </a:r>
            <a:r>
              <a:rPr lang="zh-CN" altLang="en-US" sz="3200" dirty="0">
                <a:latin typeface="宋体" panose="02010600030101010101" pitchFamily="2" charset="-122"/>
                <a:ea typeface="宋体" panose="02010600030101010101" pitchFamily="2" charset="-122"/>
              </a:rPr>
              <a:t>支持的</a:t>
            </a:r>
            <a:r>
              <a:rPr lang="en-US" altLang="zh-CN" sz="3200" dirty="0">
                <a:latin typeface="宋体" panose="02010600030101010101" pitchFamily="2" charset="-122"/>
                <a:ea typeface="宋体" panose="02010600030101010101" pitchFamily="2" charset="-122"/>
              </a:rPr>
              <a:t>IPO</a:t>
            </a:r>
            <a:endParaRPr lang="zh-CN" altLang="en-US" sz="32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186072"/>
            <a:ext cx="10515600" cy="4990892"/>
          </a:xfrm>
        </p:spPr>
        <p:txBody>
          <a:bodyPr>
            <a:noAutofit/>
          </a:bodyPr>
          <a:lstStyle/>
          <a:p>
            <a:r>
              <a:rPr lang="en-US" altLang="zh-CN" sz="1800" dirty="0" smtClean="0">
                <a:latin typeface="宋体" panose="02010600030101010101" pitchFamily="2" charset="-122"/>
                <a:ea typeface="宋体" panose="02010600030101010101" pitchFamily="2" charset="-122"/>
              </a:rPr>
              <a:t>2013-2023 </a:t>
            </a:r>
            <a:r>
              <a:rPr lang="en-US" altLang="zh-CN" sz="1800" dirty="0">
                <a:latin typeface="宋体" panose="02010600030101010101" pitchFamily="2" charset="-122"/>
                <a:ea typeface="宋体" panose="02010600030101010101" pitchFamily="2" charset="-122"/>
              </a:rPr>
              <a:t>VC/PE</a:t>
            </a:r>
            <a:r>
              <a:rPr lang="zh-CN" altLang="en-US" sz="1800" dirty="0">
                <a:latin typeface="宋体" panose="02010600030101010101" pitchFamily="2" charset="-122"/>
                <a:ea typeface="宋体" panose="02010600030101010101" pitchFamily="2" charset="-122"/>
              </a:rPr>
              <a:t>支持的</a:t>
            </a:r>
            <a:r>
              <a:rPr lang="en-US" altLang="zh-CN" sz="1800" dirty="0">
                <a:latin typeface="宋体" panose="02010600030101010101" pitchFamily="2" charset="-122"/>
                <a:ea typeface="宋体" panose="02010600030101010101" pitchFamily="2" charset="-122"/>
              </a:rPr>
              <a:t>IPO</a:t>
            </a:r>
          </a:p>
          <a:p>
            <a:pPr marL="538163" indent="-274638">
              <a:buFont typeface="Wingdings" panose="05000000000000000000" pitchFamily="2" charset="2"/>
              <a:buChar char="Ø"/>
            </a:pPr>
            <a:r>
              <a:rPr lang="en-US" altLang="zh-CN" sz="1800" dirty="0">
                <a:latin typeface="宋体" panose="02010600030101010101" pitchFamily="2" charset="-122"/>
                <a:ea typeface="宋体" panose="02010600030101010101" pitchFamily="2" charset="-122"/>
              </a:rPr>
              <a:t>VC/PE IPO</a:t>
            </a:r>
            <a:r>
              <a:rPr lang="zh-CN" altLang="en-US" sz="1800" dirty="0">
                <a:latin typeface="宋体" panose="02010600030101010101" pitchFamily="2" charset="-122"/>
                <a:ea typeface="宋体" panose="02010600030101010101" pitchFamily="2" charset="-122"/>
              </a:rPr>
              <a:t>渗透率达</a:t>
            </a:r>
            <a:r>
              <a:rPr lang="en-US" altLang="zh-CN" sz="1800" dirty="0">
                <a:latin typeface="宋体" panose="02010600030101010101" pitchFamily="2" charset="-122"/>
                <a:ea typeface="宋体" panose="02010600030101010101" pitchFamily="2" charset="-122"/>
              </a:rPr>
              <a:t>66%</a:t>
            </a:r>
            <a:r>
              <a:rPr lang="zh-CN" altLang="en-US" sz="1800" dirty="0">
                <a:latin typeface="宋体" panose="02010600030101010101" pitchFamily="2" charset="-122"/>
                <a:ea typeface="宋体" panose="02010600030101010101" pitchFamily="2" charset="-122"/>
              </a:rPr>
              <a:t>； 科创板，北交所</a:t>
            </a:r>
            <a:r>
              <a:rPr lang="en-US" altLang="zh-CN" sz="1800" dirty="0">
                <a:latin typeface="宋体" panose="02010600030101010101" pitchFamily="2" charset="-122"/>
                <a:ea typeface="宋体" panose="02010600030101010101" pitchFamily="2" charset="-122"/>
              </a:rPr>
              <a:t>VC/PE</a:t>
            </a:r>
            <a:r>
              <a:rPr lang="zh-CN" altLang="en-US" sz="1800" dirty="0">
                <a:latin typeface="宋体" panose="02010600030101010101" pitchFamily="2" charset="-122"/>
                <a:ea typeface="宋体" panose="02010600030101010101" pitchFamily="2" charset="-122"/>
              </a:rPr>
              <a:t>渗透率高</a:t>
            </a:r>
            <a:endParaRPr lang="en-US" altLang="zh-CN"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94863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22</a:t>
            </a:fld>
            <a:endParaRPr lang="zh-CN" altLang="en-US"/>
          </a:p>
        </p:txBody>
      </p:sp>
      <p:pic>
        <p:nvPicPr>
          <p:cNvPr id="8" name="图片 7">
            <a:extLst>
              <a:ext uri="{FF2B5EF4-FFF2-40B4-BE49-F238E27FC236}">
                <a16:creationId xmlns:a16="http://schemas.microsoft.com/office/drawing/2014/main" id="{1B11DC0D-0579-AE6A-2A6C-9073FE8137F1}"/>
              </a:ext>
            </a:extLst>
          </p:cNvPr>
          <p:cNvPicPr>
            <a:picLocks noChangeAspect="1"/>
          </p:cNvPicPr>
          <p:nvPr/>
        </p:nvPicPr>
        <p:blipFill>
          <a:blip r:embed="rId2"/>
          <a:stretch>
            <a:fillRect/>
          </a:stretch>
        </p:blipFill>
        <p:spPr>
          <a:xfrm>
            <a:off x="539750" y="2070790"/>
            <a:ext cx="11029950" cy="3838575"/>
          </a:xfrm>
          <a:prstGeom prst="rect">
            <a:avLst/>
          </a:prstGeom>
        </p:spPr>
      </p:pic>
    </p:spTree>
    <p:extLst>
      <p:ext uri="{BB962C8B-B14F-4D97-AF65-F5344CB8AC3E}">
        <p14:creationId xmlns:p14="http://schemas.microsoft.com/office/powerpoint/2010/main" val="1580991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91455"/>
            <a:ext cx="10515600" cy="1325563"/>
          </a:xfrm>
        </p:spPr>
        <p:txBody>
          <a:bodyPr>
            <a:normAutofit/>
          </a:bodyPr>
          <a:lstStyle/>
          <a:p>
            <a:r>
              <a:rPr lang="en-US" altLang="zh-CN" sz="3200" dirty="0">
                <a:latin typeface="宋体" panose="02010600030101010101" pitchFamily="2" charset="-122"/>
                <a:ea typeface="宋体" panose="02010600030101010101" pitchFamily="2" charset="-122"/>
              </a:rPr>
              <a:t>VC/PE</a:t>
            </a:r>
            <a:r>
              <a:rPr lang="zh-CN" altLang="en-US" sz="3200" dirty="0">
                <a:latin typeface="宋体" panose="02010600030101010101" pitchFamily="2" charset="-122"/>
                <a:ea typeface="宋体" panose="02010600030101010101" pitchFamily="2" charset="-122"/>
              </a:rPr>
              <a:t>支持的</a:t>
            </a:r>
            <a:r>
              <a:rPr lang="en-US" altLang="zh-CN" sz="3200" dirty="0">
                <a:latin typeface="宋体" panose="02010600030101010101" pitchFamily="2" charset="-122"/>
                <a:ea typeface="宋体" panose="02010600030101010101" pitchFamily="2" charset="-122"/>
              </a:rPr>
              <a:t>IPO</a:t>
            </a:r>
            <a:endParaRPr lang="zh-CN" altLang="en-US" sz="32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186072"/>
            <a:ext cx="10515600" cy="4990892"/>
          </a:xfrm>
        </p:spPr>
        <p:txBody>
          <a:bodyPr>
            <a:noAutofit/>
          </a:bodyPr>
          <a:lstStyle/>
          <a:p>
            <a:r>
              <a:rPr lang="en-US" altLang="zh-CN" sz="1800" dirty="0">
                <a:latin typeface="宋体" panose="02010600030101010101" pitchFamily="2" charset="-122"/>
                <a:ea typeface="宋体" panose="02010600030101010101" pitchFamily="2" charset="-122"/>
              </a:rPr>
              <a:t>Lerner</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1994</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JFE</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marL="538163" indent="-274638">
              <a:buFont typeface="Wingdings" panose="05000000000000000000" pitchFamily="2" charset="2"/>
              <a:buChar char="Ø"/>
            </a:pPr>
            <a:r>
              <a:rPr lang="en-US" altLang="zh-CN" sz="1800" dirty="0">
                <a:latin typeface="宋体" panose="02010600030101010101" pitchFamily="2" charset="-122"/>
                <a:ea typeface="宋体" panose="02010600030101010101" pitchFamily="2" charset="-122"/>
              </a:rPr>
              <a:t>VC</a:t>
            </a:r>
            <a:r>
              <a:rPr lang="zh-CN" altLang="en-US" sz="1800" dirty="0">
                <a:latin typeface="宋体" panose="02010600030101010101" pitchFamily="2" charset="-122"/>
                <a:ea typeface="宋体" panose="02010600030101010101" pitchFamily="2" charset="-122"/>
              </a:rPr>
              <a:t>很擅长解读市场，</a:t>
            </a:r>
            <a:r>
              <a:rPr lang="en-US" altLang="zh-CN" sz="1800" dirty="0">
                <a:latin typeface="宋体" panose="02010600030101010101" pitchFamily="2" charset="-122"/>
                <a:ea typeface="宋体" panose="02010600030101010101" pitchFamily="2" charset="-122"/>
              </a:rPr>
              <a:t>VC</a:t>
            </a:r>
            <a:r>
              <a:rPr lang="zh-CN" altLang="en-US" sz="1800" dirty="0">
                <a:latin typeface="宋体" panose="02010600030101010101" pitchFamily="2" charset="-122"/>
                <a:ea typeface="宋体" panose="02010600030101010101" pitchFamily="2" charset="-122"/>
              </a:rPr>
              <a:t>会在股权估值很高的时候让企业上市，在估值很低的时候用私募融资</a:t>
            </a:r>
            <a:endParaRPr lang="en-US" altLang="zh-CN" sz="1800" dirty="0">
              <a:latin typeface="宋体" panose="02010600030101010101" pitchFamily="2" charset="-122"/>
              <a:ea typeface="宋体" panose="02010600030101010101" pitchFamily="2" charset="-122"/>
            </a:endParaRPr>
          </a:p>
          <a:p>
            <a:pPr marL="538163" indent="-274638">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有经验的</a:t>
            </a:r>
            <a:r>
              <a:rPr lang="en-US" altLang="zh-CN" sz="1800" dirty="0">
                <a:latin typeface="宋体" panose="02010600030101010101" pitchFamily="2" charset="-122"/>
                <a:ea typeface="宋体" panose="02010600030101010101" pitchFamily="2" charset="-122"/>
              </a:rPr>
              <a:t>VC</a:t>
            </a:r>
            <a:r>
              <a:rPr lang="zh-CN" altLang="en-US" sz="1800" dirty="0">
                <a:latin typeface="宋体" panose="02010600030101010101" pitchFamily="2" charset="-122"/>
                <a:ea typeface="宋体" panose="02010600030101010101" pitchFamily="2" charset="-122"/>
              </a:rPr>
              <a:t>择时能力更强。</a:t>
            </a:r>
            <a:endParaRPr lang="en-US" altLang="zh-CN" sz="1800" dirty="0">
              <a:latin typeface="宋体" panose="02010600030101010101" pitchFamily="2" charset="-122"/>
              <a:ea typeface="宋体" panose="02010600030101010101" pitchFamily="2" charset="-122"/>
            </a:endParaRPr>
          </a:p>
          <a:p>
            <a:pPr marL="265113" indent="-265113"/>
            <a:r>
              <a:rPr lang="en-US" altLang="zh-CN" sz="1800" dirty="0" err="1">
                <a:latin typeface="宋体" panose="02010600030101010101" pitchFamily="2" charset="-122"/>
                <a:ea typeface="宋体" panose="02010600030101010101" pitchFamily="2" charset="-122"/>
              </a:rPr>
              <a:t>Brav</a:t>
            </a:r>
            <a:r>
              <a:rPr lang="en-US" altLang="zh-CN" sz="1800" dirty="0">
                <a:latin typeface="宋体" panose="02010600030101010101" pitchFamily="2" charset="-122"/>
                <a:ea typeface="宋体" panose="02010600030101010101" pitchFamily="2" charset="-122"/>
              </a:rPr>
              <a:t> and Gompers</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1997</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JF</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marL="536575" indent="-271463">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有</a:t>
            </a:r>
            <a:r>
              <a:rPr lang="en-US" altLang="zh-CN" sz="1800" dirty="0">
                <a:latin typeface="宋体" panose="02010600030101010101" pitchFamily="2" charset="-122"/>
                <a:ea typeface="宋体" panose="02010600030101010101" pitchFamily="2" charset="-122"/>
              </a:rPr>
              <a:t>VC</a:t>
            </a:r>
            <a:r>
              <a:rPr lang="zh-CN" altLang="en-US" sz="1800" dirty="0">
                <a:latin typeface="宋体" panose="02010600030101010101" pitchFamily="2" charset="-122"/>
                <a:ea typeface="宋体" panose="02010600030101010101" pitchFamily="2" charset="-122"/>
              </a:rPr>
              <a:t>支持的公司</a:t>
            </a:r>
            <a:r>
              <a:rPr lang="en-US" altLang="zh-CN" sz="1800" dirty="0">
                <a:latin typeface="宋体" panose="02010600030101010101" pitchFamily="2" charset="-122"/>
                <a:ea typeface="宋体" panose="02010600030101010101" pitchFamily="2" charset="-122"/>
              </a:rPr>
              <a:t>IPO</a:t>
            </a:r>
            <a:r>
              <a:rPr lang="zh-CN" altLang="en-US" sz="1800" dirty="0">
                <a:latin typeface="宋体" panose="02010600030101010101" pitchFamily="2" charset="-122"/>
                <a:ea typeface="宋体" panose="02010600030101010101" pitchFamily="2" charset="-122"/>
              </a:rPr>
              <a:t>之后五年股票回报率要高于没有</a:t>
            </a:r>
            <a:r>
              <a:rPr lang="en-US" altLang="zh-CN" sz="1800" dirty="0">
                <a:latin typeface="宋体" panose="02010600030101010101" pitchFamily="2" charset="-122"/>
                <a:ea typeface="宋体" panose="02010600030101010101" pitchFamily="2" charset="-122"/>
              </a:rPr>
              <a:t>VC</a:t>
            </a:r>
            <a:r>
              <a:rPr lang="zh-CN" altLang="en-US" sz="1800" dirty="0">
                <a:latin typeface="宋体" panose="02010600030101010101" pitchFamily="2" charset="-122"/>
                <a:ea typeface="宋体" panose="02010600030101010101" pitchFamily="2" charset="-122"/>
              </a:rPr>
              <a:t>支持的公司。</a:t>
            </a:r>
            <a:endParaRPr lang="en-US" altLang="zh-CN" sz="18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张学勇和廖理（</a:t>
            </a:r>
            <a:r>
              <a:rPr lang="en-US" altLang="zh-CN" sz="1800" dirty="0">
                <a:latin typeface="宋体" panose="02010600030101010101" pitchFamily="2" charset="-122"/>
                <a:ea typeface="宋体" panose="02010600030101010101" pitchFamily="2" charset="-122"/>
              </a:rPr>
              <a:t>2011</a:t>
            </a:r>
            <a:r>
              <a:rPr lang="zh-CN" altLang="en-US" sz="1800" dirty="0">
                <a:latin typeface="宋体" panose="02010600030101010101" pitchFamily="2" charset="-122"/>
                <a:ea typeface="宋体" panose="02010600030101010101" pitchFamily="2" charset="-122"/>
              </a:rPr>
              <a:t>，经济研究）</a:t>
            </a:r>
            <a:endParaRPr lang="en-US" altLang="zh-CN" sz="1800" dirty="0">
              <a:latin typeface="宋体" panose="02010600030101010101" pitchFamily="2" charset="-122"/>
              <a:ea typeface="宋体" panose="02010600030101010101" pitchFamily="2" charset="-122"/>
            </a:endParaRPr>
          </a:p>
          <a:p>
            <a:pPr marL="538163" indent="-274638">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研究不同背景</a:t>
            </a:r>
            <a:r>
              <a:rPr lang="en-US" altLang="zh-CN" sz="1800" dirty="0">
                <a:latin typeface="宋体" panose="02010600030101010101" pitchFamily="2" charset="-122"/>
                <a:ea typeface="宋体" panose="02010600030101010101" pitchFamily="2" charset="-122"/>
              </a:rPr>
              <a:t>VC</a:t>
            </a:r>
            <a:r>
              <a:rPr lang="zh-CN" altLang="en-US" sz="1800" dirty="0">
                <a:latin typeface="宋体" panose="02010600030101010101" pitchFamily="2" charset="-122"/>
                <a:ea typeface="宋体" panose="02010600030101010101" pitchFamily="2" charset="-122"/>
              </a:rPr>
              <a:t>支持的公司</a:t>
            </a:r>
            <a:r>
              <a:rPr lang="en-US" altLang="zh-CN" sz="1800" dirty="0">
                <a:latin typeface="宋体" panose="02010600030101010101" pitchFamily="2" charset="-122"/>
                <a:ea typeface="宋体" panose="02010600030101010101" pitchFamily="2" charset="-122"/>
              </a:rPr>
              <a:t>IPO</a:t>
            </a:r>
            <a:r>
              <a:rPr lang="zh-CN" altLang="en-US" sz="1800" dirty="0">
                <a:latin typeface="宋体" panose="02010600030101010101" pitchFamily="2" charset="-122"/>
                <a:ea typeface="宋体" panose="02010600030101010101" pitchFamily="2" charset="-122"/>
              </a:rPr>
              <a:t>的抑价率，</a:t>
            </a:r>
            <a:r>
              <a:rPr lang="en-US" altLang="zh-CN" sz="1800" dirty="0">
                <a:latin typeface="宋体" panose="02010600030101010101" pitchFamily="2" charset="-122"/>
                <a:ea typeface="宋体" panose="02010600030101010101" pitchFamily="2" charset="-122"/>
              </a:rPr>
              <a:t>IPO</a:t>
            </a:r>
            <a:r>
              <a:rPr lang="zh-CN" altLang="en-US" sz="1800" dirty="0">
                <a:latin typeface="宋体" panose="02010600030101010101" pitchFamily="2" charset="-122"/>
                <a:ea typeface="宋体" panose="02010600030101010101" pitchFamily="2" charset="-122"/>
              </a:rPr>
              <a:t>后长期股票回报率的差异性及原因</a:t>
            </a:r>
            <a:endParaRPr lang="en-US" altLang="zh-CN" sz="1800" dirty="0">
              <a:latin typeface="宋体" panose="02010600030101010101" pitchFamily="2" charset="-122"/>
              <a:ea typeface="宋体" panose="02010600030101010101" pitchFamily="2" charset="-122"/>
            </a:endParaRPr>
          </a:p>
          <a:p>
            <a:pPr marL="538163" indent="-274638">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中投集团</a:t>
            </a:r>
            <a:r>
              <a:rPr lang="en-US" altLang="zh-CN" sz="1800" dirty="0" err="1">
                <a:latin typeface="宋体" panose="02010600030101010101" pitchFamily="2" charset="-122"/>
                <a:ea typeface="宋体" panose="02010600030101010101" pitchFamily="2" charset="-122"/>
              </a:rPr>
              <a:t>CVSource</a:t>
            </a:r>
            <a:r>
              <a:rPr lang="zh-CN" altLang="en-US" sz="1800" dirty="0">
                <a:latin typeface="宋体" panose="02010600030101010101" pitchFamily="2" charset="-122"/>
                <a:ea typeface="宋体" panose="02010600030101010101" pitchFamily="2" charset="-122"/>
              </a:rPr>
              <a:t>投资数据库 </a:t>
            </a:r>
            <a:r>
              <a:rPr lang="en-US" altLang="zh-CN" sz="1800" dirty="0">
                <a:latin typeface="宋体" panose="02010600030101010101" pitchFamily="2" charset="-122"/>
                <a:ea typeface="宋体" panose="02010600030101010101" pitchFamily="2" charset="-122"/>
              </a:rPr>
              <a:t>2000-2008</a:t>
            </a:r>
            <a:r>
              <a:rPr lang="zh-CN" altLang="en-US" sz="1800" dirty="0">
                <a:latin typeface="宋体" panose="02010600030101010101" pitchFamily="2" charset="-122"/>
                <a:ea typeface="宋体" panose="02010600030101010101" pitchFamily="2" charset="-122"/>
              </a:rPr>
              <a:t>年中国公司获得</a:t>
            </a:r>
            <a:r>
              <a:rPr lang="en-US" altLang="zh-CN" sz="1800" dirty="0">
                <a:latin typeface="宋体" panose="02010600030101010101" pitchFamily="2" charset="-122"/>
                <a:ea typeface="宋体" panose="02010600030101010101" pitchFamily="2" charset="-122"/>
              </a:rPr>
              <a:t>VC</a:t>
            </a:r>
            <a:r>
              <a:rPr lang="zh-CN" altLang="en-US" sz="1800" dirty="0">
                <a:latin typeface="宋体" panose="02010600030101010101" pitchFamily="2" charset="-122"/>
                <a:ea typeface="宋体" panose="02010600030101010101" pitchFamily="2" charset="-122"/>
              </a:rPr>
              <a:t>支持并成功</a:t>
            </a:r>
            <a:r>
              <a:rPr lang="en-US" altLang="zh-CN" sz="1800" dirty="0">
                <a:latin typeface="宋体" panose="02010600030101010101" pitchFamily="2" charset="-122"/>
                <a:ea typeface="宋体" panose="02010600030101010101" pitchFamily="2" charset="-122"/>
              </a:rPr>
              <a:t>IPO</a:t>
            </a:r>
            <a:r>
              <a:rPr lang="zh-CN" altLang="en-US" sz="1800" dirty="0">
                <a:latin typeface="宋体" panose="02010600030101010101" pitchFamily="2" charset="-122"/>
                <a:ea typeface="宋体" panose="02010600030101010101" pitchFamily="2" charset="-122"/>
              </a:rPr>
              <a:t>的数据</a:t>
            </a:r>
            <a:endParaRPr lang="en-US" altLang="zh-CN" sz="1800" dirty="0">
              <a:latin typeface="宋体" panose="02010600030101010101" pitchFamily="2" charset="-122"/>
              <a:ea typeface="宋体" panose="02010600030101010101" pitchFamily="2" charset="-122"/>
            </a:endParaRPr>
          </a:p>
          <a:p>
            <a:pPr marL="534988" indent="0">
              <a:buNone/>
            </a:pP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政府背景 </a:t>
            </a:r>
            <a:r>
              <a:rPr lang="en-US" altLang="zh-CN" sz="1800" dirty="0">
                <a:latin typeface="宋体" panose="02010600030101010101" pitchFamily="2" charset="-122"/>
                <a:ea typeface="宋体" panose="02010600030101010101" pitchFamily="2" charset="-122"/>
              </a:rPr>
              <a:t>(Gov); </a:t>
            </a:r>
            <a:r>
              <a:rPr lang="zh-CN" altLang="en-US" sz="1800" dirty="0">
                <a:latin typeface="宋体" panose="02010600030101010101" pitchFamily="2" charset="-122"/>
                <a:ea typeface="宋体" panose="02010600030101010101" pitchFamily="2" charset="-122"/>
              </a:rPr>
              <a:t>民营背景 </a:t>
            </a:r>
            <a:r>
              <a:rPr lang="en-US" altLang="zh-CN" sz="1800" dirty="0">
                <a:latin typeface="宋体" panose="02010600030101010101" pitchFamily="2" charset="-122"/>
                <a:ea typeface="宋体" panose="02010600030101010101" pitchFamily="2" charset="-122"/>
              </a:rPr>
              <a:t>(Private) </a:t>
            </a:r>
            <a:r>
              <a:rPr lang="zh-CN" altLang="en-US" sz="1800" dirty="0">
                <a:latin typeface="宋体" panose="02010600030101010101" pitchFamily="2" charset="-122"/>
                <a:ea typeface="宋体" panose="02010600030101010101" pitchFamily="2" charset="-122"/>
              </a:rPr>
              <a:t>外资背景 </a:t>
            </a:r>
            <a:r>
              <a:rPr lang="en-US" altLang="zh-CN" sz="1800" dirty="0">
                <a:latin typeface="宋体" panose="02010600030101010101" pitchFamily="2" charset="-122"/>
                <a:ea typeface="宋体" panose="02010600030101010101" pitchFamily="2" charset="-122"/>
              </a:rPr>
              <a:t>(Foreign) </a:t>
            </a:r>
            <a:r>
              <a:rPr lang="zh-CN" altLang="en-US" sz="1800" dirty="0">
                <a:latin typeface="宋体" panose="02010600030101010101" pitchFamily="2" charset="-122"/>
                <a:ea typeface="宋体" panose="02010600030101010101" pitchFamily="2" charset="-122"/>
              </a:rPr>
              <a:t>混合型背景 </a:t>
            </a:r>
            <a:r>
              <a:rPr lang="en-US" altLang="zh-CN" sz="1800" dirty="0">
                <a:latin typeface="宋体" panose="02010600030101010101" pitchFamily="2" charset="-122"/>
                <a:ea typeface="宋体" panose="02010600030101010101" pitchFamily="2" charset="-122"/>
              </a:rPr>
              <a:t>(Mix)</a:t>
            </a:r>
          </a:p>
          <a:p>
            <a:pPr marL="538163" indent="-274638">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民营背景与政府背景</a:t>
            </a:r>
            <a:r>
              <a:rPr lang="en-US" altLang="zh-CN" sz="1800" dirty="0">
                <a:latin typeface="宋体" panose="02010600030101010101" pitchFamily="2" charset="-122"/>
                <a:ea typeface="宋体" panose="02010600030101010101" pitchFamily="2" charset="-122"/>
              </a:rPr>
              <a:t>VC</a:t>
            </a:r>
            <a:r>
              <a:rPr lang="zh-CN" altLang="en-US" sz="1800" dirty="0">
                <a:latin typeface="宋体" panose="02010600030101010101" pitchFamily="2" charset="-122"/>
                <a:ea typeface="宋体" panose="02010600030101010101" pitchFamily="2" charset="-122"/>
              </a:rPr>
              <a:t>支持的</a:t>
            </a:r>
            <a:r>
              <a:rPr lang="en-US" altLang="zh-CN" sz="1800" dirty="0">
                <a:latin typeface="宋体" panose="02010600030101010101" pitchFamily="2" charset="-122"/>
                <a:ea typeface="宋体" panose="02010600030101010101" pitchFamily="2" charset="-122"/>
              </a:rPr>
              <a:t>IPO</a:t>
            </a:r>
            <a:r>
              <a:rPr lang="zh-CN" altLang="en-US" sz="1800" dirty="0">
                <a:latin typeface="宋体" panose="02010600030101010101" pitchFamily="2" charset="-122"/>
                <a:ea typeface="宋体" panose="02010600030101010101" pitchFamily="2" charset="-122"/>
              </a:rPr>
              <a:t>表现无差异</a:t>
            </a:r>
            <a:endParaRPr lang="en-US" altLang="zh-CN" sz="1800" dirty="0">
              <a:latin typeface="宋体" panose="02010600030101010101" pitchFamily="2" charset="-122"/>
              <a:ea typeface="宋体" panose="02010600030101010101" pitchFamily="2" charset="-122"/>
            </a:endParaRPr>
          </a:p>
          <a:p>
            <a:pPr marL="538163" indent="-274638">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相对于政府背景</a:t>
            </a:r>
            <a:r>
              <a:rPr lang="en-US" altLang="zh-CN" sz="1800" dirty="0">
                <a:latin typeface="宋体" panose="02010600030101010101" pitchFamily="2" charset="-122"/>
                <a:ea typeface="宋体" panose="02010600030101010101" pitchFamily="2" charset="-122"/>
              </a:rPr>
              <a:t>VC</a:t>
            </a:r>
            <a:r>
              <a:rPr lang="zh-CN" altLang="en-US" sz="1800" dirty="0">
                <a:latin typeface="宋体" panose="02010600030101010101" pitchFamily="2" charset="-122"/>
                <a:ea typeface="宋体" panose="02010600030101010101" pitchFamily="2" charset="-122"/>
              </a:rPr>
              <a:t>支持的</a:t>
            </a:r>
            <a:r>
              <a:rPr lang="en-US" altLang="zh-CN" sz="1800" dirty="0">
                <a:latin typeface="宋体" panose="02010600030101010101" pitchFamily="2" charset="-122"/>
                <a:ea typeface="宋体" panose="02010600030101010101" pitchFamily="2" charset="-122"/>
              </a:rPr>
              <a:t>IPO</a:t>
            </a:r>
            <a:r>
              <a:rPr lang="zh-CN" altLang="en-US" sz="1800" dirty="0">
                <a:latin typeface="宋体" panose="02010600030101010101" pitchFamily="2" charset="-122"/>
                <a:ea typeface="宋体" panose="02010600030101010101" pitchFamily="2" charset="-122"/>
              </a:rPr>
              <a:t>，外资背景和混合型背景</a:t>
            </a:r>
            <a:r>
              <a:rPr lang="en-US" altLang="zh-CN" sz="1800" dirty="0">
                <a:latin typeface="宋体" panose="02010600030101010101" pitchFamily="2" charset="-122"/>
                <a:ea typeface="宋体" panose="02010600030101010101" pitchFamily="2" charset="-122"/>
              </a:rPr>
              <a:t>VC</a:t>
            </a:r>
            <a:r>
              <a:rPr lang="zh-CN" altLang="en-US" sz="1800" dirty="0">
                <a:latin typeface="宋体" panose="02010600030101010101" pitchFamily="2" charset="-122"/>
                <a:ea typeface="宋体" panose="02010600030101010101" pitchFamily="2" charset="-122"/>
              </a:rPr>
              <a:t>支持的</a:t>
            </a:r>
            <a:r>
              <a:rPr lang="en-US" altLang="zh-CN" sz="1800" dirty="0">
                <a:latin typeface="宋体" panose="02010600030101010101" pitchFamily="2" charset="-122"/>
                <a:ea typeface="宋体" panose="02010600030101010101" pitchFamily="2" charset="-122"/>
              </a:rPr>
              <a:t>IPO</a:t>
            </a:r>
            <a:r>
              <a:rPr lang="zh-CN" altLang="en-US" sz="1800" dirty="0">
                <a:latin typeface="宋体" panose="02010600030101010101" pitchFamily="2" charset="-122"/>
                <a:ea typeface="宋体" panose="02010600030101010101" pitchFamily="2" charset="-122"/>
              </a:rPr>
              <a:t>抑价率低，</a:t>
            </a:r>
            <a:r>
              <a:rPr lang="en-US" altLang="zh-CN" sz="1800" dirty="0">
                <a:latin typeface="宋体" panose="02010600030101010101" pitchFamily="2" charset="-122"/>
                <a:ea typeface="宋体" panose="02010600030101010101" pitchFamily="2" charset="-122"/>
              </a:rPr>
              <a:t>IPO</a:t>
            </a:r>
            <a:r>
              <a:rPr lang="zh-CN" altLang="en-US" sz="1800" dirty="0">
                <a:latin typeface="宋体" panose="02010600030101010101" pitchFamily="2" charset="-122"/>
                <a:ea typeface="宋体" panose="02010600030101010101" pitchFamily="2" charset="-122"/>
              </a:rPr>
              <a:t>后股票回报率高</a:t>
            </a:r>
            <a:endParaRPr lang="en-US" altLang="zh-CN" sz="1800" dirty="0">
              <a:latin typeface="宋体" panose="02010600030101010101" pitchFamily="2" charset="-122"/>
              <a:ea typeface="宋体" panose="02010600030101010101" pitchFamily="2" charset="-122"/>
            </a:endParaRPr>
          </a:p>
          <a:p>
            <a:pPr marL="538163" indent="-274638">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外资背景和混合型背景</a:t>
            </a:r>
            <a:r>
              <a:rPr lang="en-US" altLang="zh-CN" sz="1800" dirty="0">
                <a:latin typeface="宋体" panose="02010600030101010101" pitchFamily="2" charset="-122"/>
                <a:ea typeface="宋体" panose="02010600030101010101" pitchFamily="2" charset="-122"/>
              </a:rPr>
              <a:t>VC</a:t>
            </a:r>
            <a:r>
              <a:rPr lang="zh-CN" altLang="en-US" sz="1800" dirty="0">
                <a:latin typeface="宋体" panose="02010600030101010101" pitchFamily="2" charset="-122"/>
                <a:ea typeface="宋体" panose="02010600030101010101" pitchFamily="2" charset="-122"/>
              </a:rPr>
              <a:t>支持公司治理更好，会计利润更高</a:t>
            </a:r>
            <a:endParaRPr lang="en-US" altLang="zh-CN" sz="1800" dirty="0">
              <a:latin typeface="宋体" panose="02010600030101010101" pitchFamily="2" charset="-122"/>
              <a:ea typeface="宋体" panose="02010600030101010101" pitchFamily="2" charset="-122"/>
            </a:endParaRPr>
          </a:p>
          <a:p>
            <a:pPr marL="538163" indent="-274638">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外资背景和混合型背景</a:t>
            </a:r>
            <a:r>
              <a:rPr lang="en-US" altLang="zh-CN" sz="1800" dirty="0">
                <a:latin typeface="宋体" panose="02010600030101010101" pitchFamily="2" charset="-122"/>
                <a:ea typeface="宋体" panose="02010600030101010101" pitchFamily="2" charset="-122"/>
              </a:rPr>
              <a:t>VC</a:t>
            </a:r>
            <a:r>
              <a:rPr lang="zh-CN" altLang="en-US" sz="1800" dirty="0">
                <a:latin typeface="宋体" panose="02010600030101010101" pitchFamily="2" charset="-122"/>
                <a:ea typeface="宋体" panose="02010600030101010101" pitchFamily="2" charset="-122"/>
              </a:rPr>
              <a:t>投资更谨慎</a:t>
            </a:r>
            <a:endParaRPr lang="en-US" altLang="zh-CN" sz="1800" dirty="0">
              <a:latin typeface="宋体" panose="02010600030101010101" pitchFamily="2" charset="-122"/>
              <a:ea typeface="宋体" panose="02010600030101010101" pitchFamily="2" charset="-122"/>
            </a:endParaRPr>
          </a:p>
          <a:p>
            <a:pPr marL="263525" indent="0">
              <a:buNone/>
            </a:pP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多轮投资，联合投资，掌握更多的企业控制权，较后阶段投资等策略</a:t>
            </a:r>
            <a:endParaRPr lang="en-US" altLang="zh-CN"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94863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23</a:t>
            </a:fld>
            <a:endParaRPr lang="zh-CN" altLang="en-US"/>
          </a:p>
        </p:txBody>
      </p:sp>
    </p:spTree>
    <p:extLst>
      <p:ext uri="{BB962C8B-B14F-4D97-AF65-F5344CB8AC3E}">
        <p14:creationId xmlns:p14="http://schemas.microsoft.com/office/powerpoint/2010/main" val="3825796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91455"/>
            <a:ext cx="10515600" cy="1325563"/>
          </a:xfrm>
        </p:spPr>
        <p:txBody>
          <a:bodyPr>
            <a:normAutofit/>
          </a:bodyPr>
          <a:lstStyle/>
          <a:p>
            <a:r>
              <a:rPr lang="zh-CN" altLang="en-US" sz="3200" dirty="0">
                <a:latin typeface="宋体" panose="02010600030101010101" pitchFamily="2" charset="-122"/>
                <a:ea typeface="宋体" panose="02010600030101010101" pitchFamily="2" charset="-122"/>
              </a:rPr>
              <a:t>私募股权二级市场</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186072"/>
            <a:ext cx="10515600" cy="4990892"/>
          </a:xfrm>
        </p:spPr>
        <p:txBody>
          <a:bodyPr>
            <a:noAutofit/>
          </a:bodyPr>
          <a:lstStyle/>
          <a:p>
            <a:r>
              <a:rPr lang="zh-CN" altLang="en-US" sz="1800" dirty="0">
                <a:latin typeface="宋体" panose="02010600030101010101" pitchFamily="2" charset="-122"/>
                <a:ea typeface="宋体" panose="02010600030101010101" pitchFamily="2" charset="-122"/>
              </a:rPr>
              <a:t>私募股权二级市场发展历程</a:t>
            </a:r>
            <a:endParaRPr lang="en-US" altLang="zh-CN"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94863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24</a:t>
            </a:fld>
            <a:endParaRPr lang="zh-CN" altLang="en-US"/>
          </a:p>
        </p:txBody>
      </p:sp>
      <p:pic>
        <p:nvPicPr>
          <p:cNvPr id="4" name="图片 3">
            <a:extLst>
              <a:ext uri="{FF2B5EF4-FFF2-40B4-BE49-F238E27FC236}">
                <a16:creationId xmlns:a16="http://schemas.microsoft.com/office/drawing/2014/main" id="{4256EDB8-E1B8-48C2-952C-2059CE388EFC}"/>
              </a:ext>
            </a:extLst>
          </p:cNvPr>
          <p:cNvPicPr>
            <a:picLocks noChangeAspect="1"/>
          </p:cNvPicPr>
          <p:nvPr/>
        </p:nvPicPr>
        <p:blipFill>
          <a:blip r:embed="rId2"/>
          <a:stretch>
            <a:fillRect/>
          </a:stretch>
        </p:blipFill>
        <p:spPr>
          <a:xfrm>
            <a:off x="1770945" y="1769166"/>
            <a:ext cx="9274741" cy="4407798"/>
          </a:xfrm>
          <a:prstGeom prst="rect">
            <a:avLst/>
          </a:prstGeom>
        </p:spPr>
      </p:pic>
    </p:spTree>
    <p:extLst>
      <p:ext uri="{BB962C8B-B14F-4D97-AF65-F5344CB8AC3E}">
        <p14:creationId xmlns:p14="http://schemas.microsoft.com/office/powerpoint/2010/main" val="640942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91455"/>
            <a:ext cx="10515600" cy="1325563"/>
          </a:xfrm>
        </p:spPr>
        <p:txBody>
          <a:bodyPr>
            <a:normAutofit/>
          </a:bodyPr>
          <a:lstStyle/>
          <a:p>
            <a:r>
              <a:rPr lang="zh-CN" altLang="en-US" sz="3200" dirty="0">
                <a:latin typeface="宋体" panose="02010600030101010101" pitchFamily="2" charset="-122"/>
                <a:ea typeface="宋体" panose="02010600030101010101" pitchFamily="2" charset="-122"/>
              </a:rPr>
              <a:t>私募股权二级市场</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186072"/>
            <a:ext cx="10515600" cy="4990892"/>
          </a:xfrm>
        </p:spPr>
        <p:txBody>
          <a:bodyPr>
            <a:noAutofit/>
          </a:bodyPr>
          <a:lstStyle/>
          <a:p>
            <a:r>
              <a:rPr lang="zh-CN" altLang="en-US" sz="1800" dirty="0">
                <a:latin typeface="宋体" panose="02010600030101010101" pitchFamily="2" charset="-122"/>
                <a:ea typeface="宋体" panose="02010600030101010101" pitchFamily="2" charset="-122"/>
              </a:rPr>
              <a:t>私募股权二级市场为</a:t>
            </a:r>
            <a:r>
              <a:rPr lang="en-US" altLang="zh-CN" sz="1800" dirty="0">
                <a:latin typeface="宋体" panose="02010600030101010101" pitchFamily="2" charset="-122"/>
                <a:ea typeface="宋体" panose="02010600030101010101" pitchFamily="2" charset="-122"/>
              </a:rPr>
              <a:t>LP</a:t>
            </a:r>
            <a:r>
              <a:rPr lang="zh-CN" altLang="en-US" sz="1800" dirty="0">
                <a:latin typeface="宋体" panose="02010600030101010101" pitchFamily="2" charset="-122"/>
                <a:ea typeface="宋体" panose="02010600030101010101" pitchFamily="2" charset="-122"/>
              </a:rPr>
              <a:t>提供了一个转让和购买私募股权二手份额的机会</a:t>
            </a:r>
            <a:endParaRPr lang="en-US" altLang="zh-CN" sz="1800" dirty="0">
              <a:latin typeface="宋体" panose="02010600030101010101" pitchFamily="2" charset="-122"/>
              <a:ea typeface="宋体" panose="02010600030101010101" pitchFamily="2" charset="-122"/>
            </a:endParaRPr>
          </a:p>
          <a:p>
            <a:r>
              <a:rPr lang="en-US" altLang="zh-CN" sz="1800" dirty="0">
                <a:latin typeface="宋体" panose="02010600030101010101" pitchFamily="2" charset="-122"/>
                <a:ea typeface="宋体" panose="02010600030101010101" pitchFamily="2" charset="-122"/>
              </a:rPr>
              <a:t>2014-2022</a:t>
            </a:r>
            <a:r>
              <a:rPr lang="zh-CN" altLang="en-US" sz="1800" dirty="0">
                <a:latin typeface="宋体" panose="02010600030101010101" pitchFamily="2" charset="-122"/>
                <a:ea typeface="宋体" panose="02010600030101010101" pitchFamily="2" charset="-122"/>
              </a:rPr>
              <a:t>年中国股权投资基金二手份额交易规模</a:t>
            </a:r>
            <a:endParaRPr lang="en-US" altLang="zh-CN" sz="1800" dirty="0">
              <a:latin typeface="宋体" panose="02010600030101010101" pitchFamily="2" charset="-122"/>
              <a:ea typeface="宋体" panose="02010600030101010101" pitchFamily="2" charset="-122"/>
            </a:endParaRPr>
          </a:p>
          <a:p>
            <a:pPr marL="536575" indent="-271463">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交易规模逐年上升</a:t>
            </a:r>
            <a:endParaRPr lang="en-US" altLang="zh-CN" sz="1800" dirty="0">
              <a:latin typeface="宋体" panose="02010600030101010101" pitchFamily="2" charset="-122"/>
              <a:ea typeface="宋体" panose="02010600030101010101" pitchFamily="2" charset="-122"/>
            </a:endParaRPr>
          </a:p>
          <a:p>
            <a:pPr marL="536575" indent="-271463">
              <a:buFont typeface="Wingdings" panose="05000000000000000000" pitchFamily="2" charset="2"/>
              <a:buChar char="Ø"/>
            </a:pPr>
            <a:r>
              <a:rPr lang="en-US" altLang="zh-CN" sz="1800" dirty="0">
                <a:latin typeface="宋体" panose="02010600030101010101" pitchFamily="2" charset="-122"/>
                <a:ea typeface="宋体" panose="02010600030101010101" pitchFamily="2" charset="-122"/>
              </a:rPr>
              <a:t>2021</a:t>
            </a:r>
            <a:r>
              <a:rPr lang="zh-CN" altLang="en-US" sz="1800" dirty="0">
                <a:latin typeface="宋体" panose="02010600030101010101" pitchFamily="2" charset="-122"/>
                <a:ea typeface="宋体" panose="02010600030101010101" pitchFamily="2" charset="-122"/>
              </a:rPr>
              <a:t>年，北京上海二手份额试点落地</a:t>
            </a:r>
            <a:endParaRPr lang="en-US" altLang="zh-CN" sz="1800" dirty="0">
              <a:latin typeface="宋体" panose="02010600030101010101" pitchFamily="2" charset="-122"/>
              <a:ea typeface="宋体" panose="02010600030101010101" pitchFamily="2" charset="-122"/>
            </a:endParaRPr>
          </a:p>
          <a:p>
            <a:pPr marL="536575" indent="-271463">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三亚，广州，苏州，青岛等城市也在探索</a:t>
            </a:r>
            <a:endParaRPr lang="en-US" altLang="zh-CN" sz="1800" dirty="0">
              <a:latin typeface="宋体" panose="02010600030101010101" pitchFamily="2" charset="-122"/>
              <a:ea typeface="宋体" panose="02010600030101010101" pitchFamily="2" charset="-122"/>
            </a:endParaRPr>
          </a:p>
          <a:p>
            <a:pPr marL="536575" indent="-271463">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参与买卖的</a:t>
            </a:r>
            <a:r>
              <a:rPr lang="en-US" altLang="zh-CN" sz="1800" dirty="0">
                <a:latin typeface="宋体" panose="02010600030101010101" pitchFamily="2" charset="-122"/>
                <a:ea typeface="宋体" panose="02010600030101010101" pitchFamily="2" charset="-122"/>
              </a:rPr>
              <a:t>LP</a:t>
            </a:r>
            <a:r>
              <a:rPr lang="zh-CN" altLang="en-US" sz="1800" dirty="0">
                <a:latin typeface="宋体" panose="02010600030101010101" pitchFamily="2" charset="-122"/>
                <a:ea typeface="宋体" panose="02010600030101010101" pitchFamily="2" charset="-122"/>
              </a:rPr>
              <a:t>主要是非上市公司，富有的家族和个人</a:t>
            </a:r>
            <a:endParaRPr lang="en-US" altLang="zh-CN" sz="1800" dirty="0">
              <a:latin typeface="宋体" panose="02010600030101010101" pitchFamily="2" charset="-122"/>
              <a:ea typeface="宋体" panose="02010600030101010101" pitchFamily="2" charset="-122"/>
            </a:endParaRPr>
          </a:p>
          <a:p>
            <a:pPr marL="536575" indent="-271463">
              <a:buFont typeface="Wingdings" panose="05000000000000000000" pitchFamily="2" charset="2"/>
              <a:buChar char="Ø"/>
            </a:pPr>
            <a:r>
              <a:rPr lang="en-US" altLang="zh-CN" sz="1800" dirty="0">
                <a:latin typeface="宋体" panose="02010600030101010101" pitchFamily="2" charset="-122"/>
                <a:ea typeface="宋体" panose="02010600030101010101" pitchFamily="2" charset="-122"/>
              </a:rPr>
              <a:t>S</a:t>
            </a:r>
            <a:r>
              <a:rPr lang="zh-CN" altLang="en-US" sz="1800" dirty="0">
                <a:latin typeface="宋体" panose="02010600030101010101" pitchFamily="2" charset="-122"/>
                <a:ea typeface="宋体" panose="02010600030101010101" pitchFamily="2" charset="-122"/>
              </a:rPr>
              <a:t>基金发展潜力大</a:t>
            </a:r>
            <a:endParaRPr lang="en-US" altLang="zh-CN" sz="1800" dirty="0">
              <a:latin typeface="宋体" panose="02010600030101010101" pitchFamily="2" charset="-122"/>
              <a:ea typeface="宋体" panose="02010600030101010101" pitchFamily="2" charset="-122"/>
            </a:endParaRPr>
          </a:p>
          <a:p>
            <a:pPr marL="536575" indent="-271463">
              <a:buFont typeface="Wingdings" panose="05000000000000000000" pitchFamily="2" charset="2"/>
              <a:buChar char="Ø"/>
            </a:pPr>
            <a:endParaRPr lang="en-US" altLang="zh-CN"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94863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25</a:t>
            </a:fld>
            <a:endParaRPr lang="zh-CN" altLang="en-US"/>
          </a:p>
        </p:txBody>
      </p:sp>
      <p:pic>
        <p:nvPicPr>
          <p:cNvPr id="6" name="图片 5">
            <a:extLst>
              <a:ext uri="{FF2B5EF4-FFF2-40B4-BE49-F238E27FC236}">
                <a16:creationId xmlns:a16="http://schemas.microsoft.com/office/drawing/2014/main" id="{85867C19-C103-801C-8854-851126654955}"/>
              </a:ext>
            </a:extLst>
          </p:cNvPr>
          <p:cNvPicPr>
            <a:picLocks noChangeAspect="1"/>
          </p:cNvPicPr>
          <p:nvPr/>
        </p:nvPicPr>
        <p:blipFill>
          <a:blip r:embed="rId2"/>
          <a:stretch>
            <a:fillRect/>
          </a:stretch>
        </p:blipFill>
        <p:spPr>
          <a:xfrm>
            <a:off x="3294821" y="3509275"/>
            <a:ext cx="8305800" cy="2905125"/>
          </a:xfrm>
          <a:prstGeom prst="rect">
            <a:avLst/>
          </a:prstGeom>
        </p:spPr>
      </p:pic>
    </p:spTree>
    <p:extLst>
      <p:ext uri="{BB962C8B-B14F-4D97-AF65-F5344CB8AC3E}">
        <p14:creationId xmlns:p14="http://schemas.microsoft.com/office/powerpoint/2010/main" val="1685891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风险投资的功能</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560513"/>
            <a:ext cx="10515600" cy="4351338"/>
          </a:xfrm>
        </p:spPr>
        <p:txBody>
          <a:bodyPr>
            <a:normAutofit/>
          </a:bodyPr>
          <a:lstStyle/>
          <a:p>
            <a:r>
              <a:rPr lang="zh-CN" altLang="en-US" sz="1800" dirty="0">
                <a:latin typeface="宋体" panose="02010600030101010101" pitchFamily="2" charset="-122"/>
                <a:ea typeface="宋体" panose="02010600030101010101" pitchFamily="2" charset="-122"/>
              </a:rPr>
              <a:t>风险投资的基本功能就是为应用高科技成果的中小企业提供其创业和发展所必须的股权资本。</a:t>
            </a:r>
          </a:p>
          <a:p>
            <a:endParaRPr lang="en-US" altLang="zh-CN"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26</a:t>
            </a:fld>
            <a:endParaRPr lang="zh-CN" altLang="en-US"/>
          </a:p>
        </p:txBody>
      </p:sp>
      <p:grpSp>
        <p:nvGrpSpPr>
          <p:cNvPr id="6" name="组合 5">
            <a:extLst>
              <a:ext uri="{FF2B5EF4-FFF2-40B4-BE49-F238E27FC236}">
                <a16:creationId xmlns:a16="http://schemas.microsoft.com/office/drawing/2014/main" id="{1BE045C5-0A5E-4386-B936-9A248CC3431F}"/>
              </a:ext>
            </a:extLst>
          </p:cNvPr>
          <p:cNvGrpSpPr/>
          <p:nvPr/>
        </p:nvGrpSpPr>
        <p:grpSpPr>
          <a:xfrm>
            <a:off x="1131792" y="1943397"/>
            <a:ext cx="9726315" cy="1279525"/>
            <a:chOff x="1187450" y="1539875"/>
            <a:chExt cx="6694488" cy="1279525"/>
          </a:xfrm>
        </p:grpSpPr>
        <p:sp>
          <p:nvSpPr>
            <p:cNvPr id="7" name="AutoShape 55">
              <a:extLst>
                <a:ext uri="{FF2B5EF4-FFF2-40B4-BE49-F238E27FC236}">
                  <a16:creationId xmlns:a16="http://schemas.microsoft.com/office/drawing/2014/main" id="{3555589C-3C25-4C4B-8050-60F88A778934}"/>
                </a:ext>
              </a:extLst>
            </p:cNvPr>
            <p:cNvSpPr>
              <a:spLocks noChangeArrowheads="1"/>
            </p:cNvSpPr>
            <p:nvPr/>
          </p:nvSpPr>
          <p:spPr bwMode="gray">
            <a:xfrm>
              <a:off x="1235075" y="1743075"/>
              <a:ext cx="6646863" cy="1076325"/>
            </a:xfrm>
            <a:prstGeom prst="roundRect">
              <a:avLst>
                <a:gd name="adj" fmla="val 16667"/>
              </a:avLst>
            </a:prstGeom>
            <a:solidFill>
              <a:schemeClr val="accent1">
                <a:alpha val="30196"/>
              </a:schemeClr>
            </a:solidFill>
            <a:ln w="9525">
              <a:noFill/>
              <a:round/>
              <a:headEnd/>
              <a:tailEnd/>
            </a:ln>
          </p:spPr>
          <p:txBody>
            <a:bodyPr wrap="none" anchor="ctr"/>
            <a:lstStyle/>
            <a:p>
              <a:endParaRPr lang="zh-CN" altLang="en-US"/>
            </a:p>
          </p:txBody>
        </p:sp>
        <p:grpSp>
          <p:nvGrpSpPr>
            <p:cNvPr id="8" name="Group 66">
              <a:extLst>
                <a:ext uri="{FF2B5EF4-FFF2-40B4-BE49-F238E27FC236}">
                  <a16:creationId xmlns:a16="http://schemas.microsoft.com/office/drawing/2014/main" id="{3546FD3C-EFFB-4CF7-854C-B30267C801A1}"/>
                </a:ext>
              </a:extLst>
            </p:cNvPr>
            <p:cNvGrpSpPr>
              <a:grpSpLocks/>
            </p:cNvGrpSpPr>
            <p:nvPr/>
          </p:nvGrpSpPr>
          <p:grpSpPr bwMode="auto">
            <a:xfrm>
              <a:off x="1187450" y="1539875"/>
              <a:ext cx="3319463" cy="401638"/>
              <a:chOff x="720" y="1392"/>
              <a:chExt cx="4058" cy="480"/>
            </a:xfrm>
          </p:grpSpPr>
          <p:sp>
            <p:nvSpPr>
              <p:cNvPr id="11" name="AutoShape 67">
                <a:extLst>
                  <a:ext uri="{FF2B5EF4-FFF2-40B4-BE49-F238E27FC236}">
                    <a16:creationId xmlns:a16="http://schemas.microsoft.com/office/drawing/2014/main" id="{C20BB406-F55F-4821-9DA4-FC9395A76A94}"/>
                  </a:ext>
                </a:extLst>
              </p:cNvPr>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grpSp>
            <p:nvGrpSpPr>
              <p:cNvPr id="12" name="Group 68">
                <a:extLst>
                  <a:ext uri="{FF2B5EF4-FFF2-40B4-BE49-F238E27FC236}">
                    <a16:creationId xmlns:a16="http://schemas.microsoft.com/office/drawing/2014/main" id="{86CE8CF6-CB19-417E-A4D0-D48EF8599853}"/>
                  </a:ext>
                </a:extLst>
              </p:cNvPr>
              <p:cNvGrpSpPr>
                <a:grpSpLocks/>
              </p:cNvGrpSpPr>
              <p:nvPr/>
            </p:nvGrpSpPr>
            <p:grpSpPr bwMode="auto">
              <a:xfrm>
                <a:off x="730" y="1407"/>
                <a:ext cx="4041" cy="444"/>
                <a:chOff x="744" y="1407"/>
                <a:chExt cx="3986" cy="444"/>
              </a:xfrm>
            </p:grpSpPr>
            <p:sp>
              <p:nvSpPr>
                <p:cNvPr id="13" name="AutoShape 69">
                  <a:extLst>
                    <a:ext uri="{FF2B5EF4-FFF2-40B4-BE49-F238E27FC236}">
                      <a16:creationId xmlns:a16="http://schemas.microsoft.com/office/drawing/2014/main" id="{57DBD332-8498-4CBB-9E1B-A451FD64833D}"/>
                    </a:ext>
                  </a:extLst>
                </p:cNvPr>
                <p:cNvSpPr>
                  <a:spLocks noChangeArrowheads="1"/>
                </p:cNvSpPr>
                <p:nvPr/>
              </p:nvSpPr>
              <p:spPr bwMode="gray">
                <a:xfrm>
                  <a:off x="744" y="1735"/>
                  <a:ext cx="3986" cy="116"/>
                </a:xfrm>
                <a:prstGeom prst="roundRect">
                  <a:avLst>
                    <a:gd name="adj" fmla="val 50000"/>
                  </a:avLst>
                </a:prstGeom>
                <a:gradFill rotWithShape="1">
                  <a:gsLst>
                    <a:gs pos="0">
                      <a:schemeClr val="accent1">
                        <a:alpha val="0"/>
                      </a:schemeClr>
                    </a:gs>
                    <a:gs pos="100000">
                      <a:schemeClr val="accent1">
                        <a:gamma/>
                        <a:tint val="20000"/>
                        <a:invGamma/>
                      </a:schemeClr>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4" name="AutoShape 70">
                  <a:extLst>
                    <a:ext uri="{FF2B5EF4-FFF2-40B4-BE49-F238E27FC236}">
                      <a16:creationId xmlns:a16="http://schemas.microsoft.com/office/drawing/2014/main" id="{BC195337-19CD-492B-9BBC-F354B9ACD035}"/>
                    </a:ext>
                  </a:extLst>
                </p:cNvPr>
                <p:cNvSpPr>
                  <a:spLocks noChangeArrowheads="1"/>
                </p:cNvSpPr>
                <p:nvPr/>
              </p:nvSpPr>
              <p:spPr bwMode="gray">
                <a:xfrm>
                  <a:off x="744" y="1407"/>
                  <a:ext cx="3986" cy="116"/>
                </a:xfrm>
                <a:prstGeom prst="roundRect">
                  <a:avLst>
                    <a:gd name="adj" fmla="val 50000"/>
                  </a:avLst>
                </a:prstGeom>
                <a:gradFill rotWithShape="1">
                  <a:gsLst>
                    <a:gs pos="0">
                      <a:schemeClr val="accent1">
                        <a:gamma/>
                        <a:tint val="22353"/>
                        <a:invGamma/>
                      </a:schemeClr>
                    </a:gs>
                    <a:gs pos="100000">
                      <a:schemeClr val="accent1">
                        <a:alpha val="0"/>
                      </a:schemeClr>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grpSp>
        </p:grpSp>
        <p:sp>
          <p:nvSpPr>
            <p:cNvPr id="9" name="Rectangle 71">
              <a:extLst>
                <a:ext uri="{FF2B5EF4-FFF2-40B4-BE49-F238E27FC236}">
                  <a16:creationId xmlns:a16="http://schemas.microsoft.com/office/drawing/2014/main" id="{D0D15F2F-2A76-421B-8071-101BE49CB634}"/>
                </a:ext>
              </a:extLst>
            </p:cNvPr>
            <p:cNvSpPr>
              <a:spLocks noChangeArrowheads="1"/>
            </p:cNvSpPr>
            <p:nvPr/>
          </p:nvSpPr>
          <p:spPr bwMode="gray">
            <a:xfrm>
              <a:off x="1664587" y="1539875"/>
              <a:ext cx="1916813" cy="369332"/>
            </a:xfrm>
            <a:prstGeom prst="rect">
              <a:avLst/>
            </a:prstGeom>
            <a:noFill/>
            <a:ln w="9525">
              <a:noFill/>
              <a:miter lim="800000"/>
              <a:headEnd/>
              <a:tailEnd/>
            </a:ln>
          </p:spPr>
          <p:txBody>
            <a:bodyPr wrap="square">
              <a:spAutoFit/>
            </a:bodyPr>
            <a:lstStyle/>
            <a:p>
              <a:pPr>
                <a:spcBef>
                  <a:spcPct val="50000"/>
                </a:spcBef>
                <a:buClr>
                  <a:srgbClr val="1F3F5F"/>
                </a:buClr>
              </a:pPr>
              <a:r>
                <a:rPr lang="zh-CN" altLang="en-US" b="1" dirty="0">
                  <a:solidFill>
                    <a:srgbClr val="FFFFFF"/>
                  </a:solidFill>
                  <a:latin typeface="宋体" panose="02010600030101010101" pitchFamily="2" charset="-122"/>
                  <a:ea typeface="宋体" panose="02010600030101010101" pitchFamily="2" charset="-122"/>
                </a:rPr>
                <a:t>资金放大的功能</a:t>
              </a:r>
              <a:endParaRPr lang="en-US" altLang="zh-CN" b="1" dirty="0">
                <a:solidFill>
                  <a:srgbClr val="FFFFFF"/>
                </a:solidFill>
                <a:latin typeface="宋体" panose="02010600030101010101" pitchFamily="2" charset="-122"/>
                <a:ea typeface="宋体" panose="02010600030101010101" pitchFamily="2" charset="-122"/>
              </a:endParaRPr>
            </a:p>
          </p:txBody>
        </p:sp>
        <p:sp>
          <p:nvSpPr>
            <p:cNvPr id="10" name="Rectangle 74">
              <a:extLst>
                <a:ext uri="{FF2B5EF4-FFF2-40B4-BE49-F238E27FC236}">
                  <a16:creationId xmlns:a16="http://schemas.microsoft.com/office/drawing/2014/main" id="{0F77B4BE-F1B9-4CAF-8062-29B2DB7469DB}"/>
                </a:ext>
              </a:extLst>
            </p:cNvPr>
            <p:cNvSpPr>
              <a:spLocks noChangeArrowheads="1"/>
            </p:cNvSpPr>
            <p:nvPr/>
          </p:nvSpPr>
          <p:spPr bwMode="auto">
            <a:xfrm>
              <a:off x="1423988" y="1968500"/>
              <a:ext cx="6291262" cy="600934"/>
            </a:xfrm>
            <a:prstGeom prst="rect">
              <a:avLst/>
            </a:prstGeom>
            <a:noFill/>
            <a:ln w="9525">
              <a:noFill/>
              <a:miter lim="800000"/>
              <a:headEnd/>
              <a:tailEnd/>
            </a:ln>
          </p:spPr>
          <p:txBody>
            <a:bodyPr>
              <a:spAutoFit/>
            </a:bodyPr>
            <a:lstStyle/>
            <a:p>
              <a:pPr algn="l" eaLnBrk="0" hangingPunct="0"/>
              <a:r>
                <a:rPr lang="zh-CN" altLang="en-US" sz="1600" dirty="0">
                  <a:solidFill>
                    <a:srgbClr val="000000"/>
                  </a:solidFill>
                  <a:latin typeface="宋体" panose="02010600030101010101" pitchFamily="2" charset="-122"/>
                  <a:ea typeface="宋体" panose="02010600030101010101" pitchFamily="2" charset="-122"/>
                </a:rPr>
                <a:t>风险投资的“资金放大器”的功能：能够将若干投资者的分散资金聚集起来投入风险企业，通过成功的运作，获取比投入高出许多倍的收益</a:t>
              </a:r>
              <a:endParaRPr lang="en-US" altLang="zh-CN" sz="1600" dirty="0">
                <a:solidFill>
                  <a:srgbClr val="000000"/>
                </a:solidFill>
                <a:latin typeface="宋体" panose="02010600030101010101" pitchFamily="2" charset="-122"/>
                <a:ea typeface="宋体" panose="02010600030101010101" pitchFamily="2" charset="-122"/>
              </a:endParaRPr>
            </a:p>
          </p:txBody>
        </p:sp>
      </p:grpSp>
      <p:grpSp>
        <p:nvGrpSpPr>
          <p:cNvPr id="15" name="组合 14">
            <a:extLst>
              <a:ext uri="{FF2B5EF4-FFF2-40B4-BE49-F238E27FC236}">
                <a16:creationId xmlns:a16="http://schemas.microsoft.com/office/drawing/2014/main" id="{D18D85DB-DA87-41FF-B51A-C2151D1D3C0E}"/>
              </a:ext>
            </a:extLst>
          </p:cNvPr>
          <p:cNvGrpSpPr/>
          <p:nvPr/>
        </p:nvGrpSpPr>
        <p:grpSpPr>
          <a:xfrm>
            <a:off x="1115674" y="4765094"/>
            <a:ext cx="9809417" cy="1407106"/>
            <a:chOff x="1198563" y="3825875"/>
            <a:chExt cx="6726237" cy="1403350"/>
          </a:xfrm>
        </p:grpSpPr>
        <p:sp>
          <p:nvSpPr>
            <p:cNvPr id="16" name="AutoShape 54">
              <a:extLst>
                <a:ext uri="{FF2B5EF4-FFF2-40B4-BE49-F238E27FC236}">
                  <a16:creationId xmlns:a16="http://schemas.microsoft.com/office/drawing/2014/main" id="{544C3164-7D93-46B2-B31F-8F2C64C9C93E}"/>
                </a:ext>
              </a:extLst>
            </p:cNvPr>
            <p:cNvSpPr>
              <a:spLocks noChangeArrowheads="1"/>
            </p:cNvSpPr>
            <p:nvPr/>
          </p:nvSpPr>
          <p:spPr bwMode="gray">
            <a:xfrm>
              <a:off x="1235075" y="4040188"/>
              <a:ext cx="6689725" cy="1189037"/>
            </a:xfrm>
            <a:prstGeom prst="roundRect">
              <a:avLst>
                <a:gd name="adj" fmla="val 16667"/>
              </a:avLst>
            </a:prstGeom>
            <a:solidFill>
              <a:schemeClr val="hlink">
                <a:alpha val="50195"/>
              </a:schemeClr>
            </a:solidFill>
            <a:ln w="9525">
              <a:noFill/>
              <a:round/>
              <a:headEnd/>
              <a:tailEnd/>
            </a:ln>
          </p:spPr>
          <p:txBody>
            <a:bodyPr wrap="none" anchor="ctr"/>
            <a:lstStyle/>
            <a:p>
              <a:endParaRPr lang="zh-CN" altLang="en-US"/>
            </a:p>
          </p:txBody>
        </p:sp>
        <p:grpSp>
          <p:nvGrpSpPr>
            <p:cNvPr id="17" name="Group 61">
              <a:extLst>
                <a:ext uri="{FF2B5EF4-FFF2-40B4-BE49-F238E27FC236}">
                  <a16:creationId xmlns:a16="http://schemas.microsoft.com/office/drawing/2014/main" id="{AACAF014-7EBA-415B-86B6-8B5F19776F1F}"/>
                </a:ext>
              </a:extLst>
            </p:cNvPr>
            <p:cNvGrpSpPr>
              <a:grpSpLocks/>
            </p:cNvGrpSpPr>
            <p:nvPr/>
          </p:nvGrpSpPr>
          <p:grpSpPr bwMode="auto">
            <a:xfrm>
              <a:off x="1198563" y="3825876"/>
              <a:ext cx="3319462" cy="365284"/>
              <a:chOff x="720" y="1392"/>
              <a:chExt cx="4058" cy="531"/>
            </a:xfrm>
          </p:grpSpPr>
          <p:sp>
            <p:nvSpPr>
              <p:cNvPr id="20" name="AutoShape 62">
                <a:extLst>
                  <a:ext uri="{FF2B5EF4-FFF2-40B4-BE49-F238E27FC236}">
                    <a16:creationId xmlns:a16="http://schemas.microsoft.com/office/drawing/2014/main" id="{8724770E-C5BB-490E-877C-924C7F7B39F2}"/>
                  </a:ext>
                </a:extLst>
              </p:cNvPr>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grpSp>
            <p:nvGrpSpPr>
              <p:cNvPr id="21" name="Group 63">
                <a:extLst>
                  <a:ext uri="{FF2B5EF4-FFF2-40B4-BE49-F238E27FC236}">
                    <a16:creationId xmlns:a16="http://schemas.microsoft.com/office/drawing/2014/main" id="{E627FC78-B6FE-471F-BA10-B939ECDA07DF}"/>
                  </a:ext>
                </a:extLst>
              </p:cNvPr>
              <p:cNvGrpSpPr>
                <a:grpSpLocks/>
              </p:cNvGrpSpPr>
              <p:nvPr/>
            </p:nvGrpSpPr>
            <p:grpSpPr bwMode="auto">
              <a:xfrm>
                <a:off x="730" y="1408"/>
                <a:ext cx="4041" cy="515"/>
                <a:chOff x="744" y="1408"/>
                <a:chExt cx="3986" cy="515"/>
              </a:xfrm>
            </p:grpSpPr>
            <p:sp>
              <p:nvSpPr>
                <p:cNvPr id="22" name="AutoShape 64">
                  <a:extLst>
                    <a:ext uri="{FF2B5EF4-FFF2-40B4-BE49-F238E27FC236}">
                      <a16:creationId xmlns:a16="http://schemas.microsoft.com/office/drawing/2014/main" id="{FF1C8B80-6D51-41DB-819E-018595DE6947}"/>
                    </a:ext>
                  </a:extLst>
                </p:cNvPr>
                <p:cNvSpPr>
                  <a:spLocks noChangeArrowheads="1"/>
                </p:cNvSpPr>
                <p:nvPr/>
              </p:nvSpPr>
              <p:spPr bwMode="gray">
                <a:xfrm>
                  <a:off x="744" y="1736"/>
                  <a:ext cx="3986" cy="187"/>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23" name="AutoShape 65">
                  <a:extLst>
                    <a:ext uri="{FF2B5EF4-FFF2-40B4-BE49-F238E27FC236}">
                      <a16:creationId xmlns:a16="http://schemas.microsoft.com/office/drawing/2014/main" id="{E3BFEB0E-C1DF-4276-BE75-B4B557F36F13}"/>
                    </a:ext>
                  </a:extLst>
                </p:cNvPr>
                <p:cNvSpPr>
                  <a:spLocks noChangeArrowheads="1"/>
                </p:cNvSpPr>
                <p:nvPr/>
              </p:nvSpPr>
              <p:spPr bwMode="gray">
                <a:xfrm>
                  <a:off x="744" y="1408"/>
                  <a:ext cx="3986"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grpSp>
        </p:grpSp>
        <p:sp>
          <p:nvSpPr>
            <p:cNvPr id="18" name="Rectangle 73">
              <a:extLst>
                <a:ext uri="{FF2B5EF4-FFF2-40B4-BE49-F238E27FC236}">
                  <a16:creationId xmlns:a16="http://schemas.microsoft.com/office/drawing/2014/main" id="{5507160F-15D9-4D24-A08A-BAB135495CB1}"/>
                </a:ext>
              </a:extLst>
            </p:cNvPr>
            <p:cNvSpPr>
              <a:spLocks noChangeArrowheads="1"/>
            </p:cNvSpPr>
            <p:nvPr/>
          </p:nvSpPr>
          <p:spPr bwMode="gray">
            <a:xfrm>
              <a:off x="1571624" y="3825875"/>
              <a:ext cx="2009775" cy="369332"/>
            </a:xfrm>
            <a:prstGeom prst="rect">
              <a:avLst/>
            </a:prstGeom>
            <a:noFill/>
            <a:ln w="9525">
              <a:noFill/>
              <a:miter lim="800000"/>
              <a:headEnd/>
              <a:tailEnd/>
            </a:ln>
          </p:spPr>
          <p:txBody>
            <a:bodyPr wrap="square">
              <a:spAutoFit/>
            </a:bodyPr>
            <a:lstStyle/>
            <a:p>
              <a:pPr>
                <a:spcBef>
                  <a:spcPct val="50000"/>
                </a:spcBef>
                <a:buClr>
                  <a:srgbClr val="1F3F5F"/>
                </a:buClr>
              </a:pPr>
              <a:r>
                <a:rPr lang="zh-CN" altLang="en-US" b="1" dirty="0">
                  <a:solidFill>
                    <a:srgbClr val="FFFFFF"/>
                  </a:solidFill>
                  <a:latin typeface="宋体" panose="02010600030101010101" pitchFamily="2" charset="-122"/>
                  <a:ea typeface="宋体" panose="02010600030101010101" pitchFamily="2" charset="-122"/>
                </a:rPr>
                <a:t>企业孵化的功能</a:t>
              </a:r>
              <a:endParaRPr lang="en-US" altLang="zh-CN" b="1" dirty="0">
                <a:solidFill>
                  <a:srgbClr val="FFFFFF"/>
                </a:solidFill>
                <a:latin typeface="宋体" panose="02010600030101010101" pitchFamily="2" charset="-122"/>
                <a:ea typeface="宋体" panose="02010600030101010101" pitchFamily="2" charset="-122"/>
              </a:endParaRPr>
            </a:p>
          </p:txBody>
        </p:sp>
        <p:sp>
          <p:nvSpPr>
            <p:cNvPr id="19" name="Rectangle 75">
              <a:extLst>
                <a:ext uri="{FF2B5EF4-FFF2-40B4-BE49-F238E27FC236}">
                  <a16:creationId xmlns:a16="http://schemas.microsoft.com/office/drawing/2014/main" id="{9359CB2D-C629-4DAF-ACEA-4DA47C6CE176}"/>
                </a:ext>
              </a:extLst>
            </p:cNvPr>
            <p:cNvSpPr>
              <a:spLocks noChangeArrowheads="1"/>
            </p:cNvSpPr>
            <p:nvPr/>
          </p:nvSpPr>
          <p:spPr bwMode="auto">
            <a:xfrm>
              <a:off x="1429700" y="4206813"/>
              <a:ext cx="6035675" cy="599330"/>
            </a:xfrm>
            <a:prstGeom prst="rect">
              <a:avLst/>
            </a:prstGeom>
            <a:noFill/>
            <a:ln w="9525">
              <a:noFill/>
              <a:miter lim="800000"/>
              <a:headEnd/>
              <a:tailEnd/>
            </a:ln>
          </p:spPr>
          <p:txBody>
            <a:bodyPr>
              <a:spAutoFit/>
            </a:bodyPr>
            <a:lstStyle/>
            <a:p>
              <a:pPr algn="l" eaLnBrk="0" hangingPunct="0"/>
              <a:r>
                <a:rPr lang="zh-CN" altLang="en-US" sz="1600" dirty="0">
                  <a:solidFill>
                    <a:srgbClr val="000000"/>
                  </a:solidFill>
                  <a:latin typeface="宋体" panose="02010600030101010101" pitchFamily="2" charset="-122"/>
                  <a:ea typeface="宋体" panose="02010600030101010101" pitchFamily="2" charset="-122"/>
                </a:rPr>
                <a:t>风险投资的“企业孵化器”的功能：参与创业，协助经营管理，减少企业的创业风险，为企业生存创造良好的环境，使其走向成熟</a:t>
              </a:r>
              <a:endParaRPr lang="en-US" altLang="zh-CN" sz="1600" dirty="0">
                <a:solidFill>
                  <a:srgbClr val="000000"/>
                </a:solidFill>
                <a:latin typeface="宋体" panose="02010600030101010101" pitchFamily="2" charset="-122"/>
                <a:ea typeface="宋体" panose="02010600030101010101" pitchFamily="2" charset="-122"/>
              </a:endParaRPr>
            </a:p>
          </p:txBody>
        </p:sp>
      </p:grpSp>
      <p:grpSp>
        <p:nvGrpSpPr>
          <p:cNvPr id="24" name="组合 23">
            <a:extLst>
              <a:ext uri="{FF2B5EF4-FFF2-40B4-BE49-F238E27FC236}">
                <a16:creationId xmlns:a16="http://schemas.microsoft.com/office/drawing/2014/main" id="{29B85672-F5A9-44C8-9D5B-C599380238EC}"/>
              </a:ext>
            </a:extLst>
          </p:cNvPr>
          <p:cNvGrpSpPr/>
          <p:nvPr/>
        </p:nvGrpSpPr>
        <p:grpSpPr>
          <a:xfrm>
            <a:off x="1111974" y="3347530"/>
            <a:ext cx="9813118" cy="1285801"/>
            <a:chOff x="1143000" y="2825750"/>
            <a:chExt cx="6781799" cy="1285801"/>
          </a:xfrm>
        </p:grpSpPr>
        <p:sp>
          <p:nvSpPr>
            <p:cNvPr id="25" name="AutoShape 52">
              <a:extLst>
                <a:ext uri="{FF2B5EF4-FFF2-40B4-BE49-F238E27FC236}">
                  <a16:creationId xmlns:a16="http://schemas.microsoft.com/office/drawing/2014/main" id="{8475213E-DC81-4A62-AF2D-8BC087897A4E}"/>
                </a:ext>
              </a:extLst>
            </p:cNvPr>
            <p:cNvSpPr>
              <a:spLocks noChangeArrowheads="1"/>
            </p:cNvSpPr>
            <p:nvPr/>
          </p:nvSpPr>
          <p:spPr bwMode="gray">
            <a:xfrm>
              <a:off x="1262062" y="2957513"/>
              <a:ext cx="6662737" cy="1154038"/>
            </a:xfrm>
            <a:prstGeom prst="roundRect">
              <a:avLst>
                <a:gd name="adj" fmla="val 16667"/>
              </a:avLst>
            </a:prstGeom>
            <a:solidFill>
              <a:schemeClr val="accent2">
                <a:alpha val="30196"/>
              </a:schemeClr>
            </a:solidFill>
            <a:ln w="9525">
              <a:noFill/>
              <a:round/>
              <a:headEnd/>
              <a:tailEnd/>
            </a:ln>
          </p:spPr>
          <p:txBody>
            <a:bodyPr wrap="none" anchor="ctr"/>
            <a:lstStyle/>
            <a:p>
              <a:endParaRPr lang="zh-CN" altLang="en-US"/>
            </a:p>
          </p:txBody>
        </p:sp>
        <p:grpSp>
          <p:nvGrpSpPr>
            <p:cNvPr id="26" name="Group 56">
              <a:extLst>
                <a:ext uri="{FF2B5EF4-FFF2-40B4-BE49-F238E27FC236}">
                  <a16:creationId xmlns:a16="http://schemas.microsoft.com/office/drawing/2014/main" id="{BC85E3A5-A311-4D6B-A54F-BB5A54F0FD88}"/>
                </a:ext>
              </a:extLst>
            </p:cNvPr>
            <p:cNvGrpSpPr>
              <a:grpSpLocks/>
            </p:cNvGrpSpPr>
            <p:nvPr/>
          </p:nvGrpSpPr>
          <p:grpSpPr bwMode="auto">
            <a:xfrm>
              <a:off x="1143000" y="2825750"/>
              <a:ext cx="3319463" cy="401638"/>
              <a:chOff x="720" y="1392"/>
              <a:chExt cx="4058" cy="480"/>
            </a:xfrm>
          </p:grpSpPr>
          <p:sp>
            <p:nvSpPr>
              <p:cNvPr id="29" name="AutoShape 57">
                <a:extLst>
                  <a:ext uri="{FF2B5EF4-FFF2-40B4-BE49-F238E27FC236}">
                    <a16:creationId xmlns:a16="http://schemas.microsoft.com/office/drawing/2014/main" id="{E4DECA42-9769-4AF0-9DE0-9BBBA385BEC3}"/>
                  </a:ext>
                </a:extLst>
              </p:cNvPr>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grpSp>
            <p:nvGrpSpPr>
              <p:cNvPr id="30" name="Group 58">
                <a:extLst>
                  <a:ext uri="{FF2B5EF4-FFF2-40B4-BE49-F238E27FC236}">
                    <a16:creationId xmlns:a16="http://schemas.microsoft.com/office/drawing/2014/main" id="{86BDEDF5-6C82-432E-9BBB-003684623538}"/>
                  </a:ext>
                </a:extLst>
              </p:cNvPr>
              <p:cNvGrpSpPr>
                <a:grpSpLocks/>
              </p:cNvGrpSpPr>
              <p:nvPr/>
            </p:nvGrpSpPr>
            <p:grpSpPr bwMode="auto">
              <a:xfrm>
                <a:off x="730" y="1407"/>
                <a:ext cx="4041" cy="444"/>
                <a:chOff x="744" y="1407"/>
                <a:chExt cx="3986" cy="444"/>
              </a:xfrm>
            </p:grpSpPr>
            <p:sp>
              <p:nvSpPr>
                <p:cNvPr id="31" name="AutoShape 59">
                  <a:extLst>
                    <a:ext uri="{FF2B5EF4-FFF2-40B4-BE49-F238E27FC236}">
                      <a16:creationId xmlns:a16="http://schemas.microsoft.com/office/drawing/2014/main" id="{B24FB5A9-FAB6-49D4-8366-3F4395394E65}"/>
                    </a:ext>
                  </a:extLst>
                </p:cNvPr>
                <p:cNvSpPr>
                  <a:spLocks noChangeArrowheads="1"/>
                </p:cNvSpPr>
                <p:nvPr/>
              </p:nvSpPr>
              <p:spPr bwMode="gray">
                <a:xfrm>
                  <a:off x="744" y="1735"/>
                  <a:ext cx="3986" cy="116"/>
                </a:xfrm>
                <a:prstGeom prst="roundRect">
                  <a:avLst>
                    <a:gd name="adj" fmla="val 50000"/>
                  </a:avLst>
                </a:prstGeom>
                <a:gradFill rotWithShape="1">
                  <a:gsLst>
                    <a:gs pos="0">
                      <a:schemeClr val="accent2">
                        <a:alpha val="0"/>
                      </a:schemeClr>
                    </a:gs>
                    <a:gs pos="100000">
                      <a:schemeClr val="accent2">
                        <a:gamma/>
                        <a:tint val="19216"/>
                        <a:invGamma/>
                      </a:schemeClr>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32" name="AutoShape 60">
                  <a:extLst>
                    <a:ext uri="{FF2B5EF4-FFF2-40B4-BE49-F238E27FC236}">
                      <a16:creationId xmlns:a16="http://schemas.microsoft.com/office/drawing/2014/main" id="{DE692FD6-7505-4120-A2D9-899502DA8E36}"/>
                    </a:ext>
                  </a:extLst>
                </p:cNvPr>
                <p:cNvSpPr>
                  <a:spLocks noChangeArrowheads="1"/>
                </p:cNvSpPr>
                <p:nvPr/>
              </p:nvSpPr>
              <p:spPr bwMode="gray">
                <a:xfrm>
                  <a:off x="744" y="1407"/>
                  <a:ext cx="3986" cy="116"/>
                </a:xfrm>
                <a:prstGeom prst="roundRect">
                  <a:avLst>
                    <a:gd name="adj" fmla="val 50000"/>
                  </a:avLst>
                </a:prstGeom>
                <a:gradFill rotWithShape="1">
                  <a:gsLst>
                    <a:gs pos="0">
                      <a:schemeClr val="accent2">
                        <a:gamma/>
                        <a:tint val="15686"/>
                        <a:invGamma/>
                      </a:schemeClr>
                    </a:gs>
                    <a:gs pos="100000">
                      <a:schemeClr val="accent2">
                        <a:alpha val="0"/>
                      </a:schemeClr>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grpSp>
        </p:grpSp>
        <p:sp>
          <p:nvSpPr>
            <p:cNvPr id="27" name="Rectangle 72">
              <a:extLst>
                <a:ext uri="{FF2B5EF4-FFF2-40B4-BE49-F238E27FC236}">
                  <a16:creationId xmlns:a16="http://schemas.microsoft.com/office/drawing/2014/main" id="{09190DD8-D3D5-4A81-A9DF-4B9FC6F05311}"/>
                </a:ext>
              </a:extLst>
            </p:cNvPr>
            <p:cNvSpPr>
              <a:spLocks noChangeArrowheads="1"/>
            </p:cNvSpPr>
            <p:nvPr/>
          </p:nvSpPr>
          <p:spPr bwMode="gray">
            <a:xfrm>
              <a:off x="1617662" y="2852738"/>
              <a:ext cx="2039938" cy="369332"/>
            </a:xfrm>
            <a:prstGeom prst="rect">
              <a:avLst/>
            </a:prstGeom>
            <a:noFill/>
            <a:ln w="9525">
              <a:noFill/>
              <a:miter lim="800000"/>
              <a:headEnd/>
              <a:tailEnd/>
            </a:ln>
          </p:spPr>
          <p:txBody>
            <a:bodyPr wrap="square">
              <a:spAutoFit/>
            </a:bodyPr>
            <a:lstStyle/>
            <a:p>
              <a:pPr>
                <a:spcBef>
                  <a:spcPct val="50000"/>
                </a:spcBef>
                <a:buClr>
                  <a:srgbClr val="1F3F5F"/>
                </a:buClr>
              </a:pPr>
              <a:r>
                <a:rPr lang="zh-CN" altLang="en-US" b="1" dirty="0">
                  <a:solidFill>
                    <a:srgbClr val="FFFFFF"/>
                  </a:solidFill>
                  <a:latin typeface="宋体" panose="02010600030101010101" pitchFamily="2" charset="-122"/>
                  <a:ea typeface="宋体" panose="02010600030101010101" pitchFamily="2" charset="-122"/>
                </a:rPr>
                <a:t>分散风险的功能</a:t>
              </a:r>
              <a:endParaRPr lang="en-US" altLang="zh-CN" b="1" dirty="0">
                <a:solidFill>
                  <a:srgbClr val="FFFFFF"/>
                </a:solidFill>
                <a:latin typeface="宋体" panose="02010600030101010101" pitchFamily="2" charset="-122"/>
                <a:ea typeface="宋体" panose="02010600030101010101" pitchFamily="2" charset="-122"/>
              </a:endParaRPr>
            </a:p>
          </p:txBody>
        </p:sp>
        <p:sp>
          <p:nvSpPr>
            <p:cNvPr id="28" name="Rectangle 77">
              <a:extLst>
                <a:ext uri="{FF2B5EF4-FFF2-40B4-BE49-F238E27FC236}">
                  <a16:creationId xmlns:a16="http://schemas.microsoft.com/office/drawing/2014/main" id="{87BEFABF-0D67-4F2B-9EF1-AD8517160428}"/>
                </a:ext>
              </a:extLst>
            </p:cNvPr>
            <p:cNvSpPr>
              <a:spLocks noChangeArrowheads="1"/>
            </p:cNvSpPr>
            <p:nvPr/>
          </p:nvSpPr>
          <p:spPr bwMode="auto">
            <a:xfrm>
              <a:off x="1412875" y="3206688"/>
              <a:ext cx="6172200" cy="600934"/>
            </a:xfrm>
            <a:prstGeom prst="rect">
              <a:avLst/>
            </a:prstGeom>
            <a:noFill/>
            <a:ln w="9525">
              <a:noFill/>
              <a:miter lim="800000"/>
              <a:headEnd/>
              <a:tailEnd/>
            </a:ln>
          </p:spPr>
          <p:txBody>
            <a:bodyPr>
              <a:spAutoFit/>
            </a:bodyPr>
            <a:lstStyle/>
            <a:p>
              <a:pPr algn="l" eaLnBrk="0" hangingPunct="0"/>
              <a:r>
                <a:rPr lang="zh-CN" altLang="en-US" sz="1600" dirty="0">
                  <a:solidFill>
                    <a:srgbClr val="000000"/>
                  </a:solidFill>
                  <a:latin typeface="宋体" panose="02010600030101010101" pitchFamily="2" charset="-122"/>
                  <a:ea typeface="宋体" panose="02010600030101010101" pitchFamily="2" charset="-122"/>
                </a:rPr>
                <a:t>风险投资的“风险调节器”的功能：资金分散，降低单位投资主体的风险承担强度；通过风险调节手段，均衡投资项目，降低经营管理风险</a:t>
              </a:r>
              <a:endParaRPr lang="en-US" altLang="zh-CN" sz="1600" dirty="0">
                <a:solidFill>
                  <a:srgbClr val="000000"/>
                </a:solidFill>
                <a:latin typeface="宋体" panose="02010600030101010101" pitchFamily="2" charset="-122"/>
                <a:ea typeface="宋体" panose="02010600030101010101" pitchFamily="2" charset="-122"/>
              </a:endParaRPr>
            </a:p>
          </p:txBody>
        </p:sp>
      </p:grpSp>
    </p:spTree>
    <p:extLst>
      <p:ext uri="{BB962C8B-B14F-4D97-AF65-F5344CB8AC3E}">
        <p14:creationId xmlns:p14="http://schemas.microsoft.com/office/powerpoint/2010/main" val="1945547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投资银行在风险投资不同阶段的角色</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p:txBody>
          <a:bodyPr>
            <a:normAutofit/>
          </a:bodyPr>
          <a:lstStyle/>
          <a:p>
            <a:pPr>
              <a:lnSpc>
                <a:spcPct val="120000"/>
              </a:lnSpc>
            </a:pPr>
            <a:r>
              <a:rPr lang="zh-CN" altLang="en-US" sz="2000" dirty="0">
                <a:latin typeface="宋体" panose="02010600030101010101" pitchFamily="2" charset="-122"/>
                <a:ea typeface="宋体" panose="02010600030101010101" pitchFamily="2" charset="-122"/>
              </a:rPr>
              <a:t>早期</a:t>
            </a:r>
            <a:endParaRPr lang="en-US" altLang="zh-CN" sz="2000" dirty="0">
              <a:latin typeface="宋体" panose="02010600030101010101" pitchFamily="2" charset="-122"/>
              <a:ea typeface="宋体" panose="02010600030101010101" pitchFamily="2" charset="-122"/>
            </a:endParaRPr>
          </a:p>
          <a:p>
            <a:pPr marL="269875" indent="0">
              <a:lnSpc>
                <a:spcPct val="120000"/>
              </a:lnSpc>
              <a:buNone/>
            </a:pPr>
            <a:r>
              <a:rPr lang="zh-CN" altLang="zh-CN" sz="2000" dirty="0">
                <a:latin typeface="宋体" panose="02010600030101010101" pitchFamily="2" charset="-122"/>
                <a:ea typeface="宋体" panose="02010600030101010101" pitchFamily="2" charset="-122"/>
              </a:rPr>
              <a:t>投资银行可以作为风险投资者直接投资于风险企业，或者作为中介为风险企业寻找合适的风险投资人</a:t>
            </a:r>
            <a:endParaRPr lang="en-US" altLang="zh-CN" sz="2000" dirty="0">
              <a:latin typeface="宋体" panose="02010600030101010101" pitchFamily="2" charset="-122"/>
              <a:ea typeface="宋体" panose="02010600030101010101" pitchFamily="2" charset="-122"/>
            </a:endParaRPr>
          </a:p>
          <a:p>
            <a:pPr>
              <a:lnSpc>
                <a:spcPct val="120000"/>
              </a:lnSpc>
            </a:pPr>
            <a:r>
              <a:rPr lang="zh-CN" altLang="zh-CN" sz="2000" dirty="0">
                <a:latin typeface="宋体" panose="02010600030101010101" pitchFamily="2" charset="-122"/>
                <a:ea typeface="宋体" panose="02010600030101010101" pitchFamily="2" charset="-122"/>
              </a:rPr>
              <a:t>快速成长</a:t>
            </a:r>
            <a:r>
              <a:rPr lang="zh-CN" altLang="en-US" sz="2000" dirty="0">
                <a:latin typeface="宋体" panose="02010600030101010101" pitchFamily="2" charset="-122"/>
                <a:ea typeface="宋体" panose="02010600030101010101" pitchFamily="2" charset="-122"/>
              </a:rPr>
              <a:t>时期</a:t>
            </a:r>
            <a:endParaRPr lang="en-US" altLang="zh-CN" sz="2000" dirty="0">
              <a:latin typeface="宋体" panose="02010600030101010101" pitchFamily="2" charset="-122"/>
              <a:ea typeface="宋体" panose="02010600030101010101" pitchFamily="2" charset="-122"/>
            </a:endParaRPr>
          </a:p>
          <a:p>
            <a:pPr marL="269875" indent="0">
              <a:lnSpc>
                <a:spcPct val="120000"/>
              </a:lnSpc>
              <a:buNone/>
            </a:pPr>
            <a:r>
              <a:rPr lang="zh-CN" altLang="zh-CN" sz="2000" dirty="0">
                <a:latin typeface="宋体" panose="02010600030101010101" pitchFamily="2" charset="-122"/>
                <a:ea typeface="宋体" panose="02010600030101010101" pitchFamily="2" charset="-122"/>
              </a:rPr>
              <a:t>投资银行可以追加投资或者为风险企业寻找合适的私募投资人</a:t>
            </a:r>
            <a:endParaRPr lang="en-US" altLang="zh-CN" sz="2000" dirty="0">
              <a:latin typeface="宋体" panose="02010600030101010101" pitchFamily="2" charset="-122"/>
              <a:ea typeface="宋体" panose="02010600030101010101" pitchFamily="2" charset="-122"/>
            </a:endParaRPr>
          </a:p>
          <a:p>
            <a:pPr>
              <a:lnSpc>
                <a:spcPct val="120000"/>
              </a:lnSpc>
            </a:pPr>
            <a:r>
              <a:rPr lang="zh-CN" altLang="zh-CN" sz="2000" dirty="0">
                <a:latin typeface="宋体" panose="02010600030101010101" pitchFamily="2" charset="-122"/>
                <a:ea typeface="宋体" panose="02010600030101010101" pitchFamily="2" charset="-122"/>
              </a:rPr>
              <a:t>较为成熟时</a:t>
            </a:r>
            <a:endParaRPr lang="en-US" altLang="zh-CN" sz="2000" dirty="0">
              <a:latin typeface="宋体" panose="02010600030101010101" pitchFamily="2" charset="-122"/>
              <a:ea typeface="宋体" panose="02010600030101010101" pitchFamily="2" charset="-122"/>
            </a:endParaRPr>
          </a:p>
          <a:p>
            <a:pPr marL="269875" indent="0">
              <a:lnSpc>
                <a:spcPct val="120000"/>
              </a:lnSpc>
              <a:buNone/>
            </a:pPr>
            <a:r>
              <a:rPr lang="zh-CN" altLang="zh-CN" sz="2000" dirty="0">
                <a:latin typeface="宋体" panose="02010600030101010101" pitchFamily="2" charset="-122"/>
                <a:ea typeface="宋体" panose="02010600030101010101" pitchFamily="2" charset="-122"/>
              </a:rPr>
              <a:t>投资银行可以作为并购顾问参与其风险企业的并购</a:t>
            </a:r>
            <a:endParaRPr lang="en-US" altLang="zh-CN" sz="2000" dirty="0">
              <a:latin typeface="宋体" panose="02010600030101010101" pitchFamily="2" charset="-122"/>
              <a:ea typeface="宋体" panose="02010600030101010101" pitchFamily="2" charset="-122"/>
            </a:endParaRPr>
          </a:p>
          <a:p>
            <a:pPr>
              <a:lnSpc>
                <a:spcPct val="120000"/>
              </a:lnSpc>
            </a:pPr>
            <a:r>
              <a:rPr lang="zh-CN" altLang="en-US" sz="2000" dirty="0">
                <a:latin typeface="宋体" panose="02010600030101010101" pitchFamily="2" charset="-122"/>
                <a:ea typeface="宋体" panose="02010600030101010101" pitchFamily="2" charset="-122"/>
              </a:rPr>
              <a:t>成熟时</a:t>
            </a:r>
            <a:endParaRPr lang="en-US" altLang="zh-CN" sz="2000" dirty="0">
              <a:latin typeface="宋体" panose="02010600030101010101" pitchFamily="2" charset="-122"/>
              <a:ea typeface="宋体" panose="02010600030101010101" pitchFamily="2" charset="-122"/>
            </a:endParaRPr>
          </a:p>
          <a:p>
            <a:pPr marL="269875" indent="0">
              <a:lnSpc>
                <a:spcPct val="120000"/>
              </a:lnSpc>
              <a:buNone/>
            </a:pPr>
            <a:r>
              <a:rPr lang="zh-CN" altLang="zh-CN" sz="2000" dirty="0">
                <a:latin typeface="宋体" panose="02010600030101010101" pitchFamily="2" charset="-122"/>
                <a:ea typeface="宋体" panose="02010600030101010101" pitchFamily="2" charset="-122"/>
              </a:rPr>
              <a:t>投资银行可以帮助成熟企业上市</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27</a:t>
            </a:fld>
            <a:endParaRPr lang="zh-CN" altLang="en-US"/>
          </a:p>
        </p:txBody>
      </p:sp>
    </p:spTree>
    <p:extLst>
      <p:ext uri="{BB962C8B-B14F-4D97-AF65-F5344CB8AC3E}">
        <p14:creationId xmlns:p14="http://schemas.microsoft.com/office/powerpoint/2010/main" val="35018508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24D5DA-ABF3-FD98-804C-545BCB1C98A8}"/>
              </a:ext>
            </a:extLst>
          </p:cNvPr>
          <p:cNvSpPr>
            <a:spLocks noGrp="1"/>
          </p:cNvSpPr>
          <p:nvPr>
            <p:ph type="title"/>
          </p:nvPr>
        </p:nvSpPr>
        <p:spPr>
          <a:xfrm>
            <a:off x="838200" y="365126"/>
            <a:ext cx="10397836" cy="445366"/>
          </a:xfrm>
        </p:spPr>
        <p:txBody>
          <a:bodyPr>
            <a:noAutofit/>
          </a:bodyPr>
          <a:lstStyle/>
          <a:p>
            <a:r>
              <a:rPr lang="en-US" altLang="zh-CN" sz="3200" dirty="0">
                <a:latin typeface="宋体" panose="02010600030101010101" pitchFamily="2" charset="-122"/>
                <a:ea typeface="宋体" panose="02010600030101010101" pitchFamily="2" charset="-122"/>
              </a:rPr>
              <a:t>2023VC/PE</a:t>
            </a:r>
            <a:r>
              <a:rPr lang="zh-CN" altLang="en-US" sz="3200" dirty="0">
                <a:latin typeface="宋体" panose="02010600030101010101" pitchFamily="2" charset="-122"/>
                <a:ea typeface="宋体" panose="02010600030101010101" pitchFamily="2" charset="-122"/>
              </a:rPr>
              <a:t>大额投资案例</a:t>
            </a:r>
          </a:p>
        </p:txBody>
      </p:sp>
      <p:sp>
        <p:nvSpPr>
          <p:cNvPr id="4" name="灯片编号占位符 3">
            <a:extLst>
              <a:ext uri="{FF2B5EF4-FFF2-40B4-BE49-F238E27FC236}">
                <a16:creationId xmlns:a16="http://schemas.microsoft.com/office/drawing/2014/main" id="{2D1543D7-891A-988D-D346-EDBD0BD48909}"/>
              </a:ext>
            </a:extLst>
          </p:cNvPr>
          <p:cNvSpPr>
            <a:spLocks noGrp="1"/>
          </p:cNvSpPr>
          <p:nvPr>
            <p:ph type="sldNum" sz="quarter" idx="12"/>
          </p:nvPr>
        </p:nvSpPr>
        <p:spPr/>
        <p:txBody>
          <a:bodyPr/>
          <a:lstStyle/>
          <a:p>
            <a:fld id="{D59A92B6-63D0-4749-8E4E-E12FD465A899}" type="slidenum">
              <a:rPr lang="zh-CN" altLang="en-US" smtClean="0"/>
              <a:t>28</a:t>
            </a:fld>
            <a:endParaRPr lang="zh-CN" altLang="en-US"/>
          </a:p>
        </p:txBody>
      </p:sp>
      <p:pic>
        <p:nvPicPr>
          <p:cNvPr id="6" name="图片 5">
            <a:extLst>
              <a:ext uri="{FF2B5EF4-FFF2-40B4-BE49-F238E27FC236}">
                <a16:creationId xmlns:a16="http://schemas.microsoft.com/office/drawing/2014/main" id="{D7F41E04-94BB-17A9-4228-1185D3F368B8}"/>
              </a:ext>
            </a:extLst>
          </p:cNvPr>
          <p:cNvPicPr>
            <a:picLocks noChangeAspect="1"/>
          </p:cNvPicPr>
          <p:nvPr/>
        </p:nvPicPr>
        <p:blipFill>
          <a:blip r:embed="rId2"/>
          <a:stretch>
            <a:fillRect/>
          </a:stretch>
        </p:blipFill>
        <p:spPr>
          <a:xfrm>
            <a:off x="540067" y="1022350"/>
            <a:ext cx="10868025" cy="5334000"/>
          </a:xfrm>
          <a:prstGeom prst="rect">
            <a:avLst/>
          </a:prstGeom>
        </p:spPr>
      </p:pic>
    </p:spTree>
    <p:extLst>
      <p:ext uri="{BB962C8B-B14F-4D97-AF65-F5344CB8AC3E}">
        <p14:creationId xmlns:p14="http://schemas.microsoft.com/office/powerpoint/2010/main" val="27101276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24D5DA-ABF3-FD98-804C-545BCB1C98A8}"/>
              </a:ext>
            </a:extLst>
          </p:cNvPr>
          <p:cNvSpPr>
            <a:spLocks noGrp="1"/>
          </p:cNvSpPr>
          <p:nvPr>
            <p:ph type="title"/>
          </p:nvPr>
        </p:nvSpPr>
        <p:spPr>
          <a:xfrm>
            <a:off x="838200" y="365126"/>
            <a:ext cx="10397836" cy="445366"/>
          </a:xfrm>
        </p:spPr>
        <p:txBody>
          <a:bodyPr>
            <a:noAutofit/>
          </a:bodyPr>
          <a:lstStyle/>
          <a:p>
            <a:r>
              <a:rPr lang="en-US" altLang="zh-CN" sz="3200" dirty="0">
                <a:latin typeface="宋体" panose="02010600030101010101" pitchFamily="2" charset="-122"/>
                <a:ea typeface="宋体" panose="02010600030101010101" pitchFamily="2" charset="-122"/>
              </a:rPr>
              <a:t>2023VC/PE</a:t>
            </a:r>
            <a:r>
              <a:rPr lang="zh-CN" altLang="en-US" sz="3200" dirty="0">
                <a:latin typeface="宋体" panose="02010600030101010101" pitchFamily="2" charset="-122"/>
                <a:ea typeface="宋体" panose="02010600030101010101" pitchFamily="2" charset="-122"/>
              </a:rPr>
              <a:t>大额投资案例</a:t>
            </a:r>
          </a:p>
        </p:txBody>
      </p:sp>
      <p:sp>
        <p:nvSpPr>
          <p:cNvPr id="4" name="灯片编号占位符 3">
            <a:extLst>
              <a:ext uri="{FF2B5EF4-FFF2-40B4-BE49-F238E27FC236}">
                <a16:creationId xmlns:a16="http://schemas.microsoft.com/office/drawing/2014/main" id="{2D1543D7-891A-988D-D346-EDBD0BD48909}"/>
              </a:ext>
            </a:extLst>
          </p:cNvPr>
          <p:cNvSpPr>
            <a:spLocks noGrp="1"/>
          </p:cNvSpPr>
          <p:nvPr>
            <p:ph type="sldNum" sz="quarter" idx="12"/>
          </p:nvPr>
        </p:nvSpPr>
        <p:spPr/>
        <p:txBody>
          <a:bodyPr/>
          <a:lstStyle/>
          <a:p>
            <a:fld id="{D59A92B6-63D0-4749-8E4E-E12FD465A899}" type="slidenum">
              <a:rPr lang="zh-CN" altLang="en-US" smtClean="0"/>
              <a:t>29</a:t>
            </a:fld>
            <a:endParaRPr lang="zh-CN" altLang="en-US"/>
          </a:p>
        </p:txBody>
      </p:sp>
      <p:pic>
        <p:nvPicPr>
          <p:cNvPr id="5" name="图片 4">
            <a:extLst>
              <a:ext uri="{FF2B5EF4-FFF2-40B4-BE49-F238E27FC236}">
                <a16:creationId xmlns:a16="http://schemas.microsoft.com/office/drawing/2014/main" id="{69AC69AD-624E-75E5-A671-CAE13C3F8B04}"/>
              </a:ext>
            </a:extLst>
          </p:cNvPr>
          <p:cNvPicPr>
            <a:picLocks noChangeAspect="1"/>
          </p:cNvPicPr>
          <p:nvPr/>
        </p:nvPicPr>
        <p:blipFill>
          <a:blip r:embed="rId2"/>
          <a:stretch>
            <a:fillRect/>
          </a:stretch>
        </p:blipFill>
        <p:spPr>
          <a:xfrm>
            <a:off x="504825" y="1044681"/>
            <a:ext cx="10848975" cy="5229225"/>
          </a:xfrm>
          <a:prstGeom prst="rect">
            <a:avLst/>
          </a:prstGeom>
        </p:spPr>
      </p:pic>
    </p:spTree>
    <p:extLst>
      <p:ext uri="{BB962C8B-B14F-4D97-AF65-F5344CB8AC3E}">
        <p14:creationId xmlns:p14="http://schemas.microsoft.com/office/powerpoint/2010/main" val="1043601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企业成长路径</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p:txBody>
          <a:bodyPr>
            <a:normAutofit/>
          </a:bodyPr>
          <a:lstStyle/>
          <a:p>
            <a:pPr>
              <a:lnSpc>
                <a:spcPct val="100000"/>
              </a:lnSpc>
            </a:pPr>
            <a:r>
              <a:rPr lang="zh-CN" altLang="en-US" sz="2000" dirty="0">
                <a:latin typeface="宋体" panose="02010600030101010101" pitchFamily="2" charset="-122"/>
                <a:ea typeface="宋体" panose="02010600030101010101" pitchFamily="2" charset="-122"/>
              </a:rPr>
              <a:t>企业规模不断增加，股权不断稀释</a:t>
            </a:r>
            <a:endParaRPr lang="en-US" altLang="zh-CN" sz="2000" dirty="0">
              <a:latin typeface="宋体" panose="02010600030101010101" pitchFamily="2" charset="-122"/>
              <a:ea typeface="宋体" panose="02010600030101010101" pitchFamily="2" charset="-122"/>
            </a:endParaRPr>
          </a:p>
          <a:p>
            <a:pPr marL="0" indent="0">
              <a:lnSpc>
                <a:spcPct val="100000"/>
              </a:lnSpc>
              <a:buNone/>
            </a:pPr>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3</a:t>
            </a:fld>
            <a:endParaRPr lang="zh-CN" altLang="en-US"/>
          </a:p>
        </p:txBody>
      </p:sp>
      <p:graphicFrame>
        <p:nvGraphicFramePr>
          <p:cNvPr id="6" name="图示 5">
            <a:extLst>
              <a:ext uri="{FF2B5EF4-FFF2-40B4-BE49-F238E27FC236}">
                <a16:creationId xmlns:a16="http://schemas.microsoft.com/office/drawing/2014/main" id="{CED46301-E638-4242-A63D-F44E9D825019}"/>
              </a:ext>
            </a:extLst>
          </p:cNvPr>
          <p:cNvGraphicFramePr/>
          <p:nvPr/>
        </p:nvGraphicFramePr>
        <p:xfrm>
          <a:off x="1552090" y="1900929"/>
          <a:ext cx="8632205" cy="4579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0317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9906000" cy="209838"/>
          </a:xfrm>
        </p:spPr>
        <p:txBody>
          <a:bodyPr>
            <a:normAutofit fontScale="90000"/>
          </a:bodyPr>
          <a:lstStyle/>
          <a:p>
            <a:r>
              <a:rPr lang="en-US" altLang="zh-CN" sz="3200" dirty="0">
                <a:latin typeface="宋体" panose="02010600030101010101" pitchFamily="2" charset="-122"/>
                <a:ea typeface="宋体" panose="02010600030101010101" pitchFamily="2" charset="-122"/>
              </a:rPr>
              <a:t>2023</a:t>
            </a:r>
            <a:r>
              <a:rPr lang="zh-CN" altLang="en-US" sz="3200" dirty="0">
                <a:latin typeface="宋体" panose="02010600030101010101" pitchFamily="2" charset="-122"/>
                <a:ea typeface="宋体" panose="02010600030101010101" pitchFamily="2" charset="-122"/>
              </a:rPr>
              <a:t>中国股权投资市场投资行业和地域分布</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778164"/>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30</a:t>
            </a:fld>
            <a:endParaRPr lang="zh-CN" altLang="en-US"/>
          </a:p>
        </p:txBody>
      </p:sp>
      <p:pic>
        <p:nvPicPr>
          <p:cNvPr id="7" name="图片 6">
            <a:extLst>
              <a:ext uri="{FF2B5EF4-FFF2-40B4-BE49-F238E27FC236}">
                <a16:creationId xmlns:a16="http://schemas.microsoft.com/office/drawing/2014/main" id="{CC856E31-1817-B70F-5D9D-64D762845F37}"/>
              </a:ext>
            </a:extLst>
          </p:cNvPr>
          <p:cNvPicPr>
            <a:picLocks noChangeAspect="1"/>
          </p:cNvPicPr>
          <p:nvPr/>
        </p:nvPicPr>
        <p:blipFill>
          <a:blip r:embed="rId2"/>
          <a:stretch>
            <a:fillRect/>
          </a:stretch>
        </p:blipFill>
        <p:spPr>
          <a:xfrm>
            <a:off x="85726" y="981365"/>
            <a:ext cx="5162550" cy="5448300"/>
          </a:xfrm>
          <a:prstGeom prst="rect">
            <a:avLst/>
          </a:prstGeom>
        </p:spPr>
      </p:pic>
      <p:pic>
        <p:nvPicPr>
          <p:cNvPr id="10" name="图片 9">
            <a:extLst>
              <a:ext uri="{FF2B5EF4-FFF2-40B4-BE49-F238E27FC236}">
                <a16:creationId xmlns:a16="http://schemas.microsoft.com/office/drawing/2014/main" id="{53B404DA-2C4C-A473-ABB0-577DADA72304}"/>
              </a:ext>
            </a:extLst>
          </p:cNvPr>
          <p:cNvPicPr>
            <a:picLocks noChangeAspect="1"/>
          </p:cNvPicPr>
          <p:nvPr/>
        </p:nvPicPr>
        <p:blipFill>
          <a:blip r:embed="rId3"/>
          <a:stretch>
            <a:fillRect/>
          </a:stretch>
        </p:blipFill>
        <p:spPr>
          <a:xfrm>
            <a:off x="5670339" y="895640"/>
            <a:ext cx="6229350" cy="5534025"/>
          </a:xfrm>
          <a:prstGeom prst="rect">
            <a:avLst/>
          </a:prstGeom>
        </p:spPr>
      </p:pic>
    </p:spTree>
    <p:extLst>
      <p:ext uri="{BB962C8B-B14F-4D97-AF65-F5344CB8AC3E}">
        <p14:creationId xmlns:p14="http://schemas.microsoft.com/office/powerpoint/2010/main" val="370816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en-US" altLang="zh-CN" sz="3200" dirty="0">
                <a:latin typeface="宋体" panose="02010600030101010101" pitchFamily="2" charset="-122"/>
                <a:ea typeface="宋体" panose="02010600030101010101" pitchFamily="2" charset="-122"/>
              </a:rPr>
              <a:t>VC/PE</a:t>
            </a:r>
            <a:r>
              <a:rPr lang="zh-CN" altLang="en-US" sz="3200" dirty="0">
                <a:latin typeface="宋体" panose="02010600030101010101" pitchFamily="2" charset="-122"/>
                <a:ea typeface="宋体" panose="02010600030101010101" pitchFamily="2" charset="-122"/>
              </a:rPr>
              <a:t>的运作流程</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4</a:t>
            </a:fld>
            <a:endParaRPr lang="zh-CN" altLang="en-US"/>
          </a:p>
        </p:txBody>
      </p:sp>
      <p:graphicFrame>
        <p:nvGraphicFramePr>
          <p:cNvPr id="8" name="图示 7">
            <a:extLst>
              <a:ext uri="{FF2B5EF4-FFF2-40B4-BE49-F238E27FC236}">
                <a16:creationId xmlns:a16="http://schemas.microsoft.com/office/drawing/2014/main" id="{F9075419-3437-470D-9A7B-D068BBCF7A12}"/>
              </a:ext>
            </a:extLst>
          </p:cNvPr>
          <p:cNvGraphicFramePr/>
          <p:nvPr/>
        </p:nvGraphicFramePr>
        <p:xfrm>
          <a:off x="1636644" y="1590260"/>
          <a:ext cx="8898834" cy="46581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2389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如何选择项目？ （人还是创意）</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497497"/>
            <a:ext cx="10515600" cy="4679466"/>
          </a:xfrm>
        </p:spPr>
        <p:txBody>
          <a:bodyPr>
            <a:normAutofit/>
          </a:bodyPr>
          <a:lstStyle/>
          <a:p>
            <a:r>
              <a:rPr lang="zh-CN" altLang="en-US" sz="1800" dirty="0">
                <a:latin typeface="宋体" panose="02010600030101010101" pitchFamily="2" charset="-122"/>
                <a:ea typeface="宋体" panose="02010600030101010101" pitchFamily="2" charset="-122"/>
              </a:rPr>
              <a:t>决定投资的因素有哪些？</a:t>
            </a:r>
            <a:endParaRPr lang="en-US" altLang="zh-CN" sz="1800" dirty="0">
              <a:latin typeface="宋体" panose="02010600030101010101" pitchFamily="2" charset="-122"/>
              <a:ea typeface="宋体" panose="02010600030101010101" pitchFamily="2" charset="-122"/>
            </a:endParaRPr>
          </a:p>
          <a:p>
            <a:pPr marL="536575" indent="-271463">
              <a:buFont typeface="Wingdings" panose="05000000000000000000" pitchFamily="2" charset="2"/>
              <a:buChar char="Ø"/>
            </a:pPr>
            <a:r>
              <a:rPr lang="en-US" altLang="zh-CN" sz="1800" dirty="0" err="1">
                <a:latin typeface="宋体" panose="02010600030101010101" pitchFamily="2" charset="-122"/>
                <a:ea typeface="宋体" panose="02010600030101010101" pitchFamily="2" charset="-122"/>
              </a:rPr>
              <a:t>Tyebjee</a:t>
            </a:r>
            <a:r>
              <a:rPr lang="en-US" altLang="zh-CN" sz="1800" dirty="0">
                <a:latin typeface="宋体" panose="02010600030101010101" pitchFamily="2" charset="-122"/>
                <a:ea typeface="宋体" panose="02010600030101010101" pitchFamily="2" charset="-122"/>
              </a:rPr>
              <a:t> and Bruno (1984): 41 venture capitalists, 90 deals;</a:t>
            </a:r>
            <a:r>
              <a:rPr lang="zh-CN" altLang="en-US" sz="1800" dirty="0">
                <a:latin typeface="宋体" panose="02010600030101010101" pitchFamily="2" charset="-122"/>
                <a:ea typeface="宋体" panose="02010600030101010101" pitchFamily="2" charset="-122"/>
              </a:rPr>
              <a:t> </a:t>
            </a:r>
            <a:r>
              <a:rPr lang="en-US" altLang="zh-CN" sz="1800" dirty="0">
                <a:latin typeface="宋体" panose="02010600030101010101" pitchFamily="2" charset="-122"/>
                <a:ea typeface="宋体" panose="02010600030101010101" pitchFamily="2" charset="-122"/>
              </a:rPr>
              <a:t>23 indicators, 5 dimensions</a:t>
            </a:r>
          </a:p>
          <a:p>
            <a:pPr marL="893763" indent="-357188">
              <a:buFontTx/>
              <a:buChar char="-"/>
            </a:pPr>
            <a:r>
              <a:rPr lang="zh-CN" altLang="en-US" sz="1800" dirty="0">
                <a:solidFill>
                  <a:srgbClr val="FF0000"/>
                </a:solidFill>
                <a:latin typeface="宋体" panose="02010600030101010101" pitchFamily="2" charset="-122"/>
                <a:ea typeface="宋体" panose="02010600030101010101" pitchFamily="2" charset="-122"/>
              </a:rPr>
              <a:t>市场吸引力（规模，成长性，客户）</a:t>
            </a:r>
            <a:endParaRPr lang="en-US" altLang="zh-CN" sz="1800" dirty="0">
              <a:solidFill>
                <a:srgbClr val="FF0000"/>
              </a:solidFill>
              <a:latin typeface="宋体" panose="02010600030101010101" pitchFamily="2" charset="-122"/>
              <a:ea typeface="宋体" panose="02010600030101010101" pitchFamily="2" charset="-122"/>
            </a:endParaRPr>
          </a:p>
          <a:p>
            <a:pPr marL="893763" indent="-357188">
              <a:buFontTx/>
              <a:buChar char="-"/>
            </a:pPr>
            <a:r>
              <a:rPr lang="zh-CN" altLang="en-US" sz="1800" dirty="0">
                <a:solidFill>
                  <a:srgbClr val="FF0000"/>
                </a:solidFill>
                <a:latin typeface="宋体" panose="02010600030101010101" pitchFamily="2" charset="-122"/>
                <a:ea typeface="宋体" panose="02010600030101010101" pitchFamily="2" charset="-122"/>
              </a:rPr>
              <a:t>产品差异化（独特性，专利，技术优势，利润率）</a:t>
            </a:r>
            <a:endParaRPr lang="en-US" altLang="zh-CN" sz="1800" dirty="0">
              <a:solidFill>
                <a:srgbClr val="FF0000"/>
              </a:solidFill>
              <a:latin typeface="宋体" panose="02010600030101010101" pitchFamily="2" charset="-122"/>
              <a:ea typeface="宋体" panose="02010600030101010101" pitchFamily="2" charset="-122"/>
            </a:endParaRPr>
          </a:p>
          <a:p>
            <a:pPr marL="893763" indent="-357188">
              <a:buFontTx/>
              <a:buChar char="-"/>
            </a:pPr>
            <a:r>
              <a:rPr lang="zh-CN" altLang="en-US" sz="1800" dirty="0">
                <a:solidFill>
                  <a:srgbClr val="0070C0"/>
                </a:solidFill>
                <a:latin typeface="宋体" panose="02010600030101010101" pitchFamily="2" charset="-122"/>
                <a:ea typeface="宋体" panose="02010600030101010101" pitchFamily="2" charset="-122"/>
              </a:rPr>
              <a:t>管理能力（营销，管理，融资的能力和创业家的业绩）</a:t>
            </a:r>
            <a:endParaRPr lang="en-US" altLang="zh-CN" sz="1800" dirty="0">
              <a:solidFill>
                <a:srgbClr val="0070C0"/>
              </a:solidFill>
              <a:latin typeface="宋体" panose="02010600030101010101" pitchFamily="2" charset="-122"/>
              <a:ea typeface="宋体" panose="02010600030101010101" pitchFamily="2" charset="-122"/>
            </a:endParaRPr>
          </a:p>
          <a:p>
            <a:pPr marL="893763" indent="-357188">
              <a:buFontTx/>
              <a:buChar char="-"/>
            </a:pPr>
            <a:r>
              <a:rPr lang="zh-CN" altLang="en-US" sz="1800" dirty="0">
                <a:solidFill>
                  <a:srgbClr val="0070C0"/>
                </a:solidFill>
                <a:latin typeface="宋体" panose="02010600030101010101" pitchFamily="2" charset="-122"/>
                <a:ea typeface="宋体" panose="02010600030101010101" pitchFamily="2" charset="-122"/>
              </a:rPr>
              <a:t>环境威胁抵御能力（技术生命周期，进入壁垒，业务周期的稳健性，下行风险保护）</a:t>
            </a:r>
            <a:endParaRPr lang="en-US" altLang="zh-CN" sz="1800" dirty="0">
              <a:solidFill>
                <a:srgbClr val="0070C0"/>
              </a:solidFill>
              <a:latin typeface="宋体" panose="02010600030101010101" pitchFamily="2" charset="-122"/>
              <a:ea typeface="宋体" panose="02010600030101010101" pitchFamily="2" charset="-122"/>
            </a:endParaRPr>
          </a:p>
          <a:p>
            <a:pPr marL="893763" indent="-357188">
              <a:buFontTx/>
              <a:buChar char="-"/>
            </a:pPr>
            <a:r>
              <a:rPr lang="zh-CN" altLang="en-US" sz="1800" dirty="0">
                <a:latin typeface="宋体" panose="02010600030101010101" pitchFamily="2" charset="-122"/>
                <a:ea typeface="宋体" panose="02010600030101010101" pitchFamily="2" charset="-122"/>
              </a:rPr>
              <a:t>可退出方式（被合并，收购或者上市的可能性）</a:t>
            </a:r>
            <a:endParaRPr lang="en-US" altLang="zh-CN" sz="1800" dirty="0">
              <a:latin typeface="宋体" panose="02010600030101010101" pitchFamily="2" charset="-122"/>
              <a:ea typeface="宋体" panose="02010600030101010101" pitchFamily="2" charset="-122"/>
            </a:endParaRPr>
          </a:p>
          <a:p>
            <a:pPr marL="822325" indent="-285750">
              <a:buFont typeface="Wingdings" panose="05000000000000000000" pitchFamily="2" charset="2"/>
              <a:buChar char="ü"/>
            </a:pPr>
            <a:r>
              <a:rPr lang="en-US" altLang="zh-CN" sz="1800" dirty="0">
                <a:latin typeface="宋体" panose="02010600030101010101" pitchFamily="2" charset="-122"/>
                <a:ea typeface="宋体" panose="02010600030101010101" pitchFamily="2" charset="-122"/>
              </a:rPr>
              <a:t>7</a:t>
            </a:r>
            <a:r>
              <a:rPr lang="zh-CN" altLang="en-US" sz="1800" dirty="0">
                <a:latin typeface="宋体" panose="02010600030101010101" pitchFamily="2" charset="-122"/>
                <a:ea typeface="宋体" panose="02010600030101010101" pitchFamily="2" charset="-122"/>
              </a:rPr>
              <a:t>位风险资本家验证模型时指出管理的重要性被低估了。</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endParaRPr lang="zh-CN" altLang="en-US" dirty="0"/>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5</a:t>
            </a:fld>
            <a:endParaRPr lang="zh-CN" altLang="en-US" dirty="0"/>
          </a:p>
        </p:txBody>
      </p:sp>
      <p:sp>
        <p:nvSpPr>
          <p:cNvPr id="4" name="矩形 3">
            <a:extLst>
              <a:ext uri="{FF2B5EF4-FFF2-40B4-BE49-F238E27FC236}">
                <a16:creationId xmlns:a16="http://schemas.microsoft.com/office/drawing/2014/main" id="{C578DEF6-3722-4684-919C-2365B50889DE}"/>
              </a:ext>
            </a:extLst>
          </p:cNvPr>
          <p:cNvSpPr/>
          <p:nvPr/>
        </p:nvSpPr>
        <p:spPr>
          <a:xfrm>
            <a:off x="7030278" y="2535061"/>
            <a:ext cx="1967948" cy="3651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项目的预期回报</a:t>
            </a:r>
          </a:p>
        </p:txBody>
      </p:sp>
      <p:sp>
        <p:nvSpPr>
          <p:cNvPr id="8" name="矩形 7">
            <a:extLst>
              <a:ext uri="{FF2B5EF4-FFF2-40B4-BE49-F238E27FC236}">
                <a16:creationId xmlns:a16="http://schemas.microsoft.com/office/drawing/2014/main" id="{C40BE8EA-5FF9-48B1-8F39-A8CE49FCF7ED}"/>
              </a:ext>
            </a:extLst>
          </p:cNvPr>
          <p:cNvSpPr/>
          <p:nvPr/>
        </p:nvSpPr>
        <p:spPr>
          <a:xfrm>
            <a:off x="7726016" y="3204053"/>
            <a:ext cx="1967948" cy="36512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70C0"/>
                </a:solidFill>
              </a:rPr>
              <a:t>项目的预期风险</a:t>
            </a:r>
          </a:p>
        </p:txBody>
      </p:sp>
    </p:spTree>
    <p:extLst>
      <p:ext uri="{BB962C8B-B14F-4D97-AF65-F5344CB8AC3E}">
        <p14:creationId xmlns:p14="http://schemas.microsoft.com/office/powerpoint/2010/main" val="3238888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135141"/>
            <a:ext cx="10515600" cy="1325563"/>
          </a:xfrm>
        </p:spPr>
        <p:txBody>
          <a:bodyPr>
            <a:normAutofit/>
          </a:bodyPr>
          <a:lstStyle/>
          <a:p>
            <a:r>
              <a:rPr lang="zh-CN" altLang="en-US" sz="3200" dirty="0">
                <a:latin typeface="宋体" panose="02010600030101010101" pitchFamily="2" charset="-122"/>
                <a:ea typeface="宋体" panose="02010600030101010101" pitchFamily="2" charset="-122"/>
              </a:rPr>
              <a:t>如何选择项目？（人还是创意）</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6685722" y="993914"/>
            <a:ext cx="4668078" cy="5183049"/>
          </a:xfrm>
        </p:spPr>
        <p:txBody>
          <a:bodyPr>
            <a:normAutofit/>
          </a:bodyPr>
          <a:lstStyle/>
          <a:p>
            <a:r>
              <a:rPr lang="zh-CN" altLang="en-US" sz="1600" dirty="0">
                <a:latin typeface="宋体" panose="02010600030101010101" pitchFamily="2" charset="-122"/>
                <a:ea typeface="宋体" panose="02010600030101010101" pitchFamily="2" charset="-122"/>
              </a:rPr>
              <a:t>决定投资的因素有哪些？</a:t>
            </a:r>
            <a:endParaRPr lang="en-US" altLang="zh-CN" sz="1600" dirty="0">
              <a:latin typeface="宋体" panose="02010600030101010101" pitchFamily="2" charset="-122"/>
              <a:ea typeface="宋体" panose="02010600030101010101" pitchFamily="2" charset="-122"/>
            </a:endParaRPr>
          </a:p>
          <a:p>
            <a:pPr marL="536575" indent="-271463">
              <a:buFont typeface="Wingdings" panose="05000000000000000000" pitchFamily="2" charset="2"/>
              <a:buChar char="Ø"/>
            </a:pPr>
            <a:r>
              <a:rPr lang="en-US" altLang="zh-CN" sz="1600" dirty="0">
                <a:latin typeface="宋体" panose="02010600030101010101" pitchFamily="2" charset="-122"/>
                <a:ea typeface="宋体" panose="02010600030101010101" pitchFamily="2" charset="-122"/>
              </a:rPr>
              <a:t>MacMillan,  Siegel and Narasimha (1985): 100 venture capitalists</a:t>
            </a:r>
          </a:p>
          <a:p>
            <a:pPr marL="893763" indent="-357188">
              <a:buFontTx/>
              <a:buChar char="-"/>
            </a:pPr>
            <a:r>
              <a:rPr lang="zh-CN" altLang="en-US" sz="1600" dirty="0">
                <a:latin typeface="宋体" panose="02010600030101010101" pitchFamily="2" charset="-122"/>
                <a:ea typeface="宋体" panose="02010600030101010101" pitchFamily="2" charset="-122"/>
              </a:rPr>
              <a:t>前</a:t>
            </a:r>
            <a:r>
              <a:rPr lang="en-US" altLang="zh-CN" sz="1600" dirty="0">
                <a:latin typeface="宋体" panose="02010600030101010101" pitchFamily="2" charset="-122"/>
                <a:ea typeface="宋体" panose="02010600030101010101" pitchFamily="2" charset="-122"/>
              </a:rPr>
              <a:t>10</a:t>
            </a:r>
            <a:r>
              <a:rPr lang="zh-CN" altLang="en-US" sz="1600" dirty="0">
                <a:latin typeface="宋体" panose="02010600030101010101" pitchFamily="2" charset="-122"/>
                <a:ea typeface="宋体" panose="02010600030101010101" pitchFamily="2" charset="-122"/>
              </a:rPr>
              <a:t>个最重要的标准中，有</a:t>
            </a:r>
            <a:r>
              <a:rPr lang="en-US" altLang="zh-CN" sz="1600" dirty="0">
                <a:latin typeface="宋体" panose="02010600030101010101" pitchFamily="2" charset="-122"/>
                <a:ea typeface="宋体" panose="02010600030101010101" pitchFamily="2" charset="-122"/>
              </a:rPr>
              <a:t>6</a:t>
            </a:r>
            <a:r>
              <a:rPr lang="zh-CN" altLang="en-US" sz="1600" dirty="0">
                <a:latin typeface="宋体" panose="02010600030101010101" pitchFamily="2" charset="-122"/>
                <a:ea typeface="宋体" panose="02010600030101010101" pitchFamily="2" charset="-122"/>
              </a:rPr>
              <a:t>个是属于创业家经验和性格方面的</a:t>
            </a:r>
            <a:endParaRPr lang="en-US" altLang="zh-CN" sz="1600" dirty="0">
              <a:latin typeface="宋体" panose="02010600030101010101" pitchFamily="2" charset="-122"/>
              <a:ea typeface="宋体" panose="02010600030101010101" pitchFamily="2" charset="-122"/>
            </a:endParaRPr>
          </a:p>
          <a:p>
            <a:pPr marL="893763" indent="-357188">
              <a:buFontTx/>
              <a:buChar char="-"/>
            </a:pPr>
            <a:r>
              <a:rPr lang="en-US" altLang="zh-CN" sz="1600" dirty="0">
                <a:latin typeface="宋体" panose="02010600030101010101" pitchFamily="2" charset="-122"/>
                <a:ea typeface="宋体" panose="02010600030101010101" pitchFamily="2" charset="-122"/>
              </a:rPr>
              <a:t>There is no question that irrespective of the horse (product), horse race (market), or odds (financial criteria) it is the jockey (entrepreneur) who fundamentally determines whether the venture capitalist will place a bet at all.</a:t>
            </a:r>
          </a:p>
          <a:p>
            <a:pPr marL="536575" indent="0">
              <a:buNone/>
            </a:pPr>
            <a:endParaRPr lang="en-US" altLang="zh-CN" sz="2400" dirty="0">
              <a:latin typeface="宋体" panose="02010600030101010101" pitchFamily="2" charset="-122"/>
              <a:ea typeface="宋体" panose="02010600030101010101" pitchFamily="2" charset="-122"/>
            </a:endParaRPr>
          </a:p>
          <a:p>
            <a:pPr marL="0" indent="0">
              <a:buNone/>
            </a:pP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endParaRPr lang="zh-CN" altLang="en-US" dirty="0"/>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842617"/>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6</a:t>
            </a:fld>
            <a:endParaRPr lang="zh-CN" altLang="en-US" dirty="0"/>
          </a:p>
        </p:txBody>
      </p:sp>
      <p:graphicFrame>
        <p:nvGraphicFramePr>
          <p:cNvPr id="6" name="表格 8">
            <a:extLst>
              <a:ext uri="{FF2B5EF4-FFF2-40B4-BE49-F238E27FC236}">
                <a16:creationId xmlns:a16="http://schemas.microsoft.com/office/drawing/2014/main" id="{B062308A-0992-4815-A753-8D72127E0B83}"/>
              </a:ext>
            </a:extLst>
          </p:cNvPr>
          <p:cNvGraphicFramePr>
            <a:graphicFrameLocks noGrp="1"/>
          </p:cNvGraphicFramePr>
          <p:nvPr/>
        </p:nvGraphicFramePr>
        <p:xfrm>
          <a:off x="755650" y="1264257"/>
          <a:ext cx="5889486" cy="3750362"/>
        </p:xfrm>
        <a:graphic>
          <a:graphicData uri="http://schemas.openxmlformats.org/drawingml/2006/table">
            <a:tbl>
              <a:tblPr firstRow="1" bandRow="1">
                <a:tableStyleId>{5C22544A-7EE6-4342-B048-85BDC9FD1C3A}</a:tableStyleId>
              </a:tblPr>
              <a:tblGrid>
                <a:gridCol w="2597150">
                  <a:extLst>
                    <a:ext uri="{9D8B030D-6E8A-4147-A177-3AD203B41FA5}">
                      <a16:colId xmlns:a16="http://schemas.microsoft.com/office/drawing/2014/main" val="3902552208"/>
                    </a:ext>
                  </a:extLst>
                </a:gridCol>
                <a:gridCol w="1329174">
                  <a:extLst>
                    <a:ext uri="{9D8B030D-6E8A-4147-A177-3AD203B41FA5}">
                      <a16:colId xmlns:a16="http://schemas.microsoft.com/office/drawing/2014/main" val="3473247073"/>
                    </a:ext>
                  </a:extLst>
                </a:gridCol>
                <a:gridCol w="1963162">
                  <a:extLst>
                    <a:ext uri="{9D8B030D-6E8A-4147-A177-3AD203B41FA5}">
                      <a16:colId xmlns:a16="http://schemas.microsoft.com/office/drawing/2014/main" val="2081725611"/>
                    </a:ext>
                  </a:extLst>
                </a:gridCol>
              </a:tblGrid>
              <a:tr h="340942">
                <a:tc>
                  <a:txBody>
                    <a:bodyPr/>
                    <a:lstStyle/>
                    <a:p>
                      <a:pPr algn="ctr"/>
                      <a:r>
                        <a:rPr lang="zh-CN" altLang="en-US" sz="1600" dirty="0">
                          <a:latin typeface="宋体" panose="02010600030101010101" pitchFamily="2" charset="-122"/>
                          <a:ea typeface="宋体" panose="02010600030101010101" pitchFamily="2" charset="-122"/>
                        </a:rPr>
                        <a:t>标准</a:t>
                      </a:r>
                    </a:p>
                  </a:txBody>
                  <a:tcPr/>
                </a:tc>
                <a:tc>
                  <a:txBody>
                    <a:bodyPr/>
                    <a:lstStyle/>
                    <a:p>
                      <a:pPr algn="ctr"/>
                      <a:r>
                        <a:rPr lang="zh-CN" altLang="en-US" sz="1600" dirty="0">
                          <a:latin typeface="宋体" panose="02010600030101010101" pitchFamily="2" charset="-122"/>
                          <a:ea typeface="宋体" panose="02010600030101010101" pitchFamily="2" charset="-122"/>
                        </a:rPr>
                        <a:t>针对对象</a:t>
                      </a:r>
                    </a:p>
                  </a:txBody>
                  <a:tcPr/>
                </a:tc>
                <a:tc>
                  <a:txBody>
                    <a:bodyPr/>
                    <a:lstStyle/>
                    <a:p>
                      <a:pPr algn="ctr"/>
                      <a:r>
                        <a:rPr lang="zh-CN" altLang="en-US" sz="1600" dirty="0">
                          <a:latin typeface="宋体" panose="02010600030101010101" pitchFamily="2" charset="-122"/>
                          <a:ea typeface="宋体" panose="02010600030101010101" pitchFamily="2" charset="-122"/>
                        </a:rPr>
                        <a:t>提到的百分比（</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a:t>
                      </a:r>
                    </a:p>
                  </a:txBody>
                  <a:tcPr/>
                </a:tc>
                <a:extLst>
                  <a:ext uri="{0D108BD9-81ED-4DB2-BD59-A6C34878D82A}">
                    <a16:rowId xmlns:a16="http://schemas.microsoft.com/office/drawing/2014/main" val="3332705783"/>
                  </a:ext>
                </a:extLst>
              </a:tr>
              <a:tr h="340942">
                <a:tc>
                  <a:txBody>
                    <a:bodyPr/>
                    <a:lstStyle/>
                    <a:p>
                      <a:r>
                        <a:rPr lang="zh-CN" altLang="en-US" sz="1600" dirty="0">
                          <a:solidFill>
                            <a:srgbClr val="FF0000"/>
                          </a:solidFill>
                          <a:latin typeface="宋体" panose="02010600030101010101" pitchFamily="2" charset="-122"/>
                          <a:ea typeface="宋体" panose="02010600030101010101" pitchFamily="2" charset="-122"/>
                        </a:rPr>
                        <a:t>持续努力的能力</a:t>
                      </a:r>
                    </a:p>
                  </a:txBody>
                  <a:tcPr/>
                </a:tc>
                <a:tc>
                  <a:txBody>
                    <a:bodyPr/>
                    <a:lstStyle/>
                    <a:p>
                      <a:pPr algn="ctr"/>
                      <a:r>
                        <a:rPr lang="en-US" altLang="zh-CN" sz="1600" dirty="0">
                          <a:solidFill>
                            <a:srgbClr val="FF0000"/>
                          </a:solidFill>
                          <a:latin typeface="宋体" panose="02010600030101010101" pitchFamily="2" charset="-122"/>
                          <a:ea typeface="宋体" panose="02010600030101010101" pitchFamily="2" charset="-122"/>
                        </a:rPr>
                        <a:t>CEO</a:t>
                      </a:r>
                      <a:endParaRPr lang="zh-CN" altLang="en-US" sz="1600" dirty="0">
                        <a:solidFill>
                          <a:srgbClr val="FF0000"/>
                        </a:solidFill>
                        <a:latin typeface="宋体" panose="02010600030101010101" pitchFamily="2" charset="-122"/>
                        <a:ea typeface="宋体" panose="02010600030101010101" pitchFamily="2" charset="-122"/>
                      </a:endParaRPr>
                    </a:p>
                  </a:txBody>
                  <a:tcPr/>
                </a:tc>
                <a:tc>
                  <a:txBody>
                    <a:bodyPr/>
                    <a:lstStyle/>
                    <a:p>
                      <a:pPr algn="ctr"/>
                      <a:r>
                        <a:rPr lang="en-US" altLang="zh-CN" sz="1600" dirty="0">
                          <a:latin typeface="宋体" panose="02010600030101010101" pitchFamily="2" charset="-122"/>
                          <a:ea typeface="宋体" panose="02010600030101010101" pitchFamily="2" charset="-122"/>
                        </a:rPr>
                        <a:t>64</a:t>
                      </a:r>
                      <a:endParaRPr lang="zh-CN" altLang="en-US" sz="16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1473682225"/>
                  </a:ext>
                </a:extLst>
              </a:tr>
              <a:tr h="340942">
                <a:tc>
                  <a:txBody>
                    <a:bodyPr/>
                    <a:lstStyle/>
                    <a:p>
                      <a:r>
                        <a:rPr lang="zh-CN" altLang="en-US" sz="1600" dirty="0">
                          <a:solidFill>
                            <a:srgbClr val="FF0000"/>
                          </a:solidFill>
                          <a:latin typeface="宋体" panose="02010600030101010101" pitchFamily="2" charset="-122"/>
                          <a:ea typeface="宋体" panose="02010600030101010101" pitchFamily="2" charset="-122"/>
                        </a:rPr>
                        <a:t>对市场透彻的理解</a:t>
                      </a:r>
                    </a:p>
                  </a:txBody>
                  <a:tcPr/>
                </a:tc>
                <a:tc>
                  <a:txBody>
                    <a:bodyPr/>
                    <a:lstStyle/>
                    <a:p>
                      <a:pPr algn="ctr"/>
                      <a:r>
                        <a:rPr lang="en-US" altLang="zh-CN" sz="1600" dirty="0">
                          <a:solidFill>
                            <a:srgbClr val="FF0000"/>
                          </a:solidFill>
                          <a:latin typeface="宋体" panose="02010600030101010101" pitchFamily="2" charset="-122"/>
                          <a:ea typeface="宋体" panose="02010600030101010101" pitchFamily="2" charset="-122"/>
                        </a:rPr>
                        <a:t>CEO/</a:t>
                      </a:r>
                      <a:r>
                        <a:rPr lang="zh-CN" altLang="en-US" sz="1600" dirty="0">
                          <a:solidFill>
                            <a:srgbClr val="FF0000"/>
                          </a:solidFill>
                          <a:latin typeface="宋体" panose="02010600030101010101" pitchFamily="2" charset="-122"/>
                          <a:ea typeface="宋体" panose="02010600030101010101" pitchFamily="2" charset="-122"/>
                        </a:rPr>
                        <a:t>市场</a:t>
                      </a:r>
                    </a:p>
                  </a:txBody>
                  <a:tcPr/>
                </a:tc>
                <a:tc>
                  <a:txBody>
                    <a:bodyPr/>
                    <a:lstStyle/>
                    <a:p>
                      <a:pPr algn="ctr"/>
                      <a:r>
                        <a:rPr lang="en-US" altLang="zh-CN" sz="1600" dirty="0">
                          <a:latin typeface="宋体" panose="02010600030101010101" pitchFamily="2" charset="-122"/>
                          <a:ea typeface="宋体" panose="02010600030101010101" pitchFamily="2" charset="-122"/>
                        </a:rPr>
                        <a:t>62</a:t>
                      </a:r>
                      <a:endParaRPr lang="zh-CN" altLang="en-US" sz="16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1777793486"/>
                  </a:ext>
                </a:extLst>
              </a:tr>
              <a:tr h="340942">
                <a:tc>
                  <a:txBody>
                    <a:bodyPr/>
                    <a:lstStyle/>
                    <a:p>
                      <a:r>
                        <a:rPr lang="en-US" altLang="zh-CN" sz="1600" dirty="0">
                          <a:latin typeface="宋体" panose="02010600030101010101" pitchFamily="2" charset="-122"/>
                          <a:ea typeface="宋体" panose="02010600030101010101" pitchFamily="2" charset="-122"/>
                        </a:rPr>
                        <a:t>5-10</a:t>
                      </a:r>
                      <a:r>
                        <a:rPr lang="zh-CN" altLang="en-US" sz="1600" dirty="0">
                          <a:latin typeface="宋体" panose="02010600030101010101" pitchFamily="2" charset="-122"/>
                          <a:ea typeface="宋体" panose="02010600030101010101" pitchFamily="2" charset="-122"/>
                        </a:rPr>
                        <a:t>年内回报至少</a:t>
                      </a:r>
                      <a:r>
                        <a:rPr lang="en-US" altLang="zh-CN" sz="1600" dirty="0">
                          <a:latin typeface="宋体" panose="02010600030101010101" pitchFamily="2" charset="-122"/>
                          <a:ea typeface="宋体" panose="02010600030101010101" pitchFamily="2" charset="-122"/>
                        </a:rPr>
                        <a:t>10</a:t>
                      </a:r>
                      <a:r>
                        <a:rPr lang="zh-CN" altLang="en-US" sz="1600" dirty="0">
                          <a:latin typeface="宋体" panose="02010600030101010101" pitchFamily="2" charset="-122"/>
                          <a:ea typeface="宋体" panose="02010600030101010101" pitchFamily="2" charset="-122"/>
                        </a:rPr>
                        <a:t>倍</a:t>
                      </a:r>
                    </a:p>
                  </a:txBody>
                  <a:tcPr/>
                </a:tc>
                <a:tc>
                  <a:txBody>
                    <a:bodyPr/>
                    <a:lstStyle/>
                    <a:p>
                      <a:pPr algn="ctr"/>
                      <a:r>
                        <a:rPr lang="zh-CN" altLang="en-US" sz="1600" dirty="0">
                          <a:latin typeface="宋体" panose="02010600030101010101" pitchFamily="2" charset="-122"/>
                          <a:ea typeface="宋体" panose="02010600030101010101" pitchFamily="2" charset="-122"/>
                        </a:rPr>
                        <a:t>回报</a:t>
                      </a:r>
                    </a:p>
                  </a:txBody>
                  <a:tcPr/>
                </a:tc>
                <a:tc>
                  <a:txBody>
                    <a:bodyPr/>
                    <a:lstStyle/>
                    <a:p>
                      <a:pPr algn="ctr"/>
                      <a:r>
                        <a:rPr lang="en-US" altLang="zh-CN" sz="1600" dirty="0">
                          <a:latin typeface="宋体" panose="02010600030101010101" pitchFamily="2" charset="-122"/>
                          <a:ea typeface="宋体" panose="02010600030101010101" pitchFamily="2" charset="-122"/>
                        </a:rPr>
                        <a:t>50</a:t>
                      </a:r>
                      <a:endParaRPr lang="zh-CN" altLang="en-US" sz="16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3638255215"/>
                  </a:ext>
                </a:extLst>
              </a:tr>
              <a:tr h="340942">
                <a:tc>
                  <a:txBody>
                    <a:bodyPr/>
                    <a:lstStyle/>
                    <a:p>
                      <a:r>
                        <a:rPr lang="zh-CN" altLang="en-US" sz="1600" dirty="0">
                          <a:solidFill>
                            <a:srgbClr val="FF0000"/>
                          </a:solidFill>
                          <a:latin typeface="宋体" panose="02010600030101010101" pitchFamily="2" charset="-122"/>
                          <a:ea typeface="宋体" panose="02010600030101010101" pitchFamily="2" charset="-122"/>
                        </a:rPr>
                        <a:t>以前体现的领导能力</a:t>
                      </a:r>
                    </a:p>
                  </a:txBody>
                  <a:tcPr/>
                </a:tc>
                <a:tc>
                  <a:txBody>
                    <a:bodyPr/>
                    <a:lstStyle/>
                    <a:p>
                      <a:pPr algn="ctr"/>
                      <a:r>
                        <a:rPr lang="en-US" altLang="zh-CN" sz="1600" dirty="0">
                          <a:solidFill>
                            <a:srgbClr val="FF0000"/>
                          </a:solidFill>
                          <a:latin typeface="宋体" panose="02010600030101010101" pitchFamily="2" charset="-122"/>
                          <a:ea typeface="宋体" panose="02010600030101010101" pitchFamily="2" charset="-122"/>
                        </a:rPr>
                        <a:t>CEO</a:t>
                      </a:r>
                      <a:endParaRPr lang="zh-CN" altLang="en-US" sz="1600" dirty="0">
                        <a:solidFill>
                          <a:srgbClr val="FF0000"/>
                        </a:solidFill>
                        <a:latin typeface="宋体" panose="02010600030101010101" pitchFamily="2" charset="-122"/>
                        <a:ea typeface="宋体" panose="02010600030101010101" pitchFamily="2" charset="-122"/>
                      </a:endParaRPr>
                    </a:p>
                  </a:txBody>
                  <a:tcPr/>
                </a:tc>
                <a:tc>
                  <a:txBody>
                    <a:bodyPr/>
                    <a:lstStyle/>
                    <a:p>
                      <a:pPr algn="ctr"/>
                      <a:r>
                        <a:rPr lang="en-US" altLang="zh-CN" sz="1600" dirty="0">
                          <a:latin typeface="宋体" panose="02010600030101010101" pitchFamily="2" charset="-122"/>
                          <a:ea typeface="宋体" panose="02010600030101010101" pitchFamily="2" charset="-122"/>
                        </a:rPr>
                        <a:t>50</a:t>
                      </a:r>
                      <a:endParaRPr lang="zh-CN" altLang="en-US" sz="16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4195645946"/>
                  </a:ext>
                </a:extLst>
              </a:tr>
              <a:tr h="340942">
                <a:tc>
                  <a:txBody>
                    <a:bodyPr/>
                    <a:lstStyle/>
                    <a:p>
                      <a:r>
                        <a:rPr lang="zh-CN" altLang="en-US" sz="1600" dirty="0">
                          <a:solidFill>
                            <a:srgbClr val="FF0000"/>
                          </a:solidFill>
                          <a:latin typeface="宋体" panose="02010600030101010101" pitchFamily="2" charset="-122"/>
                          <a:ea typeface="宋体" panose="02010600030101010101" pitchFamily="2" charset="-122"/>
                        </a:rPr>
                        <a:t>评估</a:t>
                      </a:r>
                      <a:r>
                        <a:rPr lang="en-US" altLang="zh-CN" sz="1600" dirty="0">
                          <a:solidFill>
                            <a:srgbClr val="FF0000"/>
                          </a:solidFill>
                          <a:latin typeface="宋体" panose="02010600030101010101" pitchFamily="2" charset="-122"/>
                          <a:ea typeface="宋体" panose="02010600030101010101" pitchFamily="2" charset="-122"/>
                        </a:rPr>
                        <a:t>/</a:t>
                      </a:r>
                      <a:r>
                        <a:rPr lang="zh-CN" altLang="en-US" sz="1600" dirty="0">
                          <a:solidFill>
                            <a:srgbClr val="FF0000"/>
                          </a:solidFill>
                          <a:latin typeface="宋体" panose="02010600030101010101" pitchFamily="2" charset="-122"/>
                          <a:ea typeface="宋体" panose="02010600030101010101" pitchFamily="2" charset="-122"/>
                        </a:rPr>
                        <a:t>应对风险的能力</a:t>
                      </a:r>
                    </a:p>
                  </a:txBody>
                  <a:tcPr/>
                </a:tc>
                <a:tc>
                  <a:txBody>
                    <a:bodyPr/>
                    <a:lstStyle/>
                    <a:p>
                      <a:pPr algn="ctr"/>
                      <a:r>
                        <a:rPr lang="en-US" altLang="zh-CN" sz="1600" dirty="0">
                          <a:solidFill>
                            <a:srgbClr val="FF0000"/>
                          </a:solidFill>
                          <a:latin typeface="宋体" panose="02010600030101010101" pitchFamily="2" charset="-122"/>
                          <a:ea typeface="宋体" panose="02010600030101010101" pitchFamily="2" charset="-122"/>
                        </a:rPr>
                        <a:t>CEO</a:t>
                      </a:r>
                      <a:endParaRPr lang="zh-CN" altLang="en-US" sz="1600" dirty="0">
                        <a:solidFill>
                          <a:srgbClr val="FF0000"/>
                        </a:solidFill>
                        <a:latin typeface="宋体" panose="02010600030101010101" pitchFamily="2" charset="-122"/>
                        <a:ea typeface="宋体" panose="02010600030101010101" pitchFamily="2" charset="-122"/>
                      </a:endParaRPr>
                    </a:p>
                  </a:txBody>
                  <a:tcPr/>
                </a:tc>
                <a:tc>
                  <a:txBody>
                    <a:bodyPr/>
                    <a:lstStyle/>
                    <a:p>
                      <a:pPr algn="ctr"/>
                      <a:r>
                        <a:rPr lang="en-US" altLang="zh-CN" sz="1600" dirty="0">
                          <a:latin typeface="宋体" panose="02010600030101010101" pitchFamily="2" charset="-122"/>
                          <a:ea typeface="宋体" panose="02010600030101010101" pitchFamily="2" charset="-122"/>
                        </a:rPr>
                        <a:t>48</a:t>
                      </a:r>
                      <a:endParaRPr lang="zh-CN" altLang="en-US" sz="16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2302634146"/>
                  </a:ext>
                </a:extLst>
              </a:tr>
              <a:tr h="340942">
                <a:tc>
                  <a:txBody>
                    <a:bodyPr/>
                    <a:lstStyle/>
                    <a:p>
                      <a:r>
                        <a:rPr lang="zh-CN" altLang="en-US" sz="1600" dirty="0">
                          <a:latin typeface="宋体" panose="02010600030101010101" pitchFamily="2" charset="-122"/>
                          <a:ea typeface="宋体" panose="02010600030101010101" pitchFamily="2" charset="-122"/>
                        </a:rPr>
                        <a:t>投资变现的能力</a:t>
                      </a:r>
                    </a:p>
                  </a:txBody>
                  <a:tcPr/>
                </a:tc>
                <a:tc>
                  <a:txBody>
                    <a:bodyPr/>
                    <a:lstStyle/>
                    <a:p>
                      <a:pPr algn="ctr"/>
                      <a:r>
                        <a:rPr lang="zh-CN" altLang="en-US" sz="1600" dirty="0">
                          <a:latin typeface="宋体" panose="02010600030101010101" pitchFamily="2" charset="-122"/>
                          <a:ea typeface="宋体" panose="02010600030101010101" pitchFamily="2" charset="-122"/>
                        </a:rPr>
                        <a:t>回报</a:t>
                      </a:r>
                    </a:p>
                  </a:txBody>
                  <a:tcPr/>
                </a:tc>
                <a:tc>
                  <a:txBody>
                    <a:bodyPr/>
                    <a:lstStyle/>
                    <a:p>
                      <a:pPr algn="ctr"/>
                      <a:r>
                        <a:rPr lang="en-US" altLang="zh-CN" sz="1600" dirty="0">
                          <a:latin typeface="宋体" panose="02010600030101010101" pitchFamily="2" charset="-122"/>
                          <a:ea typeface="宋体" panose="02010600030101010101" pitchFamily="2" charset="-122"/>
                        </a:rPr>
                        <a:t>44</a:t>
                      </a:r>
                      <a:endParaRPr lang="zh-CN" altLang="en-US" sz="16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3232651280"/>
                  </a:ext>
                </a:extLst>
              </a:tr>
              <a:tr h="340942">
                <a:tc>
                  <a:txBody>
                    <a:bodyPr/>
                    <a:lstStyle/>
                    <a:p>
                      <a:r>
                        <a:rPr lang="zh-CN" altLang="en-US" sz="1600" dirty="0">
                          <a:latin typeface="宋体" panose="02010600030101010101" pitchFamily="2" charset="-122"/>
                          <a:ea typeface="宋体" panose="02010600030101010101" pitchFamily="2" charset="-122"/>
                        </a:rPr>
                        <a:t>市场成长空间</a:t>
                      </a:r>
                    </a:p>
                  </a:txBody>
                  <a:tcPr/>
                </a:tc>
                <a:tc>
                  <a:txBody>
                    <a:bodyPr/>
                    <a:lstStyle/>
                    <a:p>
                      <a:pPr algn="ctr"/>
                      <a:r>
                        <a:rPr lang="zh-CN" altLang="en-US" sz="1600" dirty="0">
                          <a:latin typeface="宋体" panose="02010600030101010101" pitchFamily="2" charset="-122"/>
                          <a:ea typeface="宋体" panose="02010600030101010101" pitchFamily="2" charset="-122"/>
                        </a:rPr>
                        <a:t>市场</a:t>
                      </a:r>
                    </a:p>
                  </a:txBody>
                  <a:tcPr/>
                </a:tc>
                <a:tc>
                  <a:txBody>
                    <a:bodyPr/>
                    <a:lstStyle/>
                    <a:p>
                      <a:pPr algn="ctr"/>
                      <a:r>
                        <a:rPr lang="en-US" altLang="zh-CN" sz="1600" dirty="0">
                          <a:latin typeface="宋体" panose="02010600030101010101" pitchFamily="2" charset="-122"/>
                          <a:ea typeface="宋体" panose="02010600030101010101" pitchFamily="2" charset="-122"/>
                        </a:rPr>
                        <a:t>43</a:t>
                      </a:r>
                      <a:endParaRPr lang="zh-CN" altLang="en-US" sz="16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3274291703"/>
                  </a:ext>
                </a:extLst>
              </a:tr>
              <a:tr h="340942">
                <a:tc>
                  <a:txBody>
                    <a:bodyPr/>
                    <a:lstStyle/>
                    <a:p>
                      <a:r>
                        <a:rPr lang="zh-CN" altLang="en-US" sz="1600" dirty="0">
                          <a:solidFill>
                            <a:srgbClr val="FF0000"/>
                          </a:solidFill>
                          <a:latin typeface="宋体" panose="02010600030101010101" pitchFamily="2" charset="-122"/>
                          <a:ea typeface="宋体" panose="02010600030101010101" pitchFamily="2" charset="-122"/>
                        </a:rPr>
                        <a:t>相关业绩记录</a:t>
                      </a:r>
                    </a:p>
                  </a:txBody>
                  <a:tcPr/>
                </a:tc>
                <a:tc>
                  <a:txBody>
                    <a:bodyPr/>
                    <a:lstStyle/>
                    <a:p>
                      <a:pPr algn="ctr"/>
                      <a:r>
                        <a:rPr lang="en-US" altLang="zh-CN" sz="1600" dirty="0">
                          <a:solidFill>
                            <a:srgbClr val="FF0000"/>
                          </a:solidFill>
                          <a:latin typeface="宋体" panose="02010600030101010101" pitchFamily="2" charset="-122"/>
                          <a:ea typeface="宋体" panose="02010600030101010101" pitchFamily="2" charset="-122"/>
                        </a:rPr>
                        <a:t>CEO</a:t>
                      </a:r>
                      <a:endParaRPr lang="zh-CN" altLang="en-US" sz="1600" dirty="0">
                        <a:solidFill>
                          <a:srgbClr val="FF0000"/>
                        </a:solidFill>
                        <a:latin typeface="宋体" panose="02010600030101010101" pitchFamily="2" charset="-122"/>
                        <a:ea typeface="宋体" panose="02010600030101010101" pitchFamily="2" charset="-122"/>
                      </a:endParaRPr>
                    </a:p>
                  </a:txBody>
                  <a:tcPr/>
                </a:tc>
                <a:tc>
                  <a:txBody>
                    <a:bodyPr/>
                    <a:lstStyle/>
                    <a:p>
                      <a:pPr algn="ctr"/>
                      <a:r>
                        <a:rPr lang="en-US" altLang="zh-CN" sz="1600" dirty="0">
                          <a:latin typeface="宋体" panose="02010600030101010101" pitchFamily="2" charset="-122"/>
                          <a:ea typeface="宋体" panose="02010600030101010101" pitchFamily="2" charset="-122"/>
                        </a:rPr>
                        <a:t>37</a:t>
                      </a:r>
                      <a:endParaRPr lang="zh-CN" altLang="en-US" sz="16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2982096827"/>
                  </a:ext>
                </a:extLst>
              </a:tr>
              <a:tr h="340942">
                <a:tc>
                  <a:txBody>
                    <a:bodyPr/>
                    <a:lstStyle/>
                    <a:p>
                      <a:r>
                        <a:rPr lang="zh-CN" altLang="en-US" sz="1600" dirty="0">
                          <a:solidFill>
                            <a:srgbClr val="FF0000"/>
                          </a:solidFill>
                          <a:latin typeface="宋体" panose="02010600030101010101" pitchFamily="2" charset="-122"/>
                          <a:ea typeface="宋体" panose="02010600030101010101" pitchFamily="2" charset="-122"/>
                        </a:rPr>
                        <a:t>清晰表述企业</a:t>
                      </a:r>
                    </a:p>
                  </a:txBody>
                  <a:tcPr/>
                </a:tc>
                <a:tc>
                  <a:txBody>
                    <a:bodyPr/>
                    <a:lstStyle/>
                    <a:p>
                      <a:pPr algn="ctr"/>
                      <a:r>
                        <a:rPr lang="en-US" altLang="zh-CN" sz="1600" dirty="0">
                          <a:solidFill>
                            <a:srgbClr val="FF0000"/>
                          </a:solidFill>
                          <a:latin typeface="宋体" panose="02010600030101010101" pitchFamily="2" charset="-122"/>
                          <a:ea typeface="宋体" panose="02010600030101010101" pitchFamily="2" charset="-122"/>
                        </a:rPr>
                        <a:t>CEO</a:t>
                      </a:r>
                      <a:endParaRPr lang="zh-CN" altLang="en-US" sz="1600" dirty="0">
                        <a:solidFill>
                          <a:srgbClr val="FF0000"/>
                        </a:solidFill>
                        <a:latin typeface="宋体" panose="02010600030101010101" pitchFamily="2" charset="-122"/>
                        <a:ea typeface="宋体" panose="02010600030101010101" pitchFamily="2" charset="-122"/>
                      </a:endParaRPr>
                    </a:p>
                  </a:txBody>
                  <a:tcPr/>
                </a:tc>
                <a:tc>
                  <a:txBody>
                    <a:bodyPr/>
                    <a:lstStyle/>
                    <a:p>
                      <a:pPr algn="ctr"/>
                      <a:r>
                        <a:rPr lang="en-US" altLang="zh-CN" sz="1600" dirty="0">
                          <a:latin typeface="宋体" panose="02010600030101010101" pitchFamily="2" charset="-122"/>
                          <a:ea typeface="宋体" panose="02010600030101010101" pitchFamily="2" charset="-122"/>
                        </a:rPr>
                        <a:t>31</a:t>
                      </a:r>
                      <a:endParaRPr lang="zh-CN" altLang="en-US" sz="16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3479074744"/>
                  </a:ext>
                </a:extLst>
              </a:tr>
              <a:tr h="340942">
                <a:tc>
                  <a:txBody>
                    <a:bodyPr/>
                    <a:lstStyle/>
                    <a:p>
                      <a:r>
                        <a:rPr lang="zh-CN" altLang="en-US" sz="1600" dirty="0">
                          <a:latin typeface="宋体" panose="02010600030101010101" pitchFamily="2" charset="-122"/>
                          <a:ea typeface="宋体" panose="02010600030101010101" pitchFamily="2" charset="-122"/>
                        </a:rPr>
                        <a:t>产权保护</a:t>
                      </a:r>
                    </a:p>
                  </a:txBody>
                  <a:tcPr/>
                </a:tc>
                <a:tc>
                  <a:txBody>
                    <a:bodyPr/>
                    <a:lstStyle/>
                    <a:p>
                      <a:pPr algn="ctr"/>
                      <a:r>
                        <a:rPr lang="zh-CN" altLang="en-US" sz="1600" dirty="0">
                          <a:latin typeface="宋体" panose="02010600030101010101" pitchFamily="2" charset="-122"/>
                          <a:ea typeface="宋体" panose="02010600030101010101" pitchFamily="2" charset="-122"/>
                        </a:rPr>
                        <a:t>技术</a:t>
                      </a:r>
                    </a:p>
                  </a:txBody>
                  <a:tcPr/>
                </a:tc>
                <a:tc>
                  <a:txBody>
                    <a:bodyPr/>
                    <a:lstStyle/>
                    <a:p>
                      <a:pPr algn="ctr"/>
                      <a:r>
                        <a:rPr lang="en-US" altLang="zh-CN" sz="1600" dirty="0">
                          <a:latin typeface="宋体" panose="02010600030101010101" pitchFamily="2" charset="-122"/>
                          <a:ea typeface="宋体" panose="02010600030101010101" pitchFamily="2" charset="-122"/>
                        </a:rPr>
                        <a:t>29</a:t>
                      </a:r>
                      <a:endParaRPr lang="zh-CN" altLang="en-US" sz="16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1629911891"/>
                  </a:ext>
                </a:extLst>
              </a:tr>
            </a:tbl>
          </a:graphicData>
        </a:graphic>
      </p:graphicFrame>
    </p:spTree>
    <p:extLst>
      <p:ext uri="{BB962C8B-B14F-4D97-AF65-F5344CB8AC3E}">
        <p14:creationId xmlns:p14="http://schemas.microsoft.com/office/powerpoint/2010/main" val="912682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45697"/>
            <a:ext cx="10515600" cy="1325563"/>
          </a:xfrm>
        </p:spPr>
        <p:txBody>
          <a:bodyPr>
            <a:normAutofit/>
          </a:bodyPr>
          <a:lstStyle/>
          <a:p>
            <a:r>
              <a:rPr lang="zh-CN" altLang="en-US" sz="3200" dirty="0">
                <a:latin typeface="宋体" panose="02010600030101010101" pitchFamily="2" charset="-122"/>
                <a:ea typeface="宋体" panose="02010600030101010101" pitchFamily="2" charset="-122"/>
              </a:rPr>
              <a:t>连续创业家</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755650" y="1203465"/>
            <a:ext cx="10515600" cy="5335447"/>
          </a:xfrm>
        </p:spPr>
        <p:txBody>
          <a:bodyPr>
            <a:normAutofit/>
          </a:bodyPr>
          <a:lstStyle/>
          <a:p>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连续创业家：创建多家企业的创业家</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Gompers, Kovner, Lerner,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Scharfstein</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(2010, JFE)</a:t>
            </a:r>
          </a:p>
          <a:p>
            <a:pPr marL="536575" indent="-271463">
              <a:buFont typeface="Wingdings" panose="05000000000000000000" pitchFamily="2" charset="2"/>
              <a:buChar char="Ø"/>
            </a:pPr>
            <a:r>
              <a:rPr lang="en-US" altLang="zh-CN" sz="1800" dirty="0">
                <a:latin typeface="Times New Roman" panose="02020603050405020304" pitchFamily="18" charset="0"/>
                <a:cs typeface="Times New Roman" panose="02020603050405020304" pitchFamily="18" charset="0"/>
              </a:rPr>
              <a:t>There</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is</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performance persistence in entrepreneurship</a:t>
            </a:r>
          </a:p>
          <a:p>
            <a:pPr marL="995363" indent="-457200">
              <a:buFontTx/>
              <a:buChar char="-"/>
            </a:pPr>
            <a:r>
              <a:rPr lang="en-US" altLang="zh-CN" sz="1800" dirty="0">
                <a:latin typeface="Times New Roman" panose="02020603050405020304" pitchFamily="18" charset="0"/>
                <a:cs typeface="Times New Roman" panose="02020603050405020304" pitchFamily="18" charset="0"/>
              </a:rPr>
              <a:t>All else equal, a VC-backed entrepreneur who succeeds in a venture has a </a:t>
            </a:r>
            <a:r>
              <a:rPr lang="en-US" altLang="zh-CN" sz="1800" dirty="0">
                <a:solidFill>
                  <a:srgbClr val="FF0000"/>
                </a:solidFill>
                <a:latin typeface="Times New Roman" panose="02020603050405020304" pitchFamily="18" charset="0"/>
                <a:cs typeface="Times New Roman" panose="02020603050405020304" pitchFamily="18" charset="0"/>
              </a:rPr>
              <a:t>30% </a:t>
            </a:r>
            <a:r>
              <a:rPr lang="en-US" altLang="zh-CN" sz="1800" dirty="0">
                <a:latin typeface="Times New Roman" panose="02020603050405020304" pitchFamily="18" charset="0"/>
                <a:cs typeface="Times New Roman" panose="02020603050405020304" pitchFamily="18" charset="0"/>
              </a:rPr>
              <a:t>chance of succeeding in his next venture.</a:t>
            </a:r>
          </a:p>
          <a:p>
            <a:pPr marL="995363" indent="-457200">
              <a:buFontTx/>
              <a:buChar char="-"/>
            </a:pPr>
            <a:r>
              <a:rPr lang="en-US" altLang="zh-CN" sz="1800" dirty="0">
                <a:latin typeface="Times New Roman" panose="02020603050405020304" pitchFamily="18" charset="0"/>
                <a:cs typeface="Times New Roman" panose="02020603050405020304" pitchFamily="18" charset="0"/>
              </a:rPr>
              <a:t>First time entrepreneurs have only a </a:t>
            </a:r>
            <a:r>
              <a:rPr lang="en-US" altLang="zh-CN" sz="1800" dirty="0">
                <a:solidFill>
                  <a:srgbClr val="0070C0"/>
                </a:solidFill>
                <a:latin typeface="Times New Roman" panose="02020603050405020304" pitchFamily="18" charset="0"/>
                <a:cs typeface="Times New Roman" panose="02020603050405020304" pitchFamily="18" charset="0"/>
              </a:rPr>
              <a:t>21%</a:t>
            </a:r>
            <a:r>
              <a:rPr lang="en-US" altLang="zh-CN" sz="1800" dirty="0">
                <a:latin typeface="Times New Roman" panose="02020603050405020304" pitchFamily="18" charset="0"/>
                <a:cs typeface="Times New Roman" panose="02020603050405020304" pitchFamily="18" charset="0"/>
              </a:rPr>
              <a:t> change of succeeding</a:t>
            </a:r>
          </a:p>
          <a:p>
            <a:pPr marL="995363" indent="-457200">
              <a:buFontTx/>
              <a:buChar char="-"/>
            </a:pPr>
            <a:r>
              <a:rPr lang="en-US" altLang="zh-CN" sz="1800" dirty="0">
                <a:latin typeface="Times New Roman" panose="02020603050405020304" pitchFamily="18" charset="0"/>
                <a:cs typeface="Times New Roman" panose="02020603050405020304" pitchFamily="18" charset="0"/>
              </a:rPr>
              <a:t>Entrepreneurs who previous failed have a </a:t>
            </a:r>
            <a:r>
              <a:rPr lang="en-US" altLang="zh-CN" sz="1800" dirty="0">
                <a:solidFill>
                  <a:srgbClr val="0070C0"/>
                </a:solidFill>
                <a:latin typeface="Times New Roman" panose="02020603050405020304" pitchFamily="18" charset="0"/>
                <a:cs typeface="Times New Roman" panose="02020603050405020304" pitchFamily="18" charset="0"/>
              </a:rPr>
              <a:t>22%</a:t>
            </a:r>
            <a:r>
              <a:rPr lang="en-US" altLang="zh-CN" sz="1800" dirty="0">
                <a:latin typeface="Times New Roman" panose="02020603050405020304" pitchFamily="18" charset="0"/>
                <a:cs typeface="Times New Roman" panose="02020603050405020304" pitchFamily="18" charset="0"/>
              </a:rPr>
              <a:t> chance of succeeding.</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94200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7</a:t>
            </a:fld>
            <a:endParaRPr lang="zh-CN" altLang="en-US" dirty="0"/>
          </a:p>
        </p:txBody>
      </p:sp>
    </p:spTree>
    <p:extLst>
      <p:ext uri="{BB962C8B-B14F-4D97-AF65-F5344CB8AC3E}">
        <p14:creationId xmlns:p14="http://schemas.microsoft.com/office/powerpoint/2010/main" val="4216648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277607"/>
            <a:ext cx="10515600" cy="1325563"/>
          </a:xfrm>
        </p:spPr>
        <p:txBody>
          <a:bodyPr>
            <a:normAutofit/>
          </a:bodyPr>
          <a:lstStyle/>
          <a:p>
            <a:r>
              <a:rPr lang="zh-CN" altLang="en-US" sz="3200" dirty="0">
                <a:latin typeface="宋体" panose="02010600030101010101" pitchFamily="2" charset="-122"/>
                <a:ea typeface="宋体" panose="02010600030101010101" pitchFamily="2" charset="-122"/>
              </a:rPr>
              <a:t>连续创业家</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841516"/>
            <a:ext cx="10515600" cy="5681202"/>
          </a:xfrm>
        </p:spPr>
        <p:txBody>
          <a:bodyPr>
            <a:normAutofit fontScale="92500" lnSpcReduction="10000"/>
          </a:bodyPr>
          <a:lstStyle/>
          <a:p>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Gompers, Kovner, Lerner,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Scharfstein</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(2010, JFE)</a:t>
            </a:r>
          </a:p>
          <a:p>
            <a:pPr marL="536575" indent="-271463">
              <a:buFont typeface="Wingdings" panose="05000000000000000000" pitchFamily="2" charset="2"/>
              <a:buChar char="Ø"/>
            </a:pPr>
            <a:r>
              <a:rPr lang="en-US" altLang="zh-CN" sz="1800" dirty="0">
                <a:latin typeface="Times New Roman" panose="02020603050405020304" pitchFamily="18" charset="0"/>
                <a:cs typeface="Times New Roman" panose="02020603050405020304" pitchFamily="18" charset="0"/>
              </a:rPr>
              <a:t>Explain why there is performance persistence: Success breeds success.</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marL="995363" indent="-457200">
              <a:buFontTx/>
              <a:buChar char="-"/>
            </a:pPr>
            <a:r>
              <a:rPr lang="en-US" altLang="zh-CN" sz="1800" dirty="0">
                <a:latin typeface="Times New Roman" panose="02020603050405020304" pitchFamily="18" charset="0"/>
                <a:cs typeface="Times New Roman" panose="02020603050405020304" pitchFamily="18" charset="0"/>
              </a:rPr>
              <a:t>Market timing skill: starting a company at the right time in the right industry</a:t>
            </a:r>
          </a:p>
          <a:p>
            <a:pPr marL="1260475" indent="-366713">
              <a:buFont typeface="Wingdings" panose="05000000000000000000" pitchFamily="2" charset="2"/>
              <a:buChar char="ü"/>
            </a:pPr>
            <a:r>
              <a:rPr lang="en-US" altLang="zh-CN" sz="1800" dirty="0">
                <a:latin typeface="Times New Roman" panose="02020603050405020304" pitchFamily="18" charset="0"/>
                <a:cs typeface="Times New Roman" panose="02020603050405020304" pitchFamily="18" charset="0"/>
              </a:rPr>
              <a:t>52% of computer start-ups founded in 1983 eventually went public</a:t>
            </a:r>
          </a:p>
          <a:p>
            <a:pPr marL="1260475" indent="-366713">
              <a:buFont typeface="Wingdings" panose="05000000000000000000" pitchFamily="2" charset="2"/>
              <a:buChar char="ü"/>
            </a:pPr>
            <a:r>
              <a:rPr lang="en-US" altLang="zh-CN" sz="1800" dirty="0">
                <a:latin typeface="Times New Roman" panose="02020603050405020304" pitchFamily="18" charset="0"/>
                <a:cs typeface="Times New Roman" panose="02020603050405020304" pitchFamily="18" charset="0"/>
              </a:rPr>
              <a:t>Only 18% of computer companies founded in 1985 ultimately succeeded. </a:t>
            </a:r>
          </a:p>
          <a:p>
            <a:pPr marL="995363" indent="-457200">
              <a:buFontTx/>
              <a:buChar char="-"/>
            </a:pPr>
            <a:r>
              <a:rPr lang="en-US" altLang="zh-CN" sz="1800" dirty="0">
                <a:latin typeface="Times New Roman" panose="02020603050405020304" pitchFamily="18" charset="0"/>
                <a:cs typeface="Times New Roman" panose="02020603050405020304" pitchFamily="18" charset="0"/>
              </a:rPr>
              <a:t>Managerial skill: outperformance relative to other start-ups founded at the same time and in the same industry. </a:t>
            </a:r>
          </a:p>
          <a:p>
            <a:pPr marL="995363" indent="-457200">
              <a:buFontTx/>
              <a:buChar char="-"/>
            </a:pPr>
            <a:endParaRPr lang="en-US" altLang="zh-CN" sz="1800" dirty="0">
              <a:latin typeface="Times New Roman" panose="02020603050405020304" pitchFamily="18" charset="0"/>
              <a:cs typeface="Times New Roman" panose="02020603050405020304" pitchFamily="18" charset="0"/>
            </a:endParaRPr>
          </a:p>
          <a:p>
            <a:pPr marL="995363" indent="-457200">
              <a:buFontTx/>
              <a:buChar char="-"/>
            </a:pPr>
            <a:endParaRPr lang="en-US" altLang="zh-CN" sz="1800" dirty="0">
              <a:latin typeface="Times New Roman" panose="02020603050405020304" pitchFamily="18" charset="0"/>
              <a:cs typeface="Times New Roman" panose="02020603050405020304" pitchFamily="18" charset="0"/>
            </a:endParaRPr>
          </a:p>
          <a:p>
            <a:pPr marL="995363" indent="-457200">
              <a:buFontTx/>
              <a:buChar char="-"/>
            </a:pPr>
            <a:endParaRPr lang="en-US" altLang="zh-CN" sz="1800" dirty="0">
              <a:latin typeface="Times New Roman" panose="02020603050405020304" pitchFamily="18" charset="0"/>
              <a:cs typeface="Times New Roman" panose="02020603050405020304" pitchFamily="18" charset="0"/>
            </a:endParaRPr>
          </a:p>
          <a:p>
            <a:pPr marL="995363" indent="-457200">
              <a:buFontTx/>
              <a:buChar char="-"/>
            </a:pPr>
            <a:endParaRPr lang="en-US" altLang="zh-CN" sz="1800" dirty="0">
              <a:latin typeface="Times New Roman" panose="02020603050405020304" pitchFamily="18" charset="0"/>
              <a:cs typeface="Times New Roman" panose="02020603050405020304" pitchFamily="18" charset="0"/>
            </a:endParaRPr>
          </a:p>
          <a:p>
            <a:pPr marL="995363" indent="-457200">
              <a:buFontTx/>
              <a:buChar char="-"/>
            </a:pPr>
            <a:endParaRPr lang="en-US" altLang="zh-CN" sz="1800" dirty="0">
              <a:latin typeface="Times New Roman" panose="02020603050405020304" pitchFamily="18" charset="0"/>
              <a:cs typeface="Times New Roman" panose="02020603050405020304" pitchFamily="18" charset="0"/>
            </a:endParaRPr>
          </a:p>
          <a:p>
            <a:pPr marL="995363" indent="-457200">
              <a:buFontTx/>
              <a:buChar char="-"/>
            </a:pPr>
            <a:r>
              <a:rPr lang="en-US" altLang="zh-CN" sz="1800" dirty="0">
                <a:latin typeface="Times New Roman" panose="02020603050405020304" pitchFamily="18" charset="0"/>
                <a:cs typeface="Times New Roman" panose="02020603050405020304" pitchFamily="18" charset="0"/>
              </a:rPr>
              <a:t>Entrepreneurs who succeeded by investing in a good industry and year (</a:t>
            </a:r>
            <a:r>
              <a:rPr lang="en-US" altLang="zh-CN" sz="1800" dirty="0" err="1">
                <a:latin typeface="Times New Roman" panose="02020603050405020304" pitchFamily="18" charset="0"/>
                <a:cs typeface="Times New Roman" panose="02020603050405020304" pitchFamily="18" charset="0"/>
              </a:rPr>
              <a:t>eg</a:t>
            </a:r>
            <a:r>
              <a:rPr lang="en-US" altLang="zh-CN" sz="1800" dirty="0">
                <a:latin typeface="Times New Roman" panose="02020603050405020304" pitchFamily="18" charset="0"/>
                <a:cs typeface="Times New Roman" panose="02020603050405020304" pitchFamily="18" charset="0"/>
              </a:rPr>
              <a:t>, computers in 1983) are more likely to succeed and outperform in the subsequent ventures</a:t>
            </a:r>
          </a:p>
          <a:p>
            <a:pPr marL="995363" indent="-457200">
              <a:buFontTx/>
              <a:buChar char="-"/>
            </a:pPr>
            <a:r>
              <a:rPr lang="en-US" altLang="zh-CN" sz="1800" dirty="0">
                <a:latin typeface="Times New Roman" panose="02020603050405020304" pitchFamily="18" charset="0"/>
                <a:cs typeface="Times New Roman" panose="02020603050405020304" pitchFamily="18" charset="0"/>
              </a:rPr>
              <a:t>Entrepreneurs who succeeded by investing in a good industry and year are more likely to attract suppliers, customers, employees.</a:t>
            </a:r>
          </a:p>
          <a:p>
            <a:pPr marL="995363" indent="-457200">
              <a:buFontTx/>
              <a:buChar char="-"/>
            </a:pPr>
            <a:r>
              <a:rPr lang="en-US" altLang="zh-CN" sz="1800" dirty="0">
                <a:latin typeface="Times New Roman" panose="02020603050405020304" pitchFamily="18" charset="0"/>
                <a:cs typeface="Times New Roman" panose="02020603050405020304" pitchFamily="18" charset="0"/>
              </a:rPr>
              <a:t>Companies that are funded by more experienced (top-tier) VC firms are more likely to succeed. However, a performance differential only when VC firms invest in companies started by first-time entrepreneurs or those who previous failed. </a:t>
            </a:r>
          </a:p>
          <a:p>
            <a:pPr marL="995363" indent="-457200">
              <a:buFontTx/>
              <a:buChar char="-"/>
            </a:pPr>
            <a:endParaRPr lang="en-US" altLang="zh-CN" sz="1600" dirty="0">
              <a:latin typeface="Times New Roman" panose="02020603050405020304" pitchFamily="18" charset="0"/>
              <a:cs typeface="Times New Roman" panose="02020603050405020304" pitchFamily="18" charset="0"/>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71009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8</a:t>
            </a:fld>
            <a:endParaRPr lang="zh-CN" altLang="en-US" dirty="0"/>
          </a:p>
        </p:txBody>
      </p:sp>
      <p:graphicFrame>
        <p:nvGraphicFramePr>
          <p:cNvPr id="4" name="表格 5">
            <a:extLst>
              <a:ext uri="{FF2B5EF4-FFF2-40B4-BE49-F238E27FC236}">
                <a16:creationId xmlns:a16="http://schemas.microsoft.com/office/drawing/2014/main" id="{CA693263-1066-491A-8F00-1D111B72C9ED}"/>
              </a:ext>
            </a:extLst>
          </p:cNvPr>
          <p:cNvGraphicFramePr>
            <a:graphicFrameLocks noGrp="1"/>
          </p:cNvGraphicFramePr>
          <p:nvPr/>
        </p:nvGraphicFramePr>
        <p:xfrm>
          <a:off x="2123440" y="3229077"/>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374677680"/>
                    </a:ext>
                  </a:extLst>
                </a:gridCol>
                <a:gridCol w="2709333">
                  <a:extLst>
                    <a:ext uri="{9D8B030D-6E8A-4147-A177-3AD203B41FA5}">
                      <a16:colId xmlns:a16="http://schemas.microsoft.com/office/drawing/2014/main" val="1528779613"/>
                    </a:ext>
                  </a:extLst>
                </a:gridCol>
                <a:gridCol w="2709333">
                  <a:extLst>
                    <a:ext uri="{9D8B030D-6E8A-4147-A177-3AD203B41FA5}">
                      <a16:colId xmlns:a16="http://schemas.microsoft.com/office/drawing/2014/main" val="2955284594"/>
                    </a:ext>
                  </a:extLst>
                </a:gridCol>
              </a:tblGrid>
              <a:tr h="370840">
                <a:tc>
                  <a:txBody>
                    <a:bodyPr/>
                    <a:lstStyle/>
                    <a:p>
                      <a:endParaRPr lang="zh-CN" altLang="en-US" dirty="0">
                        <a:latin typeface="宋体" panose="02010600030101010101" pitchFamily="2" charset="-122"/>
                        <a:ea typeface="宋体" panose="02010600030101010101" pitchFamily="2" charset="-122"/>
                      </a:endParaRPr>
                    </a:p>
                  </a:txBody>
                  <a:tcPr/>
                </a:tc>
                <a:tc>
                  <a:txBody>
                    <a:bodyPr/>
                    <a:lstStyle/>
                    <a:p>
                      <a:pPr algn="ctr"/>
                      <a:r>
                        <a:rPr lang="en-US" altLang="zh-CN" dirty="0">
                          <a:latin typeface="宋体" panose="02010600030101010101" pitchFamily="2" charset="-122"/>
                          <a:ea typeface="宋体" panose="02010600030101010101" pitchFamily="2" charset="-122"/>
                        </a:rPr>
                        <a:t>1983</a:t>
                      </a:r>
                      <a:r>
                        <a:rPr lang="zh-CN" altLang="en-US" dirty="0">
                          <a:latin typeface="宋体" panose="02010600030101010101" pitchFamily="2" charset="-122"/>
                          <a:ea typeface="宋体" panose="02010600030101010101" pitchFamily="2" charset="-122"/>
                        </a:rPr>
                        <a:t>成立</a:t>
                      </a:r>
                    </a:p>
                  </a:txBody>
                  <a:tcPr/>
                </a:tc>
                <a:tc>
                  <a:txBody>
                    <a:bodyPr/>
                    <a:lstStyle/>
                    <a:p>
                      <a:pPr algn="ctr"/>
                      <a:r>
                        <a:rPr lang="en-US" altLang="zh-CN" dirty="0">
                          <a:latin typeface="宋体" panose="02010600030101010101" pitchFamily="2" charset="-122"/>
                          <a:ea typeface="宋体" panose="02010600030101010101" pitchFamily="2" charset="-122"/>
                        </a:rPr>
                        <a:t>1985</a:t>
                      </a:r>
                      <a:r>
                        <a:rPr lang="zh-CN" altLang="en-US" dirty="0">
                          <a:latin typeface="宋体" panose="02010600030101010101" pitchFamily="2" charset="-122"/>
                          <a:ea typeface="宋体" panose="02010600030101010101" pitchFamily="2" charset="-122"/>
                        </a:rPr>
                        <a:t>成立</a:t>
                      </a:r>
                    </a:p>
                  </a:txBody>
                  <a:tcPr/>
                </a:tc>
                <a:extLst>
                  <a:ext uri="{0D108BD9-81ED-4DB2-BD59-A6C34878D82A}">
                    <a16:rowId xmlns:a16="http://schemas.microsoft.com/office/drawing/2014/main" val="1847884868"/>
                  </a:ext>
                </a:extLst>
              </a:tr>
              <a:tr h="370840">
                <a:tc>
                  <a:txBody>
                    <a:bodyPr/>
                    <a:lstStyle/>
                    <a:p>
                      <a:r>
                        <a:rPr lang="zh-CN" altLang="en-US" dirty="0">
                          <a:latin typeface="宋体" panose="02010600030101010101" pitchFamily="2" charset="-122"/>
                          <a:ea typeface="宋体" panose="02010600030101010101" pitchFamily="2" charset="-122"/>
                        </a:rPr>
                        <a:t>成功</a:t>
                      </a:r>
                    </a:p>
                  </a:txBody>
                  <a:tcPr/>
                </a:tc>
                <a:tc>
                  <a:txBody>
                    <a:bodyPr/>
                    <a:lstStyle/>
                    <a:p>
                      <a:pPr algn="ctr"/>
                      <a:r>
                        <a:rPr lang="zh-CN" altLang="en-US" dirty="0">
                          <a:solidFill>
                            <a:srgbClr val="FF0000"/>
                          </a:solidFill>
                          <a:latin typeface="宋体" panose="02010600030101010101" pitchFamily="2" charset="-122"/>
                          <a:ea typeface="宋体" panose="02010600030101010101" pitchFamily="2" charset="-122"/>
                        </a:rPr>
                        <a:t>择时强，管理强</a:t>
                      </a:r>
                    </a:p>
                  </a:txBody>
                  <a:tcPr/>
                </a:tc>
                <a:tc>
                  <a:txBody>
                    <a:bodyPr/>
                    <a:lstStyle/>
                    <a:p>
                      <a:pPr algn="ctr"/>
                      <a:r>
                        <a:rPr lang="zh-CN" altLang="en-US" dirty="0">
                          <a:latin typeface="宋体" panose="02010600030101010101" pitchFamily="2" charset="-122"/>
                          <a:ea typeface="宋体" panose="02010600030101010101" pitchFamily="2" charset="-122"/>
                        </a:rPr>
                        <a:t>择时差，管理强</a:t>
                      </a:r>
                    </a:p>
                  </a:txBody>
                  <a:tcPr/>
                </a:tc>
                <a:extLst>
                  <a:ext uri="{0D108BD9-81ED-4DB2-BD59-A6C34878D82A}">
                    <a16:rowId xmlns:a16="http://schemas.microsoft.com/office/drawing/2014/main" val="2987891181"/>
                  </a:ext>
                </a:extLst>
              </a:tr>
              <a:tr h="370840">
                <a:tc>
                  <a:txBody>
                    <a:bodyPr/>
                    <a:lstStyle/>
                    <a:p>
                      <a:r>
                        <a:rPr lang="zh-CN" altLang="en-US" dirty="0">
                          <a:latin typeface="宋体" panose="02010600030101010101" pitchFamily="2" charset="-122"/>
                          <a:ea typeface="宋体" panose="02010600030101010101" pitchFamily="2" charset="-122"/>
                        </a:rPr>
                        <a:t>不成功</a:t>
                      </a:r>
                    </a:p>
                  </a:txBody>
                  <a:tcPr/>
                </a:tc>
                <a:tc>
                  <a:txBody>
                    <a:bodyPr/>
                    <a:lstStyle/>
                    <a:p>
                      <a:pPr algn="ctr"/>
                      <a:r>
                        <a:rPr lang="zh-CN" altLang="en-US" dirty="0">
                          <a:latin typeface="宋体" panose="02010600030101010101" pitchFamily="2" charset="-122"/>
                          <a:ea typeface="宋体" panose="02010600030101010101" pitchFamily="2" charset="-122"/>
                        </a:rPr>
                        <a:t>择时强，管理差</a:t>
                      </a:r>
                    </a:p>
                  </a:txBody>
                  <a:tcPr/>
                </a:tc>
                <a:tc>
                  <a:txBody>
                    <a:bodyPr/>
                    <a:lstStyle/>
                    <a:p>
                      <a:pPr algn="ctr"/>
                      <a:r>
                        <a:rPr lang="zh-CN" altLang="en-US" dirty="0">
                          <a:latin typeface="宋体" panose="02010600030101010101" pitchFamily="2" charset="-122"/>
                          <a:ea typeface="宋体" panose="02010600030101010101" pitchFamily="2" charset="-122"/>
                        </a:rPr>
                        <a:t>择时差，管理差</a:t>
                      </a:r>
                    </a:p>
                  </a:txBody>
                  <a:tcPr/>
                </a:tc>
                <a:extLst>
                  <a:ext uri="{0D108BD9-81ED-4DB2-BD59-A6C34878D82A}">
                    <a16:rowId xmlns:a16="http://schemas.microsoft.com/office/drawing/2014/main" val="259511598"/>
                  </a:ext>
                </a:extLst>
              </a:tr>
            </a:tbl>
          </a:graphicData>
        </a:graphic>
      </p:graphicFrame>
    </p:spTree>
    <p:extLst>
      <p:ext uri="{BB962C8B-B14F-4D97-AF65-F5344CB8AC3E}">
        <p14:creationId xmlns:p14="http://schemas.microsoft.com/office/powerpoint/2010/main" val="634519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风险投资的风险与收益：例子</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6804824" y="1757260"/>
            <a:ext cx="4496896" cy="4351338"/>
          </a:xfrm>
        </p:spPr>
        <p:txBody>
          <a:bodyPr>
            <a:normAutofit/>
          </a:bodyPr>
          <a:lstStyle/>
          <a:p>
            <a:pPr>
              <a:lnSpc>
                <a:spcPct val="100000"/>
              </a:lnSpc>
            </a:pPr>
            <a:r>
              <a:rPr lang="zh-CN" altLang="en-US" sz="2000" dirty="0">
                <a:latin typeface="宋体" panose="02010600030101010101" pitchFamily="2" charset="-122"/>
                <a:ea typeface="宋体" panose="02010600030101010101" pitchFamily="2" charset="-122"/>
              </a:rPr>
              <a:t>投资方案一：第一轮融资时，投资</a:t>
            </a:r>
            <a:r>
              <a:rPr lang="en-US" altLang="zh-CN" sz="2000" dirty="0">
                <a:latin typeface="宋体" panose="02010600030101010101" pitchFamily="2" charset="-122"/>
                <a:ea typeface="宋体" panose="02010600030101010101" pitchFamily="2" charset="-122"/>
              </a:rPr>
              <a:t>200</a:t>
            </a:r>
            <a:r>
              <a:rPr lang="zh-CN" altLang="en-US" sz="2000" dirty="0">
                <a:latin typeface="宋体" panose="02010600030101010101" pitchFamily="2" charset="-122"/>
                <a:ea typeface="宋体" panose="02010600030101010101" pitchFamily="2" charset="-122"/>
              </a:rPr>
              <a:t>万，每股</a:t>
            </a:r>
            <a:r>
              <a:rPr lang="en-US" altLang="zh-CN" sz="2000" dirty="0">
                <a:latin typeface="宋体" panose="02010600030101010101" pitchFamily="2" charset="-122"/>
                <a:ea typeface="宋体" panose="02010600030101010101" pitchFamily="2" charset="-122"/>
              </a:rPr>
              <a:t>5</a:t>
            </a:r>
            <a:r>
              <a:rPr lang="zh-CN" altLang="en-US" sz="2000" dirty="0">
                <a:latin typeface="宋体" panose="02010600030101010101" pitchFamily="2" charset="-122"/>
                <a:ea typeface="宋体" panose="02010600030101010101" pitchFamily="2" charset="-122"/>
              </a:rPr>
              <a:t>元，投资</a:t>
            </a:r>
            <a:r>
              <a:rPr lang="en-US" altLang="zh-CN" sz="2000" dirty="0">
                <a:latin typeface="宋体" panose="02010600030101010101" pitchFamily="2" charset="-122"/>
                <a:ea typeface="宋体" panose="02010600030101010101" pitchFamily="2" charset="-122"/>
              </a:rPr>
              <a:t>40</a:t>
            </a:r>
            <a:r>
              <a:rPr lang="zh-CN" altLang="en-US" sz="2000" dirty="0">
                <a:latin typeface="宋体" panose="02010600030101010101" pitchFamily="2" charset="-122"/>
                <a:ea typeface="宋体" panose="02010600030101010101" pitchFamily="2" charset="-122"/>
              </a:rPr>
              <a:t>万股，企业上市时以</a:t>
            </a:r>
            <a:r>
              <a:rPr lang="en-US" altLang="zh-CN" sz="2000" dirty="0">
                <a:latin typeface="宋体" panose="02010600030101010101" pitchFamily="2" charset="-122"/>
                <a:ea typeface="宋体" panose="02010600030101010101" pitchFamily="2" charset="-122"/>
              </a:rPr>
              <a:t>60</a:t>
            </a:r>
            <a:r>
              <a:rPr lang="zh-CN" altLang="en-US" sz="2000" dirty="0">
                <a:latin typeface="宋体" panose="02010600030101010101" pitchFamily="2" charset="-122"/>
                <a:ea typeface="宋体" panose="02010600030101010101" pitchFamily="2" charset="-122"/>
              </a:rPr>
              <a:t>元每股卖出，收益</a:t>
            </a:r>
            <a:r>
              <a:rPr lang="en-US" altLang="zh-CN" sz="2000" dirty="0">
                <a:latin typeface="宋体" panose="02010600030101010101" pitchFamily="2" charset="-122"/>
                <a:ea typeface="宋体" panose="02010600030101010101" pitchFamily="2" charset="-122"/>
              </a:rPr>
              <a:t>11</a:t>
            </a:r>
            <a:r>
              <a:rPr lang="zh-CN" altLang="en-US" sz="2000" dirty="0">
                <a:latin typeface="宋体" panose="02010600030101010101" pitchFamily="2" charset="-122"/>
                <a:ea typeface="宋体" panose="02010600030101010101" pitchFamily="2" charset="-122"/>
              </a:rPr>
              <a:t>倍</a:t>
            </a:r>
            <a:endParaRPr lang="en-US" altLang="zh-CN" sz="2000" dirty="0">
              <a:latin typeface="宋体" panose="02010600030101010101" pitchFamily="2" charset="-122"/>
              <a:ea typeface="宋体" panose="02010600030101010101" pitchFamily="2" charset="-122"/>
            </a:endParaRPr>
          </a:p>
          <a:p>
            <a:pPr>
              <a:lnSpc>
                <a:spcPct val="100000"/>
              </a:lnSpc>
            </a:pPr>
            <a:r>
              <a:rPr lang="zh-CN" altLang="en-US" sz="2000" dirty="0">
                <a:latin typeface="宋体" panose="02010600030101010101" pitchFamily="2" charset="-122"/>
                <a:ea typeface="宋体" panose="02010600030101010101" pitchFamily="2" charset="-122"/>
              </a:rPr>
              <a:t>投资方案二：第二轮融资时，投资</a:t>
            </a:r>
            <a:r>
              <a:rPr lang="en-US" altLang="zh-CN" sz="2000" dirty="0">
                <a:latin typeface="宋体" panose="02010600030101010101" pitchFamily="2" charset="-122"/>
                <a:ea typeface="宋体" panose="02010600030101010101" pitchFamily="2" charset="-122"/>
              </a:rPr>
              <a:t>200</a:t>
            </a:r>
            <a:r>
              <a:rPr lang="zh-CN" altLang="en-US" sz="2000" dirty="0">
                <a:latin typeface="宋体" panose="02010600030101010101" pitchFamily="2" charset="-122"/>
                <a:ea typeface="宋体" panose="02010600030101010101" pitchFamily="2" charset="-122"/>
              </a:rPr>
              <a:t>万，每股</a:t>
            </a:r>
            <a:r>
              <a:rPr lang="en-US" altLang="zh-CN" sz="2000" dirty="0">
                <a:latin typeface="宋体" panose="02010600030101010101" pitchFamily="2" charset="-122"/>
                <a:ea typeface="宋体" panose="02010600030101010101" pitchFamily="2" charset="-122"/>
              </a:rPr>
              <a:t>20</a:t>
            </a:r>
            <a:r>
              <a:rPr lang="zh-CN" altLang="en-US" sz="2000" dirty="0">
                <a:latin typeface="宋体" panose="02010600030101010101" pitchFamily="2" charset="-122"/>
                <a:ea typeface="宋体" panose="02010600030101010101" pitchFamily="2" charset="-122"/>
              </a:rPr>
              <a:t>元，投资</a:t>
            </a:r>
            <a:r>
              <a:rPr lang="en-US" altLang="zh-CN" sz="2000" dirty="0">
                <a:latin typeface="宋体" panose="02010600030101010101" pitchFamily="2" charset="-122"/>
                <a:ea typeface="宋体" panose="02010600030101010101" pitchFamily="2" charset="-122"/>
              </a:rPr>
              <a:t>10</a:t>
            </a:r>
            <a:r>
              <a:rPr lang="zh-CN" altLang="en-US" sz="2000" dirty="0">
                <a:latin typeface="宋体" panose="02010600030101010101" pitchFamily="2" charset="-122"/>
                <a:ea typeface="宋体" panose="02010600030101010101" pitchFamily="2" charset="-122"/>
              </a:rPr>
              <a:t>万股，企业上市时以</a:t>
            </a:r>
            <a:r>
              <a:rPr lang="en-US" altLang="zh-CN" sz="2000" dirty="0">
                <a:latin typeface="宋体" panose="02010600030101010101" pitchFamily="2" charset="-122"/>
                <a:ea typeface="宋体" panose="02010600030101010101" pitchFamily="2" charset="-122"/>
              </a:rPr>
              <a:t>60</a:t>
            </a:r>
            <a:r>
              <a:rPr lang="zh-CN" altLang="en-US" sz="2000" dirty="0">
                <a:latin typeface="宋体" panose="02010600030101010101" pitchFamily="2" charset="-122"/>
                <a:ea typeface="宋体" panose="02010600030101010101" pitchFamily="2" charset="-122"/>
              </a:rPr>
              <a:t>元每股卖出，收益</a:t>
            </a: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倍</a:t>
            </a:r>
            <a:endParaRPr lang="en-US" altLang="zh-CN" sz="2000" dirty="0">
              <a:latin typeface="宋体" panose="02010600030101010101" pitchFamily="2" charset="-122"/>
              <a:ea typeface="宋体" panose="02010600030101010101" pitchFamily="2" charset="-122"/>
            </a:endParaRPr>
          </a:p>
          <a:p>
            <a:pPr>
              <a:lnSpc>
                <a:spcPct val="100000"/>
              </a:lnSpc>
            </a:pPr>
            <a:r>
              <a:rPr lang="zh-CN" altLang="en-US" sz="2000" dirty="0">
                <a:latin typeface="宋体" panose="02010600030101010101" pitchFamily="2" charset="-122"/>
                <a:ea typeface="宋体" panose="02010600030101010101" pitchFamily="2" charset="-122"/>
              </a:rPr>
              <a:t>方案一：风险大，收益大</a:t>
            </a:r>
            <a:endParaRPr lang="en-US" altLang="zh-CN" sz="2000" dirty="0">
              <a:latin typeface="宋体" panose="02010600030101010101" pitchFamily="2" charset="-122"/>
              <a:ea typeface="宋体" panose="02010600030101010101" pitchFamily="2" charset="-122"/>
            </a:endParaRPr>
          </a:p>
          <a:p>
            <a:pPr>
              <a:lnSpc>
                <a:spcPct val="100000"/>
              </a:lnSpc>
            </a:pPr>
            <a:r>
              <a:rPr lang="zh-CN" altLang="en-US" sz="2000" dirty="0">
                <a:latin typeface="宋体" panose="02010600030101010101" pitchFamily="2" charset="-122"/>
                <a:ea typeface="宋体" panose="02010600030101010101" pitchFamily="2" charset="-122"/>
              </a:rPr>
              <a:t>方案二：收益小，风险小</a:t>
            </a:r>
            <a:endParaRPr lang="en-US" altLang="zh-CN" sz="2000" dirty="0">
              <a:latin typeface="宋体" panose="02010600030101010101" pitchFamily="2" charset="-122"/>
              <a:ea typeface="宋体" panose="02010600030101010101" pitchFamily="2" charset="-122"/>
            </a:endParaRPr>
          </a:p>
          <a:p>
            <a:pPr>
              <a:lnSpc>
                <a:spcPct val="100000"/>
              </a:lnSpc>
            </a:pPr>
            <a:r>
              <a:rPr lang="zh-CN" altLang="en-US" sz="2000" dirty="0">
                <a:latin typeface="宋体" panose="02010600030101010101" pitchFamily="2" charset="-122"/>
                <a:ea typeface="宋体" panose="02010600030101010101" pitchFamily="2" charset="-122"/>
              </a:rPr>
              <a:t>如何收益大，风险小？</a:t>
            </a:r>
            <a:endParaRPr lang="zh-CN"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9</a:t>
            </a:fld>
            <a:endParaRPr lang="zh-CN" altLang="en-US"/>
          </a:p>
        </p:txBody>
      </p:sp>
      <p:graphicFrame>
        <p:nvGraphicFramePr>
          <p:cNvPr id="7" name="图示 6">
            <a:extLst>
              <a:ext uri="{FF2B5EF4-FFF2-40B4-BE49-F238E27FC236}">
                <a16:creationId xmlns:a16="http://schemas.microsoft.com/office/drawing/2014/main" id="{8FCA3FBF-B4EA-49BA-873B-FEEF411F8B8B}"/>
              </a:ext>
            </a:extLst>
          </p:cNvPr>
          <p:cNvGraphicFramePr/>
          <p:nvPr/>
        </p:nvGraphicFramePr>
        <p:xfrm>
          <a:off x="1552091" y="1900929"/>
          <a:ext cx="5252733"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353406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1967</TotalTime>
  <Words>2673</Words>
  <Application>Microsoft Office PowerPoint</Application>
  <PresentationFormat>宽屏</PresentationFormat>
  <Paragraphs>309</Paragraphs>
  <Slides>30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等线</vt:lpstr>
      <vt:lpstr>等线 Light</vt:lpstr>
      <vt:lpstr>宋体</vt:lpstr>
      <vt:lpstr>Arial</vt:lpstr>
      <vt:lpstr>Times New Roman</vt:lpstr>
      <vt:lpstr>Wingdings</vt:lpstr>
      <vt:lpstr>Office 主题​​</vt:lpstr>
      <vt:lpstr>投资银行学  第十二讲：风险投资与私募股权投资（二）</vt:lpstr>
      <vt:lpstr>风险投资与私募股权投资</vt:lpstr>
      <vt:lpstr>企业成长路径</vt:lpstr>
      <vt:lpstr>VC/PE的运作流程</vt:lpstr>
      <vt:lpstr>如何选择项目？ （人还是创意）</vt:lpstr>
      <vt:lpstr>如何选择项目？（人还是创意）</vt:lpstr>
      <vt:lpstr>连续创业家</vt:lpstr>
      <vt:lpstr>连续创业家</vt:lpstr>
      <vt:lpstr>风险投资的风险与收益：例子</vt:lpstr>
      <vt:lpstr>投资银行在风险投资中使用的金融工具</vt:lpstr>
      <vt:lpstr>投资银行在风险投资中使用的金融工具</vt:lpstr>
      <vt:lpstr>投资银行在风险投资中使用的金融工具</vt:lpstr>
      <vt:lpstr>网络和辛迪加</vt:lpstr>
      <vt:lpstr>VC与风险企业之间交易结构的建立</vt:lpstr>
      <vt:lpstr>投资条款清单</vt:lpstr>
      <vt:lpstr>风险投资的退出机制</vt:lpstr>
      <vt:lpstr>VC/PE的退出渠道</vt:lpstr>
      <vt:lpstr>VC/PE的退出渠道：IPO or 并购？</vt:lpstr>
      <vt:lpstr>VC/PE的退出渠道：IPO or 并购？</vt:lpstr>
      <vt:lpstr>VC/PE的退出渠道：IPO or 并购？</vt:lpstr>
      <vt:lpstr>VC/PE的退出渠道 （2023退出行业分布）</vt:lpstr>
      <vt:lpstr>VC/PE支持的IPO和非VC/PE支持的IPO</vt:lpstr>
      <vt:lpstr>VC/PE支持的IPO</vt:lpstr>
      <vt:lpstr>私募股权二级市场</vt:lpstr>
      <vt:lpstr>私募股权二级市场</vt:lpstr>
      <vt:lpstr>风险投资的功能</vt:lpstr>
      <vt:lpstr>投资银行在风险投资不同阶段的角色</vt:lpstr>
      <vt:lpstr>2023VC/PE大额投资案例</vt:lpstr>
      <vt:lpstr>2023VC/PE大额投资案例</vt:lpstr>
      <vt:lpstr>2023中国股权投资市场投资行业和地域分布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风险投资的基本概念</dc:title>
  <dc:creator>#WANG YING (G3530991N)#</dc:creator>
  <cp:lastModifiedBy>Admin</cp:lastModifiedBy>
  <cp:revision>34</cp:revision>
  <dcterms:created xsi:type="dcterms:W3CDTF">2019-07-23T02:02:12Z</dcterms:created>
  <dcterms:modified xsi:type="dcterms:W3CDTF">2024-05-23T23:57:25Z</dcterms:modified>
</cp:coreProperties>
</file>