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6" r:id="rId3"/>
    <p:sldId id="259" r:id="rId4"/>
    <p:sldId id="260" r:id="rId5"/>
    <p:sldId id="291" r:id="rId6"/>
    <p:sldId id="286" r:id="rId7"/>
    <p:sldId id="290" r:id="rId8"/>
    <p:sldId id="261" r:id="rId9"/>
    <p:sldId id="262" r:id="rId10"/>
    <p:sldId id="289" r:id="rId11"/>
    <p:sldId id="267" r:id="rId12"/>
    <p:sldId id="268" r:id="rId13"/>
    <p:sldId id="269" r:id="rId14"/>
    <p:sldId id="270" r:id="rId15"/>
    <p:sldId id="271" r:id="rId16"/>
    <p:sldId id="272" r:id="rId17"/>
    <p:sldId id="273" r:id="rId18"/>
    <p:sldId id="274" r:id="rId19"/>
    <p:sldId id="275" r:id="rId20"/>
    <p:sldId id="276" r:id="rId21"/>
    <p:sldId id="277" r:id="rId22"/>
    <p:sldId id="287" r:id="rId23"/>
    <p:sldId id="278" r:id="rId24"/>
    <p:sldId id="279" r:id="rId25"/>
    <p:sldId id="280" r:id="rId26"/>
    <p:sldId id="281" r:id="rId27"/>
    <p:sldId id="282" r:id="rId28"/>
    <p:sldId id="292" r:id="rId29"/>
    <p:sldId id="283" r:id="rId30"/>
    <p:sldId id="284" r:id="rId31"/>
    <p:sldId id="293" r:id="rId32"/>
    <p:sldId id="265" r:id="rId33"/>
    <p:sldId id="28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4" d="100"/>
          <a:sy n="94" d="100"/>
        </p:scale>
        <p:origin x="6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2DAE9-C725-4D35-912A-FA21B8689EF5}" type="doc">
      <dgm:prSet loTypeId="urn:microsoft.com/office/officeart/2005/8/layout/process1" loCatId="process" qsTypeId="urn:microsoft.com/office/officeart/2005/8/quickstyle/simple1" qsCatId="simple" csTypeId="urn:microsoft.com/office/officeart/2005/8/colors/accent1_2" csCatId="accent1" phldr="1"/>
      <dgm:spPr/>
    </dgm:pt>
    <dgm:pt modelId="{A3D1E4E4-A7F6-4398-89C2-D1F175B1FDAC}">
      <dgm:prSet phldrT="[文本]"/>
      <dgm:spPr/>
      <dgm:t>
        <a:bodyPr/>
        <a:lstStyle/>
        <a:p>
          <a:r>
            <a:rPr lang="zh-CN" altLang="en-US" b="1" dirty="0">
              <a:solidFill>
                <a:schemeClr val="bg1"/>
              </a:solidFill>
              <a:latin typeface="宋体" panose="02010600030101010101" pitchFamily="2" charset="-122"/>
              <a:ea typeface="宋体" panose="02010600030101010101" pitchFamily="2" charset="-122"/>
            </a:rPr>
            <a:t>风险识别</a:t>
          </a:r>
        </a:p>
      </dgm:t>
    </dgm:pt>
    <dgm:pt modelId="{B2E637F9-259E-4484-9FF2-0157C048249D}" type="parTrans" cxnId="{7B2EF3FB-4309-461B-9220-EC7C5B465901}">
      <dgm:prSet/>
      <dgm:spPr/>
      <dgm:t>
        <a:bodyPr/>
        <a:lstStyle/>
        <a:p>
          <a:endParaRPr lang="zh-CN" altLang="en-US"/>
        </a:p>
      </dgm:t>
    </dgm:pt>
    <dgm:pt modelId="{C6D03B52-5B8B-4DB9-8E74-3FA20E63A798}" type="sibTrans" cxnId="{7B2EF3FB-4309-461B-9220-EC7C5B465901}">
      <dgm:prSet/>
      <dgm:spPr/>
      <dgm:t>
        <a:bodyPr/>
        <a:lstStyle/>
        <a:p>
          <a:endParaRPr lang="zh-CN" altLang="en-US"/>
        </a:p>
      </dgm:t>
    </dgm:pt>
    <dgm:pt modelId="{3952968D-2057-4AFC-8E04-13F775B90D7A}">
      <dgm:prSet phldrT="[文本]"/>
      <dgm:spPr/>
      <dgm:t>
        <a:bodyPr/>
        <a:lstStyle/>
        <a:p>
          <a:r>
            <a:rPr lang="zh-CN" altLang="en-US" b="1" dirty="0">
              <a:latin typeface="宋体" panose="02010600030101010101" pitchFamily="2" charset="-122"/>
              <a:ea typeface="宋体" panose="02010600030101010101" pitchFamily="2" charset="-122"/>
            </a:rPr>
            <a:t>风险控制</a:t>
          </a:r>
        </a:p>
      </dgm:t>
    </dgm:pt>
    <dgm:pt modelId="{B9BCD22F-6115-4E9B-83C3-02B10C03417C}" type="parTrans" cxnId="{9DAF3F63-EF47-41EA-B678-320FF08D9E7A}">
      <dgm:prSet/>
      <dgm:spPr/>
      <dgm:t>
        <a:bodyPr/>
        <a:lstStyle/>
        <a:p>
          <a:endParaRPr lang="zh-CN" altLang="en-US"/>
        </a:p>
      </dgm:t>
    </dgm:pt>
    <dgm:pt modelId="{D5EA06BA-47EC-4714-9022-0A25041811F8}" type="sibTrans" cxnId="{9DAF3F63-EF47-41EA-B678-320FF08D9E7A}">
      <dgm:prSet/>
      <dgm:spPr/>
      <dgm:t>
        <a:bodyPr/>
        <a:lstStyle/>
        <a:p>
          <a:endParaRPr lang="zh-CN" altLang="en-US"/>
        </a:p>
      </dgm:t>
    </dgm:pt>
    <dgm:pt modelId="{7B83E5CD-46DB-45FC-8BFA-5D2D4CE79303}">
      <dgm:prSet phldrT="[文本]"/>
      <dgm:spPr/>
      <dgm:t>
        <a:bodyPr/>
        <a:lstStyle/>
        <a:p>
          <a:r>
            <a:rPr lang="zh-CN" altLang="en-US" b="1" dirty="0">
              <a:latin typeface="宋体" panose="02010600030101010101" pitchFamily="2" charset="-122"/>
              <a:ea typeface="宋体" panose="02010600030101010101" pitchFamily="2" charset="-122"/>
            </a:rPr>
            <a:t>风险决策</a:t>
          </a:r>
        </a:p>
      </dgm:t>
    </dgm:pt>
    <dgm:pt modelId="{21988630-B7E7-492E-BF6C-E6A9D162186A}" type="parTrans" cxnId="{BA516360-312E-4C98-ACD1-39100FEEB10B}">
      <dgm:prSet/>
      <dgm:spPr/>
      <dgm:t>
        <a:bodyPr/>
        <a:lstStyle/>
        <a:p>
          <a:endParaRPr lang="zh-CN" altLang="en-US"/>
        </a:p>
      </dgm:t>
    </dgm:pt>
    <dgm:pt modelId="{BFD128BD-18F6-4BF1-B3D9-9F735810A80B}" type="sibTrans" cxnId="{BA516360-312E-4C98-ACD1-39100FEEB10B}">
      <dgm:prSet/>
      <dgm:spPr/>
      <dgm:t>
        <a:bodyPr/>
        <a:lstStyle/>
        <a:p>
          <a:endParaRPr lang="zh-CN" altLang="en-US"/>
        </a:p>
      </dgm:t>
    </dgm:pt>
    <dgm:pt modelId="{BF8C8667-20B1-4302-A506-8CEB51CFDBB9}">
      <dgm:prSet phldrT="[文本]"/>
      <dgm:spPr/>
      <dgm:t>
        <a:bodyPr/>
        <a:lstStyle/>
        <a:p>
          <a:r>
            <a:rPr lang="zh-CN" altLang="en-US" b="1" dirty="0">
              <a:latin typeface="宋体" panose="02010600030101010101" pitchFamily="2" charset="-122"/>
              <a:ea typeface="宋体" panose="02010600030101010101" pitchFamily="2" charset="-122"/>
            </a:rPr>
            <a:t>风险分析与评估</a:t>
          </a:r>
        </a:p>
      </dgm:t>
    </dgm:pt>
    <dgm:pt modelId="{7350D8E1-5233-41F0-8B27-0AC7B33A3D5B}" type="parTrans" cxnId="{97592995-F8F1-4CC3-8B4A-3530A3F3EC22}">
      <dgm:prSet/>
      <dgm:spPr/>
      <dgm:t>
        <a:bodyPr/>
        <a:lstStyle/>
        <a:p>
          <a:endParaRPr lang="zh-CN" altLang="en-US"/>
        </a:p>
      </dgm:t>
    </dgm:pt>
    <dgm:pt modelId="{EEBC5C0B-549D-4904-9DAC-5AF58EFB3CBA}" type="sibTrans" cxnId="{97592995-F8F1-4CC3-8B4A-3530A3F3EC22}">
      <dgm:prSet/>
      <dgm:spPr/>
      <dgm:t>
        <a:bodyPr/>
        <a:lstStyle/>
        <a:p>
          <a:endParaRPr lang="zh-CN" altLang="en-US"/>
        </a:p>
      </dgm:t>
    </dgm:pt>
    <dgm:pt modelId="{540D5281-038E-4847-9B05-5E528BC30C0C}" type="pres">
      <dgm:prSet presAssocID="{9EB2DAE9-C725-4D35-912A-FA21B8689EF5}" presName="Name0" presStyleCnt="0">
        <dgm:presLayoutVars>
          <dgm:dir/>
          <dgm:resizeHandles val="exact"/>
        </dgm:presLayoutVars>
      </dgm:prSet>
      <dgm:spPr/>
    </dgm:pt>
    <dgm:pt modelId="{5150E91F-28C6-4AF0-8AB7-AC2487E265B9}" type="pres">
      <dgm:prSet presAssocID="{A3D1E4E4-A7F6-4398-89C2-D1F175B1FDAC}" presName="node" presStyleLbl="node1" presStyleIdx="0" presStyleCnt="4">
        <dgm:presLayoutVars>
          <dgm:bulletEnabled val="1"/>
        </dgm:presLayoutVars>
      </dgm:prSet>
      <dgm:spPr/>
    </dgm:pt>
    <dgm:pt modelId="{A38B8FB6-6549-41AB-9EFA-7FCE01A2FC24}" type="pres">
      <dgm:prSet presAssocID="{C6D03B52-5B8B-4DB9-8E74-3FA20E63A798}" presName="sibTrans" presStyleLbl="sibTrans2D1" presStyleIdx="0" presStyleCnt="3"/>
      <dgm:spPr/>
    </dgm:pt>
    <dgm:pt modelId="{8915C67F-0C75-4D9B-956F-D536E436CF46}" type="pres">
      <dgm:prSet presAssocID="{C6D03B52-5B8B-4DB9-8E74-3FA20E63A798}" presName="connectorText" presStyleLbl="sibTrans2D1" presStyleIdx="0" presStyleCnt="3"/>
      <dgm:spPr/>
    </dgm:pt>
    <dgm:pt modelId="{CE3AAAA4-01CD-429D-A412-42244AA743CF}" type="pres">
      <dgm:prSet presAssocID="{BF8C8667-20B1-4302-A506-8CEB51CFDBB9}" presName="node" presStyleLbl="node1" presStyleIdx="1" presStyleCnt="4">
        <dgm:presLayoutVars>
          <dgm:bulletEnabled val="1"/>
        </dgm:presLayoutVars>
      </dgm:prSet>
      <dgm:spPr/>
    </dgm:pt>
    <dgm:pt modelId="{AE769863-06BB-4DEF-9B61-94238387324A}" type="pres">
      <dgm:prSet presAssocID="{EEBC5C0B-549D-4904-9DAC-5AF58EFB3CBA}" presName="sibTrans" presStyleLbl="sibTrans2D1" presStyleIdx="1" presStyleCnt="3"/>
      <dgm:spPr/>
    </dgm:pt>
    <dgm:pt modelId="{3BDD9C5B-D472-4B88-A51C-2D5854F2EB32}" type="pres">
      <dgm:prSet presAssocID="{EEBC5C0B-549D-4904-9DAC-5AF58EFB3CBA}" presName="connectorText" presStyleLbl="sibTrans2D1" presStyleIdx="1" presStyleCnt="3"/>
      <dgm:spPr/>
    </dgm:pt>
    <dgm:pt modelId="{A2BF6FC4-C3A9-40AA-BC78-AFBADEBC0C86}" type="pres">
      <dgm:prSet presAssocID="{3952968D-2057-4AFC-8E04-13F775B90D7A}" presName="node" presStyleLbl="node1" presStyleIdx="2" presStyleCnt="4">
        <dgm:presLayoutVars>
          <dgm:bulletEnabled val="1"/>
        </dgm:presLayoutVars>
      </dgm:prSet>
      <dgm:spPr/>
    </dgm:pt>
    <dgm:pt modelId="{43804560-5C33-4601-B755-9E78BBE2F1B8}" type="pres">
      <dgm:prSet presAssocID="{D5EA06BA-47EC-4714-9022-0A25041811F8}" presName="sibTrans" presStyleLbl="sibTrans2D1" presStyleIdx="2" presStyleCnt="3"/>
      <dgm:spPr/>
    </dgm:pt>
    <dgm:pt modelId="{C9E46A8E-8A09-4727-891D-B039D890AC78}" type="pres">
      <dgm:prSet presAssocID="{D5EA06BA-47EC-4714-9022-0A25041811F8}" presName="connectorText" presStyleLbl="sibTrans2D1" presStyleIdx="2" presStyleCnt="3"/>
      <dgm:spPr/>
    </dgm:pt>
    <dgm:pt modelId="{DBF85CDB-7226-4CD3-BE9A-A60BDACDFB57}" type="pres">
      <dgm:prSet presAssocID="{7B83E5CD-46DB-45FC-8BFA-5D2D4CE79303}" presName="node" presStyleLbl="node1" presStyleIdx="3" presStyleCnt="4">
        <dgm:presLayoutVars>
          <dgm:bulletEnabled val="1"/>
        </dgm:presLayoutVars>
      </dgm:prSet>
      <dgm:spPr/>
    </dgm:pt>
  </dgm:ptLst>
  <dgm:cxnLst>
    <dgm:cxn modelId="{991DAF0B-9ADA-4343-B6FA-4585B33F17E3}" type="presOf" srcId="{C6D03B52-5B8B-4DB9-8E74-3FA20E63A798}" destId="{A38B8FB6-6549-41AB-9EFA-7FCE01A2FC24}" srcOrd="0" destOrd="0" presId="urn:microsoft.com/office/officeart/2005/8/layout/process1"/>
    <dgm:cxn modelId="{BA516360-312E-4C98-ACD1-39100FEEB10B}" srcId="{9EB2DAE9-C725-4D35-912A-FA21B8689EF5}" destId="{7B83E5CD-46DB-45FC-8BFA-5D2D4CE79303}" srcOrd="3" destOrd="0" parTransId="{21988630-B7E7-492E-BF6C-E6A9D162186A}" sibTransId="{BFD128BD-18F6-4BF1-B3D9-9F735810A80B}"/>
    <dgm:cxn modelId="{30B8CA41-54F7-4D86-9C58-A12EEE06F7C7}" type="presOf" srcId="{C6D03B52-5B8B-4DB9-8E74-3FA20E63A798}" destId="{8915C67F-0C75-4D9B-956F-D536E436CF46}" srcOrd="1" destOrd="0" presId="urn:microsoft.com/office/officeart/2005/8/layout/process1"/>
    <dgm:cxn modelId="{D7B6D862-B827-4BFD-820D-7F377506D99C}" type="presOf" srcId="{D5EA06BA-47EC-4714-9022-0A25041811F8}" destId="{43804560-5C33-4601-B755-9E78BBE2F1B8}" srcOrd="0" destOrd="0" presId="urn:microsoft.com/office/officeart/2005/8/layout/process1"/>
    <dgm:cxn modelId="{9DAF3F63-EF47-41EA-B678-320FF08D9E7A}" srcId="{9EB2DAE9-C725-4D35-912A-FA21B8689EF5}" destId="{3952968D-2057-4AFC-8E04-13F775B90D7A}" srcOrd="2" destOrd="0" parTransId="{B9BCD22F-6115-4E9B-83C3-02B10C03417C}" sibTransId="{D5EA06BA-47EC-4714-9022-0A25041811F8}"/>
    <dgm:cxn modelId="{48153354-01F7-437B-9144-9256DF4CE8FA}" type="presOf" srcId="{9EB2DAE9-C725-4D35-912A-FA21B8689EF5}" destId="{540D5281-038E-4847-9B05-5E528BC30C0C}" srcOrd="0" destOrd="0" presId="urn:microsoft.com/office/officeart/2005/8/layout/process1"/>
    <dgm:cxn modelId="{E6F80C7E-5ADD-40CD-ACA8-3DCCE9BBD06C}" type="presOf" srcId="{EEBC5C0B-549D-4904-9DAC-5AF58EFB3CBA}" destId="{3BDD9C5B-D472-4B88-A51C-2D5854F2EB32}" srcOrd="1" destOrd="0" presId="urn:microsoft.com/office/officeart/2005/8/layout/process1"/>
    <dgm:cxn modelId="{97592995-F8F1-4CC3-8B4A-3530A3F3EC22}" srcId="{9EB2DAE9-C725-4D35-912A-FA21B8689EF5}" destId="{BF8C8667-20B1-4302-A506-8CEB51CFDBB9}" srcOrd="1" destOrd="0" parTransId="{7350D8E1-5233-41F0-8B27-0AC7B33A3D5B}" sibTransId="{EEBC5C0B-549D-4904-9DAC-5AF58EFB3CBA}"/>
    <dgm:cxn modelId="{9001F4BB-282D-402B-949D-66B2C5EB4ED2}" type="presOf" srcId="{7B83E5CD-46DB-45FC-8BFA-5D2D4CE79303}" destId="{DBF85CDB-7226-4CD3-BE9A-A60BDACDFB57}" srcOrd="0" destOrd="0" presId="urn:microsoft.com/office/officeart/2005/8/layout/process1"/>
    <dgm:cxn modelId="{E62B35C1-7F32-468B-84B7-E99B9D9BDADD}" type="presOf" srcId="{D5EA06BA-47EC-4714-9022-0A25041811F8}" destId="{C9E46A8E-8A09-4727-891D-B039D890AC78}" srcOrd="1" destOrd="0" presId="urn:microsoft.com/office/officeart/2005/8/layout/process1"/>
    <dgm:cxn modelId="{96DF44F3-33BB-4E09-AE19-1E42B9E5B26A}" type="presOf" srcId="{BF8C8667-20B1-4302-A506-8CEB51CFDBB9}" destId="{CE3AAAA4-01CD-429D-A412-42244AA743CF}" srcOrd="0" destOrd="0" presId="urn:microsoft.com/office/officeart/2005/8/layout/process1"/>
    <dgm:cxn modelId="{68D66CF6-4841-4417-B750-AFA40A4040C7}" type="presOf" srcId="{A3D1E4E4-A7F6-4398-89C2-D1F175B1FDAC}" destId="{5150E91F-28C6-4AF0-8AB7-AC2487E265B9}" srcOrd="0" destOrd="0" presId="urn:microsoft.com/office/officeart/2005/8/layout/process1"/>
    <dgm:cxn modelId="{7B2EF3FB-4309-461B-9220-EC7C5B465901}" srcId="{9EB2DAE9-C725-4D35-912A-FA21B8689EF5}" destId="{A3D1E4E4-A7F6-4398-89C2-D1F175B1FDAC}" srcOrd="0" destOrd="0" parTransId="{B2E637F9-259E-4484-9FF2-0157C048249D}" sibTransId="{C6D03B52-5B8B-4DB9-8E74-3FA20E63A798}"/>
    <dgm:cxn modelId="{6650A0FC-F48B-47AE-90E5-C933293FAF4D}" type="presOf" srcId="{3952968D-2057-4AFC-8E04-13F775B90D7A}" destId="{A2BF6FC4-C3A9-40AA-BC78-AFBADEBC0C86}" srcOrd="0" destOrd="0" presId="urn:microsoft.com/office/officeart/2005/8/layout/process1"/>
    <dgm:cxn modelId="{834172FE-2801-4120-9056-9B9684988F44}" type="presOf" srcId="{EEBC5C0B-549D-4904-9DAC-5AF58EFB3CBA}" destId="{AE769863-06BB-4DEF-9B61-94238387324A}" srcOrd="0" destOrd="0" presId="urn:microsoft.com/office/officeart/2005/8/layout/process1"/>
    <dgm:cxn modelId="{8402175D-65AE-4924-90FF-B09883A431B4}" type="presParOf" srcId="{540D5281-038E-4847-9B05-5E528BC30C0C}" destId="{5150E91F-28C6-4AF0-8AB7-AC2487E265B9}" srcOrd="0" destOrd="0" presId="urn:microsoft.com/office/officeart/2005/8/layout/process1"/>
    <dgm:cxn modelId="{8712AB09-C205-4441-B779-FC9DB4C37CB3}" type="presParOf" srcId="{540D5281-038E-4847-9B05-5E528BC30C0C}" destId="{A38B8FB6-6549-41AB-9EFA-7FCE01A2FC24}" srcOrd="1" destOrd="0" presId="urn:microsoft.com/office/officeart/2005/8/layout/process1"/>
    <dgm:cxn modelId="{329C46B9-120D-4DDC-83B7-F84DDA34F9BD}" type="presParOf" srcId="{A38B8FB6-6549-41AB-9EFA-7FCE01A2FC24}" destId="{8915C67F-0C75-4D9B-956F-D536E436CF46}" srcOrd="0" destOrd="0" presId="urn:microsoft.com/office/officeart/2005/8/layout/process1"/>
    <dgm:cxn modelId="{CEF9A66F-96B3-4174-B0B3-BC840B83E139}" type="presParOf" srcId="{540D5281-038E-4847-9B05-5E528BC30C0C}" destId="{CE3AAAA4-01CD-429D-A412-42244AA743CF}" srcOrd="2" destOrd="0" presId="urn:microsoft.com/office/officeart/2005/8/layout/process1"/>
    <dgm:cxn modelId="{3BBC8ED3-85BC-429B-A0CF-E07B33BFD78A}" type="presParOf" srcId="{540D5281-038E-4847-9B05-5E528BC30C0C}" destId="{AE769863-06BB-4DEF-9B61-94238387324A}" srcOrd="3" destOrd="0" presId="urn:microsoft.com/office/officeart/2005/8/layout/process1"/>
    <dgm:cxn modelId="{09C2D5D1-E3F2-40DB-A08E-BA1CCBF4F470}" type="presParOf" srcId="{AE769863-06BB-4DEF-9B61-94238387324A}" destId="{3BDD9C5B-D472-4B88-A51C-2D5854F2EB32}" srcOrd="0" destOrd="0" presId="urn:microsoft.com/office/officeart/2005/8/layout/process1"/>
    <dgm:cxn modelId="{0DAB1FA8-AAB5-4BFF-8077-7000C86400EB}" type="presParOf" srcId="{540D5281-038E-4847-9B05-5E528BC30C0C}" destId="{A2BF6FC4-C3A9-40AA-BC78-AFBADEBC0C86}" srcOrd="4" destOrd="0" presId="urn:microsoft.com/office/officeart/2005/8/layout/process1"/>
    <dgm:cxn modelId="{B4A016FE-E1A6-45EF-ABA8-3F761BF1965B}" type="presParOf" srcId="{540D5281-038E-4847-9B05-5E528BC30C0C}" destId="{43804560-5C33-4601-B755-9E78BBE2F1B8}" srcOrd="5" destOrd="0" presId="urn:microsoft.com/office/officeart/2005/8/layout/process1"/>
    <dgm:cxn modelId="{4D5A5E5A-D2EF-499C-9ADF-82DA24DD93F3}" type="presParOf" srcId="{43804560-5C33-4601-B755-9E78BBE2F1B8}" destId="{C9E46A8E-8A09-4727-891D-B039D890AC78}" srcOrd="0" destOrd="0" presId="urn:microsoft.com/office/officeart/2005/8/layout/process1"/>
    <dgm:cxn modelId="{F7AEBA9C-6F36-42F1-8142-DF5E0B6BDAAA}" type="presParOf" srcId="{540D5281-038E-4847-9B05-5E528BC30C0C}" destId="{DBF85CDB-7226-4CD3-BE9A-A60BDACDFB5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50E91F-28C6-4AF0-8AB7-AC2487E265B9}">
      <dsp:nvSpPr>
        <dsp:cNvPr id="0" name=""/>
        <dsp:cNvSpPr/>
      </dsp:nvSpPr>
      <dsp:spPr>
        <a:xfrm>
          <a:off x="3341" y="1637129"/>
          <a:ext cx="1461147" cy="8766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solidFill>
                <a:schemeClr val="bg1"/>
              </a:solidFill>
              <a:latin typeface="宋体" panose="02010600030101010101" pitchFamily="2" charset="-122"/>
              <a:ea typeface="宋体" panose="02010600030101010101" pitchFamily="2" charset="-122"/>
            </a:rPr>
            <a:t>风险识别</a:t>
          </a:r>
        </a:p>
      </dsp:txBody>
      <dsp:txXfrm>
        <a:off x="29018" y="1662806"/>
        <a:ext cx="1409793" cy="825334"/>
      </dsp:txXfrm>
    </dsp:sp>
    <dsp:sp modelId="{A38B8FB6-6549-41AB-9EFA-7FCE01A2FC24}">
      <dsp:nvSpPr>
        <dsp:cNvPr id="0" name=""/>
        <dsp:cNvSpPr/>
      </dsp:nvSpPr>
      <dsp:spPr>
        <a:xfrm>
          <a:off x="1610603" y="1894291"/>
          <a:ext cx="309763" cy="362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1610603" y="1966764"/>
        <a:ext cx="216834" cy="217418"/>
      </dsp:txXfrm>
    </dsp:sp>
    <dsp:sp modelId="{CE3AAAA4-01CD-429D-A412-42244AA743CF}">
      <dsp:nvSpPr>
        <dsp:cNvPr id="0" name=""/>
        <dsp:cNvSpPr/>
      </dsp:nvSpPr>
      <dsp:spPr>
        <a:xfrm>
          <a:off x="2048948" y="1637129"/>
          <a:ext cx="1461147" cy="8766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宋体" panose="02010600030101010101" pitchFamily="2" charset="-122"/>
              <a:ea typeface="宋体" panose="02010600030101010101" pitchFamily="2" charset="-122"/>
            </a:rPr>
            <a:t>风险分析与评估</a:t>
          </a:r>
        </a:p>
      </dsp:txBody>
      <dsp:txXfrm>
        <a:off x="2074625" y="1662806"/>
        <a:ext cx="1409793" cy="825334"/>
      </dsp:txXfrm>
    </dsp:sp>
    <dsp:sp modelId="{AE769863-06BB-4DEF-9B61-94238387324A}">
      <dsp:nvSpPr>
        <dsp:cNvPr id="0" name=""/>
        <dsp:cNvSpPr/>
      </dsp:nvSpPr>
      <dsp:spPr>
        <a:xfrm>
          <a:off x="3656210" y="1894291"/>
          <a:ext cx="309763" cy="362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3656210" y="1966764"/>
        <a:ext cx="216834" cy="217418"/>
      </dsp:txXfrm>
    </dsp:sp>
    <dsp:sp modelId="{A2BF6FC4-C3A9-40AA-BC78-AFBADEBC0C86}">
      <dsp:nvSpPr>
        <dsp:cNvPr id="0" name=""/>
        <dsp:cNvSpPr/>
      </dsp:nvSpPr>
      <dsp:spPr>
        <a:xfrm>
          <a:off x="4094554" y="1637129"/>
          <a:ext cx="1461147" cy="8766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宋体" panose="02010600030101010101" pitchFamily="2" charset="-122"/>
              <a:ea typeface="宋体" panose="02010600030101010101" pitchFamily="2" charset="-122"/>
            </a:rPr>
            <a:t>风险控制</a:t>
          </a:r>
        </a:p>
      </dsp:txBody>
      <dsp:txXfrm>
        <a:off x="4120231" y="1662806"/>
        <a:ext cx="1409793" cy="825334"/>
      </dsp:txXfrm>
    </dsp:sp>
    <dsp:sp modelId="{43804560-5C33-4601-B755-9E78BBE2F1B8}">
      <dsp:nvSpPr>
        <dsp:cNvPr id="0" name=""/>
        <dsp:cNvSpPr/>
      </dsp:nvSpPr>
      <dsp:spPr>
        <a:xfrm>
          <a:off x="5701816" y="1894291"/>
          <a:ext cx="309763" cy="36236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CN" altLang="en-US" sz="1300" kern="1200"/>
        </a:p>
      </dsp:txBody>
      <dsp:txXfrm>
        <a:off x="5701816" y="1966764"/>
        <a:ext cx="216834" cy="217418"/>
      </dsp:txXfrm>
    </dsp:sp>
    <dsp:sp modelId="{DBF85CDB-7226-4CD3-BE9A-A60BDACDFB57}">
      <dsp:nvSpPr>
        <dsp:cNvPr id="0" name=""/>
        <dsp:cNvSpPr/>
      </dsp:nvSpPr>
      <dsp:spPr>
        <a:xfrm>
          <a:off x="6140160" y="1637129"/>
          <a:ext cx="1461147" cy="8766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1" kern="1200" dirty="0">
              <a:latin typeface="宋体" panose="02010600030101010101" pitchFamily="2" charset="-122"/>
              <a:ea typeface="宋体" panose="02010600030101010101" pitchFamily="2" charset="-122"/>
            </a:rPr>
            <a:t>风险决策</a:t>
          </a:r>
        </a:p>
      </dsp:txBody>
      <dsp:txXfrm>
        <a:off x="6165837" y="1662806"/>
        <a:ext cx="1409793" cy="8253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2024/5/30</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2024/5/30</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2024/5/30</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2024/5/30</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2024/5/30</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2024/5/30</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2024/5/30</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2024/5/30</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2024/5/30</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2024/5/30</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2024/5/30</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2024/5/30</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4000" dirty="0">
                <a:latin typeface="宋体" panose="02010600030101010101" pitchFamily="2" charset="-122"/>
                <a:ea typeface="宋体" panose="02010600030101010101" pitchFamily="2" charset="-122"/>
              </a:rPr>
              <a:t>投资银行的风险管理</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p:txBody>
          <a:bodyPr/>
          <a:lstStyle/>
          <a:p>
            <a:r>
              <a:rPr lang="zh-CN" altLang="en-US" dirty="0"/>
              <a:t>主讲人：王盈</a:t>
            </a: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2083162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580681"/>
          </a:xfrm>
        </p:spPr>
        <p:txBody>
          <a:bodyPr>
            <a:normAutofit/>
          </a:bodyPr>
          <a:lstStyle/>
          <a:p>
            <a:r>
              <a:rPr lang="en-US" altLang="zh-CN" sz="3200" dirty="0">
                <a:latin typeface="宋体" panose="02010600030101010101" pitchFamily="2" charset="-122"/>
                <a:ea typeface="宋体" panose="02010600030101010101" pitchFamily="2" charset="-122"/>
              </a:rPr>
              <a:t>《</a:t>
            </a:r>
            <a:r>
              <a:rPr lang="zh-CN" altLang="en-US" sz="3200" dirty="0">
                <a:latin typeface="宋体" panose="02010600030101010101" pitchFamily="2" charset="-122"/>
                <a:ea typeface="宋体" panose="02010600030101010101" pitchFamily="2" charset="-122"/>
              </a:rPr>
              <a:t>证券公司风险控制指标管理办法</a:t>
            </a:r>
            <a:r>
              <a:rPr lang="en-US" altLang="zh-CN" sz="3200" dirty="0">
                <a:latin typeface="宋体" panose="02010600030101010101" pitchFamily="2" charset="-122"/>
                <a:ea typeface="宋体" panose="02010600030101010101" pitchFamily="2" charset="-122"/>
              </a:rPr>
              <a:t>》</a:t>
            </a:r>
            <a:endParaRPr lang="zh-CN" altLang="en-US"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49526"/>
            <a:ext cx="10515600" cy="4351338"/>
          </a:xfrm>
        </p:spPr>
        <p:txBody>
          <a:bodyPr>
            <a:normAutofit/>
          </a:bodyPr>
          <a:lstStyle/>
          <a:p>
            <a:pPr>
              <a:lnSpc>
                <a:spcPct val="100000"/>
              </a:lnSpc>
            </a:pPr>
            <a:r>
              <a:rPr lang="zh-CN" altLang="en-US" sz="1800" dirty="0">
                <a:latin typeface="宋体" panose="02010600030101010101" pitchFamily="2" charset="-122"/>
                <a:ea typeface="宋体" panose="02010600030101010101" pitchFamily="2" charset="-122"/>
              </a:rPr>
              <a:t>第三章，第十七条：证券公司必须符合下列风险控制指标标准：</a:t>
            </a:r>
            <a:endParaRPr lang="en-US" altLang="zh-CN" sz="1800" dirty="0">
              <a:latin typeface="宋体" panose="02010600030101010101" pitchFamily="2" charset="-122"/>
              <a:ea typeface="宋体" panose="02010600030101010101" pitchFamily="2" charset="-122"/>
            </a:endParaRPr>
          </a:p>
          <a:p>
            <a:pPr marL="0" indent="0">
              <a:lnSpc>
                <a:spcPct val="10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）风险覆盖率（净资本</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各项风险准备之和）不低于</a:t>
            </a:r>
            <a:r>
              <a:rPr lang="en-US" altLang="zh-CN" sz="1800" dirty="0">
                <a:latin typeface="宋体" panose="02010600030101010101" pitchFamily="2" charset="-122"/>
                <a:ea typeface="宋体" panose="02010600030101010101" pitchFamily="2" charset="-122"/>
              </a:rPr>
              <a:t>100%</a:t>
            </a:r>
          </a:p>
          <a:p>
            <a:pPr marL="0" indent="0">
              <a:lnSpc>
                <a:spcPct val="10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）资本杠杆率（核心净资本</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表内外资产总和）不低于</a:t>
            </a:r>
            <a:r>
              <a:rPr lang="en-US" altLang="zh-CN" sz="1800" dirty="0">
                <a:latin typeface="宋体" panose="02010600030101010101" pitchFamily="2" charset="-122"/>
                <a:ea typeface="宋体" panose="02010600030101010101" pitchFamily="2" charset="-122"/>
              </a:rPr>
              <a:t>8%</a:t>
            </a:r>
          </a:p>
          <a:p>
            <a:pPr marL="0" indent="0">
              <a:lnSpc>
                <a:spcPct val="10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）流动性覆盖率（优质流动资产</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未来</a:t>
            </a:r>
            <a:r>
              <a:rPr lang="en-US" altLang="zh-CN" sz="1800" dirty="0">
                <a:latin typeface="宋体" panose="02010600030101010101" pitchFamily="2" charset="-122"/>
                <a:ea typeface="宋体" panose="02010600030101010101" pitchFamily="2" charset="-122"/>
              </a:rPr>
              <a:t>30</a:t>
            </a:r>
            <a:r>
              <a:rPr lang="zh-CN" altLang="en-US" sz="1800" dirty="0">
                <a:latin typeface="宋体" panose="02010600030101010101" pitchFamily="2" charset="-122"/>
                <a:ea typeface="宋体" panose="02010600030101010101" pitchFamily="2" charset="-122"/>
              </a:rPr>
              <a:t>天现金净流出量）不低于</a:t>
            </a:r>
            <a:r>
              <a:rPr lang="en-US" altLang="zh-CN" sz="1800" dirty="0">
                <a:latin typeface="宋体" panose="02010600030101010101" pitchFamily="2" charset="-122"/>
                <a:ea typeface="宋体" panose="02010600030101010101" pitchFamily="2" charset="-122"/>
              </a:rPr>
              <a:t>100%</a:t>
            </a:r>
          </a:p>
          <a:p>
            <a:pPr marL="0" indent="0">
              <a:lnSpc>
                <a:spcPct val="10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）净稳定资金率（可用稳定资金</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所需稳定资金）不低于</a:t>
            </a:r>
            <a:r>
              <a:rPr lang="en-US" altLang="zh-CN" sz="1800" dirty="0">
                <a:latin typeface="宋体" panose="02010600030101010101" pitchFamily="2" charset="-122"/>
                <a:ea typeface="宋体" panose="02010600030101010101" pitchFamily="2" charset="-122"/>
              </a:rPr>
              <a:t>100%</a:t>
            </a:r>
          </a:p>
          <a:p>
            <a:pPr marL="0" indent="0">
              <a:lnSpc>
                <a:spcPct val="100000"/>
              </a:lnSpc>
              <a:buNone/>
            </a:pP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6172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10</a:t>
            </a:fld>
            <a:endParaRPr lang="zh-CN" altLang="en-US" dirty="0"/>
          </a:p>
        </p:txBody>
      </p:sp>
      <p:sp>
        <p:nvSpPr>
          <p:cNvPr id="8" name="文本框 7">
            <a:extLst>
              <a:ext uri="{FF2B5EF4-FFF2-40B4-BE49-F238E27FC236}">
                <a16:creationId xmlns:a16="http://schemas.microsoft.com/office/drawing/2014/main" id="{7DB642A0-CB8D-9075-BC18-8D49ED5D28C5}"/>
              </a:ext>
            </a:extLst>
          </p:cNvPr>
          <p:cNvSpPr txBox="1"/>
          <p:nvPr/>
        </p:nvSpPr>
        <p:spPr>
          <a:xfrm>
            <a:off x="3677478" y="6420678"/>
            <a:ext cx="4359965" cy="369332"/>
          </a:xfrm>
          <a:prstGeom prst="rect">
            <a:avLst/>
          </a:prstGeom>
          <a:noFill/>
        </p:spPr>
        <p:txBody>
          <a:bodyPr wrap="square" rtlCol="0">
            <a:spAutoFit/>
          </a:bodyPr>
          <a:lstStyle/>
          <a:p>
            <a:r>
              <a:rPr lang="zh-CN" altLang="en-US" dirty="0"/>
              <a:t>中信</a:t>
            </a:r>
            <a:r>
              <a:rPr lang="en-US" altLang="zh-CN" dirty="0"/>
              <a:t>2023</a:t>
            </a:r>
            <a:r>
              <a:rPr lang="zh-CN" altLang="en-US" dirty="0"/>
              <a:t>，</a:t>
            </a:r>
            <a:r>
              <a:rPr lang="en-US" altLang="zh-CN" dirty="0"/>
              <a:t>2022</a:t>
            </a:r>
            <a:r>
              <a:rPr lang="zh-CN" altLang="en-US" dirty="0"/>
              <a:t>年度风险控制指标</a:t>
            </a:r>
          </a:p>
        </p:txBody>
      </p:sp>
      <p:pic>
        <p:nvPicPr>
          <p:cNvPr id="9" name="图片 8">
            <a:extLst>
              <a:ext uri="{FF2B5EF4-FFF2-40B4-BE49-F238E27FC236}">
                <a16:creationId xmlns:a16="http://schemas.microsoft.com/office/drawing/2014/main" id="{FC2F5034-9FD3-DFA4-D2C1-F7030D70D85B}"/>
              </a:ext>
            </a:extLst>
          </p:cNvPr>
          <p:cNvPicPr>
            <a:picLocks noChangeAspect="1"/>
          </p:cNvPicPr>
          <p:nvPr/>
        </p:nvPicPr>
        <p:blipFill>
          <a:blip r:embed="rId2"/>
          <a:stretch>
            <a:fillRect/>
          </a:stretch>
        </p:blipFill>
        <p:spPr>
          <a:xfrm>
            <a:off x="596053" y="3240313"/>
            <a:ext cx="9997440" cy="3180365"/>
          </a:xfrm>
          <a:prstGeom prst="rect">
            <a:avLst/>
          </a:prstGeom>
        </p:spPr>
      </p:pic>
    </p:spTree>
    <p:extLst>
      <p:ext uri="{BB962C8B-B14F-4D97-AF65-F5344CB8AC3E}">
        <p14:creationId xmlns:p14="http://schemas.microsoft.com/office/powerpoint/2010/main" val="3926265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投资银行风险管理的过程</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11</a:t>
            </a:fld>
            <a:endParaRPr lang="zh-CN" altLang="en-US"/>
          </a:p>
        </p:txBody>
      </p:sp>
      <p:graphicFrame>
        <p:nvGraphicFramePr>
          <p:cNvPr id="6" name="图示 5">
            <a:extLst>
              <a:ext uri="{FF2B5EF4-FFF2-40B4-BE49-F238E27FC236}">
                <a16:creationId xmlns:a16="http://schemas.microsoft.com/office/drawing/2014/main" id="{93AA04E0-E6E6-4669-93D7-4C20ABE7DBAA}"/>
              </a:ext>
            </a:extLst>
          </p:cNvPr>
          <p:cNvGraphicFramePr/>
          <p:nvPr/>
        </p:nvGraphicFramePr>
        <p:xfrm>
          <a:off x="2315603" y="1690687"/>
          <a:ext cx="7604650" cy="4150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913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267922"/>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投资银行风险管理的过程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894305"/>
            <a:ext cx="10515600" cy="5282658"/>
          </a:xfrm>
        </p:spPr>
        <p:txBody>
          <a:bodyPr>
            <a:noAutofit/>
          </a:bodyPr>
          <a:lstStyle/>
          <a:p>
            <a:pPr>
              <a:lnSpc>
                <a:spcPct val="100000"/>
              </a:lnSpc>
            </a:pPr>
            <a:r>
              <a:rPr lang="zh-CN" altLang="en-US" sz="1800" b="1" dirty="0">
                <a:latin typeface="宋体" panose="02010600030101010101" pitchFamily="2" charset="-122"/>
                <a:ea typeface="宋体" panose="02010600030101010101" pitchFamily="2" charset="-122"/>
              </a:rPr>
              <a:t>风险识别</a:t>
            </a:r>
            <a:endParaRPr lang="en-US" altLang="zh-CN" sz="1800" b="1" dirty="0">
              <a:latin typeface="宋体" panose="02010600030101010101" pitchFamily="2" charset="-122"/>
              <a:ea typeface="宋体" panose="02010600030101010101" pitchFamily="2" charset="-122"/>
            </a:endParaRPr>
          </a:p>
          <a:p>
            <a:pPr marL="534988" lvl="0" indent="-358775">
              <a:lnSpc>
                <a:spcPct val="100000"/>
              </a:lnSpc>
              <a:buFont typeface="Wingdings" pitchFamily="2" charset="2"/>
              <a:buChar char="Ø"/>
            </a:pPr>
            <a:r>
              <a:rPr lang="zh-CN" altLang="en-US" sz="1800" dirty="0">
                <a:latin typeface="宋体" panose="02010600030101010101" pitchFamily="2" charset="-122"/>
                <a:ea typeface="宋体" panose="02010600030101010101" pitchFamily="2" charset="-122"/>
              </a:rPr>
              <a:t>投资银行在纷繁复杂的宏观市场环境中及其自身内部组织经营管理过程中识别出可能给投资银行带损失和额外收益的因素 </a:t>
            </a:r>
            <a:endParaRPr lang="en-US" altLang="zh-CN" sz="18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1800" dirty="0">
                <a:latin typeface="宋体" panose="02010600030101010101" pitchFamily="2" charset="-122"/>
                <a:ea typeface="宋体" panose="02010600030101010101" pitchFamily="2" charset="-122"/>
              </a:rPr>
              <a:t>识别投资银行外部经营环境</a:t>
            </a:r>
            <a:endParaRPr lang="en-US" altLang="zh-CN" sz="1800" dirty="0">
              <a:latin typeface="宋体" panose="02010600030101010101" pitchFamily="2" charset="-122"/>
              <a:ea typeface="宋体" panose="02010600030101010101" pitchFamily="2" charset="-122"/>
            </a:endParaRPr>
          </a:p>
          <a:p>
            <a:pPr marL="893763" indent="-358775">
              <a:lnSpc>
                <a:spcPct val="1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宏观经济政策，如利率调整，税收政策变动</a:t>
            </a:r>
            <a:endParaRPr lang="en-US" altLang="zh-CN" sz="1800" dirty="0">
              <a:latin typeface="宋体" panose="02010600030101010101" pitchFamily="2" charset="-122"/>
              <a:ea typeface="宋体" panose="02010600030101010101" pitchFamily="2" charset="-122"/>
            </a:endParaRPr>
          </a:p>
          <a:p>
            <a:pPr marL="893763" indent="-358775">
              <a:lnSpc>
                <a:spcPct val="1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国家对投资银行的监督和调控目标的改变</a:t>
            </a:r>
            <a:endParaRPr lang="en-US" altLang="zh-CN" sz="1800" dirty="0">
              <a:latin typeface="宋体" panose="02010600030101010101" pitchFamily="2" charset="-122"/>
              <a:ea typeface="宋体" panose="02010600030101010101" pitchFamily="2" charset="-122"/>
            </a:endParaRPr>
          </a:p>
          <a:p>
            <a:pPr marL="893763" indent="-358775">
              <a:lnSpc>
                <a:spcPct val="1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投资银行参与市场竞争的优势增减</a:t>
            </a:r>
            <a:endParaRPr lang="en-US" altLang="zh-CN" sz="1800" dirty="0">
              <a:latin typeface="宋体" panose="02010600030101010101" pitchFamily="2" charset="-122"/>
              <a:ea typeface="宋体" panose="02010600030101010101" pitchFamily="2" charset="-122"/>
            </a:endParaRPr>
          </a:p>
          <a:p>
            <a:pPr marL="893763" indent="-358775">
              <a:lnSpc>
                <a:spcPct val="1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投资银行客户的财务状况</a:t>
            </a:r>
            <a:endParaRPr lang="en-US" altLang="zh-CN" sz="18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1800" dirty="0">
                <a:latin typeface="宋体" panose="02010600030101010101" pitchFamily="2" charset="-122"/>
                <a:ea typeface="宋体" panose="02010600030101010101" pitchFamily="2" charset="-122"/>
              </a:rPr>
              <a:t>识别自身经营管理的运作环境</a:t>
            </a:r>
            <a:endParaRPr lang="en-US" altLang="zh-CN" sz="1800" dirty="0">
              <a:latin typeface="宋体" panose="02010600030101010101" pitchFamily="2" charset="-122"/>
              <a:ea typeface="宋体" panose="02010600030101010101" pitchFamily="2" charset="-122"/>
            </a:endParaRPr>
          </a:p>
          <a:p>
            <a:pPr marL="893763" indent="-358775">
              <a:lnSpc>
                <a:spcPct val="1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投资银行资产的安全性</a:t>
            </a:r>
            <a:endParaRPr lang="en-US" altLang="zh-CN" sz="1800" dirty="0">
              <a:latin typeface="宋体" panose="02010600030101010101" pitchFamily="2" charset="-122"/>
              <a:ea typeface="宋体" panose="02010600030101010101" pitchFamily="2" charset="-122"/>
            </a:endParaRPr>
          </a:p>
          <a:p>
            <a:pPr marL="893763" indent="-358775">
              <a:lnSpc>
                <a:spcPct val="1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工作人员的自身素质，风险意识和廉洁性</a:t>
            </a:r>
            <a:endParaRPr lang="en-US" altLang="zh-CN" sz="1800" dirty="0">
              <a:latin typeface="宋体" panose="02010600030101010101" pitchFamily="2" charset="-122"/>
              <a:ea typeface="宋体" panose="02010600030101010101" pitchFamily="2" charset="-122"/>
            </a:endParaRPr>
          </a:p>
          <a:p>
            <a:pPr marL="893763" indent="-358775">
              <a:lnSpc>
                <a:spcPct val="100000"/>
              </a:lnSpc>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财务报表的分析，包括财务状况，经营状况，资金的流动性，盈利性等</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713153"/>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12</a:t>
            </a:fld>
            <a:endParaRPr lang="zh-CN" altLang="en-US" dirty="0"/>
          </a:p>
        </p:txBody>
      </p:sp>
    </p:spTree>
    <p:extLst>
      <p:ext uri="{BB962C8B-B14F-4D97-AF65-F5344CB8AC3E}">
        <p14:creationId xmlns:p14="http://schemas.microsoft.com/office/powerpoint/2010/main" val="173547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投资银行风险管理的过程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98559"/>
            <a:ext cx="10515600" cy="4578404"/>
          </a:xfrm>
        </p:spPr>
        <p:txBody>
          <a:bodyPr>
            <a:noAutofit/>
          </a:bodyPr>
          <a:lstStyle/>
          <a:p>
            <a:pPr>
              <a:lnSpc>
                <a:spcPct val="100000"/>
              </a:lnSpc>
            </a:pPr>
            <a:r>
              <a:rPr lang="zh-CN" altLang="en-US" sz="2400" b="1" dirty="0">
                <a:latin typeface="宋体" panose="02010600030101010101" pitchFamily="2" charset="-122"/>
                <a:ea typeface="宋体" panose="02010600030101010101" pitchFamily="2" charset="-122"/>
              </a:rPr>
              <a:t>风险分析与评估</a:t>
            </a:r>
            <a:endParaRPr lang="en-US" altLang="zh-CN" sz="2400" b="1" dirty="0">
              <a:latin typeface="宋体" panose="02010600030101010101" pitchFamily="2" charset="-122"/>
              <a:ea typeface="宋体" panose="02010600030101010101" pitchFamily="2" charset="-122"/>
            </a:endParaRPr>
          </a:p>
          <a:p>
            <a:pPr marL="534988" lvl="0" indent="-358775">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管理者具体预计风险因素发生的概率，对投资银行可能造成损失和收益的大小，进而尽可能定量地确定投资银行的风险程度 </a:t>
            </a:r>
          </a:p>
          <a:p>
            <a:pPr marL="534988" indent="-358775">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尽可能进行全面性分析；一定要遵循动态原则；务必寻求各部分的通力合作</a:t>
            </a:r>
            <a:endParaRPr lang="en-US" altLang="zh-CN" sz="24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预测风险敞口，损失率，损失概率</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13</a:t>
            </a:fld>
            <a:endParaRPr lang="zh-CN" altLang="en-US" dirty="0"/>
          </a:p>
        </p:txBody>
      </p:sp>
    </p:spTree>
    <p:extLst>
      <p:ext uri="{BB962C8B-B14F-4D97-AF65-F5344CB8AC3E}">
        <p14:creationId xmlns:p14="http://schemas.microsoft.com/office/powerpoint/2010/main" val="4059609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投资银行风险管理的过程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98559"/>
            <a:ext cx="10515600" cy="4578404"/>
          </a:xfrm>
        </p:spPr>
        <p:txBody>
          <a:bodyPr>
            <a:noAutofit/>
          </a:bodyPr>
          <a:lstStyle/>
          <a:p>
            <a:pPr>
              <a:lnSpc>
                <a:spcPct val="100000"/>
              </a:lnSpc>
            </a:pPr>
            <a:r>
              <a:rPr lang="zh-CN" altLang="en-US" sz="2400" b="1" dirty="0">
                <a:latin typeface="宋体" panose="02010600030101010101" pitchFamily="2" charset="-122"/>
                <a:ea typeface="宋体" panose="02010600030101010101" pitchFamily="2" charset="-122"/>
              </a:rPr>
              <a:t>风险控制</a:t>
            </a:r>
            <a:endParaRPr lang="en-US" altLang="zh-CN" sz="2400" b="1" dirty="0">
              <a:latin typeface="宋体" panose="02010600030101010101" pitchFamily="2" charset="-122"/>
              <a:ea typeface="宋体" panose="02010600030101010101" pitchFamily="2" charset="-122"/>
            </a:endParaRPr>
          </a:p>
          <a:p>
            <a:pPr marL="534988" lvl="0" indent="-358775">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对风险进行防范和补救</a:t>
            </a:r>
            <a:endParaRPr lang="en-US" altLang="zh-CN" sz="2400" dirty="0">
              <a:latin typeface="宋体" panose="02010600030101010101" pitchFamily="2" charset="-122"/>
              <a:ea typeface="宋体" panose="02010600030101010101" pitchFamily="2" charset="-122"/>
            </a:endParaRPr>
          </a:p>
          <a:p>
            <a:pPr marL="534988" lvl="0" indent="-358775">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风险管理策略</a:t>
            </a:r>
            <a:endParaRPr lang="en-US" altLang="zh-CN" sz="2400" dirty="0">
              <a:latin typeface="宋体" panose="02010600030101010101" pitchFamily="2" charset="-122"/>
              <a:ea typeface="宋体" panose="02010600030101010101" pitchFamily="2" charset="-122"/>
            </a:endParaRPr>
          </a:p>
          <a:p>
            <a:pPr marL="893763" lvl="0" indent="-263525">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风险回避</a:t>
            </a:r>
            <a:endParaRPr lang="en-US" altLang="zh-CN" sz="2400" dirty="0">
              <a:latin typeface="宋体" panose="02010600030101010101" pitchFamily="2" charset="-122"/>
              <a:ea typeface="宋体" panose="02010600030101010101" pitchFamily="2" charset="-122"/>
            </a:endParaRPr>
          </a:p>
          <a:p>
            <a:pPr marL="893763" lvl="0" indent="-263525">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风险分散</a:t>
            </a:r>
            <a:endParaRPr lang="en-US" altLang="zh-CN" sz="2400" dirty="0">
              <a:latin typeface="宋体" panose="02010600030101010101" pitchFamily="2" charset="-122"/>
              <a:ea typeface="宋体" panose="02010600030101010101" pitchFamily="2" charset="-122"/>
            </a:endParaRPr>
          </a:p>
          <a:p>
            <a:pPr marL="893763" lvl="0" indent="-263525">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风险转移</a:t>
            </a:r>
            <a:endParaRPr lang="en-US" altLang="zh-CN" sz="2400" dirty="0">
              <a:latin typeface="宋体" panose="02010600030101010101" pitchFamily="2" charset="-122"/>
              <a:ea typeface="宋体" panose="02010600030101010101" pitchFamily="2" charset="-122"/>
            </a:endParaRPr>
          </a:p>
          <a:p>
            <a:pPr marL="893763" lvl="0" indent="-263525">
              <a:lnSpc>
                <a:spcPct val="100000"/>
              </a:lnSpc>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风险补偿</a:t>
            </a:r>
          </a:p>
          <a:p>
            <a:pPr marL="0" indent="0">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14</a:t>
            </a:fld>
            <a:endParaRPr lang="zh-CN" altLang="en-US" dirty="0"/>
          </a:p>
        </p:txBody>
      </p:sp>
    </p:spTree>
    <p:extLst>
      <p:ext uri="{BB962C8B-B14F-4D97-AF65-F5344CB8AC3E}">
        <p14:creationId xmlns:p14="http://schemas.microsoft.com/office/powerpoint/2010/main" val="2618356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投资银行风险管理的过程</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98559"/>
            <a:ext cx="10515600" cy="4578404"/>
          </a:xfrm>
        </p:spPr>
        <p:txBody>
          <a:bodyPr>
            <a:noAutofit/>
          </a:bodyPr>
          <a:lstStyle/>
          <a:p>
            <a:pPr>
              <a:lnSpc>
                <a:spcPct val="100000"/>
              </a:lnSpc>
            </a:pPr>
            <a:r>
              <a:rPr lang="zh-CN" altLang="en-US" sz="2400" b="1" dirty="0">
                <a:latin typeface="宋体" panose="02010600030101010101" pitchFamily="2" charset="-122"/>
                <a:ea typeface="宋体" panose="02010600030101010101" pitchFamily="2" charset="-122"/>
              </a:rPr>
              <a:t>风险决策</a:t>
            </a:r>
            <a:endParaRPr lang="en-US" altLang="zh-CN" sz="2400" b="1" dirty="0">
              <a:latin typeface="宋体" panose="02010600030101010101" pitchFamily="2" charset="-122"/>
              <a:ea typeface="宋体" panose="02010600030101010101" pitchFamily="2" charset="-122"/>
            </a:endParaRPr>
          </a:p>
          <a:p>
            <a:pPr marL="534988" lvl="0" indent="-358775">
              <a:lnSpc>
                <a:spcPct val="100000"/>
              </a:lnSpc>
              <a:buFont typeface="Wingdings" pitchFamily="2" charset="2"/>
              <a:buChar char="Ø"/>
              <a:tabLst>
                <a:tab pos="534988" algn="l"/>
              </a:tabLst>
            </a:pPr>
            <a:r>
              <a:rPr lang="zh-CN" altLang="en-US" sz="2400" dirty="0">
                <a:latin typeface="宋体" panose="02010600030101010101" pitchFamily="2" charset="-122"/>
                <a:ea typeface="宋体" panose="02010600030101010101" pitchFamily="2" charset="-122"/>
              </a:rPr>
              <a:t>在综合考虑风险和盈利的前提下，投资银行经营者根据其风险偏好，选择风险承担的决策过程 </a:t>
            </a:r>
            <a:endParaRPr lang="en-US" altLang="zh-CN" sz="2400" dirty="0">
              <a:latin typeface="宋体" panose="02010600030101010101" pitchFamily="2" charset="-122"/>
              <a:ea typeface="宋体" panose="02010600030101010101" pitchFamily="2" charset="-122"/>
            </a:endParaRPr>
          </a:p>
          <a:p>
            <a:pPr marL="534988" lvl="0" indent="-358775">
              <a:lnSpc>
                <a:spcPct val="100000"/>
              </a:lnSpc>
              <a:buFont typeface="Wingdings" pitchFamily="2" charset="2"/>
              <a:buChar char="Ø"/>
              <a:tabLst>
                <a:tab pos="534988" algn="l"/>
              </a:tabLst>
            </a:pPr>
            <a:r>
              <a:rPr lang="zh-CN" altLang="en-US" sz="2400" dirty="0">
                <a:latin typeface="宋体" panose="02010600030101010101" pitchFamily="2" charset="-122"/>
                <a:ea typeface="宋体" panose="02010600030101010101" pitchFamily="2" charset="-122"/>
              </a:rPr>
              <a:t>首先要依据公司的经营目标确定决策目标，然后再用概率理论提供多个方案，最后优选方案</a:t>
            </a:r>
            <a:endParaRPr lang="en-US" altLang="zh-CN" sz="2400" dirty="0">
              <a:latin typeface="宋体" panose="02010600030101010101" pitchFamily="2" charset="-122"/>
              <a:ea typeface="宋体" panose="02010600030101010101" pitchFamily="2" charset="-122"/>
            </a:endParaRPr>
          </a:p>
          <a:p>
            <a:pPr marL="534988" lvl="0" indent="-358775">
              <a:lnSpc>
                <a:spcPct val="100000"/>
              </a:lnSpc>
              <a:buFont typeface="Wingdings" pitchFamily="2" charset="2"/>
              <a:buChar char="Ø"/>
              <a:tabLst>
                <a:tab pos="534988" algn="l"/>
              </a:tabLst>
            </a:pPr>
            <a:r>
              <a:rPr lang="zh-CN" altLang="en-US" sz="2400" dirty="0">
                <a:latin typeface="宋体" panose="02010600030101010101" pitchFamily="2" charset="-122"/>
                <a:ea typeface="宋体" panose="02010600030101010101" pitchFamily="2" charset="-122"/>
              </a:rPr>
              <a:t>风险限额管理和分级授权机制：将公司整体的风险限额分配至各业务部分，业务线</a:t>
            </a:r>
            <a:endParaRPr lang="en-US" altLang="zh-CN" sz="2400" dirty="0">
              <a:latin typeface="宋体" panose="02010600030101010101" pitchFamily="2" charset="-122"/>
              <a:ea typeface="宋体" panose="02010600030101010101" pitchFamily="2" charset="-122"/>
            </a:endParaRPr>
          </a:p>
          <a:p>
            <a:pPr lvl="0">
              <a:lnSpc>
                <a:spcPct val="100000"/>
              </a:lnSpc>
              <a:buFont typeface="Wingdings" pitchFamily="2" charset="2"/>
              <a:buChar char="Ø"/>
            </a:pPr>
            <a:endParaRPr lang="zh-CN" altLang="en-US"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15</a:t>
            </a:fld>
            <a:endParaRPr lang="zh-CN" altLang="en-US" dirty="0"/>
          </a:p>
        </p:txBody>
      </p:sp>
    </p:spTree>
    <p:extLst>
      <p:ext uri="{BB962C8B-B14F-4D97-AF65-F5344CB8AC3E}">
        <p14:creationId xmlns:p14="http://schemas.microsoft.com/office/powerpoint/2010/main" val="4796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风险管理策略</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98559"/>
            <a:ext cx="10515600" cy="4578404"/>
          </a:xfrm>
        </p:spPr>
        <p:txBody>
          <a:bodyPr>
            <a:noAutofit/>
          </a:bodyPr>
          <a:lstStyle/>
          <a:p>
            <a:pPr>
              <a:lnSpc>
                <a:spcPct val="100000"/>
              </a:lnSpc>
            </a:pPr>
            <a:r>
              <a:rPr lang="zh-CN" altLang="en-US" sz="2400" b="1" dirty="0">
                <a:latin typeface="宋体" panose="02010600030101010101" pitchFamily="2" charset="-122"/>
                <a:ea typeface="宋体" panose="02010600030101010101" pitchFamily="2" charset="-122"/>
              </a:rPr>
              <a:t>风险回避</a:t>
            </a:r>
            <a:endParaRPr lang="en-US" altLang="zh-CN" sz="2400" b="1"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主要指在资产的选择上避免投资于高风险资产，通过应收应付款以及对资产期限结构进行比例管理方式回避风险</a:t>
            </a:r>
            <a:endParaRPr lang="en-US" altLang="zh-CN" sz="24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避重就轻的投资选择原则</a:t>
            </a:r>
            <a:endParaRPr lang="en-US" altLang="zh-CN" sz="24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资产结构短期化的策略</a:t>
            </a:r>
            <a:endParaRPr lang="en-US" altLang="zh-CN" sz="24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扬长避短，趋利避害的债务互换策略</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利率互换，货币互换）</a:t>
            </a:r>
          </a:p>
          <a:p>
            <a:pPr marL="0" indent="0">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16</a:t>
            </a:fld>
            <a:endParaRPr lang="zh-CN" altLang="en-US" dirty="0"/>
          </a:p>
        </p:txBody>
      </p:sp>
    </p:spTree>
    <p:extLst>
      <p:ext uri="{BB962C8B-B14F-4D97-AF65-F5344CB8AC3E}">
        <p14:creationId xmlns:p14="http://schemas.microsoft.com/office/powerpoint/2010/main" val="1652364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474768"/>
          </a:xfrm>
        </p:spPr>
        <p:txBody>
          <a:bodyPr>
            <a:normAutofit fontScale="90000"/>
          </a:bodyPr>
          <a:lstStyle/>
          <a:p>
            <a:r>
              <a:rPr lang="zh-CN" altLang="en-US" sz="3200" dirty="0">
                <a:latin typeface="宋体" panose="02010600030101010101" pitchFamily="2" charset="-122"/>
                <a:ea typeface="宋体" panose="02010600030101010101" pitchFamily="2" charset="-122"/>
              </a:rPr>
              <a:t>风险管理策略</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98881"/>
            <a:ext cx="10515600" cy="4978082"/>
          </a:xfrm>
        </p:spPr>
        <p:txBody>
          <a:bodyPr>
            <a:noAutofit/>
          </a:bodyPr>
          <a:lstStyle/>
          <a:p>
            <a:pPr>
              <a:lnSpc>
                <a:spcPct val="100000"/>
              </a:lnSpc>
            </a:pPr>
            <a:r>
              <a:rPr lang="zh-CN" altLang="en-US" sz="1800" b="1" dirty="0">
                <a:latin typeface="宋体" panose="02010600030101010101" pitchFamily="2" charset="-122"/>
                <a:ea typeface="宋体" panose="02010600030101010101" pitchFamily="2" charset="-122"/>
              </a:rPr>
              <a:t>风险回避之利率互换</a:t>
            </a:r>
            <a:endParaRPr lang="en-US" altLang="zh-CN" sz="1800" b="1"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同种货币固定利率和浮动利率的互换</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基本做法：持有同种货币资产或负债的交易双方，以一定的本金作为计息基础，其中一方以固定利息换取另一方的浮动利息</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原因：由于经济主体资信状况不同，导致融资成本不同</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一方对于另一方具有相对优势，通过互换形成优势互补</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投资者</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在固定利率融资具有相对优势，投资者</a:t>
            </a:r>
            <a:r>
              <a:rPr lang="en-US" altLang="zh-CN" sz="1800" dirty="0">
                <a:latin typeface="宋体" panose="02010600030101010101" pitchFamily="2" charset="-122"/>
                <a:ea typeface="宋体" panose="02010600030101010101" pitchFamily="2" charset="-122"/>
              </a:rPr>
              <a:t>B</a:t>
            </a:r>
            <a:r>
              <a:rPr lang="zh-CN" altLang="en-US" sz="1800" dirty="0">
                <a:latin typeface="宋体" panose="02010600030101010101" pitchFamily="2" charset="-122"/>
                <a:ea typeface="宋体" panose="02010600030101010101" pitchFamily="2" charset="-122"/>
              </a:rPr>
              <a:t>在浮动利率融资具有相对优势</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若由</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筹集一笔固定利率资金，</a:t>
            </a:r>
            <a:r>
              <a:rPr lang="en-US" altLang="zh-CN" sz="1800" dirty="0">
                <a:latin typeface="宋体" panose="02010600030101010101" pitchFamily="2" charset="-122"/>
                <a:ea typeface="宋体" panose="02010600030101010101" pitchFamily="2" charset="-122"/>
              </a:rPr>
              <a:t>B</a:t>
            </a:r>
            <a:r>
              <a:rPr lang="zh-CN" altLang="en-US" sz="1800" dirty="0">
                <a:latin typeface="宋体" panose="02010600030101010101" pitchFamily="2" charset="-122"/>
                <a:ea typeface="宋体" panose="02010600030101010101" pitchFamily="2" charset="-122"/>
              </a:rPr>
              <a:t>筹集一笔浮动利率资金，参加互换，能降低这笔资金的价格</a:t>
            </a:r>
            <a:endParaRPr lang="en-US" altLang="zh-CN" sz="1800" dirty="0">
              <a:latin typeface="宋体" panose="02010600030101010101" pitchFamily="2" charset="-122"/>
              <a:ea typeface="宋体" panose="02010600030101010101" pitchFamily="2" charset="-122"/>
            </a:endParaRPr>
          </a:p>
          <a:p>
            <a:pPr>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838200" y="953347"/>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17</a:t>
            </a:fld>
            <a:endParaRPr lang="zh-CN" altLang="en-US" dirty="0"/>
          </a:p>
        </p:txBody>
      </p:sp>
      <p:graphicFrame>
        <p:nvGraphicFramePr>
          <p:cNvPr id="6" name="表格 5">
            <a:extLst>
              <a:ext uri="{FF2B5EF4-FFF2-40B4-BE49-F238E27FC236}">
                <a16:creationId xmlns:a16="http://schemas.microsoft.com/office/drawing/2014/main" id="{E631CDE7-58CF-4499-A6A8-C629690FA37D}"/>
              </a:ext>
            </a:extLst>
          </p:cNvPr>
          <p:cNvGraphicFramePr>
            <a:graphicFrameLocks noGrp="1"/>
          </p:cNvGraphicFramePr>
          <p:nvPr>
            <p:extLst>
              <p:ext uri="{D42A27DB-BD31-4B8C-83A1-F6EECF244321}">
                <p14:modId xmlns:p14="http://schemas.microsoft.com/office/powerpoint/2010/main" val="2022539974"/>
              </p:ext>
            </p:extLst>
          </p:nvPr>
        </p:nvGraphicFramePr>
        <p:xfrm>
          <a:off x="2422357" y="3607058"/>
          <a:ext cx="6553200" cy="111252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tblGrid>
              <a:tr h="370840">
                <a:tc>
                  <a:txBody>
                    <a:bodyPr/>
                    <a:lstStyle/>
                    <a:p>
                      <a:endParaRPr lang="zh-CN" altLang="en-US" sz="1800" dirty="0">
                        <a:latin typeface="宋体" panose="02010600030101010101" pitchFamily="2" charset="-122"/>
                        <a:ea typeface="宋体" panose="02010600030101010101" pitchFamily="2" charset="-122"/>
                      </a:endParaRPr>
                    </a:p>
                  </a:txBody>
                  <a:tcPr/>
                </a:tc>
                <a:tc>
                  <a:txBody>
                    <a:bodyPr/>
                    <a:lstStyle/>
                    <a:p>
                      <a:pPr algn="ctr"/>
                      <a:r>
                        <a:rPr lang="zh-CN" altLang="en-US" sz="1800" dirty="0">
                          <a:latin typeface="宋体" panose="02010600030101010101" pitchFamily="2" charset="-122"/>
                          <a:ea typeface="宋体" panose="02010600030101010101" pitchFamily="2" charset="-122"/>
                        </a:rPr>
                        <a:t>投资者</a:t>
                      </a:r>
                      <a:r>
                        <a:rPr lang="en-US" altLang="zh-CN" sz="1800" dirty="0">
                          <a:latin typeface="宋体" panose="02010600030101010101" pitchFamily="2" charset="-122"/>
                          <a:ea typeface="宋体" panose="02010600030101010101" pitchFamily="2" charset="-122"/>
                        </a:rPr>
                        <a:t>A</a:t>
                      </a:r>
                      <a:endParaRPr lang="zh-CN" altLang="en-US" sz="1800" dirty="0">
                        <a:latin typeface="宋体" panose="02010600030101010101" pitchFamily="2" charset="-122"/>
                        <a:ea typeface="宋体" panose="02010600030101010101" pitchFamily="2" charset="-122"/>
                      </a:endParaRPr>
                    </a:p>
                  </a:txBody>
                  <a:tcPr/>
                </a:tc>
                <a:tc>
                  <a:txBody>
                    <a:bodyPr/>
                    <a:lstStyle/>
                    <a:p>
                      <a:pPr algn="ctr"/>
                      <a:r>
                        <a:rPr lang="zh-CN" altLang="en-US" sz="1800" dirty="0">
                          <a:latin typeface="宋体" panose="02010600030101010101" pitchFamily="2" charset="-122"/>
                          <a:ea typeface="宋体" panose="02010600030101010101" pitchFamily="2" charset="-122"/>
                        </a:rPr>
                        <a:t>投资者</a:t>
                      </a:r>
                      <a:r>
                        <a:rPr lang="en-US" altLang="zh-CN" sz="1800" dirty="0">
                          <a:latin typeface="宋体" panose="02010600030101010101" pitchFamily="2" charset="-122"/>
                          <a:ea typeface="宋体" panose="02010600030101010101" pitchFamily="2" charset="-122"/>
                        </a:rPr>
                        <a:t>B</a:t>
                      </a:r>
                      <a:endParaRPr lang="zh-CN" altLang="en-US" sz="1800" dirty="0">
                        <a:latin typeface="宋体" panose="02010600030101010101" pitchFamily="2" charset="-122"/>
                        <a:ea typeface="宋体" panose="02010600030101010101" pitchFamily="2" charset="-122"/>
                      </a:endParaRPr>
                    </a:p>
                  </a:txBody>
                  <a:tcPr/>
                </a:tc>
                <a:tc>
                  <a:txBody>
                    <a:bodyPr/>
                    <a:lstStyle/>
                    <a:p>
                      <a:pPr algn="ctr"/>
                      <a:r>
                        <a:rPr lang="en-US" altLang="zh-CN" sz="1800" dirty="0">
                          <a:latin typeface="宋体" panose="02010600030101010101" pitchFamily="2" charset="-122"/>
                          <a:ea typeface="宋体" panose="02010600030101010101" pitchFamily="2" charset="-122"/>
                        </a:rPr>
                        <a:t>AB</a:t>
                      </a:r>
                      <a:r>
                        <a:rPr lang="zh-CN" altLang="en-US" sz="1800" dirty="0">
                          <a:latin typeface="宋体" panose="02010600030101010101" pitchFamily="2" charset="-122"/>
                          <a:ea typeface="宋体" panose="02010600030101010101" pitchFamily="2" charset="-122"/>
                        </a:rPr>
                        <a:t>筹资成本差</a:t>
                      </a:r>
                    </a:p>
                  </a:txBody>
                  <a:tcPr/>
                </a:tc>
                <a:extLst>
                  <a:ext uri="{0D108BD9-81ED-4DB2-BD59-A6C34878D82A}">
                    <a16:rowId xmlns:a16="http://schemas.microsoft.com/office/drawing/2014/main" val="10000"/>
                  </a:ext>
                </a:extLst>
              </a:tr>
              <a:tr h="370840">
                <a:tc>
                  <a:txBody>
                    <a:bodyPr/>
                    <a:lstStyle/>
                    <a:p>
                      <a:pPr algn="ctr"/>
                      <a:r>
                        <a:rPr lang="zh-CN" altLang="en-US" sz="1800" dirty="0">
                          <a:latin typeface="宋体" panose="02010600030101010101" pitchFamily="2" charset="-122"/>
                          <a:ea typeface="宋体" panose="02010600030101010101" pitchFamily="2" charset="-122"/>
                        </a:rPr>
                        <a:t>固定利率</a:t>
                      </a:r>
                    </a:p>
                  </a:txBody>
                  <a:tcPr/>
                </a:tc>
                <a:tc>
                  <a:txBody>
                    <a:bodyPr/>
                    <a:lstStyle/>
                    <a:p>
                      <a:pPr algn="ctr"/>
                      <a:r>
                        <a:rPr lang="en-US" altLang="zh-CN" sz="1800" dirty="0">
                          <a:latin typeface="宋体" panose="02010600030101010101" pitchFamily="2" charset="-122"/>
                          <a:ea typeface="宋体" panose="02010600030101010101" pitchFamily="2" charset="-122"/>
                        </a:rPr>
                        <a:t>10%</a:t>
                      </a:r>
                      <a:endParaRPr lang="zh-CN" altLang="en-US" sz="1800" dirty="0">
                        <a:latin typeface="宋体" panose="02010600030101010101" pitchFamily="2" charset="-122"/>
                        <a:ea typeface="宋体" panose="02010600030101010101" pitchFamily="2" charset="-122"/>
                      </a:endParaRPr>
                    </a:p>
                  </a:txBody>
                  <a:tcPr/>
                </a:tc>
                <a:tc>
                  <a:txBody>
                    <a:bodyPr/>
                    <a:lstStyle/>
                    <a:p>
                      <a:pPr algn="ctr"/>
                      <a:r>
                        <a:rPr lang="en-US" altLang="zh-CN" sz="1800" dirty="0">
                          <a:latin typeface="宋体" panose="02010600030101010101" pitchFamily="2" charset="-122"/>
                          <a:ea typeface="宋体" panose="02010600030101010101" pitchFamily="2" charset="-122"/>
                        </a:rPr>
                        <a:t>12%</a:t>
                      </a:r>
                      <a:endParaRPr lang="zh-CN" altLang="en-US" sz="1800" dirty="0">
                        <a:latin typeface="宋体" panose="02010600030101010101" pitchFamily="2" charset="-122"/>
                        <a:ea typeface="宋体" panose="02010600030101010101" pitchFamily="2" charset="-122"/>
                      </a:endParaRPr>
                    </a:p>
                  </a:txBody>
                  <a:tcPr/>
                </a:tc>
                <a:tc>
                  <a:txBody>
                    <a:bodyPr/>
                    <a:lstStyle/>
                    <a:p>
                      <a:pPr algn="ctr"/>
                      <a:r>
                        <a:rPr lang="en-US" altLang="zh-CN" sz="1800" dirty="0">
                          <a:latin typeface="宋体" panose="02010600030101010101" pitchFamily="2" charset="-122"/>
                          <a:ea typeface="宋体" panose="02010600030101010101" pitchFamily="2" charset="-122"/>
                        </a:rPr>
                        <a:t>2%</a:t>
                      </a:r>
                      <a:endParaRPr lang="zh-CN" altLang="en-US" sz="18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1"/>
                  </a:ext>
                </a:extLst>
              </a:tr>
              <a:tr h="370840">
                <a:tc>
                  <a:txBody>
                    <a:bodyPr/>
                    <a:lstStyle/>
                    <a:p>
                      <a:pPr algn="ctr"/>
                      <a:r>
                        <a:rPr lang="zh-CN" altLang="en-US" sz="1800" dirty="0">
                          <a:latin typeface="宋体" panose="02010600030101010101" pitchFamily="2" charset="-122"/>
                          <a:ea typeface="宋体" panose="02010600030101010101" pitchFamily="2" charset="-122"/>
                        </a:rPr>
                        <a:t>浮动利率</a:t>
                      </a:r>
                    </a:p>
                  </a:txBody>
                  <a:tcPr/>
                </a:tc>
                <a:tc>
                  <a:txBody>
                    <a:bodyPr/>
                    <a:lstStyle/>
                    <a:p>
                      <a:pPr algn="ctr"/>
                      <a:r>
                        <a:rPr lang="en-US" altLang="zh-CN" sz="1800" dirty="0">
                          <a:latin typeface="宋体" panose="02010600030101010101" pitchFamily="2" charset="-122"/>
                          <a:ea typeface="宋体" panose="02010600030101010101" pitchFamily="2" charset="-122"/>
                        </a:rPr>
                        <a:t>LIBOR+0.5%</a:t>
                      </a:r>
                      <a:endParaRPr lang="zh-CN" altLang="en-US" sz="1800" dirty="0">
                        <a:latin typeface="宋体" panose="02010600030101010101" pitchFamily="2" charset="-122"/>
                        <a:ea typeface="宋体" panose="02010600030101010101" pitchFamily="2" charset="-122"/>
                      </a:endParaRPr>
                    </a:p>
                  </a:txBody>
                  <a:tcPr/>
                </a:tc>
                <a:tc>
                  <a:txBody>
                    <a:bodyPr/>
                    <a:lstStyle/>
                    <a:p>
                      <a:pPr algn="ctr"/>
                      <a:r>
                        <a:rPr lang="en-US" altLang="zh-CN" sz="1800" dirty="0">
                          <a:latin typeface="宋体" panose="02010600030101010101" pitchFamily="2" charset="-122"/>
                          <a:ea typeface="宋体" panose="02010600030101010101" pitchFamily="2" charset="-122"/>
                        </a:rPr>
                        <a:t>LIBOR+0.75%</a:t>
                      </a:r>
                      <a:endParaRPr lang="zh-CN" altLang="en-US" sz="1800" dirty="0">
                        <a:latin typeface="宋体" panose="02010600030101010101" pitchFamily="2" charset="-122"/>
                        <a:ea typeface="宋体" panose="02010600030101010101" pitchFamily="2" charset="-122"/>
                      </a:endParaRPr>
                    </a:p>
                  </a:txBody>
                  <a:tcPr/>
                </a:tc>
                <a:tc>
                  <a:txBody>
                    <a:bodyPr/>
                    <a:lstStyle/>
                    <a:p>
                      <a:pPr algn="ctr"/>
                      <a:r>
                        <a:rPr lang="en-US" altLang="zh-CN" sz="1800" dirty="0">
                          <a:latin typeface="宋体" panose="02010600030101010101" pitchFamily="2" charset="-122"/>
                          <a:ea typeface="宋体" panose="02010600030101010101" pitchFamily="2" charset="-122"/>
                        </a:rPr>
                        <a:t>0.25%</a:t>
                      </a:r>
                      <a:endParaRPr lang="zh-CN" altLang="en-US" sz="18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1179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272945"/>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风险管理策略</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909378"/>
            <a:ext cx="10515600" cy="5948622"/>
          </a:xfrm>
        </p:spPr>
        <p:txBody>
          <a:bodyPr>
            <a:noAutofit/>
          </a:bodyPr>
          <a:lstStyle/>
          <a:p>
            <a:r>
              <a:rPr lang="zh-CN" altLang="en-US" sz="1800" b="1" dirty="0">
                <a:latin typeface="宋体" panose="02010600030101010101" pitchFamily="2" charset="-122"/>
                <a:ea typeface="宋体" panose="02010600030101010101" pitchFamily="2" charset="-122"/>
              </a:rPr>
              <a:t>风险回避之利率互换</a:t>
            </a:r>
          </a:p>
          <a:p>
            <a:pPr>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a:p>
            <a:pPr>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a:p>
            <a:pPr>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a:p>
            <a:pPr>
              <a:buFont typeface="Wingdings" panose="05000000000000000000" pitchFamily="2" charset="2"/>
              <a:buChar char="Ø"/>
            </a:pPr>
            <a:endParaRPr lang="en-US" altLang="zh-CN" sz="18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筹集资金是为了作为周转资金</a:t>
            </a:r>
            <a:endParaRPr lang="en-US" altLang="zh-CN" sz="1800" dirty="0">
              <a:latin typeface="宋体" panose="02010600030101010101" pitchFamily="2" charset="-122"/>
              <a:ea typeface="宋体" panose="02010600030101010101" pitchFamily="2" charset="-122"/>
            </a:endParaRPr>
          </a:p>
          <a:p>
            <a:pPr marL="712788" indent="-357188">
              <a:buFont typeface="Wingdings" pitchFamily="2" charset="2"/>
              <a:buChar char="u"/>
            </a:pPr>
            <a:r>
              <a:rPr lang="zh-CN" altLang="en-US" sz="1800" dirty="0">
                <a:latin typeface="宋体" panose="02010600030101010101" pitchFamily="2" charset="-122"/>
                <a:ea typeface="宋体" panose="02010600030101010101" pitchFamily="2" charset="-122"/>
              </a:rPr>
              <a:t>如果直接利用浮动利率筹集资金，需支付的利率为 </a:t>
            </a:r>
            <a:r>
              <a:rPr lang="en-US" altLang="zh-CN" sz="1800" dirty="0">
                <a:solidFill>
                  <a:srgbClr val="FF00FF"/>
                </a:solidFill>
                <a:latin typeface="宋体" panose="02010600030101010101" pitchFamily="2" charset="-122"/>
                <a:ea typeface="宋体" panose="02010600030101010101" pitchFamily="2" charset="-122"/>
              </a:rPr>
              <a:t>LIBOR+0.5%</a:t>
            </a:r>
          </a:p>
          <a:p>
            <a:pPr marL="712788" indent="-357188">
              <a:buFont typeface="Wingdings" pitchFamily="2" charset="2"/>
              <a:buChar char="u"/>
            </a:pPr>
            <a:r>
              <a:rPr lang="zh-CN" altLang="en-US" sz="1800" dirty="0">
                <a:latin typeface="宋体" panose="02010600030101010101" pitchFamily="2" charset="-122"/>
                <a:ea typeface="宋体" panose="02010600030101010101" pitchFamily="2" charset="-122"/>
              </a:rPr>
              <a:t>通过利率互换，最后总的支付利率为 </a:t>
            </a:r>
            <a:r>
              <a:rPr lang="en-US" altLang="zh-CN" sz="1800" dirty="0">
                <a:solidFill>
                  <a:srgbClr val="00B050"/>
                </a:solidFill>
                <a:latin typeface="宋体" panose="02010600030101010101" pitchFamily="2" charset="-122"/>
                <a:ea typeface="宋体" panose="02010600030101010101" pitchFamily="2" charset="-122"/>
              </a:rPr>
              <a:t>10% </a:t>
            </a:r>
            <a:r>
              <a:rPr lang="en-US" altLang="zh-CN" sz="1800" dirty="0">
                <a:latin typeface="宋体" panose="02010600030101010101" pitchFamily="2" charset="-122"/>
                <a:ea typeface="宋体" panose="02010600030101010101" pitchFamily="2" charset="-122"/>
              </a:rPr>
              <a:t>+ </a:t>
            </a:r>
            <a:r>
              <a:rPr lang="en-US" altLang="zh-CN" sz="1800" dirty="0">
                <a:solidFill>
                  <a:srgbClr val="0070C0"/>
                </a:solidFill>
                <a:latin typeface="宋体" panose="02010600030101010101" pitchFamily="2" charset="-122"/>
                <a:ea typeface="宋体" panose="02010600030101010101" pitchFamily="2" charset="-122"/>
              </a:rPr>
              <a:t>LIBOR+0.25%</a:t>
            </a:r>
            <a:r>
              <a:rPr lang="en-US" altLang="zh-CN" sz="1800" dirty="0">
                <a:latin typeface="宋体" panose="02010600030101010101" pitchFamily="2" charset="-122"/>
                <a:ea typeface="宋体" panose="02010600030101010101" pitchFamily="2" charset="-122"/>
              </a:rPr>
              <a:t> - </a:t>
            </a:r>
            <a:r>
              <a:rPr lang="en-US" altLang="zh-CN" sz="1800" dirty="0">
                <a:solidFill>
                  <a:schemeClr val="accent6">
                    <a:lumMod val="75000"/>
                  </a:schemeClr>
                </a:solidFill>
                <a:latin typeface="宋体" panose="02010600030101010101" pitchFamily="2" charset="-122"/>
                <a:ea typeface="宋体" panose="02010600030101010101" pitchFamily="2" charset="-122"/>
              </a:rPr>
              <a:t>11%</a:t>
            </a:r>
            <a:r>
              <a:rPr lang="en-US" altLang="zh-CN" sz="1800" dirty="0">
                <a:latin typeface="宋体" panose="02010600030101010101" pitchFamily="2" charset="-122"/>
                <a:ea typeface="宋体" panose="02010600030101010101" pitchFamily="2" charset="-122"/>
              </a:rPr>
              <a:t> = </a:t>
            </a:r>
            <a:r>
              <a:rPr lang="en-US" altLang="zh-CN" sz="1800" dirty="0">
                <a:solidFill>
                  <a:srgbClr val="FF00FF"/>
                </a:solidFill>
                <a:latin typeface="宋体" panose="02010600030101010101" pitchFamily="2" charset="-122"/>
                <a:ea typeface="宋体" panose="02010600030101010101" pitchFamily="2" charset="-122"/>
              </a:rPr>
              <a:t>LIBOR-0.75%</a:t>
            </a:r>
          </a:p>
          <a:p>
            <a:pPr marL="712788" indent="-357188">
              <a:buFont typeface="Wingdings" pitchFamily="2" charset="2"/>
              <a:buChar char="u"/>
            </a:pPr>
            <a:r>
              <a:rPr lang="zh-CN" altLang="en-US" sz="1800" dirty="0">
                <a:latin typeface="宋体" panose="02010600030101010101" pitchFamily="2" charset="-122"/>
                <a:ea typeface="宋体" panose="02010600030101010101" pitchFamily="2" charset="-122"/>
              </a:rPr>
              <a:t>节约了</a:t>
            </a:r>
            <a:r>
              <a:rPr lang="en-US" altLang="zh-CN" sz="1800" dirty="0">
                <a:solidFill>
                  <a:srgbClr val="FF00FF"/>
                </a:solidFill>
                <a:latin typeface="宋体" panose="02010600030101010101" pitchFamily="2" charset="-122"/>
                <a:ea typeface="宋体" panose="02010600030101010101" pitchFamily="2" charset="-122"/>
              </a:rPr>
              <a:t>1.25%</a:t>
            </a:r>
          </a:p>
          <a:p>
            <a:pPr marL="0" indent="0">
              <a:buNone/>
            </a:pPr>
            <a:endParaRPr lang="en-US" altLang="zh-CN" sz="180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en-US" altLang="zh-CN" sz="1800" dirty="0">
                <a:latin typeface="宋体" panose="02010600030101010101" pitchFamily="2" charset="-122"/>
                <a:ea typeface="宋体" panose="02010600030101010101" pitchFamily="2" charset="-122"/>
              </a:rPr>
              <a:t>B</a:t>
            </a:r>
            <a:r>
              <a:rPr lang="zh-CN" altLang="en-US" sz="1800" dirty="0">
                <a:latin typeface="宋体" panose="02010600030101010101" pitchFamily="2" charset="-122"/>
                <a:ea typeface="宋体" panose="02010600030101010101" pitchFamily="2" charset="-122"/>
              </a:rPr>
              <a:t>筹集资金是为了投入一个长期项目</a:t>
            </a:r>
            <a:endParaRPr lang="en-US" altLang="zh-CN" sz="1800" dirty="0">
              <a:latin typeface="宋体" panose="02010600030101010101" pitchFamily="2" charset="-122"/>
              <a:ea typeface="宋体" panose="02010600030101010101" pitchFamily="2" charset="-122"/>
            </a:endParaRPr>
          </a:p>
          <a:p>
            <a:pPr marL="712788" indent="-439738">
              <a:buFont typeface="Wingdings" pitchFamily="2" charset="2"/>
              <a:buChar char="u"/>
            </a:pPr>
            <a:r>
              <a:rPr lang="zh-CN" altLang="en-US" sz="1800" dirty="0">
                <a:latin typeface="宋体" panose="02010600030101010101" pitchFamily="2" charset="-122"/>
                <a:ea typeface="宋体" panose="02010600030101010101" pitchFamily="2" charset="-122"/>
              </a:rPr>
              <a:t>如果直接利用固定利率筹集资金，需支付的利率为 </a:t>
            </a:r>
            <a:r>
              <a:rPr lang="en-US" altLang="zh-CN" sz="1800" dirty="0">
                <a:solidFill>
                  <a:srgbClr val="FF00FF"/>
                </a:solidFill>
                <a:latin typeface="宋体" panose="02010600030101010101" pitchFamily="2" charset="-122"/>
                <a:ea typeface="宋体" panose="02010600030101010101" pitchFamily="2" charset="-122"/>
              </a:rPr>
              <a:t>12%</a:t>
            </a:r>
          </a:p>
          <a:p>
            <a:pPr marL="712788" indent="-439738">
              <a:buFont typeface="Wingdings" pitchFamily="2" charset="2"/>
              <a:buChar char="u"/>
            </a:pPr>
            <a:r>
              <a:rPr lang="zh-CN" altLang="en-US" sz="1800" dirty="0">
                <a:latin typeface="宋体" panose="02010600030101010101" pitchFamily="2" charset="-122"/>
                <a:ea typeface="宋体" panose="02010600030101010101" pitchFamily="2" charset="-122"/>
              </a:rPr>
              <a:t>通过利率互换，最后总的支付利率为 </a:t>
            </a:r>
            <a:endParaRPr lang="en-US" altLang="zh-CN" sz="1800" dirty="0">
              <a:latin typeface="宋体" panose="02010600030101010101" pitchFamily="2" charset="-122"/>
              <a:ea typeface="宋体" panose="02010600030101010101" pitchFamily="2" charset="-122"/>
            </a:endParaRPr>
          </a:p>
          <a:p>
            <a:pPr marL="712788" indent="0">
              <a:buNone/>
            </a:pPr>
            <a:r>
              <a:rPr lang="en-US" altLang="zh-CN" sz="1800" dirty="0">
                <a:solidFill>
                  <a:srgbClr val="00B050"/>
                </a:solidFill>
                <a:latin typeface="宋体" panose="02010600030101010101" pitchFamily="2" charset="-122"/>
                <a:ea typeface="宋体" panose="02010600030101010101" pitchFamily="2" charset="-122"/>
              </a:rPr>
              <a:t>LIBOR+0.75%</a:t>
            </a:r>
            <a:r>
              <a:rPr lang="en-US" altLang="zh-CN" sz="1800" dirty="0">
                <a:latin typeface="宋体" panose="02010600030101010101" pitchFamily="2" charset="-122"/>
                <a:ea typeface="宋体" panose="02010600030101010101" pitchFamily="2" charset="-122"/>
              </a:rPr>
              <a:t> + </a:t>
            </a:r>
            <a:r>
              <a:rPr lang="en-US" altLang="zh-CN" sz="1800" dirty="0">
                <a:solidFill>
                  <a:srgbClr val="0070C0"/>
                </a:solidFill>
                <a:latin typeface="宋体" panose="02010600030101010101" pitchFamily="2" charset="-122"/>
                <a:ea typeface="宋体" panose="02010600030101010101" pitchFamily="2" charset="-122"/>
              </a:rPr>
              <a:t>11%</a:t>
            </a:r>
            <a:r>
              <a:rPr lang="en-US" altLang="zh-CN" sz="1800" dirty="0">
                <a:latin typeface="宋体" panose="02010600030101010101" pitchFamily="2" charset="-122"/>
                <a:ea typeface="宋体" panose="02010600030101010101" pitchFamily="2" charset="-122"/>
              </a:rPr>
              <a:t> -</a:t>
            </a:r>
            <a:r>
              <a:rPr lang="zh-CN" altLang="en-US" sz="1800" dirty="0">
                <a:solidFill>
                  <a:schemeClr val="accent6">
                    <a:lumMod val="75000"/>
                  </a:schemeClr>
                </a:solidFill>
                <a:latin typeface="宋体" panose="02010600030101010101" pitchFamily="2" charset="-122"/>
                <a:ea typeface="宋体" panose="02010600030101010101" pitchFamily="2" charset="-122"/>
              </a:rPr>
              <a:t>（</a:t>
            </a:r>
            <a:r>
              <a:rPr lang="en-US" altLang="zh-CN" sz="1800" dirty="0">
                <a:solidFill>
                  <a:schemeClr val="accent6">
                    <a:lumMod val="75000"/>
                  </a:schemeClr>
                </a:solidFill>
                <a:latin typeface="宋体" panose="02010600030101010101" pitchFamily="2" charset="-122"/>
                <a:ea typeface="宋体" panose="02010600030101010101" pitchFamily="2" charset="-122"/>
              </a:rPr>
              <a:t>LIBOR+0.25%</a:t>
            </a:r>
            <a:r>
              <a:rPr lang="zh-CN" altLang="en-US" sz="1800" dirty="0">
                <a:solidFill>
                  <a:schemeClr val="accent6">
                    <a:lumMod val="75000"/>
                  </a:schemeClr>
                </a:solidFill>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 </a:t>
            </a:r>
            <a:r>
              <a:rPr lang="en-US" altLang="zh-CN" sz="1800" dirty="0">
                <a:solidFill>
                  <a:srgbClr val="FF00FF"/>
                </a:solidFill>
                <a:latin typeface="宋体" panose="02010600030101010101" pitchFamily="2" charset="-122"/>
                <a:ea typeface="宋体" panose="02010600030101010101" pitchFamily="2" charset="-122"/>
              </a:rPr>
              <a:t>11.5%</a:t>
            </a:r>
          </a:p>
          <a:p>
            <a:pPr marL="712788" indent="-439738">
              <a:buFont typeface="Wingdings" pitchFamily="2" charset="2"/>
              <a:buChar char="u"/>
            </a:pPr>
            <a:r>
              <a:rPr lang="zh-CN" altLang="en-US" sz="1800" dirty="0">
                <a:latin typeface="宋体" panose="02010600030101010101" pitchFamily="2" charset="-122"/>
                <a:ea typeface="宋体" panose="02010600030101010101" pitchFamily="2" charset="-122"/>
              </a:rPr>
              <a:t>节约了</a:t>
            </a:r>
            <a:r>
              <a:rPr lang="en-US" altLang="zh-CN" sz="1800" dirty="0">
                <a:solidFill>
                  <a:srgbClr val="FF00FF"/>
                </a:solidFill>
                <a:latin typeface="宋体" panose="02010600030101010101" pitchFamily="2" charset="-122"/>
                <a:ea typeface="宋体" panose="02010600030101010101" pitchFamily="2" charset="-122"/>
              </a:rPr>
              <a:t>0.5%</a:t>
            </a:r>
            <a:endParaRPr lang="zh-CN" altLang="en-US" sz="1800" dirty="0">
              <a:solidFill>
                <a:srgbClr val="FF00FF"/>
              </a:solidFill>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70813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18</a:t>
            </a:fld>
            <a:endParaRPr lang="zh-CN" altLang="en-US" dirty="0"/>
          </a:p>
        </p:txBody>
      </p:sp>
      <p:pic>
        <p:nvPicPr>
          <p:cNvPr id="7" name="图片 6">
            <a:extLst>
              <a:ext uri="{FF2B5EF4-FFF2-40B4-BE49-F238E27FC236}">
                <a16:creationId xmlns:a16="http://schemas.microsoft.com/office/drawing/2014/main" id="{C6A2224A-CF17-4F94-AE4D-2B57339F0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918" y="788586"/>
            <a:ext cx="5286375" cy="2409825"/>
          </a:xfrm>
          <a:prstGeom prst="rect">
            <a:avLst/>
          </a:prstGeom>
        </p:spPr>
      </p:pic>
    </p:spTree>
    <p:extLst>
      <p:ext uri="{BB962C8B-B14F-4D97-AF65-F5344CB8AC3E}">
        <p14:creationId xmlns:p14="http://schemas.microsoft.com/office/powerpoint/2010/main" val="973602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117197"/>
            <a:ext cx="10515600" cy="1325563"/>
          </a:xfrm>
        </p:spPr>
        <p:txBody>
          <a:bodyPr>
            <a:normAutofit/>
          </a:bodyPr>
          <a:lstStyle/>
          <a:p>
            <a:r>
              <a:rPr lang="zh-CN" altLang="en-US" sz="3200" dirty="0">
                <a:latin typeface="宋体" panose="02010600030101010101" pitchFamily="2" charset="-122"/>
                <a:ea typeface="宋体" panose="02010600030101010101" pitchFamily="2" charset="-122"/>
              </a:rPr>
              <a:t>风险管理策略</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050923"/>
            <a:ext cx="10515600" cy="4578404"/>
          </a:xfrm>
        </p:spPr>
        <p:txBody>
          <a:bodyPr>
            <a:noAutofit/>
          </a:bodyPr>
          <a:lstStyle/>
          <a:p>
            <a:pPr>
              <a:lnSpc>
                <a:spcPct val="100000"/>
              </a:lnSpc>
            </a:pPr>
            <a:r>
              <a:rPr lang="zh-CN" altLang="en-US" sz="2400" b="1" dirty="0">
                <a:latin typeface="宋体" panose="02010600030101010101" pitchFamily="2" charset="-122"/>
                <a:ea typeface="宋体" panose="02010600030101010101" pitchFamily="2" charset="-122"/>
              </a:rPr>
              <a:t>风险分散</a:t>
            </a:r>
            <a:endParaRPr lang="en-US" altLang="zh-CN" sz="2400" b="1"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主要指投资银行通过资产投资的多样化，选择相关性较弱的，甚至完全不相关或负相关的资产进行搭配，以使风险由高风险资产向低风险资产扩散，以降低整个资产组合的风险程度</a:t>
            </a:r>
            <a:endParaRPr lang="en-US" altLang="zh-CN" sz="2000" dirty="0">
              <a:latin typeface="宋体" panose="02010600030101010101" pitchFamily="2" charset="-122"/>
              <a:ea typeface="宋体" panose="02010600030101010101" pitchFamily="2" charset="-122"/>
            </a:endParaRPr>
          </a:p>
          <a:p>
            <a:pPr marL="534988" lvl="2" indent="-358775">
              <a:lnSpc>
                <a:spcPct val="100000"/>
              </a:lnSpc>
              <a:buFont typeface="Wingdings" pitchFamily="2" charset="2"/>
              <a:buChar char="Ø"/>
            </a:pPr>
            <a:r>
              <a:rPr lang="zh-CN" altLang="en-US" dirty="0">
                <a:latin typeface="宋体" panose="02010600030101010101" pitchFamily="2" charset="-122"/>
                <a:ea typeface="宋体" panose="02010600030101010101" pitchFamily="2" charset="-122"/>
              </a:rPr>
              <a:t>其基本途径是实现资产结构的多样化</a:t>
            </a:r>
            <a:endParaRPr lang="en-US" altLang="zh-CN" dirty="0">
              <a:latin typeface="宋体" panose="02010600030101010101" pitchFamily="2" charset="-122"/>
              <a:ea typeface="宋体" panose="02010600030101010101" pitchFamily="2" charset="-122"/>
            </a:endParaRPr>
          </a:p>
          <a:p>
            <a:pPr marL="534988" lvl="2" indent="-358775">
              <a:lnSpc>
                <a:spcPct val="100000"/>
              </a:lnSpc>
              <a:buFont typeface="Wingdings" pitchFamily="2" charset="2"/>
              <a:buChar char="Ø"/>
            </a:pPr>
            <a:r>
              <a:rPr lang="zh-CN" altLang="en-US" dirty="0">
                <a:latin typeface="宋体" panose="02010600030101010101" pitchFamily="2" charset="-122"/>
                <a:ea typeface="宋体" panose="02010600030101010101" pitchFamily="2" charset="-122"/>
              </a:rPr>
              <a:t>投资银行的风险分散策略一般有两种</a:t>
            </a:r>
            <a:endParaRPr lang="en-US" altLang="zh-CN" dirty="0">
              <a:latin typeface="宋体" panose="02010600030101010101" pitchFamily="2" charset="-122"/>
              <a:ea typeface="宋体" panose="02010600030101010101" pitchFamily="2" charset="-122"/>
            </a:endParaRPr>
          </a:p>
          <a:p>
            <a:pPr marL="712788" lvl="2" indent="-265113">
              <a:lnSpc>
                <a:spcPct val="100000"/>
              </a:lnSpc>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随机分散策略：单纯依靠资产组合中每种资产数量的增加来分散风险，随机选择每种资产</a:t>
            </a:r>
            <a:endParaRPr lang="en-US" altLang="zh-CN" dirty="0">
              <a:latin typeface="宋体" panose="02010600030101010101" pitchFamily="2" charset="-122"/>
              <a:ea typeface="宋体" panose="02010600030101010101" pitchFamily="2" charset="-122"/>
            </a:endParaRPr>
          </a:p>
          <a:p>
            <a:pPr marL="712788" lvl="2" indent="-265113">
              <a:lnSpc>
                <a:spcPct val="100000"/>
              </a:lnSpc>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有效分散策略：运用资产组合理论和有关模型对各种资产选择进行分析，根据其各自的风险</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收益特征和相互之间的相关性，以组成在一定风险水平上期望收益最高，或者在一定期望收益水平上风险最少的有效组合，比如</a:t>
            </a:r>
            <a:r>
              <a:rPr lang="en-US" altLang="zh-CN" dirty="0">
                <a:latin typeface="宋体" panose="02010600030101010101" pitchFamily="2" charset="-122"/>
                <a:ea typeface="宋体" panose="02010600030101010101" pitchFamily="2" charset="-122"/>
              </a:rPr>
              <a:t>Sharp Ratio, Treynor Ratio.</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863878"/>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19</a:t>
            </a:fld>
            <a:endParaRPr lang="zh-CN" altLang="en-US" dirty="0"/>
          </a:p>
        </p:txBody>
      </p:sp>
      <p:graphicFrame>
        <p:nvGraphicFramePr>
          <p:cNvPr id="6" name="对象 5">
            <a:extLst>
              <a:ext uri="{FF2B5EF4-FFF2-40B4-BE49-F238E27FC236}">
                <a16:creationId xmlns:a16="http://schemas.microsoft.com/office/drawing/2014/main" id="{75C873E4-D5F4-4E32-9D82-8F1DCC1CA38A}"/>
              </a:ext>
            </a:extLst>
          </p:cNvPr>
          <p:cNvGraphicFramePr>
            <a:graphicFrameLocks noChangeAspect="1"/>
          </p:cNvGraphicFramePr>
          <p:nvPr>
            <p:extLst>
              <p:ext uri="{D42A27DB-BD31-4B8C-83A1-F6EECF244321}">
                <p14:modId xmlns:p14="http://schemas.microsoft.com/office/powerpoint/2010/main" val="1774679102"/>
              </p:ext>
            </p:extLst>
          </p:nvPr>
        </p:nvGraphicFramePr>
        <p:xfrm>
          <a:off x="2553540" y="5472293"/>
          <a:ext cx="2149173" cy="626137"/>
        </p:xfrm>
        <a:graphic>
          <a:graphicData uri="http://schemas.openxmlformats.org/presentationml/2006/ole">
            <mc:AlternateContent xmlns:mc="http://schemas.openxmlformats.org/markup-compatibility/2006">
              <mc:Choice xmlns:v="urn:schemas-microsoft-com:vml" Requires="v">
                <p:oleObj name="Equation" r:id="rId2" imgW="1612800" imgH="469800" progId="Equation.DSMT4">
                  <p:embed/>
                </p:oleObj>
              </mc:Choice>
              <mc:Fallback>
                <p:oleObj name="Equation" r:id="rId2" imgW="1612800" imgH="469800" progId="Equation.DSMT4">
                  <p:embed/>
                  <p:pic>
                    <p:nvPicPr>
                      <p:cNvPr id="6" name="对象 5">
                        <a:extLst>
                          <a:ext uri="{FF2B5EF4-FFF2-40B4-BE49-F238E27FC236}">
                            <a16:creationId xmlns:a16="http://schemas.microsoft.com/office/drawing/2014/main" id="{75C873E4-D5F4-4E32-9D82-8F1DCC1CA38A}"/>
                          </a:ext>
                        </a:extLst>
                      </p:cNvPr>
                      <p:cNvPicPr/>
                      <p:nvPr/>
                    </p:nvPicPr>
                    <p:blipFill>
                      <a:blip r:embed="rId3"/>
                      <a:stretch>
                        <a:fillRect/>
                      </a:stretch>
                    </p:blipFill>
                    <p:spPr>
                      <a:xfrm>
                        <a:off x="2553540" y="5472293"/>
                        <a:ext cx="2149173" cy="626137"/>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485CAC59-03AA-49AA-A520-6C0EB69B10A2}"/>
              </a:ext>
            </a:extLst>
          </p:cNvPr>
          <p:cNvGraphicFramePr>
            <a:graphicFrameLocks noChangeAspect="1"/>
          </p:cNvGraphicFramePr>
          <p:nvPr>
            <p:extLst>
              <p:ext uri="{D42A27DB-BD31-4B8C-83A1-F6EECF244321}">
                <p14:modId xmlns:p14="http://schemas.microsoft.com/office/powerpoint/2010/main" val="2982950112"/>
              </p:ext>
            </p:extLst>
          </p:nvPr>
        </p:nvGraphicFramePr>
        <p:xfrm>
          <a:off x="6630459" y="5367363"/>
          <a:ext cx="2301875" cy="625475"/>
        </p:xfrm>
        <a:graphic>
          <a:graphicData uri="http://schemas.openxmlformats.org/presentationml/2006/ole">
            <mc:AlternateContent xmlns:mc="http://schemas.openxmlformats.org/markup-compatibility/2006">
              <mc:Choice xmlns:v="urn:schemas-microsoft-com:vml" Requires="v">
                <p:oleObj name="Equation" r:id="rId4" imgW="1726920" imgH="469800" progId="Equation.DSMT4">
                  <p:embed/>
                </p:oleObj>
              </mc:Choice>
              <mc:Fallback>
                <p:oleObj name="Equation" r:id="rId4" imgW="1726920" imgH="469800" progId="Equation.DSMT4">
                  <p:embed/>
                  <p:pic>
                    <p:nvPicPr>
                      <p:cNvPr id="7" name="对象 6">
                        <a:extLst>
                          <a:ext uri="{FF2B5EF4-FFF2-40B4-BE49-F238E27FC236}">
                            <a16:creationId xmlns:a16="http://schemas.microsoft.com/office/drawing/2014/main" id="{485CAC59-03AA-49AA-A520-6C0EB69B10A2}"/>
                          </a:ext>
                        </a:extLst>
                      </p:cNvPr>
                      <p:cNvPicPr/>
                      <p:nvPr/>
                    </p:nvPicPr>
                    <p:blipFill>
                      <a:blip r:embed="rId5"/>
                      <a:stretch>
                        <a:fillRect/>
                      </a:stretch>
                    </p:blipFill>
                    <p:spPr>
                      <a:xfrm>
                        <a:off x="6630459" y="5367363"/>
                        <a:ext cx="2301875" cy="625475"/>
                      </a:xfrm>
                      <a:prstGeom prst="rect">
                        <a:avLst/>
                      </a:prstGeom>
                    </p:spPr>
                  </p:pic>
                </p:oleObj>
              </mc:Fallback>
            </mc:AlternateContent>
          </a:graphicData>
        </a:graphic>
      </p:graphicFrame>
    </p:spTree>
    <p:extLst>
      <p:ext uri="{BB962C8B-B14F-4D97-AF65-F5344CB8AC3E}">
        <p14:creationId xmlns:p14="http://schemas.microsoft.com/office/powerpoint/2010/main" val="199521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投资银行的风险管理</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投资银行风险概述</a:t>
            </a: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投资银行的业务风险</a:t>
            </a: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投资银行的风险管理策略</a:t>
            </a:r>
            <a:endParaRPr lang="en-US" altLang="zh-CN" sz="24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投资银行的风险管理工具</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2297053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风险管理策略</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598559"/>
            <a:ext cx="10515600" cy="4578404"/>
          </a:xfrm>
        </p:spPr>
        <p:txBody>
          <a:bodyPr>
            <a:noAutofit/>
          </a:bodyPr>
          <a:lstStyle/>
          <a:p>
            <a:pPr>
              <a:lnSpc>
                <a:spcPct val="100000"/>
              </a:lnSpc>
            </a:pPr>
            <a:r>
              <a:rPr lang="zh-CN" altLang="en-US" sz="2400" b="1" dirty="0">
                <a:latin typeface="宋体" panose="02010600030101010101" pitchFamily="2" charset="-122"/>
                <a:ea typeface="宋体" panose="02010600030101010101" pitchFamily="2" charset="-122"/>
              </a:rPr>
              <a:t>风险转移</a:t>
            </a:r>
            <a:endParaRPr lang="en-US" altLang="zh-CN" sz="2400" b="1" dirty="0">
              <a:latin typeface="宋体" panose="02010600030101010101" pitchFamily="2" charset="-122"/>
              <a:ea typeface="宋体" panose="02010600030101010101" pitchFamily="2" charset="-122"/>
            </a:endParaRPr>
          </a:p>
          <a:p>
            <a:pPr marL="447675" indent="-271463">
              <a:lnSpc>
                <a:spcPct val="10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如果风险分散后，仍有很大风险存在，那么就要通过合法的交易方式和业务手段将风险转移到别人手上，如提前或推迟结汇，期货交易，期权交易</a:t>
            </a:r>
            <a:endParaRPr lang="en-US" altLang="zh-CN" sz="2400" dirty="0">
              <a:latin typeface="宋体" panose="02010600030101010101" pitchFamily="2" charset="-122"/>
              <a:ea typeface="宋体" panose="02010600030101010101" pitchFamily="2" charset="-122"/>
            </a:endParaRPr>
          </a:p>
          <a:p>
            <a:pPr marL="0" indent="0">
              <a:lnSpc>
                <a:spcPct val="100000"/>
              </a:lnSpc>
              <a:buNone/>
            </a:pPr>
            <a:endParaRPr lang="en-US" altLang="zh-CN" sz="2400" b="1" dirty="0">
              <a:latin typeface="宋体" panose="02010600030101010101" pitchFamily="2" charset="-122"/>
              <a:ea typeface="宋体" panose="02010600030101010101" pitchFamily="2" charset="-122"/>
            </a:endParaRPr>
          </a:p>
          <a:p>
            <a:pPr>
              <a:lnSpc>
                <a:spcPct val="100000"/>
              </a:lnSpc>
            </a:pPr>
            <a:r>
              <a:rPr lang="zh-CN" altLang="en-US" sz="2400" b="1" dirty="0">
                <a:latin typeface="宋体" panose="02010600030101010101" pitchFamily="2" charset="-122"/>
                <a:ea typeface="宋体" panose="02010600030101010101" pitchFamily="2" charset="-122"/>
              </a:rPr>
              <a:t>风险补偿</a:t>
            </a:r>
            <a:endParaRPr lang="en-US" altLang="zh-CN" sz="2400" b="1" dirty="0">
              <a:latin typeface="宋体" panose="02010600030101010101" pitchFamily="2" charset="-122"/>
              <a:ea typeface="宋体" panose="02010600030101010101" pitchFamily="2" charset="-122"/>
            </a:endParaRPr>
          </a:p>
          <a:p>
            <a:pPr marL="534988" indent="-315913">
              <a:lnSpc>
                <a:spcPct val="100000"/>
              </a:lnSpc>
              <a:buFont typeface="Wingdings" pitchFamily="2" charset="2"/>
              <a:buChar char="Ø"/>
            </a:pPr>
            <a:r>
              <a:rPr lang="zh-CN" altLang="en-US" sz="2400" dirty="0">
                <a:latin typeface="宋体" panose="02010600030101010101" pitchFamily="2" charset="-122"/>
                <a:ea typeface="宋体" panose="02010600030101010101" pitchFamily="2" charset="-122"/>
              </a:rPr>
              <a:t>投资者对其所承担的风险要求额外的补偿，即风险溢价</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20</a:t>
            </a:fld>
            <a:endParaRPr lang="zh-CN" altLang="en-US" dirty="0"/>
          </a:p>
        </p:txBody>
      </p:sp>
    </p:spTree>
    <p:extLst>
      <p:ext uri="{BB962C8B-B14F-4D97-AF65-F5344CB8AC3E}">
        <p14:creationId xmlns:p14="http://schemas.microsoft.com/office/powerpoint/2010/main" val="3845323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610235"/>
          </a:xfrm>
        </p:spPr>
        <p:txBody>
          <a:bodyPr>
            <a:normAutofit/>
          </a:bodyPr>
          <a:lstStyle/>
          <a:p>
            <a:r>
              <a:rPr lang="zh-CN" altLang="en-US" sz="3200" dirty="0">
                <a:latin typeface="宋体" panose="02010600030101010101" pitchFamily="2" charset="-122"/>
                <a:ea typeface="宋体" panose="02010600030101010101" pitchFamily="2" charset="-122"/>
              </a:rPr>
              <a:t>风险管理策略</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307254"/>
            <a:ext cx="10515600" cy="4869709"/>
          </a:xfrm>
        </p:spPr>
        <p:txBody>
          <a:bodyPr>
            <a:noAutofit/>
          </a:bodyPr>
          <a:lstStyle/>
          <a:p>
            <a:pPr>
              <a:lnSpc>
                <a:spcPct val="100000"/>
              </a:lnSpc>
            </a:pPr>
            <a:r>
              <a:rPr lang="zh-CN" altLang="en-US" sz="1800" dirty="0">
                <a:latin typeface="宋体" panose="02010600030101010101" pitchFamily="2" charset="-122"/>
                <a:ea typeface="宋体" panose="02010600030101010101" pitchFamily="2" charset="-122"/>
              </a:rPr>
              <a:t>风险转移</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期货交易</a:t>
            </a:r>
            <a:endParaRPr lang="en-US" altLang="zh-CN" sz="1800" dirty="0">
              <a:latin typeface="宋体" panose="02010600030101010101" pitchFamily="2" charset="-122"/>
              <a:ea typeface="宋体" panose="02010600030101010101" pitchFamily="2" charset="-122"/>
            </a:endParaRPr>
          </a:p>
          <a:p>
            <a:pPr marL="266700" indent="0">
              <a:lnSpc>
                <a:spcPct val="100000"/>
              </a:lnSpc>
              <a:buNone/>
            </a:pPr>
            <a:r>
              <a:rPr lang="zh-CN" altLang="en-US" sz="1800" dirty="0">
                <a:latin typeface="宋体" panose="02010600030101010101" pitchFamily="2" charset="-122"/>
                <a:ea typeface="宋体" panose="02010600030101010101" pitchFamily="2" charset="-122"/>
              </a:rPr>
              <a:t>例如，甲公司借入一笔三个月后偿付的</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万美元贷款，而三个月后甲公司可以获得</a:t>
            </a:r>
            <a:r>
              <a:rPr lang="en-US" altLang="zh-CN" sz="1800" dirty="0">
                <a:latin typeface="宋体" panose="02010600030101010101" pitchFamily="2" charset="-122"/>
                <a:ea typeface="宋体" panose="02010600030101010101" pitchFamily="2" charset="-122"/>
              </a:rPr>
              <a:t>1200</a:t>
            </a:r>
            <a:r>
              <a:rPr lang="zh-CN" altLang="en-US" sz="1800" dirty="0">
                <a:latin typeface="宋体" panose="02010600030101010101" pitchFamily="2" charset="-122"/>
                <a:ea typeface="宋体" panose="02010600030101010101" pitchFamily="2" charset="-122"/>
              </a:rPr>
              <a:t>万日元收入，它需要将日元兑换为美元后偿还，但是现在市场上美元</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日元的汇价波动较剧烈。现在的比价是</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美元</a:t>
            </a:r>
            <a:r>
              <a:rPr lang="en-US" altLang="zh-CN" sz="1800" dirty="0">
                <a:latin typeface="宋体" panose="02010600030101010101" pitchFamily="2" charset="-122"/>
                <a:ea typeface="宋体" panose="02010600030101010101" pitchFamily="2" charset="-122"/>
              </a:rPr>
              <a:t>/115</a:t>
            </a:r>
            <a:r>
              <a:rPr lang="zh-CN" altLang="en-US" sz="1800" dirty="0">
                <a:latin typeface="宋体" panose="02010600030101010101" pitchFamily="2" charset="-122"/>
                <a:ea typeface="宋体" panose="02010600030101010101" pitchFamily="2" charset="-122"/>
              </a:rPr>
              <a:t>日元，甲公司以</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美元</a:t>
            </a:r>
            <a:r>
              <a:rPr lang="en-US" altLang="zh-CN" sz="1800" dirty="0">
                <a:latin typeface="宋体" panose="02010600030101010101" pitchFamily="2" charset="-122"/>
                <a:ea typeface="宋体" panose="02010600030101010101" pitchFamily="2" charset="-122"/>
              </a:rPr>
              <a:t>/118</a:t>
            </a:r>
            <a:r>
              <a:rPr lang="zh-CN" altLang="en-US" sz="1800" dirty="0">
                <a:latin typeface="宋体" panose="02010600030101010101" pitchFamily="2" charset="-122"/>
                <a:ea typeface="宋体" panose="02010600030101010101" pitchFamily="2" charset="-122"/>
              </a:rPr>
              <a:t>日元的比价买入了三个月到期的美元</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日元期货。期货的卖方承担全部汇率波动风险，甲公司将盈利锁定为：</a:t>
            </a:r>
            <a:endParaRPr lang="en-US" altLang="zh-CN" sz="1800" dirty="0">
              <a:latin typeface="宋体" panose="02010600030101010101" pitchFamily="2" charset="-122"/>
              <a:ea typeface="宋体" panose="02010600030101010101" pitchFamily="2" charset="-122"/>
            </a:endParaRPr>
          </a:p>
          <a:p>
            <a:pPr marL="266700" indent="0" algn="ctr">
              <a:lnSpc>
                <a:spcPct val="100000"/>
              </a:lnSpc>
              <a:buNone/>
            </a:pP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120-118</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10 =20</a:t>
            </a:r>
            <a:r>
              <a:rPr lang="zh-CN" altLang="en-US" sz="1800" dirty="0">
                <a:latin typeface="宋体" panose="02010600030101010101" pitchFamily="2" charset="-122"/>
                <a:ea typeface="宋体" panose="02010600030101010101" pitchFamily="2" charset="-122"/>
              </a:rPr>
              <a:t>万日元</a:t>
            </a:r>
            <a:endParaRPr lang="en-US" altLang="zh-CN" sz="1800" dirty="0">
              <a:latin typeface="宋体" panose="02010600030101010101" pitchFamily="2" charset="-122"/>
              <a:ea typeface="宋体" panose="02010600030101010101" pitchFamily="2" charset="-122"/>
            </a:endParaRPr>
          </a:p>
          <a:p>
            <a:pPr>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期权交易</a:t>
            </a:r>
            <a:endParaRPr lang="en-US" altLang="zh-CN" sz="1800" dirty="0">
              <a:latin typeface="宋体" panose="02010600030101010101" pitchFamily="2" charset="-122"/>
              <a:ea typeface="宋体" panose="02010600030101010101" pitchFamily="2" charset="-122"/>
            </a:endParaRPr>
          </a:p>
          <a:p>
            <a:pPr marL="266700" indent="0">
              <a:lnSpc>
                <a:spcPct val="100000"/>
              </a:lnSpc>
              <a:buNone/>
            </a:pPr>
            <a:r>
              <a:rPr lang="zh-CN" altLang="en-US" sz="1800" dirty="0">
                <a:latin typeface="宋体" panose="02010600030101010101" pitchFamily="2" charset="-122"/>
                <a:ea typeface="宋体" panose="02010600030101010101" pitchFamily="2" charset="-122"/>
              </a:rPr>
              <a:t>如果甲公司买入的是</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美元</a:t>
            </a:r>
            <a:r>
              <a:rPr lang="en-US" altLang="zh-CN" sz="1800" dirty="0">
                <a:latin typeface="宋体" panose="02010600030101010101" pitchFamily="2" charset="-122"/>
                <a:ea typeface="宋体" panose="02010600030101010101" pitchFamily="2" charset="-122"/>
              </a:rPr>
              <a:t>/118</a:t>
            </a:r>
            <a:r>
              <a:rPr lang="zh-CN" altLang="en-US" sz="1800" dirty="0">
                <a:latin typeface="宋体" panose="02010600030101010101" pitchFamily="2" charset="-122"/>
                <a:ea typeface="宋体" panose="02010600030101010101" pitchFamily="2" charset="-122"/>
              </a:rPr>
              <a:t>日元比价的三个月到期的美元</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日元期权，</a:t>
            </a:r>
            <a:endParaRPr lang="en-US" altLang="zh-CN" sz="1800" dirty="0">
              <a:latin typeface="宋体" panose="02010600030101010101" pitchFamily="2" charset="-122"/>
              <a:ea typeface="宋体" panose="02010600030101010101" pitchFamily="2" charset="-122"/>
            </a:endParaRPr>
          </a:p>
          <a:p>
            <a:pPr marL="266700" indent="0">
              <a:lnSpc>
                <a:spcPct val="100000"/>
              </a:lnSpc>
              <a:buNone/>
            </a:pPr>
            <a:r>
              <a:rPr lang="zh-CN" altLang="en-US" sz="1800" dirty="0">
                <a:latin typeface="宋体" panose="02010600030101010101" pitchFamily="2" charset="-122"/>
                <a:ea typeface="宋体" panose="02010600030101010101" pitchFamily="2" charset="-122"/>
              </a:rPr>
              <a:t>日元贬值超过</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美元</a:t>
            </a:r>
            <a:r>
              <a:rPr lang="en-US" altLang="zh-CN" sz="1800" dirty="0">
                <a:latin typeface="宋体" panose="02010600030101010101" pitchFamily="2" charset="-122"/>
                <a:ea typeface="宋体" panose="02010600030101010101" pitchFamily="2" charset="-122"/>
              </a:rPr>
              <a:t>/118</a:t>
            </a:r>
            <a:r>
              <a:rPr lang="zh-CN" altLang="en-US" sz="1800" dirty="0">
                <a:latin typeface="宋体" panose="02010600030101010101" pitchFamily="2" charset="-122"/>
                <a:ea typeface="宋体" panose="02010600030101010101" pitchFamily="2" charset="-122"/>
              </a:rPr>
              <a:t>日元，执行期权，锁定利润为 （</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万日元</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期权费）</a:t>
            </a:r>
            <a:endParaRPr lang="en-US" altLang="zh-CN" sz="1800" dirty="0">
              <a:latin typeface="宋体" panose="02010600030101010101" pitchFamily="2" charset="-122"/>
              <a:ea typeface="宋体" panose="02010600030101010101" pitchFamily="2" charset="-122"/>
            </a:endParaRPr>
          </a:p>
          <a:p>
            <a:pPr marL="266700" indent="0">
              <a:lnSpc>
                <a:spcPct val="100000"/>
              </a:lnSpc>
              <a:buNone/>
            </a:pPr>
            <a:r>
              <a:rPr lang="zh-CN" altLang="en-US" sz="1800" dirty="0">
                <a:latin typeface="宋体" panose="02010600030101010101" pitchFamily="2" charset="-122"/>
                <a:ea typeface="宋体" panose="02010600030101010101" pitchFamily="2" charset="-122"/>
              </a:rPr>
              <a:t>若日元只贬值到</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美元</a:t>
            </a:r>
            <a:r>
              <a:rPr lang="en-US" altLang="zh-CN" sz="1800" dirty="0">
                <a:latin typeface="宋体" panose="02010600030101010101" pitchFamily="2" charset="-122"/>
                <a:ea typeface="宋体" panose="02010600030101010101" pitchFamily="2" charset="-122"/>
              </a:rPr>
              <a:t>/116</a:t>
            </a:r>
            <a:r>
              <a:rPr lang="zh-CN" altLang="en-US" sz="1800" dirty="0">
                <a:latin typeface="宋体" panose="02010600030101010101" pitchFamily="2" charset="-122"/>
                <a:ea typeface="宋体" panose="02010600030101010101" pitchFamily="2" charset="-122"/>
              </a:rPr>
              <a:t>日元，放弃执行期权，利润为 （</a:t>
            </a:r>
            <a:r>
              <a:rPr lang="en-US" altLang="zh-CN" sz="1800" dirty="0">
                <a:latin typeface="宋体" panose="02010600030101010101" pitchFamily="2" charset="-122"/>
                <a:ea typeface="宋体" panose="02010600030101010101" pitchFamily="2" charset="-122"/>
              </a:rPr>
              <a:t>40</a:t>
            </a:r>
            <a:r>
              <a:rPr lang="zh-CN" altLang="en-US" sz="1800" dirty="0">
                <a:latin typeface="宋体" panose="02010600030101010101" pitchFamily="2" charset="-122"/>
                <a:ea typeface="宋体" panose="02010600030101010101" pitchFamily="2" charset="-122"/>
              </a:rPr>
              <a:t>万日元</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期权费）</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97536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21</a:t>
            </a:fld>
            <a:endParaRPr lang="zh-CN" altLang="en-US" dirty="0"/>
          </a:p>
        </p:txBody>
      </p:sp>
    </p:spTree>
    <p:extLst>
      <p:ext uri="{BB962C8B-B14F-4D97-AF65-F5344CB8AC3E}">
        <p14:creationId xmlns:p14="http://schemas.microsoft.com/office/powerpoint/2010/main" val="701921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2800" dirty="0">
                <a:latin typeface="宋体" panose="02010600030101010101" pitchFamily="2" charset="-122"/>
                <a:ea typeface="宋体" panose="02010600030101010101" pitchFamily="2" charset="-122"/>
              </a:rPr>
              <a:t>中信证券风险管理架构</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22</a:t>
            </a:fld>
            <a:endParaRPr lang="zh-CN" altLang="en-US" dirty="0"/>
          </a:p>
        </p:txBody>
      </p:sp>
      <p:sp>
        <p:nvSpPr>
          <p:cNvPr id="8" name="文本框 7">
            <a:extLst>
              <a:ext uri="{FF2B5EF4-FFF2-40B4-BE49-F238E27FC236}">
                <a16:creationId xmlns:a16="http://schemas.microsoft.com/office/drawing/2014/main" id="{D85E7EC4-F7EC-FEBE-9CF3-0E96D7036653}"/>
              </a:ext>
            </a:extLst>
          </p:cNvPr>
          <p:cNvSpPr txBox="1"/>
          <p:nvPr/>
        </p:nvSpPr>
        <p:spPr>
          <a:xfrm>
            <a:off x="682413" y="1968395"/>
            <a:ext cx="3289852" cy="1015663"/>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三层管理</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三道防线</a:t>
            </a:r>
          </a:p>
        </p:txBody>
      </p:sp>
      <p:pic>
        <p:nvPicPr>
          <p:cNvPr id="3" name="图片 2">
            <a:extLst>
              <a:ext uri="{FF2B5EF4-FFF2-40B4-BE49-F238E27FC236}">
                <a16:creationId xmlns:a16="http://schemas.microsoft.com/office/drawing/2014/main" id="{9C6CEEAB-09B7-3C56-5049-B0F03E309122}"/>
              </a:ext>
            </a:extLst>
          </p:cNvPr>
          <p:cNvPicPr>
            <a:picLocks noChangeAspect="1"/>
          </p:cNvPicPr>
          <p:nvPr/>
        </p:nvPicPr>
        <p:blipFill>
          <a:blip r:embed="rId2"/>
          <a:stretch>
            <a:fillRect/>
          </a:stretch>
        </p:blipFill>
        <p:spPr>
          <a:xfrm>
            <a:off x="4557155" y="365125"/>
            <a:ext cx="6707193" cy="6376214"/>
          </a:xfrm>
          <a:prstGeom prst="rect">
            <a:avLst/>
          </a:prstGeom>
        </p:spPr>
      </p:pic>
    </p:spTree>
    <p:extLst>
      <p:ext uri="{BB962C8B-B14F-4D97-AF65-F5344CB8AC3E}">
        <p14:creationId xmlns:p14="http://schemas.microsoft.com/office/powerpoint/2010/main" val="60289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传统的风险衡量指标</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el-GR" altLang="zh-CN" sz="1800" dirty="0">
                <a:latin typeface="宋体" panose="02010600030101010101" pitchFamily="2" charset="-122"/>
                <a:ea typeface="宋体" panose="02010600030101010101" pitchFamily="2" charset="-122"/>
              </a:rPr>
              <a:t>σ</a:t>
            </a:r>
            <a:endParaRPr lang="en-US" altLang="zh-CN" sz="1800" dirty="0">
              <a:latin typeface="宋体" panose="02010600030101010101" pitchFamily="2" charset="-122"/>
              <a:ea typeface="宋体" panose="02010600030101010101" pitchFamily="2" charset="-122"/>
            </a:endParaRPr>
          </a:p>
          <a:p>
            <a:pPr marL="717550" indent="-355600">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总体风险，对称性</a:t>
            </a:r>
            <a:endParaRPr lang="en-US" altLang="zh-CN" sz="1800" dirty="0">
              <a:latin typeface="宋体" panose="02010600030101010101" pitchFamily="2" charset="-122"/>
              <a:ea typeface="宋体" panose="02010600030101010101" pitchFamily="2" charset="-122"/>
            </a:endParaRPr>
          </a:p>
          <a:p>
            <a:pPr>
              <a:lnSpc>
                <a:spcPct val="100000"/>
              </a:lnSpc>
            </a:pPr>
            <a:endParaRPr lang="en-US" altLang="zh-CN" sz="1800" dirty="0">
              <a:latin typeface="宋体" panose="02010600030101010101" pitchFamily="2" charset="-122"/>
              <a:ea typeface="宋体" panose="02010600030101010101" pitchFamily="2" charset="-122"/>
            </a:endParaRPr>
          </a:p>
          <a:p>
            <a:pPr>
              <a:lnSpc>
                <a:spcPct val="100000"/>
              </a:lnSpc>
            </a:pPr>
            <a:r>
              <a:rPr lang="en-US" altLang="zh-CN" sz="1800" dirty="0">
                <a:latin typeface="宋体" panose="02010600030101010101" pitchFamily="2" charset="-122"/>
                <a:ea typeface="宋体" panose="02010600030101010101" pitchFamily="2" charset="-122"/>
              </a:rPr>
              <a:t>Semi-</a:t>
            </a:r>
            <a:r>
              <a:rPr lang="el-GR" altLang="zh-CN" sz="1800" dirty="0">
                <a:latin typeface="宋体" panose="02010600030101010101" pitchFamily="2" charset="-122"/>
                <a:ea typeface="宋体" panose="02010600030101010101" pitchFamily="2" charset="-122"/>
              </a:rPr>
              <a:t>σ</a:t>
            </a:r>
            <a:endParaRPr lang="en-US" altLang="zh-CN" sz="1800" dirty="0">
              <a:latin typeface="宋体" panose="02010600030101010101" pitchFamily="2" charset="-122"/>
              <a:ea typeface="宋体" panose="02010600030101010101" pitchFamily="2" charset="-122"/>
            </a:endParaRPr>
          </a:p>
          <a:p>
            <a:pPr marL="717550" indent="-355600">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总体风险，非对称性</a:t>
            </a:r>
            <a:endParaRPr lang="en-US" altLang="zh-CN" sz="1800" dirty="0">
              <a:latin typeface="宋体" panose="02010600030101010101" pitchFamily="2" charset="-122"/>
              <a:ea typeface="宋体" panose="02010600030101010101" pitchFamily="2" charset="-122"/>
            </a:endParaRPr>
          </a:p>
          <a:p>
            <a:pPr marL="0" indent="0">
              <a:lnSpc>
                <a:spcPct val="100000"/>
              </a:lnSpc>
              <a:buNone/>
            </a:pPr>
            <a:endParaRPr lang="en-US" altLang="zh-CN" sz="1800" dirty="0">
              <a:latin typeface="宋体" panose="02010600030101010101" pitchFamily="2" charset="-122"/>
              <a:ea typeface="宋体" panose="02010600030101010101" pitchFamily="2" charset="-122"/>
            </a:endParaRPr>
          </a:p>
          <a:p>
            <a:pPr>
              <a:lnSpc>
                <a:spcPct val="100000"/>
              </a:lnSpc>
            </a:pPr>
            <a:r>
              <a:rPr lang="el-GR" altLang="zh-CN" sz="1800" dirty="0">
                <a:latin typeface="宋体" panose="02010600030101010101" pitchFamily="2" charset="-122"/>
                <a:ea typeface="宋体" panose="02010600030101010101" pitchFamily="2" charset="-122"/>
              </a:rPr>
              <a:t>β</a:t>
            </a:r>
            <a:endParaRPr lang="en-US" altLang="zh-CN" sz="1800" dirty="0">
              <a:latin typeface="宋体" panose="02010600030101010101" pitchFamily="2" charset="-122"/>
              <a:ea typeface="宋体" panose="02010600030101010101" pitchFamily="2" charset="-122"/>
            </a:endParaRPr>
          </a:p>
          <a:p>
            <a:pPr marL="717550" indent="-355600">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系统性风险</a:t>
            </a:r>
            <a:endParaRPr lang="zh-CN"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23</a:t>
            </a:fld>
            <a:endParaRPr lang="zh-CN" altLang="en-US"/>
          </a:p>
        </p:txBody>
      </p:sp>
    </p:spTree>
    <p:extLst>
      <p:ext uri="{BB962C8B-B14F-4D97-AF65-F5344CB8AC3E}">
        <p14:creationId xmlns:p14="http://schemas.microsoft.com/office/powerpoint/2010/main" val="222454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182509"/>
            <a:ext cx="10515600" cy="1325563"/>
          </a:xfrm>
        </p:spPr>
        <p:txBody>
          <a:bodyPr>
            <a:normAutofit/>
          </a:bodyPr>
          <a:lstStyle/>
          <a:p>
            <a:r>
              <a:rPr lang="en-US" altLang="zh-CN" sz="3200" dirty="0" err="1">
                <a:latin typeface="宋体" panose="02010600030101010101" pitchFamily="2" charset="-122"/>
                <a:ea typeface="宋体" panose="02010600030101010101" pitchFamily="2" charset="-122"/>
              </a:rPr>
              <a:t>VaR</a:t>
            </a:r>
            <a:endParaRPr lang="zh-CN" altLang="en-US" sz="32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063680"/>
            <a:ext cx="10515600" cy="5113283"/>
          </a:xfrm>
        </p:spPr>
        <p:txBody>
          <a:bodyPr>
            <a:normAutofit/>
          </a:bodyPr>
          <a:lstStyle/>
          <a:p>
            <a:pPr>
              <a:lnSpc>
                <a:spcPct val="100000"/>
              </a:lnSpc>
            </a:pPr>
            <a:r>
              <a:rPr lang="en-US" altLang="zh-CN" sz="2000" dirty="0" err="1">
                <a:latin typeface="宋体" panose="02010600030101010101" pitchFamily="2" charset="-122"/>
                <a:ea typeface="宋体" panose="02010600030101010101" pitchFamily="2" charset="-122"/>
              </a:rPr>
              <a:t>VaR</a:t>
            </a:r>
            <a:endParaRPr lang="en-US" altLang="zh-CN" sz="2000" dirty="0">
              <a:latin typeface="宋体" panose="02010600030101010101" pitchFamily="2" charset="-122"/>
              <a:ea typeface="宋体" panose="02010600030101010101" pitchFamily="2" charset="-122"/>
            </a:endParaRPr>
          </a:p>
          <a:p>
            <a:pPr marL="534988" indent="-358775">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风险价值法（</a:t>
            </a:r>
            <a:r>
              <a:rPr lang="en-US" altLang="zh-CN" sz="2000" dirty="0">
                <a:latin typeface="宋体" panose="02010600030101010101" pitchFamily="2" charset="-122"/>
                <a:ea typeface="宋体" panose="02010600030101010101" pitchFamily="2" charset="-122"/>
              </a:rPr>
              <a:t>Value at </a:t>
            </a:r>
            <a:r>
              <a:rPr lang="en-US" altLang="zh-CN" sz="2000" dirty="0" err="1">
                <a:latin typeface="宋体" panose="02010600030101010101" pitchFamily="2" charset="-122"/>
                <a:ea typeface="宋体" panose="02010600030101010101" pitchFamily="2" charset="-122"/>
              </a:rPr>
              <a:t>Risk,VaR</a:t>
            </a:r>
            <a:r>
              <a:rPr lang="zh-CN" altLang="en-US" sz="2000" dirty="0">
                <a:latin typeface="宋体" panose="02010600030101010101" pitchFamily="2" charset="-122"/>
                <a:ea typeface="宋体" panose="02010600030101010101" pitchFamily="2" charset="-122"/>
              </a:rPr>
              <a:t>），指在给定的概率条件和置信度下，由于市场波动而导致整个资产组合在未来某个时期内可能出现的最大价值损失。</a:t>
            </a:r>
            <a:endParaRPr lang="en-US" altLang="zh-CN" sz="2000" dirty="0">
              <a:latin typeface="宋体" panose="02010600030101010101" pitchFamily="2" charset="-122"/>
              <a:ea typeface="宋体" panose="02010600030101010101" pitchFamily="2" charset="-122"/>
            </a:endParaRPr>
          </a:p>
          <a:p>
            <a:pPr marL="0" indent="0" algn="ctr">
              <a:lnSpc>
                <a:spcPct val="100000"/>
              </a:lnSpc>
              <a:buNone/>
            </a:pPr>
            <a:endParaRPr lang="en-US" altLang="zh-CN" sz="2000" i="1" dirty="0">
              <a:latin typeface="宋体" panose="02010600030101010101" pitchFamily="2" charset="-122"/>
              <a:ea typeface="宋体" panose="02010600030101010101" pitchFamily="2" charset="-122"/>
            </a:endParaRPr>
          </a:p>
          <a:p>
            <a:pPr marL="0" indent="0" algn="ctr">
              <a:lnSpc>
                <a:spcPct val="100000"/>
              </a:lnSpc>
              <a:buNone/>
            </a:pPr>
            <a:r>
              <a:rPr lang="en-US" altLang="zh-CN" sz="2000" i="1" dirty="0">
                <a:latin typeface="宋体" panose="02010600030101010101" pitchFamily="2" charset="-122"/>
                <a:ea typeface="宋体" panose="02010600030101010101" pitchFamily="2" charset="-122"/>
              </a:rPr>
              <a:t>Prob(r</a:t>
            </a:r>
            <a:r>
              <a:rPr lang="en-US" altLang="zh-CN" sz="2000" i="1" baseline="-25000" dirty="0">
                <a:latin typeface="宋体" panose="02010600030101010101" pitchFamily="2" charset="-122"/>
                <a:ea typeface="宋体" panose="02010600030101010101" pitchFamily="2" charset="-122"/>
              </a:rPr>
              <a:t>p </a:t>
            </a:r>
            <a:r>
              <a:rPr lang="en-US" altLang="zh-CN" sz="2000" i="1" dirty="0">
                <a:latin typeface="宋体" panose="02010600030101010101" pitchFamily="2" charset="-122"/>
                <a:ea typeface="宋体" panose="02010600030101010101" pitchFamily="2" charset="-122"/>
              </a:rPr>
              <a:t>&lt;-</a:t>
            </a:r>
            <a:r>
              <a:rPr lang="en-US" altLang="zh-CN" sz="2000" i="1" dirty="0" err="1">
                <a:latin typeface="宋体" panose="02010600030101010101" pitchFamily="2" charset="-122"/>
                <a:ea typeface="宋体" panose="02010600030101010101" pitchFamily="2" charset="-122"/>
              </a:rPr>
              <a:t>VaR</a:t>
            </a:r>
            <a:r>
              <a:rPr lang="en-US" altLang="zh-CN" sz="2000" i="1" dirty="0">
                <a:latin typeface="宋体" panose="02010600030101010101" pitchFamily="2" charset="-122"/>
                <a:ea typeface="宋体" panose="02010600030101010101" pitchFamily="2" charset="-122"/>
              </a:rPr>
              <a:t>) ≤ 1-c</a:t>
            </a:r>
          </a:p>
          <a:p>
            <a:pPr>
              <a:lnSpc>
                <a:spcPct val="100000"/>
              </a:lnSpc>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ü"/>
            </a:pPr>
            <a:r>
              <a:rPr lang="en-US" altLang="zh-CN" sz="2000" i="1" dirty="0">
                <a:latin typeface="宋体" panose="02010600030101010101" pitchFamily="2" charset="-122"/>
                <a:ea typeface="宋体" panose="02010600030101010101" pitchFamily="2" charset="-122"/>
              </a:rPr>
              <a:t>Prob </a:t>
            </a:r>
            <a:r>
              <a:rPr lang="zh-CN" altLang="en-US" sz="2000" dirty="0">
                <a:latin typeface="宋体" panose="02010600030101010101" pitchFamily="2" charset="-122"/>
                <a:ea typeface="宋体" panose="02010600030101010101" pitchFamily="2" charset="-122"/>
              </a:rPr>
              <a:t>：资产价值损失小于可能损失上限的概率</a:t>
            </a:r>
            <a:endParaRPr lang="en-US" altLang="zh-CN" sz="20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ü"/>
            </a:pPr>
            <a:r>
              <a:rPr lang="en-US" altLang="zh-CN" sz="2000" i="1" dirty="0">
                <a:latin typeface="宋体" panose="02010600030101010101" pitchFamily="2" charset="-122"/>
                <a:ea typeface="宋体" panose="02010600030101010101" pitchFamily="2" charset="-122"/>
              </a:rPr>
              <a:t>c</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：置信度，代表的是测量的可信程度</a:t>
            </a:r>
            <a:endParaRPr lang="en-US" altLang="zh-CN" sz="20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ü"/>
            </a:pPr>
            <a:r>
              <a:rPr lang="en-US" altLang="zh-CN" sz="2000" i="1" dirty="0">
                <a:latin typeface="宋体" panose="02010600030101010101" pitchFamily="2" charset="-122"/>
                <a:ea typeface="宋体" panose="02010600030101010101" pitchFamily="2" charset="-122"/>
              </a:rPr>
              <a:t>r</a:t>
            </a:r>
            <a:r>
              <a:rPr lang="en-US" altLang="zh-CN" sz="2000" i="1" baseline="-25000" dirty="0">
                <a:latin typeface="宋体" panose="02010600030101010101" pitchFamily="2" charset="-122"/>
                <a:ea typeface="宋体" panose="02010600030101010101" pitchFamily="2" charset="-122"/>
              </a:rPr>
              <a:t>p</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：该项金融资产在持有期内的损失</a:t>
            </a:r>
            <a:endParaRPr lang="en-US" altLang="zh-CN" sz="20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ü"/>
            </a:pPr>
            <a:r>
              <a:rPr lang="en-US" altLang="zh-CN" sz="2000" i="1" dirty="0" err="1">
                <a:latin typeface="宋体" panose="02010600030101010101" pitchFamily="2" charset="-122"/>
                <a:ea typeface="宋体" panose="02010600030101010101" pitchFamily="2" charset="-122"/>
              </a:rPr>
              <a:t>VaR</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：置信水平</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下处于风险中的价值，即最大的可能损失</a:t>
            </a:r>
            <a:endParaRPr lang="en-US" altLang="zh-CN" sz="20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ü"/>
            </a:pPr>
            <a:endParaRPr lang="en-US" altLang="zh-CN" sz="2000" dirty="0">
              <a:latin typeface="+mn-ea"/>
            </a:endParaRPr>
          </a:p>
          <a:p>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798566"/>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24</a:t>
            </a:fld>
            <a:endParaRPr lang="zh-CN" altLang="en-US"/>
          </a:p>
        </p:txBody>
      </p:sp>
      <p:grpSp>
        <p:nvGrpSpPr>
          <p:cNvPr id="8" name="组合 7">
            <a:extLst>
              <a:ext uri="{FF2B5EF4-FFF2-40B4-BE49-F238E27FC236}">
                <a16:creationId xmlns:a16="http://schemas.microsoft.com/office/drawing/2014/main" id="{7EA17137-FFD8-4F39-A8DE-A3B0334465BA}"/>
              </a:ext>
            </a:extLst>
          </p:cNvPr>
          <p:cNvGrpSpPr/>
          <p:nvPr/>
        </p:nvGrpSpPr>
        <p:grpSpPr>
          <a:xfrm>
            <a:off x="7257031" y="4270480"/>
            <a:ext cx="286769" cy="171452"/>
            <a:chOff x="6639018" y="4833938"/>
            <a:chExt cx="286769" cy="171452"/>
          </a:xfrm>
        </p:grpSpPr>
        <p:cxnSp>
          <p:nvCxnSpPr>
            <p:cNvPr id="36" name="直接连接符 35">
              <a:extLst>
                <a:ext uri="{FF2B5EF4-FFF2-40B4-BE49-F238E27FC236}">
                  <a16:creationId xmlns:a16="http://schemas.microsoft.com/office/drawing/2014/main" id="{D2F8CB74-A1AA-4793-82F5-8006A42F6944}"/>
                </a:ext>
              </a:extLst>
            </p:cNvPr>
            <p:cNvCxnSpPr>
              <a:cxnSpLocks/>
            </p:cNvCxnSpPr>
            <p:nvPr/>
          </p:nvCxnSpPr>
          <p:spPr>
            <a:xfrm>
              <a:off x="6850621" y="4833938"/>
              <a:ext cx="0" cy="16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BDBCB79F-EC0B-41A8-8AF1-E6CDEA4B183D}"/>
                </a:ext>
              </a:extLst>
            </p:cNvPr>
            <p:cNvCxnSpPr>
              <a:cxnSpLocks/>
            </p:cNvCxnSpPr>
            <p:nvPr/>
          </p:nvCxnSpPr>
          <p:spPr>
            <a:xfrm>
              <a:off x="6925787" y="4844344"/>
              <a:ext cx="0" cy="16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F1425A53-48FD-4A56-9E93-CD3540C93AC4}"/>
                </a:ext>
              </a:extLst>
            </p:cNvPr>
            <p:cNvCxnSpPr>
              <a:cxnSpLocks/>
            </p:cNvCxnSpPr>
            <p:nvPr/>
          </p:nvCxnSpPr>
          <p:spPr>
            <a:xfrm>
              <a:off x="6747559" y="4836514"/>
              <a:ext cx="0" cy="161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7E6CD87D-763F-4513-8FFB-772B4BB9E038}"/>
                </a:ext>
              </a:extLst>
            </p:cNvPr>
            <p:cNvCxnSpPr>
              <a:cxnSpLocks/>
            </p:cNvCxnSpPr>
            <p:nvPr/>
          </p:nvCxnSpPr>
          <p:spPr>
            <a:xfrm>
              <a:off x="6694935" y="4881571"/>
              <a:ext cx="0" cy="11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DA1C6F5-CE5D-48EA-A6ED-E76E2C39BA67}"/>
                </a:ext>
              </a:extLst>
            </p:cNvPr>
            <p:cNvCxnSpPr>
              <a:cxnSpLocks/>
            </p:cNvCxnSpPr>
            <p:nvPr/>
          </p:nvCxnSpPr>
          <p:spPr>
            <a:xfrm>
              <a:off x="6639018" y="4865116"/>
              <a:ext cx="0" cy="11950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A113D1A1-284B-4692-8021-B0C7C9FA6C1A}"/>
              </a:ext>
            </a:extLst>
          </p:cNvPr>
          <p:cNvGrpSpPr/>
          <p:nvPr/>
        </p:nvGrpSpPr>
        <p:grpSpPr>
          <a:xfrm>
            <a:off x="6054725" y="2474806"/>
            <a:ext cx="6408738" cy="3143250"/>
            <a:chOff x="5263419" y="3033713"/>
            <a:chExt cx="6408738" cy="3143250"/>
          </a:xfrm>
        </p:grpSpPr>
        <p:sp>
          <p:nvSpPr>
            <p:cNvPr id="33" name="Freeform 21">
              <a:extLst>
                <a:ext uri="{FF2B5EF4-FFF2-40B4-BE49-F238E27FC236}">
                  <a16:creationId xmlns:a16="http://schemas.microsoft.com/office/drawing/2014/main" id="{D9B35D07-6CD7-4AB8-895F-2B4D9F972347}"/>
                </a:ext>
              </a:extLst>
            </p:cNvPr>
            <p:cNvSpPr/>
            <p:nvPr/>
          </p:nvSpPr>
          <p:spPr>
            <a:xfrm>
              <a:off x="6229801" y="3111502"/>
              <a:ext cx="4302234" cy="1854200"/>
            </a:xfrm>
            <a:custGeom>
              <a:avLst/>
              <a:gdLst>
                <a:gd name="connsiteX0" fmla="*/ 0 w 3661257"/>
                <a:gd name="connsiteY0" fmla="*/ 1831848 h 1839163"/>
                <a:gd name="connsiteX1" fmla="*/ 120700 w 3661257"/>
                <a:gd name="connsiteY1" fmla="*/ 1820875 h 1839163"/>
                <a:gd name="connsiteX2" fmla="*/ 215798 w 3661257"/>
                <a:gd name="connsiteY2" fmla="*/ 1809902 h 1839163"/>
                <a:gd name="connsiteX3" fmla="*/ 329184 w 3661257"/>
                <a:gd name="connsiteY3" fmla="*/ 1784299 h 1839163"/>
                <a:gd name="connsiteX4" fmla="*/ 468172 w 3661257"/>
                <a:gd name="connsiteY4" fmla="*/ 1729435 h 1839163"/>
                <a:gd name="connsiteX5" fmla="*/ 566928 w 3661257"/>
                <a:gd name="connsiteY5" fmla="*/ 1667256 h 1839163"/>
                <a:gd name="connsiteX6" fmla="*/ 651052 w 3661257"/>
                <a:gd name="connsiteY6" fmla="*/ 1608734 h 1839163"/>
                <a:gd name="connsiteX7" fmla="*/ 727862 w 3661257"/>
                <a:gd name="connsiteY7" fmla="*/ 1531925 h 1839163"/>
                <a:gd name="connsiteX8" fmla="*/ 804672 w 3661257"/>
                <a:gd name="connsiteY8" fmla="*/ 1451458 h 1839163"/>
                <a:gd name="connsiteX9" fmla="*/ 859536 w 3661257"/>
                <a:gd name="connsiteY9" fmla="*/ 1389278 h 1839163"/>
                <a:gd name="connsiteX10" fmla="*/ 910742 w 3661257"/>
                <a:gd name="connsiteY10" fmla="*/ 1312469 h 1839163"/>
                <a:gd name="connsiteX11" fmla="*/ 954633 w 3661257"/>
                <a:gd name="connsiteY11" fmla="*/ 1239317 h 1839163"/>
                <a:gd name="connsiteX12" fmla="*/ 994867 w 3661257"/>
                <a:gd name="connsiteY12" fmla="*/ 1177138 h 1839163"/>
                <a:gd name="connsiteX13" fmla="*/ 1035100 w 3661257"/>
                <a:gd name="connsiteY13" fmla="*/ 1114958 h 1839163"/>
                <a:gd name="connsiteX14" fmla="*/ 1078992 w 3661257"/>
                <a:gd name="connsiteY14" fmla="*/ 1034491 h 1839163"/>
                <a:gd name="connsiteX15" fmla="*/ 1119225 w 3661257"/>
                <a:gd name="connsiteY15" fmla="*/ 950366 h 1839163"/>
                <a:gd name="connsiteX16" fmla="*/ 1247241 w 3661257"/>
                <a:gd name="connsiteY16" fmla="*/ 723595 h 1839163"/>
                <a:gd name="connsiteX17" fmla="*/ 1302105 w 3661257"/>
                <a:gd name="connsiteY17" fmla="*/ 624840 h 1839163"/>
                <a:gd name="connsiteX18" fmla="*/ 1356969 w 3661257"/>
                <a:gd name="connsiteY18" fmla="*/ 522427 h 1839163"/>
                <a:gd name="connsiteX19" fmla="*/ 1411833 w 3661257"/>
                <a:gd name="connsiteY19" fmla="*/ 427330 h 1839163"/>
                <a:gd name="connsiteX20" fmla="*/ 1455724 w 3661257"/>
                <a:gd name="connsiteY20" fmla="*/ 354178 h 1839163"/>
                <a:gd name="connsiteX21" fmla="*/ 1499616 w 3661257"/>
                <a:gd name="connsiteY21" fmla="*/ 284683 h 1839163"/>
                <a:gd name="connsiteX22" fmla="*/ 1558137 w 3661257"/>
                <a:gd name="connsiteY22" fmla="*/ 196901 h 1839163"/>
                <a:gd name="connsiteX23" fmla="*/ 1631289 w 3661257"/>
                <a:gd name="connsiteY23" fmla="*/ 112776 h 1839163"/>
                <a:gd name="connsiteX24" fmla="*/ 1689811 w 3661257"/>
                <a:gd name="connsiteY24" fmla="*/ 65227 h 1839163"/>
                <a:gd name="connsiteX25" fmla="*/ 1748332 w 3661257"/>
                <a:gd name="connsiteY25" fmla="*/ 32309 h 1839163"/>
                <a:gd name="connsiteX26" fmla="*/ 1773936 w 3661257"/>
                <a:gd name="connsiteY26" fmla="*/ 17678 h 1839163"/>
                <a:gd name="connsiteX27" fmla="*/ 1806854 w 3661257"/>
                <a:gd name="connsiteY27" fmla="*/ 10363 h 1839163"/>
                <a:gd name="connsiteX28" fmla="*/ 1832457 w 3661257"/>
                <a:gd name="connsiteY28" fmla="*/ 3048 h 1839163"/>
                <a:gd name="connsiteX29" fmla="*/ 1905609 w 3661257"/>
                <a:gd name="connsiteY29" fmla="*/ 28651 h 1839163"/>
                <a:gd name="connsiteX30" fmla="*/ 1960473 w 3661257"/>
                <a:gd name="connsiteY30" fmla="*/ 65227 h 1839163"/>
                <a:gd name="connsiteX31" fmla="*/ 2000707 w 3661257"/>
                <a:gd name="connsiteY31" fmla="*/ 90830 h 1839163"/>
                <a:gd name="connsiteX32" fmla="*/ 2048256 w 3661257"/>
                <a:gd name="connsiteY32" fmla="*/ 138379 h 1839163"/>
                <a:gd name="connsiteX33" fmla="*/ 2114092 w 3661257"/>
                <a:gd name="connsiteY33" fmla="*/ 211531 h 1839163"/>
                <a:gd name="connsiteX34" fmla="*/ 2172614 w 3661257"/>
                <a:gd name="connsiteY34" fmla="*/ 299314 h 1839163"/>
                <a:gd name="connsiteX35" fmla="*/ 2223820 w 3661257"/>
                <a:gd name="connsiteY35" fmla="*/ 383438 h 1839163"/>
                <a:gd name="connsiteX36" fmla="*/ 2271369 w 3661257"/>
                <a:gd name="connsiteY36" fmla="*/ 478536 h 1839163"/>
                <a:gd name="connsiteX37" fmla="*/ 2362809 w 3661257"/>
                <a:gd name="connsiteY37" fmla="*/ 635813 h 1839163"/>
                <a:gd name="connsiteX38" fmla="*/ 2490825 w 3661257"/>
                <a:gd name="connsiteY38" fmla="*/ 866242 h 1839163"/>
                <a:gd name="connsiteX39" fmla="*/ 2585923 w 3661257"/>
                <a:gd name="connsiteY39" fmla="*/ 1049122 h 1839163"/>
                <a:gd name="connsiteX40" fmla="*/ 2659075 w 3661257"/>
                <a:gd name="connsiteY40" fmla="*/ 1169822 h 1839163"/>
                <a:gd name="connsiteX41" fmla="*/ 2724912 w 3661257"/>
                <a:gd name="connsiteY41" fmla="*/ 1275893 h 1839163"/>
                <a:gd name="connsiteX42" fmla="*/ 2816352 w 3661257"/>
                <a:gd name="connsiteY42" fmla="*/ 1407566 h 1839163"/>
                <a:gd name="connsiteX43" fmla="*/ 2882188 w 3661257"/>
                <a:gd name="connsiteY43" fmla="*/ 1484376 h 1839163"/>
                <a:gd name="connsiteX44" fmla="*/ 3006547 w 3661257"/>
                <a:gd name="connsiteY44" fmla="*/ 1608734 h 1839163"/>
                <a:gd name="connsiteX45" fmla="*/ 3105302 w 3661257"/>
                <a:gd name="connsiteY45" fmla="*/ 1681886 h 1839163"/>
                <a:gd name="connsiteX46" fmla="*/ 3211372 w 3661257"/>
                <a:gd name="connsiteY46" fmla="*/ 1740408 h 1839163"/>
                <a:gd name="connsiteX47" fmla="*/ 3324758 w 3661257"/>
                <a:gd name="connsiteY47" fmla="*/ 1787957 h 1839163"/>
                <a:gd name="connsiteX48" fmla="*/ 3460089 w 3661257"/>
                <a:gd name="connsiteY48" fmla="*/ 1809902 h 1839163"/>
                <a:gd name="connsiteX49" fmla="*/ 3569817 w 3661257"/>
                <a:gd name="connsiteY49" fmla="*/ 1824533 h 1839163"/>
                <a:gd name="connsiteX50" fmla="*/ 3661257 w 3661257"/>
                <a:gd name="connsiteY50" fmla="*/ 1839163 h 1839163"/>
                <a:gd name="connsiteX51" fmla="*/ 3661257 w 3661257"/>
                <a:gd name="connsiteY51" fmla="*/ 1839163 h 183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661257" h="1839163">
                  <a:moveTo>
                    <a:pt x="0" y="1831848"/>
                  </a:moveTo>
                  <a:lnTo>
                    <a:pt x="120700" y="1820875"/>
                  </a:lnTo>
                  <a:cubicBezTo>
                    <a:pt x="156666" y="1817217"/>
                    <a:pt x="181051" y="1815998"/>
                    <a:pt x="215798" y="1809902"/>
                  </a:cubicBezTo>
                  <a:cubicBezTo>
                    <a:pt x="250545" y="1803806"/>
                    <a:pt x="287122" y="1797710"/>
                    <a:pt x="329184" y="1784299"/>
                  </a:cubicBezTo>
                  <a:cubicBezTo>
                    <a:pt x="371246" y="1770888"/>
                    <a:pt x="428548" y="1748942"/>
                    <a:pt x="468172" y="1729435"/>
                  </a:cubicBezTo>
                  <a:cubicBezTo>
                    <a:pt x="507796" y="1709928"/>
                    <a:pt x="536448" y="1687373"/>
                    <a:pt x="566928" y="1667256"/>
                  </a:cubicBezTo>
                  <a:cubicBezTo>
                    <a:pt x="597408" y="1647139"/>
                    <a:pt x="624230" y="1631289"/>
                    <a:pt x="651052" y="1608734"/>
                  </a:cubicBezTo>
                  <a:cubicBezTo>
                    <a:pt x="677874" y="1586179"/>
                    <a:pt x="702259" y="1558138"/>
                    <a:pt x="727862" y="1531925"/>
                  </a:cubicBezTo>
                  <a:cubicBezTo>
                    <a:pt x="753465" y="1505712"/>
                    <a:pt x="782726" y="1475233"/>
                    <a:pt x="804672" y="1451458"/>
                  </a:cubicBezTo>
                  <a:cubicBezTo>
                    <a:pt x="826618" y="1427684"/>
                    <a:pt x="841858" y="1412443"/>
                    <a:pt x="859536" y="1389278"/>
                  </a:cubicBezTo>
                  <a:cubicBezTo>
                    <a:pt x="877214" y="1366113"/>
                    <a:pt x="894893" y="1337463"/>
                    <a:pt x="910742" y="1312469"/>
                  </a:cubicBezTo>
                  <a:cubicBezTo>
                    <a:pt x="926592" y="1287476"/>
                    <a:pt x="940612" y="1261872"/>
                    <a:pt x="954633" y="1239317"/>
                  </a:cubicBezTo>
                  <a:cubicBezTo>
                    <a:pt x="968654" y="1216762"/>
                    <a:pt x="994867" y="1177138"/>
                    <a:pt x="994867" y="1177138"/>
                  </a:cubicBezTo>
                  <a:cubicBezTo>
                    <a:pt x="1008278" y="1156412"/>
                    <a:pt x="1021079" y="1138733"/>
                    <a:pt x="1035100" y="1114958"/>
                  </a:cubicBezTo>
                  <a:cubicBezTo>
                    <a:pt x="1049121" y="1091184"/>
                    <a:pt x="1064971" y="1061923"/>
                    <a:pt x="1078992" y="1034491"/>
                  </a:cubicBezTo>
                  <a:cubicBezTo>
                    <a:pt x="1093013" y="1007059"/>
                    <a:pt x="1091184" y="1002182"/>
                    <a:pt x="1119225" y="950366"/>
                  </a:cubicBezTo>
                  <a:cubicBezTo>
                    <a:pt x="1147266" y="898550"/>
                    <a:pt x="1216761" y="777849"/>
                    <a:pt x="1247241" y="723595"/>
                  </a:cubicBezTo>
                  <a:cubicBezTo>
                    <a:pt x="1277721" y="669341"/>
                    <a:pt x="1283817" y="658368"/>
                    <a:pt x="1302105" y="624840"/>
                  </a:cubicBezTo>
                  <a:cubicBezTo>
                    <a:pt x="1320393" y="591312"/>
                    <a:pt x="1338681" y="555345"/>
                    <a:pt x="1356969" y="522427"/>
                  </a:cubicBezTo>
                  <a:cubicBezTo>
                    <a:pt x="1375257" y="489509"/>
                    <a:pt x="1395374" y="455372"/>
                    <a:pt x="1411833" y="427330"/>
                  </a:cubicBezTo>
                  <a:cubicBezTo>
                    <a:pt x="1428292" y="399288"/>
                    <a:pt x="1441094" y="377953"/>
                    <a:pt x="1455724" y="354178"/>
                  </a:cubicBezTo>
                  <a:cubicBezTo>
                    <a:pt x="1470355" y="330404"/>
                    <a:pt x="1482547" y="310896"/>
                    <a:pt x="1499616" y="284683"/>
                  </a:cubicBezTo>
                  <a:cubicBezTo>
                    <a:pt x="1516685" y="258470"/>
                    <a:pt x="1536192" y="225552"/>
                    <a:pt x="1558137" y="196901"/>
                  </a:cubicBezTo>
                  <a:cubicBezTo>
                    <a:pt x="1580082" y="168250"/>
                    <a:pt x="1609343" y="134722"/>
                    <a:pt x="1631289" y="112776"/>
                  </a:cubicBezTo>
                  <a:cubicBezTo>
                    <a:pt x="1653235" y="90830"/>
                    <a:pt x="1670304" y="78638"/>
                    <a:pt x="1689811" y="65227"/>
                  </a:cubicBezTo>
                  <a:cubicBezTo>
                    <a:pt x="1709318" y="51816"/>
                    <a:pt x="1748332" y="32309"/>
                    <a:pt x="1748332" y="32309"/>
                  </a:cubicBezTo>
                  <a:cubicBezTo>
                    <a:pt x="1762353" y="24384"/>
                    <a:pt x="1764183" y="21336"/>
                    <a:pt x="1773936" y="17678"/>
                  </a:cubicBezTo>
                  <a:cubicBezTo>
                    <a:pt x="1783689" y="14020"/>
                    <a:pt x="1797101" y="12801"/>
                    <a:pt x="1806854" y="10363"/>
                  </a:cubicBezTo>
                  <a:cubicBezTo>
                    <a:pt x="1816607" y="7925"/>
                    <a:pt x="1815998" y="0"/>
                    <a:pt x="1832457" y="3048"/>
                  </a:cubicBezTo>
                  <a:cubicBezTo>
                    <a:pt x="1848916" y="6096"/>
                    <a:pt x="1884273" y="18288"/>
                    <a:pt x="1905609" y="28651"/>
                  </a:cubicBezTo>
                  <a:cubicBezTo>
                    <a:pt x="1926945" y="39014"/>
                    <a:pt x="1944623" y="54864"/>
                    <a:pt x="1960473" y="65227"/>
                  </a:cubicBezTo>
                  <a:cubicBezTo>
                    <a:pt x="1976323" y="75590"/>
                    <a:pt x="1986077" y="78638"/>
                    <a:pt x="2000707" y="90830"/>
                  </a:cubicBezTo>
                  <a:cubicBezTo>
                    <a:pt x="2015337" y="103022"/>
                    <a:pt x="2029359" y="118262"/>
                    <a:pt x="2048256" y="138379"/>
                  </a:cubicBezTo>
                  <a:cubicBezTo>
                    <a:pt x="2067154" y="158496"/>
                    <a:pt x="2093366" y="184709"/>
                    <a:pt x="2114092" y="211531"/>
                  </a:cubicBezTo>
                  <a:cubicBezTo>
                    <a:pt x="2134818" y="238353"/>
                    <a:pt x="2154326" y="270663"/>
                    <a:pt x="2172614" y="299314"/>
                  </a:cubicBezTo>
                  <a:cubicBezTo>
                    <a:pt x="2190902" y="327965"/>
                    <a:pt x="2207361" y="353568"/>
                    <a:pt x="2223820" y="383438"/>
                  </a:cubicBezTo>
                  <a:cubicBezTo>
                    <a:pt x="2240279" y="413308"/>
                    <a:pt x="2248204" y="436474"/>
                    <a:pt x="2271369" y="478536"/>
                  </a:cubicBezTo>
                  <a:cubicBezTo>
                    <a:pt x="2294534" y="520599"/>
                    <a:pt x="2326233" y="571195"/>
                    <a:pt x="2362809" y="635813"/>
                  </a:cubicBezTo>
                  <a:cubicBezTo>
                    <a:pt x="2399385" y="700431"/>
                    <a:pt x="2453639" y="797357"/>
                    <a:pt x="2490825" y="866242"/>
                  </a:cubicBezTo>
                  <a:cubicBezTo>
                    <a:pt x="2528011" y="935127"/>
                    <a:pt x="2557881" y="998525"/>
                    <a:pt x="2585923" y="1049122"/>
                  </a:cubicBezTo>
                  <a:cubicBezTo>
                    <a:pt x="2613965" y="1099719"/>
                    <a:pt x="2635910" y="1132027"/>
                    <a:pt x="2659075" y="1169822"/>
                  </a:cubicBezTo>
                  <a:cubicBezTo>
                    <a:pt x="2682240" y="1207617"/>
                    <a:pt x="2698699" y="1236269"/>
                    <a:pt x="2724912" y="1275893"/>
                  </a:cubicBezTo>
                  <a:cubicBezTo>
                    <a:pt x="2751125" y="1315517"/>
                    <a:pt x="2790139" y="1372819"/>
                    <a:pt x="2816352" y="1407566"/>
                  </a:cubicBezTo>
                  <a:cubicBezTo>
                    <a:pt x="2842565" y="1442313"/>
                    <a:pt x="2850489" y="1450848"/>
                    <a:pt x="2882188" y="1484376"/>
                  </a:cubicBezTo>
                  <a:cubicBezTo>
                    <a:pt x="2913887" y="1517904"/>
                    <a:pt x="2969361" y="1575816"/>
                    <a:pt x="3006547" y="1608734"/>
                  </a:cubicBezTo>
                  <a:cubicBezTo>
                    <a:pt x="3043733" y="1641652"/>
                    <a:pt x="3071165" y="1659940"/>
                    <a:pt x="3105302" y="1681886"/>
                  </a:cubicBezTo>
                  <a:cubicBezTo>
                    <a:pt x="3139440" y="1703832"/>
                    <a:pt x="3174796" y="1722730"/>
                    <a:pt x="3211372" y="1740408"/>
                  </a:cubicBezTo>
                  <a:cubicBezTo>
                    <a:pt x="3247948" y="1758086"/>
                    <a:pt x="3283305" y="1776375"/>
                    <a:pt x="3324758" y="1787957"/>
                  </a:cubicBezTo>
                  <a:cubicBezTo>
                    <a:pt x="3366211" y="1799539"/>
                    <a:pt x="3419246" y="1803806"/>
                    <a:pt x="3460089" y="1809902"/>
                  </a:cubicBezTo>
                  <a:cubicBezTo>
                    <a:pt x="3500932" y="1815998"/>
                    <a:pt x="3536289" y="1819656"/>
                    <a:pt x="3569817" y="1824533"/>
                  </a:cubicBezTo>
                  <a:cubicBezTo>
                    <a:pt x="3603345" y="1829410"/>
                    <a:pt x="3661257" y="1839163"/>
                    <a:pt x="3661257" y="1839163"/>
                  </a:cubicBezTo>
                  <a:lnTo>
                    <a:pt x="3661257" y="1839163"/>
                  </a:lnTo>
                </a:path>
              </a:pathLst>
            </a:custGeom>
            <a:ln w="38100"/>
          </p:spPr>
          <p:style>
            <a:lnRef idx="1">
              <a:schemeClr val="accent1"/>
            </a:lnRef>
            <a:fillRef idx="0">
              <a:schemeClr val="accent1"/>
            </a:fillRef>
            <a:effectRef idx="0">
              <a:schemeClr val="accent1"/>
            </a:effectRef>
            <a:fontRef idx="minor">
              <a:schemeClr val="tx1"/>
            </a:fontRef>
          </p:style>
          <p:txBody>
            <a:bodyPr anchor="ctr"/>
            <a:lstStyle/>
            <a:p>
              <a:pPr algn="ctr"/>
              <a:endParaRPr lang="en-US" dirty="0">
                <a:cs typeface="Arial" charset="0"/>
              </a:endParaRPr>
            </a:p>
          </p:txBody>
        </p:sp>
        <p:grpSp>
          <p:nvGrpSpPr>
            <p:cNvPr id="6" name="组合 5">
              <a:extLst>
                <a:ext uri="{FF2B5EF4-FFF2-40B4-BE49-F238E27FC236}">
                  <a16:creationId xmlns:a16="http://schemas.microsoft.com/office/drawing/2014/main" id="{B6718B3D-57D3-4FD8-951B-3AEECC17AB3B}"/>
                </a:ext>
              </a:extLst>
            </p:cNvPr>
            <p:cNvGrpSpPr/>
            <p:nvPr/>
          </p:nvGrpSpPr>
          <p:grpSpPr>
            <a:xfrm>
              <a:off x="5263419" y="3033713"/>
              <a:ext cx="6408738" cy="3143250"/>
              <a:chOff x="5263419" y="3033713"/>
              <a:chExt cx="6408738" cy="3143250"/>
            </a:xfrm>
          </p:grpSpPr>
          <p:grpSp>
            <p:nvGrpSpPr>
              <p:cNvPr id="20" name="Group 43">
                <a:extLst>
                  <a:ext uri="{FF2B5EF4-FFF2-40B4-BE49-F238E27FC236}">
                    <a16:creationId xmlns:a16="http://schemas.microsoft.com/office/drawing/2014/main" id="{B20C8D47-6117-4870-9179-E121FC744618}"/>
                  </a:ext>
                </a:extLst>
              </p:cNvPr>
              <p:cNvGrpSpPr>
                <a:grpSpLocks/>
              </p:cNvGrpSpPr>
              <p:nvPr/>
            </p:nvGrpSpPr>
            <p:grpSpPr bwMode="auto">
              <a:xfrm>
                <a:off x="5263419" y="3033713"/>
                <a:ext cx="6408738" cy="3143250"/>
                <a:chOff x="564" y="2112"/>
                <a:chExt cx="4037" cy="1980"/>
              </a:xfrm>
            </p:grpSpPr>
            <p:sp>
              <p:nvSpPr>
                <p:cNvPr id="21" name="Line 20">
                  <a:extLst>
                    <a:ext uri="{FF2B5EF4-FFF2-40B4-BE49-F238E27FC236}">
                      <a16:creationId xmlns:a16="http://schemas.microsoft.com/office/drawing/2014/main" id="{C6C33B42-64C3-4A46-A2BB-CBBB242AA32F}"/>
                    </a:ext>
                  </a:extLst>
                </p:cNvPr>
                <p:cNvSpPr>
                  <a:spLocks noChangeShapeType="1"/>
                </p:cNvSpPr>
                <p:nvPr/>
              </p:nvSpPr>
              <p:spPr bwMode="auto">
                <a:xfrm>
                  <a:off x="1859" y="2112"/>
                  <a:ext cx="0" cy="1219"/>
                </a:xfrm>
                <a:prstGeom prst="line">
                  <a:avLst/>
                </a:prstGeom>
                <a:noFill/>
                <a:ln w="25400">
                  <a:solidFill>
                    <a:schemeClr val="tx1"/>
                  </a:solidFill>
                  <a:round/>
                  <a:headEnd type="none" w="sm" len="sm"/>
                  <a:tailEnd type="none" w="sm" len="sm"/>
                </a:ln>
              </p:spPr>
              <p:txBody>
                <a:bodyPr wrap="none" anchor="ctr"/>
                <a:lstStyle/>
                <a:p>
                  <a:pPr>
                    <a:defRPr/>
                  </a:pPr>
                  <a:endParaRPr lang="en-US" sz="2000" dirty="0">
                    <a:latin typeface="+mn-lt"/>
                  </a:endParaRPr>
                </a:p>
              </p:txBody>
            </p:sp>
            <p:sp>
              <p:nvSpPr>
                <p:cNvPr id="22" name="Line 21">
                  <a:extLst>
                    <a:ext uri="{FF2B5EF4-FFF2-40B4-BE49-F238E27FC236}">
                      <a16:creationId xmlns:a16="http://schemas.microsoft.com/office/drawing/2014/main" id="{99F93BEC-725E-4F4A-B0D8-9A9AFFC02A10}"/>
                    </a:ext>
                  </a:extLst>
                </p:cNvPr>
                <p:cNvSpPr>
                  <a:spLocks noChangeShapeType="1"/>
                </p:cNvSpPr>
                <p:nvPr/>
              </p:nvSpPr>
              <p:spPr bwMode="auto">
                <a:xfrm>
                  <a:off x="564" y="3331"/>
                  <a:ext cx="3791" cy="0"/>
                </a:xfrm>
                <a:prstGeom prst="line">
                  <a:avLst/>
                </a:prstGeom>
                <a:noFill/>
                <a:ln w="25400">
                  <a:solidFill>
                    <a:schemeClr val="tx1"/>
                  </a:solidFill>
                  <a:round/>
                  <a:headEnd type="none" w="sm" len="sm"/>
                  <a:tailEnd type="none" w="sm" len="sm"/>
                </a:ln>
              </p:spPr>
              <p:txBody>
                <a:bodyPr wrap="none" anchor="ctr"/>
                <a:lstStyle/>
                <a:p>
                  <a:pPr>
                    <a:defRPr/>
                  </a:pPr>
                  <a:endParaRPr lang="en-US" sz="2000" dirty="0">
                    <a:latin typeface="+mn-lt"/>
                  </a:endParaRPr>
                </a:p>
              </p:txBody>
            </p:sp>
            <p:sp>
              <p:nvSpPr>
                <p:cNvPr id="23" name="Line 22">
                  <a:extLst>
                    <a:ext uri="{FF2B5EF4-FFF2-40B4-BE49-F238E27FC236}">
                      <a16:creationId xmlns:a16="http://schemas.microsoft.com/office/drawing/2014/main" id="{0D6B5597-D9D3-45BD-AC34-C1376AA0B7AE}"/>
                    </a:ext>
                  </a:extLst>
                </p:cNvPr>
                <p:cNvSpPr>
                  <a:spLocks noChangeShapeType="1"/>
                </p:cNvSpPr>
                <p:nvPr/>
              </p:nvSpPr>
              <p:spPr bwMode="auto">
                <a:xfrm>
                  <a:off x="2531" y="2181"/>
                  <a:ext cx="0" cy="1152"/>
                </a:xfrm>
                <a:prstGeom prst="line">
                  <a:avLst/>
                </a:prstGeom>
                <a:noFill/>
                <a:ln w="25400">
                  <a:solidFill>
                    <a:schemeClr val="tx1"/>
                  </a:solidFill>
                  <a:prstDash val="sysDot"/>
                  <a:round/>
                  <a:headEnd type="none" w="sm" len="sm"/>
                  <a:tailEnd type="none" w="sm" len="sm"/>
                </a:ln>
              </p:spPr>
              <p:txBody>
                <a:bodyPr wrap="none" anchor="ctr"/>
                <a:lstStyle/>
                <a:p>
                  <a:pPr>
                    <a:defRPr/>
                  </a:pPr>
                  <a:endParaRPr lang="en-US" sz="2000" dirty="0">
                    <a:latin typeface="+mn-lt"/>
                  </a:endParaRPr>
                </a:p>
              </p:txBody>
            </p:sp>
            <p:sp>
              <p:nvSpPr>
                <p:cNvPr id="24" name="Rectangle 24">
                  <a:extLst>
                    <a:ext uri="{FF2B5EF4-FFF2-40B4-BE49-F238E27FC236}">
                      <a16:creationId xmlns:a16="http://schemas.microsoft.com/office/drawing/2014/main" id="{686B9A81-BE9F-40C5-8762-EAA7D499CB62}"/>
                    </a:ext>
                  </a:extLst>
                </p:cNvPr>
                <p:cNvSpPr>
                  <a:spLocks noChangeArrowheads="1"/>
                </p:cNvSpPr>
                <p:nvPr/>
              </p:nvSpPr>
              <p:spPr bwMode="auto">
                <a:xfrm>
                  <a:off x="1632" y="3840"/>
                  <a:ext cx="117" cy="252"/>
                </a:xfrm>
                <a:prstGeom prst="rect">
                  <a:avLst/>
                </a:prstGeom>
                <a:noFill/>
                <a:ln w="9525">
                  <a:noFill/>
                  <a:miter lim="800000"/>
                  <a:headEnd/>
                  <a:tailEnd/>
                </a:ln>
              </p:spPr>
              <p:txBody>
                <a:bodyPr wrap="none" lIns="92075" tIns="46038" rIns="92075" bIns="46038">
                  <a:spAutoFit/>
                </a:bodyPr>
                <a:lstStyle/>
                <a:p>
                  <a:pPr eaLnBrk="0" hangingPunct="0">
                    <a:defRPr/>
                  </a:pPr>
                  <a:endParaRPr lang="en-US" sz="2000" dirty="0">
                    <a:latin typeface="+mn-lt"/>
                  </a:endParaRPr>
                </a:p>
              </p:txBody>
            </p:sp>
            <p:sp>
              <p:nvSpPr>
                <p:cNvPr id="26" name="Rectangle 26">
                  <a:extLst>
                    <a:ext uri="{FF2B5EF4-FFF2-40B4-BE49-F238E27FC236}">
                      <a16:creationId xmlns:a16="http://schemas.microsoft.com/office/drawing/2014/main" id="{4AA450BB-D13B-4AFD-96E9-6FD86AEA7673}"/>
                    </a:ext>
                  </a:extLst>
                </p:cNvPr>
                <p:cNvSpPr>
                  <a:spLocks noChangeArrowheads="1"/>
                </p:cNvSpPr>
                <p:nvPr/>
              </p:nvSpPr>
              <p:spPr bwMode="auto">
                <a:xfrm>
                  <a:off x="4368" y="3120"/>
                  <a:ext cx="233" cy="252"/>
                </a:xfrm>
                <a:prstGeom prst="rect">
                  <a:avLst/>
                </a:prstGeom>
                <a:noFill/>
                <a:ln w="9525">
                  <a:noFill/>
                  <a:miter lim="800000"/>
                  <a:headEnd/>
                  <a:tailEnd/>
                </a:ln>
              </p:spPr>
              <p:txBody>
                <a:bodyPr wrap="none" lIns="92075" tIns="46038" rIns="92075" bIns="46038">
                  <a:spAutoFit/>
                </a:bodyPr>
                <a:lstStyle/>
                <a:p>
                  <a:pPr eaLnBrk="0" hangingPunct="0">
                    <a:defRPr/>
                  </a:pPr>
                  <a:r>
                    <a:rPr lang="en-US" sz="2000" dirty="0">
                      <a:latin typeface="+mn-lt"/>
                    </a:rPr>
                    <a:t>r</a:t>
                  </a:r>
                  <a:r>
                    <a:rPr lang="en-US" sz="2000" baseline="-25000" dirty="0">
                      <a:latin typeface="+mn-lt"/>
                    </a:rPr>
                    <a:t>p</a:t>
                  </a:r>
                </a:p>
              </p:txBody>
            </p:sp>
            <p:sp>
              <p:nvSpPr>
                <p:cNvPr id="28" name="Rectangle 28">
                  <a:extLst>
                    <a:ext uri="{FF2B5EF4-FFF2-40B4-BE49-F238E27FC236}">
                      <a16:creationId xmlns:a16="http://schemas.microsoft.com/office/drawing/2014/main" id="{05638A4B-27A9-4120-99FC-B318C479C629}"/>
                    </a:ext>
                  </a:extLst>
                </p:cNvPr>
                <p:cNvSpPr>
                  <a:spLocks noChangeArrowheads="1"/>
                </p:cNvSpPr>
                <p:nvPr/>
              </p:nvSpPr>
              <p:spPr bwMode="auto">
                <a:xfrm>
                  <a:off x="2194" y="3378"/>
                  <a:ext cx="718" cy="252"/>
                </a:xfrm>
                <a:prstGeom prst="rect">
                  <a:avLst/>
                </a:prstGeom>
                <a:noFill/>
                <a:ln w="9525">
                  <a:noFill/>
                  <a:miter lim="800000"/>
                  <a:headEnd/>
                  <a:tailEnd/>
                </a:ln>
              </p:spPr>
              <p:txBody>
                <a:bodyPr wrap="none" lIns="92075" tIns="46038" rIns="92075" bIns="46038">
                  <a:spAutoFit/>
                </a:bodyPr>
                <a:lstStyle/>
                <a:p>
                  <a:pPr eaLnBrk="0" hangingPunct="0">
                    <a:defRPr/>
                  </a:pPr>
                  <a:r>
                    <a:rPr lang="en-US" altLang="zh-CN" sz="2000" dirty="0"/>
                    <a:t>r</a:t>
                  </a:r>
                  <a:r>
                    <a:rPr lang="en-US" sz="2000" baseline="-25000" dirty="0"/>
                    <a:t>p</a:t>
                  </a:r>
                  <a:r>
                    <a:rPr lang="zh-CN" altLang="en-US" sz="2000" dirty="0"/>
                    <a:t>平均值</a:t>
                  </a:r>
                  <a:endParaRPr lang="en-US" sz="2000" dirty="0">
                    <a:latin typeface="+mn-lt"/>
                  </a:endParaRPr>
                </a:p>
              </p:txBody>
            </p:sp>
            <p:sp>
              <p:nvSpPr>
                <p:cNvPr id="29" name="Rectangle 29">
                  <a:extLst>
                    <a:ext uri="{FF2B5EF4-FFF2-40B4-BE49-F238E27FC236}">
                      <a16:creationId xmlns:a16="http://schemas.microsoft.com/office/drawing/2014/main" id="{BCA109D6-7678-4610-B83B-2A539F7D242F}"/>
                    </a:ext>
                  </a:extLst>
                </p:cNvPr>
                <p:cNvSpPr>
                  <a:spLocks noChangeArrowheads="1"/>
                </p:cNvSpPr>
                <p:nvPr/>
              </p:nvSpPr>
              <p:spPr bwMode="auto">
                <a:xfrm>
                  <a:off x="1753" y="3331"/>
                  <a:ext cx="205" cy="252"/>
                </a:xfrm>
                <a:prstGeom prst="rect">
                  <a:avLst/>
                </a:prstGeom>
                <a:noFill/>
                <a:ln w="9525">
                  <a:noFill/>
                  <a:miter lim="800000"/>
                  <a:headEnd/>
                  <a:tailEnd/>
                </a:ln>
              </p:spPr>
              <p:txBody>
                <a:bodyPr wrap="none" lIns="92075" tIns="46038" rIns="92075" bIns="46038">
                  <a:spAutoFit/>
                </a:bodyPr>
                <a:lstStyle/>
                <a:p>
                  <a:pPr eaLnBrk="0" hangingPunct="0"/>
                  <a:r>
                    <a:rPr lang="en-US" sz="2000">
                      <a:latin typeface="Tahoma" charset="0"/>
                    </a:rPr>
                    <a:t>0</a:t>
                  </a:r>
                </a:p>
              </p:txBody>
            </p:sp>
          </p:grpSp>
          <p:sp>
            <p:nvSpPr>
              <p:cNvPr id="48" name="Rectangle 28">
                <a:extLst>
                  <a:ext uri="{FF2B5EF4-FFF2-40B4-BE49-F238E27FC236}">
                    <a16:creationId xmlns:a16="http://schemas.microsoft.com/office/drawing/2014/main" id="{D774B87C-C890-47C4-8A99-9F46F11748B1}"/>
                  </a:ext>
                </a:extLst>
              </p:cNvPr>
              <p:cNvSpPr>
                <a:spLocks noChangeArrowheads="1"/>
              </p:cNvSpPr>
              <p:nvPr/>
            </p:nvSpPr>
            <p:spPr bwMode="auto">
              <a:xfrm>
                <a:off x="6468579" y="5511800"/>
                <a:ext cx="754964" cy="400050"/>
              </a:xfrm>
              <a:prstGeom prst="rect">
                <a:avLst/>
              </a:prstGeom>
              <a:noFill/>
              <a:ln w="9525">
                <a:noFill/>
                <a:miter lim="800000"/>
                <a:headEnd/>
                <a:tailEnd/>
              </a:ln>
            </p:spPr>
            <p:txBody>
              <a:bodyPr wrap="square" lIns="92075" tIns="46038" rIns="92075" bIns="46038">
                <a:spAutoFit/>
              </a:bodyPr>
              <a:lstStyle/>
              <a:p>
                <a:pPr eaLnBrk="0" hangingPunct="0">
                  <a:defRPr/>
                </a:pPr>
                <a:r>
                  <a:rPr lang="en-US" altLang="zh-CN" sz="2000" dirty="0"/>
                  <a:t>-</a:t>
                </a:r>
                <a:r>
                  <a:rPr lang="en-US" altLang="zh-CN" sz="2000" dirty="0" err="1"/>
                  <a:t>VaR</a:t>
                </a:r>
                <a:endParaRPr lang="en-US" sz="2000" dirty="0">
                  <a:latin typeface="+mn-lt"/>
                </a:endParaRPr>
              </a:p>
            </p:txBody>
          </p:sp>
          <p:sp>
            <p:nvSpPr>
              <p:cNvPr id="49" name="AutoShape 25">
                <a:extLst>
                  <a:ext uri="{FF2B5EF4-FFF2-40B4-BE49-F238E27FC236}">
                    <a16:creationId xmlns:a16="http://schemas.microsoft.com/office/drawing/2014/main" id="{6083C0DE-4F28-4A69-9C34-6D9CAD5C5326}"/>
                  </a:ext>
                </a:extLst>
              </p:cNvPr>
              <p:cNvSpPr>
                <a:spLocks noChangeArrowheads="1"/>
              </p:cNvSpPr>
              <p:nvPr/>
            </p:nvSpPr>
            <p:spPr bwMode="auto">
              <a:xfrm>
                <a:off x="6752494" y="5007316"/>
                <a:ext cx="206375" cy="419100"/>
              </a:xfrm>
              <a:prstGeom prst="upArrow">
                <a:avLst>
                  <a:gd name="adj1" fmla="val 50000"/>
                  <a:gd name="adj2" fmla="val 101510"/>
                </a:avLst>
              </a:prstGeom>
              <a:solidFill>
                <a:schemeClr val="accent4">
                  <a:lumMod val="75000"/>
                </a:schemeClr>
              </a:solidFill>
              <a:ln w="12700">
                <a:noFill/>
                <a:miter lim="800000"/>
                <a:headEnd/>
                <a:tailEnd/>
              </a:ln>
            </p:spPr>
            <p:txBody>
              <a:bodyPr wrap="none" anchor="ctr"/>
              <a:lstStyle/>
              <a:p>
                <a:endParaRPr lang="en-US" sz="2000">
                  <a:latin typeface="Tahoma" charset="0"/>
                </a:endParaRPr>
              </a:p>
            </p:txBody>
          </p:sp>
        </p:grpSp>
      </p:grpSp>
    </p:spTree>
    <p:extLst>
      <p:ext uri="{BB962C8B-B14F-4D97-AF65-F5344CB8AC3E}">
        <p14:creationId xmlns:p14="http://schemas.microsoft.com/office/powerpoint/2010/main" val="4047346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227727"/>
            <a:ext cx="10515600" cy="1325563"/>
          </a:xfrm>
        </p:spPr>
        <p:txBody>
          <a:bodyPr>
            <a:normAutofit/>
          </a:bodyPr>
          <a:lstStyle/>
          <a:p>
            <a:r>
              <a:rPr lang="en-US" altLang="zh-CN" sz="3200" dirty="0" err="1">
                <a:latin typeface="宋体" panose="02010600030101010101" pitchFamily="2" charset="-122"/>
                <a:ea typeface="宋体" panose="02010600030101010101" pitchFamily="2" charset="-122"/>
              </a:rPr>
              <a:t>VaR</a:t>
            </a:r>
            <a:r>
              <a:rPr lang="zh-CN" altLang="en-US" sz="3200" dirty="0">
                <a:latin typeface="宋体" panose="02010600030101010101" pitchFamily="2" charset="-122"/>
                <a:ea typeface="宋体" panose="02010600030101010101" pitchFamily="2" charset="-122"/>
              </a:rPr>
              <a:t>例子</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011707"/>
            <a:ext cx="10515600" cy="5449381"/>
          </a:xfrm>
        </p:spPr>
        <p:txBody>
          <a:bodyPr>
            <a:normAutofit/>
          </a:bodyPr>
          <a:lstStyle/>
          <a:p>
            <a:pPr>
              <a:lnSpc>
                <a:spcPct val="100000"/>
              </a:lnSpc>
            </a:pPr>
            <a:r>
              <a:rPr lang="zh-CN" altLang="zh-CN" sz="2000" dirty="0">
                <a:latin typeface="宋体" panose="02010600030101010101" pitchFamily="2" charset="-122"/>
                <a:ea typeface="宋体" panose="02010600030101010101" pitchFamily="2" charset="-122"/>
              </a:rPr>
              <a:t>假定某投资银行</a:t>
            </a:r>
            <a:r>
              <a:rPr lang="en-US" altLang="zh-CN" sz="2000" dirty="0">
                <a:latin typeface="宋体" panose="02010600030101010101" pitchFamily="2" charset="-122"/>
                <a:ea typeface="宋体" panose="02010600030101010101" pitchFamily="2" charset="-122"/>
              </a:rPr>
              <a:t>100</a:t>
            </a:r>
            <a:r>
              <a:rPr lang="zh-CN" altLang="zh-CN" sz="2000" dirty="0">
                <a:latin typeface="宋体" panose="02010600030101010101" pitchFamily="2" charset="-122"/>
                <a:ea typeface="宋体" panose="02010600030101010101" pitchFamily="2" charset="-122"/>
              </a:rPr>
              <a:t>万元买入某股票，该股票的历史日平均收益为</a:t>
            </a:r>
            <a:r>
              <a:rPr lang="en-US" altLang="zh-CN" sz="2000" dirty="0">
                <a:latin typeface="宋体" panose="02010600030101010101" pitchFamily="2" charset="-122"/>
                <a:ea typeface="宋体" panose="02010600030101010101" pitchFamily="2" charset="-122"/>
              </a:rPr>
              <a:t>5%</a:t>
            </a:r>
            <a:r>
              <a:rPr lang="zh-CN" altLang="zh-CN" sz="2000" dirty="0">
                <a:latin typeface="宋体" panose="02010600030101010101" pitchFamily="2" charset="-122"/>
                <a:ea typeface="宋体" panose="02010600030101010101" pitchFamily="2" charset="-122"/>
              </a:rPr>
              <a:t>，标准差为</a:t>
            </a:r>
            <a:r>
              <a:rPr lang="en-US" altLang="zh-CN" sz="2000" dirty="0">
                <a:latin typeface="宋体" panose="02010600030101010101" pitchFamily="2" charset="-122"/>
                <a:ea typeface="宋体" panose="02010600030101010101" pitchFamily="2" charset="-122"/>
              </a:rPr>
              <a:t>20%</a:t>
            </a:r>
            <a:r>
              <a:rPr lang="zh-CN" altLang="zh-CN" sz="2000" dirty="0">
                <a:latin typeface="宋体" panose="02010600030101010101" pitchFamily="2" charset="-122"/>
                <a:ea typeface="宋体" panose="02010600030101010101" pitchFamily="2" charset="-122"/>
              </a:rPr>
              <a:t>，要求计算出未来一个交易日置信度为</a:t>
            </a:r>
            <a:r>
              <a:rPr lang="en-US" altLang="zh-CN" sz="2000" dirty="0">
                <a:latin typeface="宋体" panose="02010600030101010101" pitchFamily="2" charset="-122"/>
                <a:ea typeface="宋体" panose="02010600030101010101" pitchFamily="2" charset="-122"/>
              </a:rPr>
              <a:t>99%</a:t>
            </a:r>
            <a:r>
              <a:rPr lang="zh-CN" altLang="zh-CN" sz="2000" dirty="0">
                <a:latin typeface="宋体" panose="02010600030101010101" pitchFamily="2" charset="-122"/>
                <a:ea typeface="宋体" panose="02010600030101010101" pitchFamily="2" charset="-122"/>
              </a:rPr>
              <a:t>的</a:t>
            </a:r>
            <a:r>
              <a:rPr lang="en-US" altLang="zh-CN" sz="2000" dirty="0" err="1">
                <a:latin typeface="宋体" panose="02010600030101010101" pitchFamily="2" charset="-122"/>
                <a:ea typeface="宋体" panose="02010600030101010101" pitchFamily="2" charset="-122"/>
              </a:rPr>
              <a:t>VaR</a:t>
            </a:r>
            <a:r>
              <a:rPr lang="zh-CN" altLang="zh-CN" sz="2000" dirty="0">
                <a:latin typeface="宋体" panose="02010600030101010101" pitchFamily="2" charset="-122"/>
                <a:ea typeface="宋体" panose="02010600030101010101" pitchFamily="2" charset="-122"/>
              </a:rPr>
              <a:t>值。</a:t>
            </a:r>
          </a:p>
          <a:p>
            <a:pPr marL="534988" indent="-315913">
              <a:lnSpc>
                <a:spcPct val="100000"/>
              </a:lnSpc>
              <a:buFont typeface="Wingdings" panose="05000000000000000000" pitchFamily="2" charset="2"/>
              <a:buChar char="Ø"/>
            </a:pPr>
            <a:r>
              <a:rPr lang="zh-CN" altLang="zh-CN" sz="2000" dirty="0">
                <a:latin typeface="宋体" panose="02010600030101010101" pitchFamily="2" charset="-122"/>
                <a:ea typeface="宋体" panose="02010600030101010101" pitchFamily="2" charset="-122"/>
              </a:rPr>
              <a:t>根据标准正态分布的规律，</a:t>
            </a:r>
            <a:r>
              <a:rPr lang="en-US" altLang="zh-CN" sz="2000" dirty="0">
                <a:latin typeface="宋体" panose="02010600030101010101" pitchFamily="2" charset="-122"/>
                <a:ea typeface="宋体" panose="02010600030101010101" pitchFamily="2" charset="-122"/>
              </a:rPr>
              <a:t>99%</a:t>
            </a:r>
            <a:r>
              <a:rPr lang="zh-CN" altLang="zh-CN" sz="2000" dirty="0">
                <a:latin typeface="宋体" panose="02010600030101010101" pitchFamily="2" charset="-122"/>
                <a:ea typeface="宋体" panose="02010600030101010101" pitchFamily="2" charset="-122"/>
              </a:rPr>
              <a:t>置信区间的左尾临界值为</a:t>
            </a:r>
            <a:r>
              <a:rPr lang="en-US" altLang="zh-CN" sz="2000" dirty="0">
                <a:latin typeface="宋体" panose="02010600030101010101" pitchFamily="2" charset="-122"/>
                <a:ea typeface="宋体" panose="02010600030101010101" pitchFamily="2" charset="-122"/>
              </a:rPr>
              <a:t>-2.33</a:t>
            </a:r>
            <a:r>
              <a:rPr lang="zh-CN" altLang="zh-CN" sz="2000" dirty="0">
                <a:latin typeface="宋体" panose="02010600030101010101" pitchFamily="2" charset="-122"/>
                <a:ea typeface="宋体" panose="02010600030101010101" pitchFamily="2" charset="-122"/>
              </a:rPr>
              <a:t>，因此将日度收益率标准化之后我们可以得到</a:t>
            </a:r>
          </a:p>
          <a:p>
            <a:pPr marL="534988" indent="-315913" algn="ctr">
              <a:lnSpc>
                <a:spcPct val="100000"/>
              </a:lnSpc>
              <a:buFont typeface="Wingdings" panose="05000000000000000000" pitchFamily="2" charset="2"/>
              <a:buChar char="Ø"/>
            </a:pPr>
            <a:endParaRPr lang="zh-CN" altLang="zh-CN" sz="2000" dirty="0">
              <a:latin typeface="宋体" panose="02010600030101010101" pitchFamily="2" charset="-122"/>
              <a:ea typeface="宋体" panose="02010600030101010101" pitchFamily="2" charset="-122"/>
            </a:endParaRPr>
          </a:p>
          <a:p>
            <a:pPr marL="534988" indent="-315913">
              <a:lnSpc>
                <a:spcPct val="10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marL="534988" indent="-315913">
              <a:lnSpc>
                <a:spcPct val="100000"/>
              </a:lnSpc>
              <a:buFont typeface="Wingdings" panose="05000000000000000000" pitchFamily="2" charset="2"/>
              <a:buChar char="Ø"/>
            </a:pPr>
            <a:endParaRPr lang="en-US" altLang="zh-CN" sz="2000" dirty="0">
              <a:latin typeface="宋体" panose="02010600030101010101" pitchFamily="2" charset="-122"/>
              <a:ea typeface="宋体" panose="02010600030101010101" pitchFamily="2" charset="-122"/>
            </a:endParaRPr>
          </a:p>
          <a:p>
            <a:pPr marL="534988" indent="-315913">
              <a:lnSpc>
                <a:spcPct val="100000"/>
              </a:lnSpc>
              <a:buFont typeface="Wingdings" panose="05000000000000000000" pitchFamily="2" charset="2"/>
              <a:buChar char="Ø"/>
            </a:pPr>
            <a:r>
              <a:rPr lang="zh-CN" altLang="zh-CN" sz="2000" dirty="0">
                <a:latin typeface="宋体" panose="02010600030101010101" pitchFamily="2" charset="-122"/>
                <a:ea typeface="宋体" panose="02010600030101010101" pitchFamily="2" charset="-122"/>
              </a:rPr>
              <a:t>投资</a:t>
            </a:r>
            <a:r>
              <a:rPr lang="en-US" altLang="zh-CN" sz="2000" dirty="0">
                <a:latin typeface="宋体" panose="02010600030101010101" pitchFamily="2" charset="-122"/>
                <a:ea typeface="宋体" panose="02010600030101010101" pitchFamily="2" charset="-122"/>
              </a:rPr>
              <a:t>100</a:t>
            </a:r>
            <a:r>
              <a:rPr lang="zh-CN" altLang="zh-CN" sz="2000" dirty="0">
                <a:latin typeface="宋体" panose="02010600030101010101" pitchFamily="2" charset="-122"/>
                <a:ea typeface="宋体" panose="02010600030101010101" pitchFamily="2" charset="-122"/>
              </a:rPr>
              <a:t>万元的损失为</a:t>
            </a:r>
            <a:r>
              <a:rPr lang="en-US" altLang="zh-CN" sz="2000" dirty="0">
                <a:latin typeface="宋体" panose="02010600030101010101" pitchFamily="2" charset="-122"/>
                <a:ea typeface="宋体" panose="02010600030101010101" pitchFamily="2" charset="-122"/>
              </a:rPr>
              <a:t>100*41.6%=41.6</a:t>
            </a:r>
            <a:r>
              <a:rPr lang="zh-CN" altLang="zh-CN" sz="2000" dirty="0">
                <a:latin typeface="宋体" panose="02010600030101010101" pitchFamily="2" charset="-122"/>
                <a:ea typeface="宋体" panose="02010600030101010101" pitchFamily="2" charset="-122"/>
              </a:rPr>
              <a:t>万元</a:t>
            </a:r>
            <a:endParaRPr lang="en-US" altLang="zh-CN" sz="2000" dirty="0">
              <a:latin typeface="宋体" panose="02010600030101010101" pitchFamily="2" charset="-122"/>
              <a:ea typeface="宋体" panose="02010600030101010101" pitchFamily="2" charset="-122"/>
            </a:endParaRPr>
          </a:p>
          <a:p>
            <a:pPr marL="534988" indent="-315913">
              <a:lnSpc>
                <a:spcPct val="100000"/>
              </a:lnSpc>
              <a:buFont typeface="Wingdings" panose="05000000000000000000" pitchFamily="2" charset="2"/>
              <a:buChar char="Ø"/>
            </a:pP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的解释</a:t>
            </a:r>
            <a:endParaRPr lang="en-US" altLang="zh-CN" sz="2000" dirty="0">
              <a:latin typeface="宋体" panose="02010600030101010101" pitchFamily="2" charset="-122"/>
              <a:ea typeface="宋体" panose="02010600030101010101" pitchFamily="2" charset="-122"/>
            </a:endParaRPr>
          </a:p>
          <a:p>
            <a:pPr marL="717550" indent="-355600">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99%</a:t>
            </a:r>
            <a:r>
              <a:rPr lang="zh-CN" altLang="zh-CN" sz="2000" dirty="0">
                <a:latin typeface="宋体" panose="02010600030101010101" pitchFamily="2" charset="-122"/>
                <a:ea typeface="宋体" panose="02010600030101010101" pitchFamily="2" charset="-122"/>
              </a:rPr>
              <a:t>的可能性或者说正常情况下，该投资银行的在未来一个交易日的损失在</a:t>
            </a:r>
            <a:r>
              <a:rPr lang="en-US" altLang="zh-CN" sz="2000" dirty="0">
                <a:latin typeface="宋体" panose="02010600030101010101" pitchFamily="2" charset="-122"/>
                <a:ea typeface="宋体" panose="02010600030101010101" pitchFamily="2" charset="-122"/>
              </a:rPr>
              <a:t>41.6</a:t>
            </a:r>
            <a:r>
              <a:rPr lang="zh-CN" altLang="zh-CN" sz="2000" dirty="0">
                <a:latin typeface="宋体" panose="02010600030101010101" pitchFamily="2" charset="-122"/>
                <a:ea typeface="宋体" panose="02010600030101010101" pitchFamily="2" charset="-122"/>
              </a:rPr>
              <a:t>万元以内</a:t>
            </a:r>
            <a:endParaRPr lang="en-US" altLang="zh-CN" sz="2000" dirty="0">
              <a:latin typeface="宋体" panose="02010600030101010101" pitchFamily="2" charset="-122"/>
              <a:ea typeface="宋体" panose="02010600030101010101" pitchFamily="2" charset="-122"/>
            </a:endParaRPr>
          </a:p>
          <a:p>
            <a:pPr marL="717550" indent="-355600">
              <a:lnSpc>
                <a:spcPct val="100000"/>
              </a:lnSpc>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的可能性即小概率情况下，该投资银行的损失会超过</a:t>
            </a:r>
            <a:r>
              <a:rPr lang="en-US" altLang="zh-CN" sz="2000" dirty="0">
                <a:latin typeface="宋体" panose="02010600030101010101" pitchFamily="2" charset="-122"/>
                <a:ea typeface="宋体" panose="02010600030101010101" pitchFamily="2" charset="-122"/>
              </a:rPr>
              <a:t>41.6</a:t>
            </a:r>
            <a:r>
              <a:rPr lang="zh-CN" altLang="zh-CN" sz="2000" dirty="0">
                <a:latin typeface="宋体" panose="02010600030101010101" pitchFamily="2" charset="-122"/>
                <a:ea typeface="宋体" panose="02010600030101010101" pitchFamily="2" charset="-122"/>
              </a:rPr>
              <a:t>万元。</a:t>
            </a:r>
          </a:p>
          <a:p>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753348"/>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25</a:t>
            </a:fld>
            <a:endParaRPr lang="zh-CN" altLang="en-US"/>
          </a:p>
        </p:txBody>
      </p:sp>
      <p:graphicFrame>
        <p:nvGraphicFramePr>
          <p:cNvPr id="6" name="对象 5">
            <a:extLst>
              <a:ext uri="{FF2B5EF4-FFF2-40B4-BE49-F238E27FC236}">
                <a16:creationId xmlns:a16="http://schemas.microsoft.com/office/drawing/2014/main" id="{987820B1-9AC3-46C7-AB97-85875B297403}"/>
              </a:ext>
            </a:extLst>
          </p:cNvPr>
          <p:cNvGraphicFramePr>
            <a:graphicFrameLocks noChangeAspect="1"/>
          </p:cNvGraphicFramePr>
          <p:nvPr>
            <p:extLst>
              <p:ext uri="{D42A27DB-BD31-4B8C-83A1-F6EECF244321}">
                <p14:modId xmlns:p14="http://schemas.microsoft.com/office/powerpoint/2010/main" val="3703468586"/>
              </p:ext>
            </p:extLst>
          </p:nvPr>
        </p:nvGraphicFramePr>
        <p:xfrm>
          <a:off x="4733676" y="2514648"/>
          <a:ext cx="1971675" cy="1401762"/>
        </p:xfrm>
        <a:graphic>
          <a:graphicData uri="http://schemas.openxmlformats.org/presentationml/2006/ole">
            <mc:AlternateContent xmlns:mc="http://schemas.openxmlformats.org/markup-compatibility/2006">
              <mc:Choice xmlns:v="urn:schemas-microsoft-com:vml" Requires="v">
                <p:oleObj name="Equation" r:id="rId2" imgW="1143000" imgH="812520" progId="Equation.DSMT4">
                  <p:embed/>
                </p:oleObj>
              </mc:Choice>
              <mc:Fallback>
                <p:oleObj name="Equation" r:id="rId2" imgW="1143000" imgH="812520" progId="Equation.DSMT4">
                  <p:embed/>
                  <p:pic>
                    <p:nvPicPr>
                      <p:cNvPr id="6" name="对象 5">
                        <a:extLst>
                          <a:ext uri="{FF2B5EF4-FFF2-40B4-BE49-F238E27FC236}">
                            <a16:creationId xmlns:a16="http://schemas.microsoft.com/office/drawing/2014/main" id="{987820B1-9AC3-46C7-AB97-85875B297403}"/>
                          </a:ext>
                        </a:extLst>
                      </p:cNvPr>
                      <p:cNvPicPr/>
                      <p:nvPr/>
                    </p:nvPicPr>
                    <p:blipFill>
                      <a:blip r:embed="rId3"/>
                      <a:stretch>
                        <a:fillRect/>
                      </a:stretch>
                    </p:blipFill>
                    <p:spPr>
                      <a:xfrm>
                        <a:off x="4733676" y="2514648"/>
                        <a:ext cx="1971675" cy="1401762"/>
                      </a:xfrm>
                      <a:prstGeom prst="rect">
                        <a:avLst/>
                      </a:prstGeom>
                    </p:spPr>
                  </p:pic>
                </p:oleObj>
              </mc:Fallback>
            </mc:AlternateContent>
          </a:graphicData>
        </a:graphic>
      </p:graphicFrame>
    </p:spTree>
    <p:extLst>
      <p:ext uri="{BB962C8B-B14F-4D97-AF65-F5344CB8AC3E}">
        <p14:creationId xmlns:p14="http://schemas.microsoft.com/office/powerpoint/2010/main" val="2668921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err="1">
                <a:latin typeface="宋体" panose="02010600030101010101" pitchFamily="2" charset="-122"/>
                <a:ea typeface="宋体" panose="02010600030101010101" pitchFamily="2" charset="-122"/>
              </a:rPr>
              <a:t>VaR</a:t>
            </a:r>
            <a:r>
              <a:rPr lang="zh-CN" altLang="en-US" sz="3200" dirty="0">
                <a:latin typeface="宋体" panose="02010600030101010101" pitchFamily="2" charset="-122"/>
                <a:ea typeface="宋体" panose="02010600030101010101" pitchFamily="2" charset="-122"/>
              </a:rPr>
              <a:t>模型特点</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计算简单，解释容易理解</a:t>
            </a: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不仅能计算单个金融产品的风险，还能计算全部投资组合乃至整个经营机构的整体风险。</a:t>
            </a: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可以事前计算风险，而不像传统风险测量方法只能事后衡量风险的大小；</a:t>
            </a: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是一种动态风险管理技术：</a:t>
            </a: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随时按照市场价格进行重新定价，而且</a:t>
            </a: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技术采用的时间间隔通常较短，报告的时间间隔可以灵活选取（日，周，月，季度等频率）</a:t>
            </a:r>
            <a:endParaRPr lang="en-US" altLang="zh-CN" sz="2000" dirty="0">
              <a:latin typeface="宋体" panose="02010600030101010101" pitchFamily="2" charset="-122"/>
              <a:ea typeface="宋体" panose="02010600030101010101" pitchFamily="2" charset="-122"/>
            </a:endParaRPr>
          </a:p>
          <a:p>
            <a:pPr>
              <a:buFont typeface="Wingdings" pitchFamily="2" charset="2"/>
              <a:buChar char="p"/>
            </a:pPr>
            <a:endParaRPr lang="en-US" altLang="zh-CN" sz="1800" dirty="0">
              <a:latin typeface="+mn-ea"/>
            </a:endParaRPr>
          </a:p>
          <a:p>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26</a:t>
            </a:fld>
            <a:endParaRPr lang="zh-CN" altLang="en-US"/>
          </a:p>
        </p:txBody>
      </p:sp>
    </p:spTree>
    <p:extLst>
      <p:ext uri="{BB962C8B-B14F-4D97-AF65-F5344CB8AC3E}">
        <p14:creationId xmlns:p14="http://schemas.microsoft.com/office/powerpoint/2010/main" val="1662777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732154"/>
          </a:xfrm>
        </p:spPr>
        <p:txBody>
          <a:bodyPr>
            <a:normAutofit/>
          </a:bodyPr>
          <a:lstStyle/>
          <a:p>
            <a:r>
              <a:rPr lang="en-US" altLang="zh-CN" sz="3200" dirty="0" err="1">
                <a:latin typeface="宋体" panose="02010600030101010101" pitchFamily="2" charset="-122"/>
                <a:ea typeface="宋体" panose="02010600030101010101" pitchFamily="2" charset="-122"/>
              </a:rPr>
              <a:t>VaR</a:t>
            </a:r>
            <a:r>
              <a:rPr lang="zh-CN" altLang="en-US" sz="3200" dirty="0">
                <a:latin typeface="宋体" panose="02010600030101010101" pitchFamily="2" charset="-122"/>
                <a:ea typeface="宋体" panose="02010600030101010101" pitchFamily="2" charset="-122"/>
              </a:rPr>
              <a:t>模型的局限性</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93707"/>
            <a:ext cx="10515600" cy="4883256"/>
          </a:xfrm>
        </p:spPr>
        <p:txBody>
          <a:bodyPr>
            <a:normAutofit fontScale="92500" lnSpcReduction="10000"/>
          </a:bodyPr>
          <a:lstStyle/>
          <a:p>
            <a:pPr>
              <a:lnSpc>
                <a:spcPct val="150000"/>
              </a:lnSpc>
            </a:pPr>
            <a:r>
              <a:rPr lang="zh-CN" altLang="en-US" sz="2000" dirty="0">
                <a:latin typeface="宋体" panose="02010600030101010101" pitchFamily="2" charset="-122"/>
                <a:ea typeface="宋体" panose="02010600030101010101" pitchFamily="2" charset="-122"/>
              </a:rPr>
              <a:t>要求正态分布</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不适用于极端条件下对于市场风险的衡量</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对历史数据有很强的依赖性</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没有具体考虑损失超过</a:t>
            </a: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时的具体损失额度</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只注重概率（</a:t>
            </a:r>
            <a:r>
              <a:rPr lang="en-US" altLang="zh-CN" sz="2000" dirty="0">
                <a:latin typeface="宋体" panose="02010600030101010101" pitchFamily="2" charset="-122"/>
                <a:ea typeface="宋体" panose="02010600030101010101" pitchFamily="2" charset="-122"/>
              </a:rPr>
              <a:t>Probability</a:t>
            </a:r>
            <a:r>
              <a:rPr lang="zh-CN" altLang="en-US" sz="2000" dirty="0">
                <a:latin typeface="宋体" panose="02010600030101010101" pitchFamily="2" charset="-122"/>
                <a:ea typeface="宋体" panose="02010600030101010101" pitchFamily="2" charset="-122"/>
              </a:rPr>
              <a:t>），忽略了风险的价格（</a:t>
            </a:r>
            <a:r>
              <a:rPr lang="en-US" altLang="zh-CN" sz="2000" dirty="0">
                <a:latin typeface="宋体" panose="02010600030101010101" pitchFamily="2" charset="-122"/>
                <a:ea typeface="宋体" panose="02010600030101010101" pitchFamily="2" charset="-122"/>
              </a:rPr>
              <a:t>Price</a:t>
            </a:r>
            <a:r>
              <a:rPr lang="zh-CN" altLang="en-US" sz="2000" dirty="0">
                <a:latin typeface="宋体" panose="02010600030101010101" pitchFamily="2" charset="-122"/>
                <a:ea typeface="宋体" panose="02010600030101010101" pitchFamily="2" charset="-122"/>
              </a:rPr>
              <a:t>）、投资者对风险的心理偏好（</a:t>
            </a:r>
            <a:r>
              <a:rPr lang="en-US" altLang="zh-CN" sz="2000" dirty="0">
                <a:latin typeface="宋体" panose="02010600030101010101" pitchFamily="2" charset="-122"/>
                <a:ea typeface="宋体" panose="02010600030101010101" pitchFamily="2" charset="-122"/>
              </a:rPr>
              <a:t>Preference</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50000"/>
              </a:lnSpc>
            </a:pPr>
            <a:r>
              <a:rPr lang="zh-CN" altLang="en-US" sz="2000" dirty="0">
                <a:latin typeface="宋体" panose="02010600030101010101" pitchFamily="2" charset="-122"/>
                <a:ea typeface="宋体" panose="02010600030101010101" pitchFamily="2" charset="-122"/>
              </a:rPr>
              <a:t>存在模型风险：</a:t>
            </a:r>
            <a:endParaRPr lang="en-US" altLang="zh-CN" sz="2000" dirty="0">
              <a:latin typeface="宋体" panose="02010600030101010101" pitchFamily="2" charset="-122"/>
              <a:ea typeface="宋体" panose="02010600030101010101" pitchFamily="2" charset="-122"/>
            </a:endParaRPr>
          </a:p>
          <a:p>
            <a:pPr marL="717550" indent="-3556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难以精确地模拟所有交易组合的市场风险因素</a:t>
            </a:r>
            <a:endParaRPr lang="en-US" altLang="zh-CN" sz="2000" dirty="0">
              <a:latin typeface="宋体" panose="02010600030101010101" pitchFamily="2" charset="-122"/>
              <a:ea typeface="宋体" panose="02010600030101010101" pitchFamily="2" charset="-122"/>
            </a:endParaRPr>
          </a:p>
          <a:p>
            <a:pPr marL="717550" indent="-355600">
              <a:lnSpc>
                <a:spcPct val="15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对同一资产组合采用不同的模拟方法时，会得到不同的</a:t>
            </a: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值，这就使其可靠性难以把握</a:t>
            </a:r>
            <a:endParaRPr lang="en-US" altLang="zh-CN" sz="2000" dirty="0">
              <a:latin typeface="宋体" panose="02010600030101010101" pitchFamily="2" charset="-122"/>
              <a:ea typeface="宋体" panose="02010600030101010101" pitchFamily="2" charset="-122"/>
            </a:endParaRPr>
          </a:p>
          <a:p>
            <a:pPr>
              <a:lnSpc>
                <a:spcPct val="150000"/>
              </a:lnSpc>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129453"/>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27</a:t>
            </a:fld>
            <a:endParaRPr lang="zh-CN" altLang="en-US"/>
          </a:p>
        </p:txBody>
      </p:sp>
    </p:spTree>
    <p:extLst>
      <p:ext uri="{BB962C8B-B14F-4D97-AF65-F5344CB8AC3E}">
        <p14:creationId xmlns:p14="http://schemas.microsoft.com/office/powerpoint/2010/main" val="383316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en-US" altLang="zh-CN" sz="3200" dirty="0" err="1">
                <a:latin typeface="宋体" panose="02010600030101010101" pitchFamily="2" charset="-122"/>
                <a:ea typeface="宋体" panose="02010600030101010101" pitchFamily="2" charset="-122"/>
              </a:rPr>
              <a:t>VaR</a:t>
            </a:r>
            <a:r>
              <a:rPr lang="en-US" altLang="zh-CN" sz="3200" dirty="0">
                <a:latin typeface="宋体" panose="02010600030101010101" pitchFamily="2" charset="-122"/>
                <a:ea typeface="宋体" panose="02010600030101010101" pitchFamily="2" charset="-122"/>
              </a:rPr>
              <a:t> </a:t>
            </a:r>
            <a:r>
              <a:rPr lang="zh-CN" altLang="en-US" sz="3200" dirty="0">
                <a:latin typeface="宋体" panose="02010600030101010101" pitchFamily="2" charset="-122"/>
                <a:ea typeface="宋体" panose="02010600030101010101" pitchFamily="2" charset="-122"/>
              </a:rPr>
              <a:t>中信证券</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628227" y="1652587"/>
            <a:ext cx="10515600" cy="4351338"/>
          </a:xfrm>
        </p:spPr>
        <p:txBody>
          <a:bodyPr>
            <a:normAutofit/>
          </a:bodyPr>
          <a:lstStyle/>
          <a:p>
            <a:pPr>
              <a:lnSpc>
                <a:spcPct val="150000"/>
              </a:lnSpc>
            </a:pPr>
            <a:r>
              <a:rPr lang="zh-CN" altLang="en-US" sz="2000" dirty="0">
                <a:latin typeface="宋体" panose="02010600030101010101" pitchFamily="2" charset="-122"/>
                <a:ea typeface="宋体" panose="02010600030101010101" pitchFamily="2" charset="-122"/>
              </a:rPr>
              <a:t>中信证券根据历史数据计算</a:t>
            </a: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值，置信水平为</a:t>
            </a:r>
            <a:r>
              <a:rPr lang="en-US" altLang="zh-CN" sz="2000" dirty="0">
                <a:latin typeface="宋体" panose="02010600030101010101" pitchFamily="2" charset="-122"/>
                <a:ea typeface="宋体" panose="02010600030101010101" pitchFamily="2" charset="-122"/>
              </a:rPr>
              <a:t>95%</a:t>
            </a:r>
            <a:r>
              <a:rPr lang="zh-CN" altLang="en-US" sz="2000" dirty="0">
                <a:latin typeface="宋体" panose="02010600030101010101" pitchFamily="2" charset="-122"/>
                <a:ea typeface="宋体" panose="02010600030101010101" pitchFamily="2" charset="-122"/>
              </a:rPr>
              <a:t>，观察期为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个交易日，按风险类别分类</a:t>
            </a: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如下（万元）</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28</a:t>
            </a:fld>
            <a:endParaRPr lang="zh-CN" altLang="en-US"/>
          </a:p>
        </p:txBody>
      </p:sp>
      <p:pic>
        <p:nvPicPr>
          <p:cNvPr id="7" name="图片 6">
            <a:extLst>
              <a:ext uri="{FF2B5EF4-FFF2-40B4-BE49-F238E27FC236}">
                <a16:creationId xmlns:a16="http://schemas.microsoft.com/office/drawing/2014/main" id="{D003DFE2-034A-5B39-DD2F-DF8410132ECA}"/>
              </a:ext>
            </a:extLst>
          </p:cNvPr>
          <p:cNvPicPr>
            <a:picLocks noChangeAspect="1"/>
          </p:cNvPicPr>
          <p:nvPr/>
        </p:nvPicPr>
        <p:blipFill>
          <a:blip r:embed="rId2"/>
          <a:stretch>
            <a:fillRect/>
          </a:stretch>
        </p:blipFill>
        <p:spPr>
          <a:xfrm>
            <a:off x="328189" y="2777914"/>
            <a:ext cx="11115675" cy="2819400"/>
          </a:xfrm>
          <a:prstGeom prst="rect">
            <a:avLst/>
          </a:prstGeom>
        </p:spPr>
      </p:pic>
    </p:spTree>
    <p:extLst>
      <p:ext uri="{BB962C8B-B14F-4D97-AF65-F5344CB8AC3E}">
        <p14:creationId xmlns:p14="http://schemas.microsoft.com/office/powerpoint/2010/main" val="3383610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其他风险管理工具</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400" b="1" dirty="0">
                <a:latin typeface="宋体" panose="02010600030101010101" pitchFamily="2" charset="-122"/>
                <a:ea typeface="宋体" panose="02010600030101010101" pitchFamily="2" charset="-122"/>
              </a:rPr>
              <a:t>尾部期望损失</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Tail-</a:t>
            </a:r>
            <a:r>
              <a:rPr lang="en-US" altLang="zh-CN" sz="2400" dirty="0" err="1">
                <a:latin typeface="宋体" panose="02010600030101010101" pitchFamily="2" charset="-122"/>
                <a:ea typeface="宋体" panose="02010600030101010101" pitchFamily="2" charset="-122"/>
              </a:rPr>
              <a:t>VaR</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Expected Shortfall</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gn="ctr">
              <a:buNone/>
            </a:pPr>
            <a:endParaRPr lang="en-US" altLang="zh-CN" sz="2400" i="1" dirty="0">
              <a:latin typeface="宋体" panose="02010600030101010101" pitchFamily="2" charset="-122"/>
              <a:ea typeface="宋体" panose="02010600030101010101" pitchFamily="2" charset="-122"/>
            </a:endParaRPr>
          </a:p>
          <a:p>
            <a:pPr marL="0" indent="0" algn="ctr">
              <a:buNone/>
            </a:pPr>
            <a:r>
              <a:rPr lang="en-US" altLang="zh-CN" sz="2400" i="1" dirty="0">
                <a:latin typeface="宋体" panose="02010600030101010101" pitchFamily="2" charset="-122"/>
                <a:ea typeface="宋体" panose="02010600030101010101" pitchFamily="2" charset="-122"/>
              </a:rPr>
              <a:t>ES=E(r</a:t>
            </a:r>
            <a:r>
              <a:rPr lang="en-US" altLang="zh-CN" sz="2400" i="1" baseline="-25000" dirty="0">
                <a:latin typeface="宋体" panose="02010600030101010101" pitchFamily="2" charset="-122"/>
                <a:ea typeface="宋体" panose="02010600030101010101" pitchFamily="2" charset="-122"/>
              </a:rPr>
              <a:t>p </a:t>
            </a:r>
            <a:r>
              <a:rPr lang="en-US" altLang="zh-CN" sz="2400" i="1" dirty="0">
                <a:latin typeface="宋体" panose="02010600030101010101" pitchFamily="2" charset="-122"/>
                <a:ea typeface="宋体" panose="02010600030101010101" pitchFamily="2" charset="-122"/>
              </a:rPr>
              <a:t>&lt; -</a:t>
            </a:r>
            <a:r>
              <a:rPr lang="en-US" altLang="zh-CN" sz="2400" i="1" dirty="0" err="1">
                <a:latin typeface="宋体" panose="02010600030101010101" pitchFamily="2" charset="-122"/>
                <a:ea typeface="宋体" panose="02010600030101010101" pitchFamily="2" charset="-122"/>
              </a:rPr>
              <a:t>VaR</a:t>
            </a:r>
            <a:r>
              <a:rPr lang="en-US" altLang="zh-CN" sz="2400" i="1"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pPr marL="534988">
              <a:buFont typeface="Wingdings" panose="05000000000000000000" pitchFamily="2" charset="2"/>
              <a:buChar char="Ø"/>
            </a:pPr>
            <a:r>
              <a:rPr lang="en-US" altLang="zh-CN" sz="2400" dirty="0">
                <a:latin typeface="宋体" panose="02010600030101010101" pitchFamily="2" charset="-122"/>
                <a:ea typeface="宋体" panose="02010600030101010101" pitchFamily="2" charset="-122"/>
              </a:rPr>
              <a:t>Tail-</a:t>
            </a:r>
            <a:r>
              <a:rPr lang="en-US" altLang="zh-CN" sz="2400" dirty="0" err="1">
                <a:latin typeface="宋体" panose="02010600030101010101" pitchFamily="2" charset="-122"/>
                <a:ea typeface="宋体" panose="02010600030101010101" pitchFamily="2" charset="-122"/>
              </a:rPr>
              <a:t>VaR</a:t>
            </a:r>
            <a:r>
              <a:rPr lang="zh-CN" altLang="zh-CN" sz="2400" dirty="0">
                <a:latin typeface="宋体" panose="02010600030101010101" pitchFamily="2" charset="-122"/>
                <a:ea typeface="宋体" panose="02010600030101010101" pitchFamily="2" charset="-122"/>
              </a:rPr>
              <a:t>反应了尾部的具体亏损和对应的概率，有利于防范极端的小概率金融风险。</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29</a:t>
            </a:fld>
            <a:endParaRPr lang="zh-CN" altLang="en-US"/>
          </a:p>
        </p:txBody>
      </p:sp>
    </p:spTree>
    <p:extLst>
      <p:ext uri="{BB962C8B-B14F-4D97-AF65-F5344CB8AC3E}">
        <p14:creationId xmlns:p14="http://schemas.microsoft.com/office/powerpoint/2010/main" val="295056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投资银行风险概述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02105"/>
            <a:ext cx="10515600" cy="4351338"/>
          </a:xfrm>
        </p:spPr>
        <p:txBody>
          <a:bodyPr>
            <a:noAutofit/>
          </a:bodyPr>
          <a:lstStyle/>
          <a:p>
            <a:pPr>
              <a:lnSpc>
                <a:spcPct val="100000"/>
              </a:lnSpc>
            </a:pPr>
            <a:r>
              <a:rPr lang="zh-CN" altLang="en-US" sz="2400" dirty="0">
                <a:latin typeface="宋体" panose="02010600030101010101" pitchFamily="2" charset="-122"/>
                <a:ea typeface="宋体" panose="02010600030101010101" pitchFamily="2" charset="-122"/>
              </a:rPr>
              <a:t>风险的一般特征</a:t>
            </a:r>
            <a:endParaRPr lang="en-US" altLang="zh-CN" sz="2400" dirty="0">
              <a:latin typeface="宋体" panose="02010600030101010101" pitchFamily="2" charset="-122"/>
              <a:ea typeface="宋体" panose="02010600030101010101" pitchFamily="2" charset="-122"/>
            </a:endParaRPr>
          </a:p>
          <a:p>
            <a:pPr marL="534988" indent="-358775">
              <a:lnSpc>
                <a:spcPct val="10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风险是指由于各种不确定因素导致行为主体蒙受损失的可能性。</a:t>
            </a:r>
            <a:endParaRPr lang="en-US" altLang="zh-CN" sz="2400" dirty="0">
              <a:latin typeface="宋体" panose="02010600030101010101" pitchFamily="2" charset="-122"/>
              <a:ea typeface="宋体" panose="02010600030101010101" pitchFamily="2" charset="-122"/>
            </a:endParaRPr>
          </a:p>
          <a:p>
            <a:pPr marL="534988" indent="-358775">
              <a:lnSpc>
                <a:spcPct val="10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风险具有如下几个特征：</a:t>
            </a:r>
          </a:p>
          <a:p>
            <a:pPr marL="717550" indent="-355600">
              <a:lnSpc>
                <a:spcPct val="100000"/>
              </a:lnSpc>
              <a:buFont typeface="+mj-lt"/>
              <a:buAutoNum type="arabicPeriod"/>
            </a:pPr>
            <a:r>
              <a:rPr lang="zh-CN" altLang="en-US" sz="2400" dirty="0">
                <a:latin typeface="宋体" panose="02010600030101010101" pitchFamily="2" charset="-122"/>
                <a:ea typeface="宋体" panose="02010600030101010101" pitchFamily="2" charset="-122"/>
              </a:rPr>
              <a:t>来自于难以预料的不确定性因素的影响，</a:t>
            </a:r>
          </a:p>
          <a:p>
            <a:pPr marL="717550" indent="-355600">
              <a:lnSpc>
                <a:spcPct val="100000"/>
              </a:lnSpc>
              <a:buFont typeface="+mj-lt"/>
              <a:buAutoNum type="arabicPeriod"/>
            </a:pPr>
            <a:r>
              <a:rPr lang="zh-CN" altLang="en-US" sz="2400" dirty="0">
                <a:latin typeface="宋体" panose="02010600030101010101" pitchFamily="2" charset="-122"/>
                <a:ea typeface="宋体" panose="02010600030101010101" pitchFamily="2" charset="-122"/>
              </a:rPr>
              <a:t>可能带来损失，也可能带来收益 </a:t>
            </a:r>
          </a:p>
          <a:p>
            <a:pPr marL="717550" indent="-355600">
              <a:lnSpc>
                <a:spcPct val="100000"/>
              </a:lnSpc>
              <a:buFont typeface="+mj-lt"/>
              <a:buAutoNum type="arabicPeriod"/>
            </a:pPr>
            <a:r>
              <a:rPr lang="zh-CN" altLang="en-US" sz="2400" dirty="0">
                <a:latin typeface="宋体" panose="02010600030101010101" pitchFamily="2" charset="-122"/>
                <a:ea typeface="宋体" panose="02010600030101010101" pitchFamily="2" charset="-122"/>
              </a:rPr>
              <a:t>是一种可能性，只能事前预测，而无法准确度量 </a:t>
            </a:r>
          </a:p>
          <a:p>
            <a:pPr marL="717550" indent="-355600">
              <a:lnSpc>
                <a:spcPct val="100000"/>
              </a:lnSpc>
              <a:buFont typeface="+mj-lt"/>
              <a:buAutoNum type="arabicPeriod"/>
            </a:pPr>
            <a:r>
              <a:rPr lang="zh-CN" altLang="en-US" sz="2400" dirty="0">
                <a:latin typeface="宋体" panose="02010600030101010101" pitchFamily="2" charset="-122"/>
                <a:ea typeface="宋体" panose="02010600030101010101" pitchFamily="2" charset="-122"/>
              </a:rPr>
              <a:t>风险可分为静态风险和动态风险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spTree>
    <p:extLst>
      <p:ext uri="{BB962C8B-B14F-4D97-AF65-F5344CB8AC3E}">
        <p14:creationId xmlns:p14="http://schemas.microsoft.com/office/powerpoint/2010/main" val="3866753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其他风险管理工具</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755650" y="1571836"/>
            <a:ext cx="10813203" cy="4351338"/>
          </a:xfrm>
        </p:spPr>
        <p:txBody>
          <a:bodyPr>
            <a:noAutofit/>
          </a:bodyPr>
          <a:lstStyle/>
          <a:p>
            <a:pPr>
              <a:lnSpc>
                <a:spcPct val="150000"/>
              </a:lnSpc>
            </a:pPr>
            <a:r>
              <a:rPr lang="zh-CN" altLang="en-US" sz="2000" b="1" dirty="0">
                <a:latin typeface="宋体" panose="02010600030101010101" pitchFamily="2" charset="-122"/>
                <a:ea typeface="宋体" panose="02010600030101010101" pitchFamily="2" charset="-122"/>
              </a:rPr>
              <a:t>压力测试（敏感性分析）</a:t>
            </a:r>
            <a:endParaRPr lang="en-US" altLang="zh-CN" sz="2000" dirty="0">
              <a:latin typeface="宋体" panose="02010600030101010101" pitchFamily="2" charset="-122"/>
              <a:ea typeface="宋体" panose="02010600030101010101" pitchFamily="2" charset="-122"/>
            </a:endParaRPr>
          </a:p>
          <a:p>
            <a:pPr marL="534988">
              <a:lnSpc>
                <a:spcPct val="150000"/>
              </a:lnSpc>
              <a:buFont typeface="Wingdings" pitchFamily="2" charset="2"/>
              <a:buChar char="Ø"/>
            </a:pPr>
            <a:r>
              <a:rPr lang="zh-CN" altLang="en-US" sz="2000" dirty="0">
                <a:latin typeface="宋体" panose="02010600030101010101" pitchFamily="2" charset="-122"/>
                <a:ea typeface="宋体" panose="02010600030101010101" pitchFamily="2" charset="-122"/>
              </a:rPr>
              <a:t>压力测试是指将整个金融机构或资产组合置于某一特定的极端市场情况下，然后测试该金融机构或资产组合在这些关键市场变量突变的压力下的表现状况，看看是否能经受得起这种市场的突变</a:t>
            </a:r>
            <a:endParaRPr lang="en-US" altLang="zh-CN" sz="2000" dirty="0">
              <a:latin typeface="宋体" panose="02010600030101010101" pitchFamily="2" charset="-122"/>
              <a:ea typeface="宋体" panose="02010600030101010101" pitchFamily="2" charset="-122"/>
            </a:endParaRPr>
          </a:p>
          <a:p>
            <a:pPr marL="534988">
              <a:lnSpc>
                <a:spcPct val="150000"/>
              </a:lnSpc>
              <a:buFont typeface="Wingdings" pitchFamily="2" charset="2"/>
              <a:buChar char="Ø"/>
            </a:pPr>
            <a:r>
              <a:rPr lang="zh-CN" altLang="en-US" sz="2000" dirty="0">
                <a:latin typeface="宋体" panose="02010600030101010101" pitchFamily="2" charset="-122"/>
                <a:ea typeface="宋体" panose="02010600030101010101" pitchFamily="2" charset="-122"/>
              </a:rPr>
              <a:t>例如，假设利率骤升</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，某一货币突然贬值</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，股价暴跌</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等异常的市场变化</a:t>
            </a:r>
            <a:endParaRPr lang="en-US" altLang="zh-CN" sz="2000" dirty="0">
              <a:latin typeface="宋体" panose="02010600030101010101" pitchFamily="2" charset="-122"/>
              <a:ea typeface="宋体" panose="02010600030101010101" pitchFamily="2" charset="-122"/>
            </a:endParaRPr>
          </a:p>
          <a:p>
            <a:pPr marL="534988">
              <a:lnSpc>
                <a:spcPct val="150000"/>
              </a:lnSpc>
              <a:buFont typeface="Wingdings" pitchFamily="2" charset="2"/>
              <a:buChar char="Ø"/>
            </a:pPr>
            <a:r>
              <a:rPr lang="zh-CN" altLang="en-US" sz="2000" dirty="0">
                <a:latin typeface="宋体" panose="02010600030101010101" pitchFamily="2" charset="-122"/>
                <a:ea typeface="宋体" panose="02010600030101010101" pitchFamily="2" charset="-122"/>
              </a:rPr>
              <a:t>压力测试对市场中的一个或相关的一组变量在短期内的异常变化进行分析</a:t>
            </a:r>
            <a:endParaRPr lang="en-US" altLang="zh-CN" sz="2000" dirty="0">
              <a:latin typeface="宋体" panose="02010600030101010101" pitchFamily="2" charset="-122"/>
              <a:ea typeface="宋体" panose="02010600030101010101" pitchFamily="2" charset="-122"/>
            </a:endParaRPr>
          </a:p>
          <a:p>
            <a:pPr marL="534988">
              <a:lnSpc>
                <a:spcPct val="150000"/>
              </a:lnSpc>
              <a:buFont typeface="Wingdings" pitchFamily="2" charset="2"/>
              <a:buChar char="Ø"/>
            </a:pPr>
            <a:r>
              <a:rPr lang="zh-CN" altLang="en-US" sz="2000" dirty="0">
                <a:latin typeface="宋体" panose="02010600030101010101" pitchFamily="2" charset="-122"/>
                <a:ea typeface="宋体" panose="02010600030101010101" pitchFamily="2" charset="-122"/>
              </a:rPr>
              <a:t>压力测试可以衡量金融机构在遇到意外风险时机构的承受能力</a:t>
            </a:r>
            <a:endParaRPr lang="en-US" altLang="zh-CN" sz="2000" dirty="0">
              <a:latin typeface="宋体" panose="02010600030101010101" pitchFamily="2" charset="-122"/>
              <a:ea typeface="宋体" panose="02010600030101010101" pitchFamily="2" charset="-122"/>
            </a:endParaRPr>
          </a:p>
          <a:p>
            <a:pPr marL="534988">
              <a:lnSpc>
                <a:spcPct val="150000"/>
              </a:lnSpc>
              <a:buFont typeface="Wingdings" pitchFamily="2" charset="2"/>
              <a:buChar char="Ø"/>
            </a:pPr>
            <a:r>
              <a:rPr lang="zh-CN" altLang="en-US" sz="2000" dirty="0">
                <a:latin typeface="宋体" panose="02010600030101010101" pitchFamily="2" charset="-122"/>
                <a:ea typeface="宋体" panose="02010600030101010101" pitchFamily="2" charset="-122"/>
              </a:rPr>
              <a:t>压力测试可以为管理层明确指出导致资产组合价值发生变化的本质原因和风险因素，特别是几个关键市场因素一起波动的时候</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30</a:t>
            </a:fld>
            <a:endParaRPr lang="zh-CN" altLang="en-US"/>
          </a:p>
        </p:txBody>
      </p:sp>
    </p:spTree>
    <p:extLst>
      <p:ext uri="{BB962C8B-B14F-4D97-AF65-F5344CB8AC3E}">
        <p14:creationId xmlns:p14="http://schemas.microsoft.com/office/powerpoint/2010/main" val="2004388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37328"/>
          </a:xfrm>
        </p:spPr>
        <p:txBody>
          <a:bodyPr>
            <a:normAutofit/>
          </a:bodyPr>
          <a:lstStyle/>
          <a:p>
            <a:r>
              <a:rPr lang="zh-CN" altLang="en-US" sz="3200" dirty="0">
                <a:latin typeface="宋体" panose="02010600030101010101" pitchFamily="2" charset="-122"/>
                <a:ea typeface="宋体" panose="02010600030101010101" pitchFamily="2" charset="-122"/>
              </a:rPr>
              <a:t>其他风险管理工具</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641773" y="1019600"/>
            <a:ext cx="10515600" cy="4351338"/>
          </a:xfrm>
        </p:spPr>
        <p:txBody>
          <a:bodyPr>
            <a:noAutofit/>
          </a:bodyPr>
          <a:lstStyle/>
          <a:p>
            <a:pPr>
              <a:lnSpc>
                <a:spcPct val="150000"/>
              </a:lnSpc>
            </a:pPr>
            <a:r>
              <a:rPr lang="zh-CN" altLang="en-US" sz="1800" dirty="0">
                <a:latin typeface="宋体" panose="02010600030101010101" pitchFamily="2" charset="-122"/>
                <a:ea typeface="宋体" panose="02010600030101010101" pitchFamily="2" charset="-122"/>
              </a:rPr>
              <a:t>敏感性分析：监控利率风险的主要工具，在其他变量不变的假设下，利率发生合理，可能的变动，年末持有的各类金融工具公允价值变动对收入总额和股东权益产生的影响。</a:t>
            </a:r>
            <a:endParaRPr lang="en-US" altLang="zh-CN" sz="1800" dirty="0">
              <a:latin typeface="宋体" panose="02010600030101010101" pitchFamily="2" charset="-122"/>
              <a:ea typeface="宋体" panose="02010600030101010101" pitchFamily="2" charset="-122"/>
            </a:endParaRPr>
          </a:p>
          <a:p>
            <a:pPr>
              <a:lnSpc>
                <a:spcPct val="150000"/>
              </a:lnSpc>
            </a:pPr>
            <a:r>
              <a:rPr lang="zh-CN" altLang="en-US" sz="1800" dirty="0">
                <a:latin typeface="宋体" panose="02010600030101010101" pitchFamily="2" charset="-122"/>
                <a:ea typeface="宋体" panose="02010600030101010101" pitchFamily="2" charset="-122"/>
              </a:rPr>
              <a:t>假设市场整体利率发生平行移动，且不考虑管理层为降低利率风险而可能采取的风险管理活动，中信集团利率敏感性分析如下</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0245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31</a:t>
            </a:fld>
            <a:endParaRPr lang="zh-CN" altLang="en-US"/>
          </a:p>
        </p:txBody>
      </p:sp>
      <p:pic>
        <p:nvPicPr>
          <p:cNvPr id="7" name="图片 6">
            <a:extLst>
              <a:ext uri="{FF2B5EF4-FFF2-40B4-BE49-F238E27FC236}">
                <a16:creationId xmlns:a16="http://schemas.microsoft.com/office/drawing/2014/main" id="{369C7838-029D-068C-C4D9-2128D063CAE3}"/>
              </a:ext>
            </a:extLst>
          </p:cNvPr>
          <p:cNvPicPr>
            <a:picLocks noChangeAspect="1"/>
          </p:cNvPicPr>
          <p:nvPr/>
        </p:nvPicPr>
        <p:blipFill>
          <a:blip r:embed="rId2"/>
          <a:stretch>
            <a:fillRect/>
          </a:stretch>
        </p:blipFill>
        <p:spPr>
          <a:xfrm>
            <a:off x="1966073" y="2901331"/>
            <a:ext cx="8259854" cy="3591543"/>
          </a:xfrm>
          <a:prstGeom prst="rect">
            <a:avLst/>
          </a:prstGeom>
        </p:spPr>
      </p:pic>
    </p:spTree>
    <p:extLst>
      <p:ext uri="{BB962C8B-B14F-4D97-AF65-F5344CB8AC3E}">
        <p14:creationId xmlns:p14="http://schemas.microsoft.com/office/powerpoint/2010/main" val="909743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其他风险管理工具</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754293"/>
            <a:ext cx="10515600" cy="4422670"/>
          </a:xfrm>
        </p:spPr>
        <p:txBody>
          <a:bodyPr>
            <a:normAutofit/>
          </a:bodyPr>
          <a:lstStyle/>
          <a:p>
            <a:pPr>
              <a:lnSpc>
                <a:spcPct val="100000"/>
              </a:lnSpc>
            </a:pPr>
            <a:r>
              <a:rPr lang="zh-CN" altLang="en-US" sz="2000" b="1" dirty="0">
                <a:latin typeface="宋体" panose="02010600030101010101" pitchFamily="2" charset="-122"/>
                <a:ea typeface="宋体" panose="02010600030101010101" pitchFamily="2" charset="-122"/>
              </a:rPr>
              <a:t>情景分析</a:t>
            </a:r>
            <a:endParaRPr lang="en-US" altLang="zh-CN" sz="20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情景分析是指在假设的政治，经济，军事和自然灾害在内的投资环境变化中，先分析出主要市场变量的可能变化，在进而分析对资产组合的影响</a:t>
            </a:r>
            <a:endParaRPr lang="en-US" altLang="zh-CN" sz="20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endParaRPr lang="en-US" altLang="zh-CN" sz="20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例如：投资国出现政治动荡，战争或经济危机</a:t>
            </a:r>
            <a:endParaRPr lang="en-US" altLang="zh-CN" sz="20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endParaRPr lang="en-US" altLang="zh-CN" sz="2000" dirty="0">
              <a:latin typeface="宋体" panose="02010600030101010101" pitchFamily="2" charset="-122"/>
              <a:ea typeface="宋体" panose="02010600030101010101" pitchFamily="2" charset="-122"/>
            </a:endParaRPr>
          </a:p>
          <a:p>
            <a:pPr marL="534988" indent="-3587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情景分析首先假设整体环境的变化，在推断出在这种特定情景下市场变量的可能变化，最后在考察这些市场变化对投资组合的影响</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32</a:t>
            </a:fld>
            <a:endParaRPr lang="zh-CN" altLang="en-US"/>
          </a:p>
        </p:txBody>
      </p:sp>
    </p:spTree>
    <p:extLst>
      <p:ext uri="{BB962C8B-B14F-4D97-AF65-F5344CB8AC3E}">
        <p14:creationId xmlns:p14="http://schemas.microsoft.com/office/powerpoint/2010/main" val="1470982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投资银行面临哪些主要的风险？</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投资银行在风险管理过程中应注意哪些问题？</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简述各种风险管理的策略？</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分析</a:t>
            </a:r>
            <a:r>
              <a:rPr lang="en-US" altLang="zh-CN" sz="2000" dirty="0" err="1">
                <a:latin typeface="宋体" panose="02010600030101010101" pitchFamily="2" charset="-122"/>
                <a:ea typeface="宋体" panose="02010600030101010101" pitchFamily="2" charset="-122"/>
              </a:rPr>
              <a:t>VaR</a:t>
            </a:r>
            <a:r>
              <a:rPr lang="zh-CN" altLang="en-US" sz="2000" dirty="0">
                <a:latin typeface="宋体" panose="02010600030101010101" pitchFamily="2" charset="-122"/>
                <a:ea typeface="宋体" panose="02010600030101010101" pitchFamily="2" charset="-122"/>
              </a:rPr>
              <a:t>风险管理模型的应用和局限性。</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33</a:t>
            </a:fld>
            <a:endParaRPr lang="zh-CN" altLang="en-US"/>
          </a:p>
        </p:txBody>
      </p:sp>
    </p:spTree>
    <p:extLst>
      <p:ext uri="{BB962C8B-B14F-4D97-AF65-F5344CB8AC3E}">
        <p14:creationId xmlns:p14="http://schemas.microsoft.com/office/powerpoint/2010/main" val="337668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801688"/>
          </a:xfrm>
        </p:spPr>
        <p:txBody>
          <a:bodyPr>
            <a:normAutofit/>
          </a:bodyPr>
          <a:lstStyle/>
          <a:p>
            <a:r>
              <a:rPr lang="zh-CN" altLang="en-US" sz="3200" dirty="0">
                <a:latin typeface="宋体" panose="02010600030101010101" pitchFamily="2" charset="-122"/>
                <a:ea typeface="宋体" panose="02010600030101010101" pitchFamily="2" charset="-122"/>
              </a:rPr>
              <a:t>投资银行风险概述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12800" y="1462193"/>
            <a:ext cx="10515600" cy="4585230"/>
          </a:xfrm>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投资银行风险的含义</a:t>
            </a:r>
            <a:endParaRPr lang="en-US" altLang="zh-CN" sz="2400" dirty="0">
              <a:latin typeface="宋体" panose="02010600030101010101" pitchFamily="2" charset="-122"/>
              <a:ea typeface="宋体" panose="02010600030101010101" pitchFamily="2" charset="-122"/>
            </a:endParaRPr>
          </a:p>
          <a:p>
            <a:pPr marL="534988" indent="-358775">
              <a:lnSpc>
                <a:spcPct val="10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投资银行的风险就是指由于种种不确定的因素使得投资银行的实际收益与预期收益发生偏离，从而蒙受损失或减少获取收益的可能性。</a:t>
            </a:r>
            <a:endParaRPr lang="en-US" altLang="zh-CN" sz="2400" dirty="0">
              <a:latin typeface="宋体" panose="02010600030101010101" pitchFamily="2" charset="-122"/>
              <a:ea typeface="宋体" panose="02010600030101010101" pitchFamily="2" charset="-122"/>
            </a:endParaRPr>
          </a:p>
          <a:p>
            <a:pPr marL="534988" indent="-358775">
              <a:lnSpc>
                <a:spcPct val="10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投资银行风险的类型</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166814"/>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grpSp>
        <p:nvGrpSpPr>
          <p:cNvPr id="6" name="组合 5">
            <a:extLst>
              <a:ext uri="{FF2B5EF4-FFF2-40B4-BE49-F238E27FC236}">
                <a16:creationId xmlns:a16="http://schemas.microsoft.com/office/drawing/2014/main" id="{0FC57115-B815-47A9-BFA5-4062E25489E2}"/>
              </a:ext>
            </a:extLst>
          </p:cNvPr>
          <p:cNvGrpSpPr/>
          <p:nvPr/>
        </p:nvGrpSpPr>
        <p:grpSpPr>
          <a:xfrm>
            <a:off x="2259137" y="3279881"/>
            <a:ext cx="4038600" cy="3000821"/>
            <a:chOff x="2438400" y="3286125"/>
            <a:chExt cx="4038600" cy="3000821"/>
          </a:xfrm>
        </p:grpSpPr>
        <p:sp>
          <p:nvSpPr>
            <p:cNvPr id="7" name="左大括号 6">
              <a:extLst>
                <a:ext uri="{FF2B5EF4-FFF2-40B4-BE49-F238E27FC236}">
                  <a16:creationId xmlns:a16="http://schemas.microsoft.com/office/drawing/2014/main" id="{160ABAA4-41FA-42DA-AFE9-B2501E2266BE}"/>
                </a:ext>
              </a:extLst>
            </p:cNvPr>
            <p:cNvSpPr/>
            <p:nvPr/>
          </p:nvSpPr>
          <p:spPr bwMode="auto">
            <a:xfrm>
              <a:off x="3702688" y="3505201"/>
              <a:ext cx="500062" cy="2590800"/>
            </a:xfrm>
            <a:prstGeom prst="leftBrace">
              <a:avLst>
                <a:gd name="adj1" fmla="val 35768"/>
                <a:gd name="adj2" fmla="val 50000"/>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wrap="none"/>
            <a:lstStyle/>
            <a:p>
              <a:pPr>
                <a:defRPr/>
              </a:pPr>
              <a:endParaRPr lang="zh-CN" altLang="en-US"/>
            </a:p>
          </p:txBody>
        </p:sp>
        <p:sp>
          <p:nvSpPr>
            <p:cNvPr id="8" name="TextBox 5">
              <a:extLst>
                <a:ext uri="{FF2B5EF4-FFF2-40B4-BE49-F238E27FC236}">
                  <a16:creationId xmlns:a16="http://schemas.microsoft.com/office/drawing/2014/main" id="{DD9E9940-28B4-4CB4-B8F8-31AFBB898F37}"/>
                </a:ext>
              </a:extLst>
            </p:cNvPr>
            <p:cNvSpPr txBox="1">
              <a:spLocks noChangeArrowheads="1"/>
            </p:cNvSpPr>
            <p:nvPr/>
          </p:nvSpPr>
          <p:spPr bwMode="auto">
            <a:xfrm>
              <a:off x="3886200" y="3286125"/>
              <a:ext cx="25908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082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250825"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利率风险</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汇率风险</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政策性风险 </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购买力风险</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社会经济风险 </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市场发育程度风险 </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政治风险</a:t>
              </a:r>
            </a:p>
          </p:txBody>
        </p:sp>
        <p:sp>
          <p:nvSpPr>
            <p:cNvPr id="9" name="TextBox 6">
              <a:extLst>
                <a:ext uri="{FF2B5EF4-FFF2-40B4-BE49-F238E27FC236}">
                  <a16:creationId xmlns:a16="http://schemas.microsoft.com/office/drawing/2014/main" id="{E98466AD-6FA9-496A-B438-FE3C61DB3702}"/>
                </a:ext>
              </a:extLst>
            </p:cNvPr>
            <p:cNvSpPr txBox="1"/>
            <p:nvPr/>
          </p:nvSpPr>
          <p:spPr>
            <a:xfrm>
              <a:off x="2438400" y="4459069"/>
              <a:ext cx="1447800"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系统性风险</a:t>
              </a:r>
              <a:endParaRPr lang="en-US" altLang="zh-CN" dirty="0">
                <a:latin typeface="宋体" panose="02010600030101010101" pitchFamily="2" charset="-122"/>
                <a:ea typeface="宋体" panose="02010600030101010101" pitchFamily="2" charset="-122"/>
              </a:endParaRPr>
            </a:p>
            <a:p>
              <a:r>
                <a:rPr lang="zh-CN" altLang="en-US" dirty="0">
                  <a:solidFill>
                    <a:srgbClr val="FF00FF"/>
                  </a:solidFill>
                  <a:latin typeface="宋体" panose="02010600030101010101" pitchFamily="2" charset="-122"/>
                  <a:ea typeface="宋体" panose="02010600030101010101" pitchFamily="2" charset="-122"/>
                </a:rPr>
                <a:t>无法控制</a:t>
              </a:r>
            </a:p>
          </p:txBody>
        </p:sp>
      </p:grpSp>
      <p:grpSp>
        <p:nvGrpSpPr>
          <p:cNvPr id="10" name="组合 9">
            <a:extLst>
              <a:ext uri="{FF2B5EF4-FFF2-40B4-BE49-F238E27FC236}">
                <a16:creationId xmlns:a16="http://schemas.microsoft.com/office/drawing/2014/main" id="{16F22B37-85AA-41D4-B2FD-ED41AC8A2A4B}"/>
              </a:ext>
            </a:extLst>
          </p:cNvPr>
          <p:cNvGrpSpPr/>
          <p:nvPr/>
        </p:nvGrpSpPr>
        <p:grpSpPr>
          <a:xfrm>
            <a:off x="6221537" y="3344206"/>
            <a:ext cx="4114800" cy="2585323"/>
            <a:chOff x="4800600" y="2883725"/>
            <a:chExt cx="4114800" cy="2585323"/>
          </a:xfrm>
        </p:grpSpPr>
        <p:sp>
          <p:nvSpPr>
            <p:cNvPr id="11" name="左大括号 10">
              <a:extLst>
                <a:ext uri="{FF2B5EF4-FFF2-40B4-BE49-F238E27FC236}">
                  <a16:creationId xmlns:a16="http://schemas.microsoft.com/office/drawing/2014/main" id="{F2607980-0F12-4ACC-B83C-8FB6A7BFAF68}"/>
                </a:ext>
              </a:extLst>
            </p:cNvPr>
            <p:cNvSpPr/>
            <p:nvPr/>
          </p:nvSpPr>
          <p:spPr bwMode="auto">
            <a:xfrm>
              <a:off x="6324600" y="3187566"/>
              <a:ext cx="391833" cy="2070233"/>
            </a:xfrm>
            <a:prstGeom prst="leftBrace">
              <a:avLst>
                <a:gd name="adj1" fmla="val 35768"/>
                <a:gd name="adj2" fmla="val 50000"/>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txBody>
            <a:bodyPr wrap="none"/>
            <a:lstStyle/>
            <a:p>
              <a:pPr>
                <a:defRPr/>
              </a:pPr>
              <a:endParaRPr lang="zh-CN" altLang="en-US"/>
            </a:p>
          </p:txBody>
        </p:sp>
        <p:sp>
          <p:nvSpPr>
            <p:cNvPr id="12" name="TextBox 9">
              <a:extLst>
                <a:ext uri="{FF2B5EF4-FFF2-40B4-BE49-F238E27FC236}">
                  <a16:creationId xmlns:a16="http://schemas.microsoft.com/office/drawing/2014/main" id="{A31582C1-ED41-4A8D-A22C-FE95C0AC1246}"/>
                </a:ext>
              </a:extLst>
            </p:cNvPr>
            <p:cNvSpPr txBox="1">
              <a:spLocks noChangeArrowheads="1"/>
            </p:cNvSpPr>
            <p:nvPr/>
          </p:nvSpPr>
          <p:spPr bwMode="auto">
            <a:xfrm>
              <a:off x="6432550" y="2883725"/>
              <a:ext cx="24828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0825"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250825"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信用风险</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流动性风险 </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财务结算风险</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财务风险</a:t>
              </a:r>
              <a:endParaRPr lang="en-US" altLang="zh-CN" dirty="0">
                <a:latin typeface="宋体" panose="02010600030101010101" pitchFamily="2" charset="-122"/>
              </a:endParaRP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管理风险 </a:t>
              </a:r>
            </a:p>
            <a:p>
              <a:pPr lvl="2" eaLnBrk="1" hangingPunct="1">
                <a:lnSpc>
                  <a:spcPct val="150000"/>
                </a:lnSpc>
                <a:buClr>
                  <a:srgbClr val="FF66FF"/>
                </a:buClr>
                <a:buFont typeface="Wingdings" pitchFamily="2" charset="2"/>
                <a:buChar char="u"/>
              </a:pPr>
              <a:r>
                <a:rPr lang="zh-CN" altLang="en-US" dirty="0">
                  <a:latin typeface="宋体" panose="02010600030101010101" pitchFamily="2" charset="-122"/>
                </a:rPr>
                <a:t>资本充足性风险</a:t>
              </a:r>
            </a:p>
          </p:txBody>
        </p:sp>
        <p:sp>
          <p:nvSpPr>
            <p:cNvPr id="13" name="TextBox 10">
              <a:extLst>
                <a:ext uri="{FF2B5EF4-FFF2-40B4-BE49-F238E27FC236}">
                  <a16:creationId xmlns:a16="http://schemas.microsoft.com/office/drawing/2014/main" id="{5F34563F-F082-499B-9FD8-7D27D2826DE1}"/>
                </a:ext>
              </a:extLst>
            </p:cNvPr>
            <p:cNvSpPr txBox="1"/>
            <p:nvPr/>
          </p:nvSpPr>
          <p:spPr>
            <a:xfrm>
              <a:off x="4800600" y="4001869"/>
              <a:ext cx="1600200"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非系统性风险</a:t>
              </a:r>
              <a:endParaRPr lang="en-US" altLang="zh-CN" dirty="0">
                <a:latin typeface="宋体" panose="02010600030101010101" pitchFamily="2" charset="-122"/>
                <a:ea typeface="宋体" panose="02010600030101010101" pitchFamily="2" charset="-122"/>
              </a:endParaRPr>
            </a:p>
            <a:p>
              <a:r>
                <a:rPr lang="zh-CN" altLang="en-US" dirty="0">
                  <a:solidFill>
                    <a:srgbClr val="FF00FF"/>
                  </a:solidFill>
                  <a:latin typeface="宋体" panose="02010600030101010101" pitchFamily="2" charset="-122"/>
                  <a:ea typeface="宋体" panose="02010600030101010101" pitchFamily="2" charset="-122"/>
                </a:rPr>
                <a:t>可以控制</a:t>
              </a:r>
            </a:p>
          </p:txBody>
        </p:sp>
      </p:grpSp>
    </p:spTree>
    <p:extLst>
      <p:ext uri="{BB962C8B-B14F-4D97-AF65-F5344CB8AC3E}">
        <p14:creationId xmlns:p14="http://schemas.microsoft.com/office/powerpoint/2010/main" val="306135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投资银行风险概述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90688"/>
            <a:ext cx="10515600" cy="4486275"/>
          </a:xfrm>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投资银行市场风险</a:t>
            </a:r>
            <a:endParaRPr lang="en-US" altLang="zh-CN" sz="2400" dirty="0">
              <a:latin typeface="宋体" panose="02010600030101010101" pitchFamily="2" charset="-122"/>
              <a:ea typeface="宋体" panose="02010600030101010101" pitchFamily="2" charset="-122"/>
            </a:endParaRPr>
          </a:p>
          <a:p>
            <a:pPr marL="534988" indent="-315913">
              <a:lnSpc>
                <a:spcPct val="10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市场风险是由于持仓金融头寸的市场价格变动而导致的损失风险。</a:t>
            </a:r>
            <a:endParaRPr lang="en-US" altLang="zh-CN" sz="2400" dirty="0">
              <a:latin typeface="宋体" panose="02010600030101010101" pitchFamily="2" charset="-122"/>
              <a:ea typeface="宋体" panose="02010600030101010101" pitchFamily="2" charset="-122"/>
            </a:endParaRPr>
          </a:p>
          <a:p>
            <a:pPr marL="534988" indent="-315913">
              <a:lnSpc>
                <a:spcPct val="10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持仓金融头寸来自于自营投资，做市业务以及其他投资活动。持仓金融头寸的变动主要来自于客户的要求或自营投资的相关策略。</a:t>
            </a:r>
            <a:endParaRPr lang="en-US" altLang="zh-CN" sz="2400" dirty="0">
              <a:latin typeface="宋体" panose="02010600030101010101" pitchFamily="2" charset="-122"/>
              <a:ea typeface="宋体" panose="02010600030101010101" pitchFamily="2" charset="-122"/>
            </a:endParaRPr>
          </a:p>
          <a:p>
            <a:pPr marL="534988" indent="-315913">
              <a:lnSpc>
                <a:spcPct val="100000"/>
              </a:lnSpc>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市场风险主要包括权益价格风险，利率风险，商品价格风险和汇率风险。</a:t>
            </a:r>
            <a:endParaRPr lang="en-US" altLang="zh-CN" sz="2400" dirty="0">
              <a:latin typeface="宋体" panose="02010600030101010101" pitchFamily="2" charset="-122"/>
              <a:ea typeface="宋体" panose="02010600030101010101" pitchFamily="2" charset="-122"/>
            </a:endParaRPr>
          </a:p>
          <a:p>
            <a:pPr marL="0" indent="0">
              <a:lnSpc>
                <a:spcPct val="100000"/>
              </a:lnSpc>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5</a:t>
            </a:fld>
            <a:endParaRPr lang="zh-CN" altLang="en-US"/>
          </a:p>
        </p:txBody>
      </p:sp>
    </p:spTree>
    <p:extLst>
      <p:ext uri="{BB962C8B-B14F-4D97-AF65-F5344CB8AC3E}">
        <p14:creationId xmlns:p14="http://schemas.microsoft.com/office/powerpoint/2010/main" val="242805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501650"/>
          </a:xfrm>
        </p:spPr>
        <p:txBody>
          <a:bodyPr>
            <a:normAutofit fontScale="90000"/>
          </a:bodyPr>
          <a:lstStyle/>
          <a:p>
            <a:r>
              <a:rPr lang="zh-CN" altLang="en-US" sz="3200" dirty="0">
                <a:latin typeface="宋体" panose="02010600030101010101" pitchFamily="2" charset="-122"/>
                <a:ea typeface="宋体" panose="02010600030101010101" pitchFamily="2" charset="-122"/>
              </a:rPr>
              <a:t>投资银行风险概述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104053"/>
            <a:ext cx="10515600" cy="5072910"/>
          </a:xfrm>
        </p:spPr>
        <p:txBody>
          <a:bodyPr>
            <a:normAutofit fontScale="92500"/>
          </a:bodyPr>
          <a:lstStyle/>
          <a:p>
            <a:pPr>
              <a:lnSpc>
                <a:spcPct val="100000"/>
              </a:lnSpc>
            </a:pPr>
            <a:r>
              <a:rPr lang="zh-CN" altLang="en-US" sz="2400" dirty="0">
                <a:latin typeface="宋体" panose="02010600030101010101" pitchFamily="2" charset="-122"/>
                <a:ea typeface="宋体" panose="02010600030101010101" pitchFamily="2" charset="-122"/>
              </a:rPr>
              <a:t>投资银行信用风险</a:t>
            </a:r>
            <a:endParaRPr lang="en-US" altLang="zh-CN" sz="2400" dirty="0">
              <a:latin typeface="宋体" panose="02010600030101010101" pitchFamily="2" charset="-122"/>
              <a:ea typeface="宋体" panose="02010600030101010101" pitchFamily="2" charset="-122"/>
            </a:endParaRPr>
          </a:p>
          <a:p>
            <a:pPr marL="534988" indent="-358775">
              <a:lnSpc>
                <a:spcPct val="110000"/>
              </a:lnSpc>
              <a:buFont typeface="Wingdings" panose="05000000000000000000" pitchFamily="2" charset="2"/>
              <a:buChar char="Ø"/>
            </a:pPr>
            <a:r>
              <a:rPr lang="zh-CN" altLang="en-US" sz="1800" b="0" i="0" u="none" strike="noStrike" baseline="0" dirty="0">
                <a:solidFill>
                  <a:srgbClr val="000000"/>
                </a:solidFill>
                <a:latin typeface="宋体" panose="02010600030101010101" pitchFamily="2" charset="-122"/>
                <a:ea typeface="宋体" panose="02010600030101010101" pitchFamily="2" charset="-122"/>
              </a:rPr>
              <a:t>信用风险是指因借款人、交易对手或持仓金融头寸的发行人无法履约或信用资质恶化而带来损失的风险。</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L="536575" indent="-357188">
              <a:lnSpc>
                <a:spcPct val="110000"/>
              </a:lnSpc>
              <a:buFont typeface="+mj-lt"/>
              <a:buAutoNum type="arabicPeriod"/>
            </a:pPr>
            <a:r>
              <a:rPr lang="zh-CN" altLang="en-US" sz="1800" b="0" i="0" u="none" strike="noStrike" baseline="0" dirty="0">
                <a:solidFill>
                  <a:srgbClr val="000000"/>
                </a:solidFill>
                <a:latin typeface="宋体" panose="02010600030101010101" pitchFamily="2" charset="-122"/>
                <a:ea typeface="宋体" panose="02010600030101010101" pitchFamily="2" charset="-122"/>
              </a:rPr>
              <a:t>经纪业务代理客户买卖证券及进行期货交易，若没有提前要求客户依法缴足交易保证金，在结算当日客户的资金不足以支付交易所需的情况下，或客户资金由于其他原因出现缺口，投资银行有责任代客户进行结算而造成损失的风险；</a:t>
            </a:r>
            <a:endParaRPr lang="en-US" altLang="zh-CN" sz="1800" dirty="0">
              <a:solidFill>
                <a:srgbClr val="000000"/>
              </a:solidFill>
              <a:latin typeface="宋体" panose="02010600030101010101" pitchFamily="2" charset="-122"/>
              <a:ea typeface="宋体" panose="02010600030101010101" pitchFamily="2" charset="-122"/>
            </a:endParaRPr>
          </a:p>
          <a:p>
            <a:pPr marL="536575" indent="-357188">
              <a:lnSpc>
                <a:spcPct val="110000"/>
              </a:lnSpc>
              <a:buFont typeface="+mj-lt"/>
              <a:buAutoNum type="arabicPeriod"/>
            </a:pPr>
            <a:r>
              <a:rPr lang="zh-CN" altLang="en-US" sz="1800" b="0" i="0" u="none" strike="noStrike" baseline="0" dirty="0">
                <a:solidFill>
                  <a:srgbClr val="000000"/>
                </a:solidFill>
                <a:latin typeface="宋体" panose="02010600030101010101" pitchFamily="2" charset="-122"/>
                <a:ea typeface="宋体" panose="02010600030101010101" pitchFamily="2" charset="-122"/>
              </a:rPr>
              <a:t>经营融资融券类业务时，由于客户未能履行合同约定而带来损失的风险；</a:t>
            </a:r>
            <a:endParaRPr lang="en-US" altLang="zh-CN" sz="1800" dirty="0">
              <a:solidFill>
                <a:srgbClr val="000000"/>
              </a:solidFill>
              <a:latin typeface="宋体" panose="02010600030101010101" pitchFamily="2" charset="-122"/>
              <a:ea typeface="宋体" panose="02010600030101010101" pitchFamily="2" charset="-122"/>
            </a:endParaRPr>
          </a:p>
          <a:p>
            <a:pPr marL="536575" indent="-357188">
              <a:lnSpc>
                <a:spcPct val="110000"/>
              </a:lnSpc>
              <a:buFont typeface="+mj-lt"/>
              <a:buAutoNum type="arabicPeriod"/>
            </a:pPr>
            <a:r>
              <a:rPr lang="zh-CN" altLang="en-US" sz="1800" b="0" i="0" u="none" strike="noStrike" baseline="0" dirty="0">
                <a:solidFill>
                  <a:srgbClr val="000000"/>
                </a:solidFill>
                <a:latin typeface="宋体" panose="02010600030101010101" pitchFamily="2" charset="-122"/>
                <a:ea typeface="宋体" panose="02010600030101010101" pitchFamily="2" charset="-122"/>
              </a:rPr>
              <a:t>信用类产品投资的违约风险，即所投资信用类产品发行人出现违约、拒绝支付到期本息，导致资产损失和收益变化的风险；</a:t>
            </a:r>
            <a:endParaRPr lang="en-US" altLang="zh-CN" sz="1800" dirty="0">
              <a:solidFill>
                <a:srgbClr val="000000"/>
              </a:solidFill>
              <a:latin typeface="宋体" panose="02010600030101010101" pitchFamily="2" charset="-122"/>
              <a:ea typeface="宋体" panose="02010600030101010101" pitchFamily="2" charset="-122"/>
            </a:endParaRPr>
          </a:p>
          <a:p>
            <a:pPr marL="536575" indent="-357188">
              <a:lnSpc>
                <a:spcPct val="110000"/>
              </a:lnSpc>
              <a:buFont typeface="+mj-lt"/>
              <a:buAutoNum type="arabicPeriod"/>
            </a:pPr>
            <a:r>
              <a:rPr lang="zh-CN" altLang="en-US" sz="1800" b="0" i="0" u="none" strike="noStrike" baseline="0" dirty="0">
                <a:solidFill>
                  <a:srgbClr val="000000"/>
                </a:solidFill>
                <a:latin typeface="宋体" panose="02010600030101010101" pitchFamily="2" charset="-122"/>
                <a:ea typeface="宋体" panose="02010600030101010101" pitchFamily="2" charset="-122"/>
              </a:rPr>
              <a:t>利率互换、股票收益互换、场外期权、远期交易等场外衍生品交易的对手方违约风险，即交易对手方到期未能按照合同约定履行相应支付义务的风险。</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L="534988" indent="-357188">
              <a:lnSpc>
                <a:spcPct val="110000"/>
              </a:lnSpc>
              <a:buFont typeface="Wingdings" panose="05000000000000000000" pitchFamily="2" charset="2"/>
              <a:buChar char="Ø"/>
            </a:pPr>
            <a:r>
              <a:rPr lang="zh-CN" altLang="en-US" sz="1800" dirty="0">
                <a:solidFill>
                  <a:srgbClr val="000000"/>
                </a:solidFill>
                <a:latin typeface="宋体" panose="02010600030101010101" pitchFamily="2" charset="-122"/>
                <a:ea typeface="宋体" panose="02010600030101010101" pitchFamily="2" charset="-122"/>
              </a:rPr>
              <a:t>投资银行可以通过内部信用评级体系对交易对手或发行人的信用级别进行评估，通过授信，逐日盯市，客户风险提示，强制平仓，司法追索来控制相关业务的信用风险。</a:t>
            </a:r>
            <a:endParaRPr lang="en-US" altLang="zh-CN" sz="1800" dirty="0">
              <a:solidFill>
                <a:srgbClr val="000000"/>
              </a:solidFill>
              <a:latin typeface="宋体" panose="02010600030101010101" pitchFamily="2" charset="-122"/>
              <a:ea typeface="宋体" panose="02010600030101010101" pitchFamily="2" charset="-122"/>
            </a:endParaRPr>
          </a:p>
          <a:p>
            <a:pPr marL="534988" indent="-357188">
              <a:lnSpc>
                <a:spcPct val="110000"/>
              </a:lnSpc>
              <a:buFont typeface="Wingdings" panose="05000000000000000000" pitchFamily="2" charset="2"/>
              <a:buChar char="Ø"/>
            </a:pPr>
            <a:r>
              <a:rPr lang="zh-CN" altLang="en-US" sz="1800" dirty="0">
                <a:solidFill>
                  <a:srgbClr val="000000"/>
                </a:solidFill>
                <a:latin typeface="宋体" panose="02010600030101010101" pitchFamily="2" charset="-122"/>
                <a:ea typeface="宋体" panose="02010600030101010101" pitchFamily="2" charset="-122"/>
              </a:rPr>
              <a:t>对证券融资类业务从质押率，质押物，保障金比例，集中度，流动性，期限等多个角度设定风险管理标准，通过及时盯市来管理信用风险敞口</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96012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6</a:t>
            </a:fld>
            <a:endParaRPr lang="zh-CN" altLang="en-US"/>
          </a:p>
        </p:txBody>
      </p:sp>
    </p:spTree>
    <p:extLst>
      <p:ext uri="{BB962C8B-B14F-4D97-AF65-F5344CB8AC3E}">
        <p14:creationId xmlns:p14="http://schemas.microsoft.com/office/powerpoint/2010/main" val="407572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投资银行风险概述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612053"/>
            <a:ext cx="10515600" cy="4564910"/>
          </a:xfrm>
        </p:spPr>
        <p:txBody>
          <a:bodyPr>
            <a:normAutofit/>
          </a:bodyPr>
          <a:lstStyle/>
          <a:p>
            <a:pPr>
              <a:lnSpc>
                <a:spcPct val="100000"/>
              </a:lnSpc>
            </a:pPr>
            <a:r>
              <a:rPr lang="zh-CN" altLang="en-US" sz="2400" dirty="0">
                <a:latin typeface="宋体" panose="02010600030101010101" pitchFamily="2" charset="-122"/>
                <a:ea typeface="宋体" panose="02010600030101010101" pitchFamily="2" charset="-122"/>
              </a:rPr>
              <a:t>投资银行流动性风险</a:t>
            </a:r>
            <a:endParaRPr lang="en-US" altLang="zh-CN" sz="24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流动性风险，是指公司无法以合理成本及时获得充足资金，以偿付到期债务，履行其他支付义务和满足正常业务开展的资金需求的风险。</a:t>
            </a:r>
            <a:endParaRPr lang="en-US" altLang="zh-CN" sz="18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境内交易所和银行间市场拆借，回购等短期融资渠道</a:t>
            </a:r>
            <a:endParaRPr lang="en-US" altLang="zh-CN" sz="18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对公司未来一段时间内资产负债情况进行每日监测与评估，通过计算压力场景下资金缺口等指标，来评估公司的资金支付能力，对流动性风险指标设置预警阈值。</a:t>
            </a:r>
            <a:endParaRPr lang="en-US" altLang="zh-CN" sz="18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流动性储备池制度，独立管理，持有充足的高流动性资产以满足公司应急流动性需求</a:t>
            </a:r>
            <a:endParaRPr lang="en-US" altLang="zh-CN" sz="1800" dirty="0">
              <a:latin typeface="宋体" panose="02010600030101010101" pitchFamily="2" charset="-122"/>
              <a:ea typeface="宋体" panose="02010600030101010101" pitchFamily="2" charset="-122"/>
            </a:endParaRPr>
          </a:p>
          <a:p>
            <a:pPr marL="0" indent="0">
              <a:lnSpc>
                <a:spcPct val="100000"/>
              </a:lnSpc>
              <a:buNone/>
            </a:pPr>
            <a:endParaRPr lang="en-US" altLang="zh-CN" sz="1800" dirty="0">
              <a:latin typeface="宋体" panose="02010600030101010101" pitchFamily="2" charset="-122"/>
              <a:ea typeface="宋体" panose="02010600030101010101" pitchFamily="2" charset="-122"/>
            </a:endParaRPr>
          </a:p>
          <a:p>
            <a:pPr>
              <a:lnSpc>
                <a:spcPct val="100000"/>
              </a:lnSpc>
            </a:pPr>
            <a:r>
              <a:rPr lang="zh-CN" altLang="en-US" sz="2400" dirty="0">
                <a:latin typeface="宋体" panose="02010600030101010101" pitchFamily="2" charset="-122"/>
                <a:ea typeface="宋体" panose="02010600030101010101" pitchFamily="2" charset="-122"/>
              </a:rPr>
              <a:t>投资银行操作风险</a:t>
            </a:r>
            <a:endParaRPr lang="en-US" altLang="zh-CN" sz="24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Ø"/>
            </a:pPr>
            <a:r>
              <a:rPr lang="zh-CN" altLang="en-US" sz="1800" dirty="0">
                <a:solidFill>
                  <a:srgbClr val="000000"/>
                </a:solidFill>
                <a:latin typeface="宋体" panose="02010600030101010101" pitchFamily="2" charset="-122"/>
                <a:ea typeface="宋体" panose="02010600030101010101" pitchFamily="2" charset="-122"/>
              </a:rPr>
              <a:t>操作风险是指由于内部流程缺陷，信息系统故障，人员失误或不当行为，以及外部因素等原因给公司造成损失的风险</a:t>
            </a:r>
            <a:endParaRPr lang="en-US" altLang="zh-CN" sz="1800" dirty="0">
              <a:solidFill>
                <a:srgbClr val="000000"/>
              </a:solidFill>
              <a:latin typeface="宋体" panose="02010600030101010101" pitchFamily="2" charset="-122"/>
              <a:ea typeface="宋体" panose="02010600030101010101" pitchFamily="2" charset="-122"/>
            </a:endParaRPr>
          </a:p>
          <a:p>
            <a:pPr marL="0" indent="0">
              <a:lnSpc>
                <a:spcPct val="100000"/>
              </a:lnSpc>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7</a:t>
            </a:fld>
            <a:endParaRPr lang="zh-CN" altLang="en-US"/>
          </a:p>
        </p:txBody>
      </p:sp>
    </p:spTree>
    <p:extLst>
      <p:ext uri="{BB962C8B-B14F-4D97-AF65-F5344CB8AC3E}">
        <p14:creationId xmlns:p14="http://schemas.microsoft.com/office/powerpoint/2010/main" val="269365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投资银行风险概述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1800" dirty="0">
                <a:latin typeface="宋体" panose="02010600030101010101" pitchFamily="2" charset="-122"/>
                <a:ea typeface="宋体" panose="02010600030101010101" pitchFamily="2" charset="-122"/>
              </a:rPr>
              <a:t>投资银行风险的类型</a:t>
            </a:r>
          </a:p>
          <a:p>
            <a:pPr marL="0" indent="0">
              <a:buNone/>
            </a:pP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8</a:t>
            </a:fld>
            <a:endParaRPr lang="zh-CN" altLang="en-US"/>
          </a:p>
        </p:txBody>
      </p:sp>
      <p:grpSp>
        <p:nvGrpSpPr>
          <p:cNvPr id="14" name="组合 13">
            <a:extLst>
              <a:ext uri="{FF2B5EF4-FFF2-40B4-BE49-F238E27FC236}">
                <a16:creationId xmlns:a16="http://schemas.microsoft.com/office/drawing/2014/main" id="{C074C0A0-1441-4BE5-B4DA-0302D3A0DF67}"/>
              </a:ext>
            </a:extLst>
          </p:cNvPr>
          <p:cNvGrpSpPr/>
          <p:nvPr/>
        </p:nvGrpSpPr>
        <p:grpSpPr>
          <a:xfrm>
            <a:off x="3250286" y="2671763"/>
            <a:ext cx="5257800" cy="3429000"/>
            <a:chOff x="2895600" y="2438400"/>
            <a:chExt cx="5257800" cy="3429000"/>
          </a:xfrm>
        </p:grpSpPr>
        <p:sp>
          <p:nvSpPr>
            <p:cNvPr id="15" name="Text Box 18">
              <a:extLst>
                <a:ext uri="{FF2B5EF4-FFF2-40B4-BE49-F238E27FC236}">
                  <a16:creationId xmlns:a16="http://schemas.microsoft.com/office/drawing/2014/main" id="{25DE6B82-24B6-4C76-9268-02A51CEAEED3}"/>
                </a:ext>
              </a:extLst>
            </p:cNvPr>
            <p:cNvSpPr txBox="1">
              <a:spLocks noChangeArrowheads="1"/>
            </p:cNvSpPr>
            <p:nvPr/>
          </p:nvSpPr>
          <p:spPr bwMode="auto">
            <a:xfrm>
              <a:off x="5181600" y="4648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dirty="0">
                  <a:latin typeface="宋体" panose="02010600030101010101" pitchFamily="2" charset="-122"/>
                </a:rPr>
                <a:t>系统风险</a:t>
              </a:r>
            </a:p>
          </p:txBody>
        </p:sp>
        <p:sp>
          <p:nvSpPr>
            <p:cNvPr id="16" name="Line 7">
              <a:extLst>
                <a:ext uri="{FF2B5EF4-FFF2-40B4-BE49-F238E27FC236}">
                  <a16:creationId xmlns:a16="http://schemas.microsoft.com/office/drawing/2014/main" id="{227A0E20-5D84-4AC2-B0B6-38937BE33383}"/>
                </a:ext>
              </a:extLst>
            </p:cNvPr>
            <p:cNvSpPr>
              <a:spLocks noChangeShapeType="1"/>
            </p:cNvSpPr>
            <p:nvPr/>
          </p:nvSpPr>
          <p:spPr bwMode="auto">
            <a:xfrm>
              <a:off x="3352800" y="5486400"/>
              <a:ext cx="4038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8">
              <a:extLst>
                <a:ext uri="{FF2B5EF4-FFF2-40B4-BE49-F238E27FC236}">
                  <a16:creationId xmlns:a16="http://schemas.microsoft.com/office/drawing/2014/main" id="{8BB1CFE7-A058-4B9F-9CF5-444BF62C1ADE}"/>
                </a:ext>
              </a:extLst>
            </p:cNvPr>
            <p:cNvSpPr>
              <a:spLocks noChangeShapeType="1"/>
            </p:cNvSpPr>
            <p:nvPr/>
          </p:nvSpPr>
          <p:spPr bwMode="auto">
            <a:xfrm flipV="1">
              <a:off x="3352800" y="2590800"/>
              <a:ext cx="0" cy="2895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9">
              <a:extLst>
                <a:ext uri="{FF2B5EF4-FFF2-40B4-BE49-F238E27FC236}">
                  <a16:creationId xmlns:a16="http://schemas.microsoft.com/office/drawing/2014/main" id="{1AAD1D2A-C85F-4262-8142-4679CFDAE980}"/>
                </a:ext>
              </a:extLst>
            </p:cNvPr>
            <p:cNvSpPr>
              <a:spLocks noChangeShapeType="1"/>
            </p:cNvSpPr>
            <p:nvPr/>
          </p:nvSpPr>
          <p:spPr bwMode="auto">
            <a:xfrm>
              <a:off x="3352800" y="4343400"/>
              <a:ext cx="3886200" cy="0"/>
            </a:xfrm>
            <a:prstGeom prst="line">
              <a:avLst/>
            </a:prstGeom>
            <a:noFill/>
            <a:ln w="1905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Freeform 15">
              <a:extLst>
                <a:ext uri="{FF2B5EF4-FFF2-40B4-BE49-F238E27FC236}">
                  <a16:creationId xmlns:a16="http://schemas.microsoft.com/office/drawing/2014/main" id="{A890FE8B-2032-4D1A-8245-14CC57D0D847}"/>
                </a:ext>
              </a:extLst>
            </p:cNvPr>
            <p:cNvSpPr>
              <a:spLocks/>
            </p:cNvSpPr>
            <p:nvPr/>
          </p:nvSpPr>
          <p:spPr bwMode="auto">
            <a:xfrm>
              <a:off x="3352800" y="2971800"/>
              <a:ext cx="3124200" cy="1295400"/>
            </a:xfrm>
            <a:custGeom>
              <a:avLst/>
              <a:gdLst>
                <a:gd name="T0" fmla="*/ 0 w 1968"/>
                <a:gd name="T1" fmla="*/ 0 h 816"/>
                <a:gd name="T2" fmla="*/ 483870078 w 1968"/>
                <a:gd name="T3" fmla="*/ 725804981 h 816"/>
                <a:gd name="T4" fmla="*/ 1088707627 w 1968"/>
                <a:gd name="T5" fmla="*/ 1209675035 h 816"/>
                <a:gd name="T6" fmla="*/ 2147483647 w 1968"/>
                <a:gd name="T7" fmla="*/ 1693545287 h 816"/>
                <a:gd name="T8" fmla="*/ 2147483647 w 1968"/>
                <a:gd name="T9" fmla="*/ 1935480215 h 816"/>
                <a:gd name="T10" fmla="*/ 2147483647 w 1968"/>
                <a:gd name="T11" fmla="*/ 2056447678 h 816"/>
                <a:gd name="T12" fmla="*/ 0 60000 65536"/>
                <a:gd name="T13" fmla="*/ 0 60000 65536"/>
                <a:gd name="T14" fmla="*/ 0 60000 65536"/>
                <a:gd name="T15" fmla="*/ 0 60000 65536"/>
                <a:gd name="T16" fmla="*/ 0 60000 65536"/>
                <a:gd name="T17" fmla="*/ 0 60000 65536"/>
                <a:gd name="T18" fmla="*/ 0 w 1968"/>
                <a:gd name="T19" fmla="*/ 0 h 816"/>
                <a:gd name="T20" fmla="*/ 1968 w 1968"/>
                <a:gd name="T21" fmla="*/ 816 h 816"/>
              </a:gdLst>
              <a:ahLst/>
              <a:cxnLst>
                <a:cxn ang="T12">
                  <a:pos x="T0" y="T1"/>
                </a:cxn>
                <a:cxn ang="T13">
                  <a:pos x="T2" y="T3"/>
                </a:cxn>
                <a:cxn ang="T14">
                  <a:pos x="T4" y="T5"/>
                </a:cxn>
                <a:cxn ang="T15">
                  <a:pos x="T6" y="T7"/>
                </a:cxn>
                <a:cxn ang="T16">
                  <a:pos x="T8" y="T9"/>
                </a:cxn>
                <a:cxn ang="T17">
                  <a:pos x="T10" y="T11"/>
                </a:cxn>
              </a:cxnLst>
              <a:rect l="T18" t="T19" r="T20" b="T21"/>
              <a:pathLst>
                <a:path w="1968" h="816">
                  <a:moveTo>
                    <a:pt x="0" y="0"/>
                  </a:moveTo>
                  <a:cubicBezTo>
                    <a:pt x="60" y="104"/>
                    <a:pt x="120" y="208"/>
                    <a:pt x="192" y="288"/>
                  </a:cubicBezTo>
                  <a:cubicBezTo>
                    <a:pt x="264" y="368"/>
                    <a:pt x="320" y="416"/>
                    <a:pt x="432" y="480"/>
                  </a:cubicBezTo>
                  <a:cubicBezTo>
                    <a:pt x="544" y="544"/>
                    <a:pt x="720" y="624"/>
                    <a:pt x="864" y="672"/>
                  </a:cubicBezTo>
                  <a:cubicBezTo>
                    <a:pt x="1008" y="720"/>
                    <a:pt x="1112" y="744"/>
                    <a:pt x="1296" y="768"/>
                  </a:cubicBezTo>
                  <a:cubicBezTo>
                    <a:pt x="1480" y="792"/>
                    <a:pt x="1724" y="804"/>
                    <a:pt x="1968" y="816"/>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0" name="AutoShape 17">
              <a:extLst>
                <a:ext uri="{FF2B5EF4-FFF2-40B4-BE49-F238E27FC236}">
                  <a16:creationId xmlns:a16="http://schemas.microsoft.com/office/drawing/2014/main" id="{541B34B3-30B5-4DE6-BA87-E258CFB5287C}"/>
                </a:ext>
              </a:extLst>
            </p:cNvPr>
            <p:cNvSpPr>
              <a:spLocks/>
            </p:cNvSpPr>
            <p:nvPr/>
          </p:nvSpPr>
          <p:spPr bwMode="auto">
            <a:xfrm>
              <a:off x="4800600" y="4419600"/>
              <a:ext cx="304800" cy="990600"/>
            </a:xfrm>
            <a:prstGeom prst="rightBrace">
              <a:avLst>
                <a:gd name="adj1" fmla="val 2708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Text Box 25">
              <a:extLst>
                <a:ext uri="{FF2B5EF4-FFF2-40B4-BE49-F238E27FC236}">
                  <a16:creationId xmlns:a16="http://schemas.microsoft.com/office/drawing/2014/main" id="{9A9599C4-7D24-4C25-8729-94286BD90F3A}"/>
                </a:ext>
              </a:extLst>
            </p:cNvPr>
            <p:cNvSpPr txBox="1">
              <a:spLocks noChangeArrowheads="1"/>
            </p:cNvSpPr>
            <p:nvPr/>
          </p:nvSpPr>
          <p:spPr bwMode="auto">
            <a:xfrm>
              <a:off x="6477000" y="39624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dirty="0">
                  <a:latin typeface="宋体" panose="02010600030101010101" pitchFamily="2" charset="-122"/>
                </a:rPr>
                <a:t>投资组合线</a:t>
              </a:r>
            </a:p>
          </p:txBody>
        </p:sp>
        <p:sp>
          <p:nvSpPr>
            <p:cNvPr id="22" name="Line 26">
              <a:extLst>
                <a:ext uri="{FF2B5EF4-FFF2-40B4-BE49-F238E27FC236}">
                  <a16:creationId xmlns:a16="http://schemas.microsoft.com/office/drawing/2014/main" id="{3A210CB4-718F-4613-98F0-EB96D4B3D74D}"/>
                </a:ext>
              </a:extLst>
            </p:cNvPr>
            <p:cNvSpPr>
              <a:spLocks noChangeShapeType="1"/>
            </p:cNvSpPr>
            <p:nvPr/>
          </p:nvSpPr>
          <p:spPr bwMode="auto">
            <a:xfrm flipV="1">
              <a:off x="4495800" y="4343400"/>
              <a:ext cx="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28">
              <a:extLst>
                <a:ext uri="{FF2B5EF4-FFF2-40B4-BE49-F238E27FC236}">
                  <a16:creationId xmlns:a16="http://schemas.microsoft.com/office/drawing/2014/main" id="{88A022A8-55EA-4E15-9111-A9823143CBA2}"/>
                </a:ext>
              </a:extLst>
            </p:cNvPr>
            <p:cNvSpPr>
              <a:spLocks noChangeShapeType="1"/>
            </p:cNvSpPr>
            <p:nvPr/>
          </p:nvSpPr>
          <p:spPr bwMode="auto">
            <a:xfrm flipV="1">
              <a:off x="3810000" y="35814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29">
              <a:extLst>
                <a:ext uri="{FF2B5EF4-FFF2-40B4-BE49-F238E27FC236}">
                  <a16:creationId xmlns:a16="http://schemas.microsoft.com/office/drawing/2014/main" id="{6FDE9B55-165F-4637-8F6E-1AF8AEBE9279}"/>
                </a:ext>
              </a:extLst>
            </p:cNvPr>
            <p:cNvSpPr txBox="1">
              <a:spLocks noChangeArrowheads="1"/>
            </p:cNvSpPr>
            <p:nvPr/>
          </p:nvSpPr>
          <p:spPr bwMode="auto">
            <a:xfrm>
              <a:off x="4724400" y="34290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dirty="0">
                  <a:latin typeface="宋体" panose="02010600030101010101" pitchFamily="2" charset="-122"/>
                </a:rPr>
                <a:t>非系统风险</a:t>
              </a:r>
            </a:p>
          </p:txBody>
        </p:sp>
        <p:sp>
          <p:nvSpPr>
            <p:cNvPr id="25" name="Line 30">
              <a:extLst>
                <a:ext uri="{FF2B5EF4-FFF2-40B4-BE49-F238E27FC236}">
                  <a16:creationId xmlns:a16="http://schemas.microsoft.com/office/drawing/2014/main" id="{AD1A0C12-DD54-49FD-B5DB-7C96AC3F1764}"/>
                </a:ext>
              </a:extLst>
            </p:cNvPr>
            <p:cNvSpPr>
              <a:spLocks noChangeShapeType="1"/>
            </p:cNvSpPr>
            <p:nvPr/>
          </p:nvSpPr>
          <p:spPr bwMode="auto">
            <a:xfrm flipH="1">
              <a:off x="4191000" y="3657600"/>
              <a:ext cx="533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AutoShape 31">
              <a:extLst>
                <a:ext uri="{FF2B5EF4-FFF2-40B4-BE49-F238E27FC236}">
                  <a16:creationId xmlns:a16="http://schemas.microsoft.com/office/drawing/2014/main" id="{62D65E84-9FB6-4804-A8E4-79DEBD6ACAD0}"/>
                </a:ext>
              </a:extLst>
            </p:cNvPr>
            <p:cNvSpPr>
              <a:spLocks/>
            </p:cNvSpPr>
            <p:nvPr/>
          </p:nvSpPr>
          <p:spPr bwMode="auto">
            <a:xfrm>
              <a:off x="3962400" y="3733800"/>
              <a:ext cx="76200" cy="5334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Text Box 32">
              <a:extLst>
                <a:ext uri="{FF2B5EF4-FFF2-40B4-BE49-F238E27FC236}">
                  <a16:creationId xmlns:a16="http://schemas.microsoft.com/office/drawing/2014/main" id="{3B5D9317-C859-4106-B9C2-A0D2F882BE0C}"/>
                </a:ext>
              </a:extLst>
            </p:cNvPr>
            <p:cNvSpPr txBox="1">
              <a:spLocks noChangeArrowheads="1"/>
            </p:cNvSpPr>
            <p:nvPr/>
          </p:nvSpPr>
          <p:spPr bwMode="auto">
            <a:xfrm>
              <a:off x="7086600" y="5410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t>n</a:t>
              </a:r>
            </a:p>
          </p:txBody>
        </p:sp>
        <p:sp>
          <p:nvSpPr>
            <p:cNvPr id="28" name="Text Box 33">
              <a:extLst>
                <a:ext uri="{FF2B5EF4-FFF2-40B4-BE49-F238E27FC236}">
                  <a16:creationId xmlns:a16="http://schemas.microsoft.com/office/drawing/2014/main" id="{1EB37C26-E8E1-41BB-A719-7A8B67382689}"/>
                </a:ext>
              </a:extLst>
            </p:cNvPr>
            <p:cNvSpPr txBox="1">
              <a:spLocks noChangeArrowheads="1"/>
            </p:cNvSpPr>
            <p:nvPr/>
          </p:nvSpPr>
          <p:spPr bwMode="auto">
            <a:xfrm>
              <a:off x="2895600" y="2438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sym typeface="Symbol" pitchFamily="18" charset="2"/>
                </a:rPr>
                <a:t></a:t>
              </a:r>
              <a:endParaRPr kumimoji="1" lang="en-US" altLang="zh-CN" sz="2400"/>
            </a:p>
          </p:txBody>
        </p:sp>
        <p:sp>
          <p:nvSpPr>
            <p:cNvPr id="29" name="Text Box 34">
              <a:extLst>
                <a:ext uri="{FF2B5EF4-FFF2-40B4-BE49-F238E27FC236}">
                  <a16:creationId xmlns:a16="http://schemas.microsoft.com/office/drawing/2014/main" id="{B4734F22-DEA2-42D8-A35A-9947C4F4E4E9}"/>
                </a:ext>
              </a:extLst>
            </p:cNvPr>
            <p:cNvSpPr txBox="1">
              <a:spLocks noChangeArrowheads="1"/>
            </p:cNvSpPr>
            <p:nvPr/>
          </p:nvSpPr>
          <p:spPr bwMode="auto">
            <a:xfrm>
              <a:off x="2971800" y="5334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a:t>0</a:t>
              </a:r>
            </a:p>
          </p:txBody>
        </p:sp>
      </p:grpSp>
    </p:spTree>
    <p:extLst>
      <p:ext uri="{BB962C8B-B14F-4D97-AF65-F5344CB8AC3E}">
        <p14:creationId xmlns:p14="http://schemas.microsoft.com/office/powerpoint/2010/main" val="328777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5"/>
            <a:ext cx="10515600" cy="732155"/>
          </a:xfrm>
        </p:spPr>
        <p:txBody>
          <a:bodyPr>
            <a:normAutofit/>
          </a:bodyPr>
          <a:lstStyle/>
          <a:p>
            <a:r>
              <a:rPr lang="zh-CN" altLang="en-US" sz="3200" dirty="0">
                <a:latin typeface="宋体" panose="02010600030101010101" pitchFamily="2" charset="-122"/>
                <a:ea typeface="宋体" panose="02010600030101010101" pitchFamily="2" charset="-122"/>
              </a:rPr>
              <a:t>投资银行业务风险</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368213"/>
            <a:ext cx="10515600" cy="5124661"/>
          </a:xfrm>
        </p:spPr>
        <p:txBody>
          <a:bodyPr>
            <a:normAutofit lnSpcReduction="10000"/>
          </a:bodyPr>
          <a:lstStyle/>
          <a:p>
            <a:pPr>
              <a:lnSpc>
                <a:spcPct val="100000"/>
              </a:lnSpc>
            </a:pPr>
            <a:r>
              <a:rPr lang="zh-CN" altLang="en-US" sz="1800" dirty="0">
                <a:latin typeface="宋体" panose="02010600030101010101" pitchFamily="2" charset="-122"/>
                <a:ea typeface="宋体" panose="02010600030101010101" pitchFamily="2" charset="-122"/>
              </a:rPr>
              <a:t>承销业务风险</a:t>
            </a:r>
            <a:endParaRPr lang="en-US" altLang="zh-CN" sz="18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承销风险指投资银行在承销股票、债券、金融衍生品等经营活动中，由于不能在规定时间内按事先约定的条件完成承销发行任务而造成损失的可能性。</a:t>
            </a:r>
            <a:endParaRPr lang="en-US" altLang="zh-CN" sz="1800" dirty="0">
              <a:latin typeface="宋体" panose="02010600030101010101" pitchFamily="2" charset="-122"/>
              <a:ea typeface="宋体" panose="02010600030101010101" pitchFamily="2" charset="-122"/>
            </a:endParaRPr>
          </a:p>
          <a:p>
            <a:pPr marL="534988" indent="-26352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影响因素包括：投资银行的实力，目标公司所处的行业及其盈利能力和成长潜力，尽职调查的完善程度，定价合理性，承销方式，发行时机，投行竞争风险，审核风险，违约风险，法律风险，道德风险等</a:t>
            </a:r>
            <a:endParaRPr lang="en-US" altLang="zh-CN" sz="1800" dirty="0">
              <a:latin typeface="宋体" panose="02010600030101010101" pitchFamily="2" charset="-122"/>
              <a:ea typeface="宋体" panose="02010600030101010101" pitchFamily="2" charset="-122"/>
            </a:endParaRPr>
          </a:p>
          <a:p>
            <a:pPr>
              <a:lnSpc>
                <a:spcPct val="100000"/>
              </a:lnSpc>
            </a:pPr>
            <a:endParaRPr lang="en-US" altLang="zh-CN" sz="1800" dirty="0">
              <a:latin typeface="宋体" panose="02010600030101010101" pitchFamily="2" charset="-122"/>
              <a:ea typeface="宋体" panose="02010600030101010101" pitchFamily="2" charset="-122"/>
            </a:endParaRPr>
          </a:p>
          <a:p>
            <a:pPr>
              <a:lnSpc>
                <a:spcPct val="100000"/>
              </a:lnSpc>
            </a:pPr>
            <a:r>
              <a:rPr lang="zh-CN" altLang="en-US" sz="1800" dirty="0">
                <a:latin typeface="宋体" panose="02010600030101010101" pitchFamily="2" charset="-122"/>
                <a:ea typeface="宋体" panose="02010600030101010101" pitchFamily="2" charset="-122"/>
              </a:rPr>
              <a:t>经纪业务风险</a:t>
            </a:r>
            <a:endParaRPr lang="en-US" altLang="zh-CN" sz="1800" dirty="0">
              <a:latin typeface="宋体" panose="02010600030101010101" pitchFamily="2" charset="-122"/>
              <a:ea typeface="宋体" panose="02010600030101010101" pitchFamily="2" charset="-122"/>
            </a:endParaRPr>
          </a:p>
          <a:p>
            <a:pPr marL="44767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经纪业务</a:t>
            </a:r>
            <a:r>
              <a:rPr lang="zh-CN" altLang="zh-CN" sz="1800" dirty="0">
                <a:latin typeface="宋体" panose="02010600030101010101" pitchFamily="2" charset="-122"/>
                <a:ea typeface="宋体" panose="02010600030101010101" pitchFamily="2" charset="-122"/>
              </a:rPr>
              <a:t>主要风险为影响客户的交易指令及时快速准确执行，为客户带来损失的风险</a:t>
            </a:r>
            <a:endParaRPr lang="en-US" altLang="zh-CN" sz="1800" dirty="0">
              <a:latin typeface="宋体" panose="02010600030101010101" pitchFamily="2" charset="-122"/>
              <a:ea typeface="宋体" panose="02010600030101010101" pitchFamily="2" charset="-122"/>
            </a:endParaRPr>
          </a:p>
          <a:p>
            <a:pPr marL="44767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影响因素包括：开户规模风险，交易保障风险，交易差错风险，信用交易风险</a:t>
            </a:r>
            <a:endParaRPr lang="en-US" altLang="zh-CN" sz="1800" dirty="0">
              <a:latin typeface="宋体" panose="02010600030101010101" pitchFamily="2" charset="-122"/>
              <a:ea typeface="宋体" panose="02010600030101010101" pitchFamily="2" charset="-122"/>
            </a:endParaRPr>
          </a:p>
          <a:p>
            <a:pPr>
              <a:lnSpc>
                <a:spcPct val="100000"/>
              </a:lnSpc>
            </a:pPr>
            <a:endParaRPr lang="en-US" altLang="zh-CN" sz="1800" dirty="0">
              <a:latin typeface="宋体" panose="02010600030101010101" pitchFamily="2" charset="-122"/>
              <a:ea typeface="宋体" panose="02010600030101010101" pitchFamily="2" charset="-122"/>
            </a:endParaRPr>
          </a:p>
          <a:p>
            <a:pPr>
              <a:lnSpc>
                <a:spcPct val="100000"/>
              </a:lnSpc>
            </a:pPr>
            <a:r>
              <a:rPr lang="zh-CN" altLang="en-US" sz="1800" dirty="0">
                <a:latin typeface="宋体" panose="02010600030101010101" pitchFamily="2" charset="-122"/>
                <a:ea typeface="宋体" panose="02010600030101010101" pitchFamily="2" charset="-122"/>
              </a:rPr>
              <a:t>自营业务风险</a:t>
            </a:r>
            <a:endParaRPr lang="en-US" altLang="zh-CN" sz="1800" dirty="0">
              <a:latin typeface="宋体" panose="02010600030101010101" pitchFamily="2" charset="-122"/>
              <a:ea typeface="宋体" panose="02010600030101010101" pitchFamily="2" charset="-122"/>
            </a:endParaRPr>
          </a:p>
          <a:p>
            <a:pPr marL="44767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利用复杂的金融衍生产品，收益增加，风险也更大更复杂</a:t>
            </a:r>
            <a:endParaRPr lang="en-US" altLang="zh-CN" sz="1800" dirty="0">
              <a:latin typeface="宋体" panose="02010600030101010101" pitchFamily="2" charset="-122"/>
              <a:ea typeface="宋体" panose="02010600030101010101" pitchFamily="2" charset="-122"/>
            </a:endParaRPr>
          </a:p>
          <a:p>
            <a:pPr marL="447675">
              <a:lnSpc>
                <a:spcPct val="100000"/>
              </a:lnSpc>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市场风险，经营管理风险，违规风险，金融衍生品的风险</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96925" y="109728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5DB4EBC-F67E-4690-96A1-C361C7C4388D}"/>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spTree>
    <p:extLst>
      <p:ext uri="{BB962C8B-B14F-4D97-AF65-F5344CB8AC3E}">
        <p14:creationId xmlns:p14="http://schemas.microsoft.com/office/powerpoint/2010/main" val="10163866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TotalTime>
  <Words>2911</Words>
  <Application>Microsoft Office PowerPoint</Application>
  <PresentationFormat>宽屏</PresentationFormat>
  <Paragraphs>307</Paragraphs>
  <Slides>33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2" baseType="lpstr">
      <vt:lpstr>等线</vt:lpstr>
      <vt:lpstr>等线 Light</vt:lpstr>
      <vt:lpstr>宋体</vt:lpstr>
      <vt:lpstr>Arial</vt:lpstr>
      <vt:lpstr>Symbol</vt:lpstr>
      <vt:lpstr>Tahoma</vt:lpstr>
      <vt:lpstr>Wingdings</vt:lpstr>
      <vt:lpstr>Office 主题​​</vt:lpstr>
      <vt:lpstr>Equation</vt:lpstr>
      <vt:lpstr>投资银行的风险管理</vt:lpstr>
      <vt:lpstr>投资银行的风险管理</vt:lpstr>
      <vt:lpstr>投资银行风险概述</vt:lpstr>
      <vt:lpstr>投资银行风险概述</vt:lpstr>
      <vt:lpstr>投资银行风险概述</vt:lpstr>
      <vt:lpstr>投资银行风险概述</vt:lpstr>
      <vt:lpstr>投资银行风险概述</vt:lpstr>
      <vt:lpstr>投资银行风险概述</vt:lpstr>
      <vt:lpstr>投资银行业务风险</vt:lpstr>
      <vt:lpstr>《证券公司风险控制指标管理办法》</vt:lpstr>
      <vt:lpstr>投资银行风险管理的过程</vt:lpstr>
      <vt:lpstr>投资银行风险管理的过程</vt:lpstr>
      <vt:lpstr>投资银行风险管理的过程</vt:lpstr>
      <vt:lpstr>投资银行风险管理的过程</vt:lpstr>
      <vt:lpstr>投资银行风险管理的过程</vt:lpstr>
      <vt:lpstr>风险管理策略</vt:lpstr>
      <vt:lpstr>风险管理策略</vt:lpstr>
      <vt:lpstr>风险管理策略</vt:lpstr>
      <vt:lpstr>风险管理策略</vt:lpstr>
      <vt:lpstr>风险管理策略</vt:lpstr>
      <vt:lpstr>风险管理策略</vt:lpstr>
      <vt:lpstr>中信证券风险管理架构</vt:lpstr>
      <vt:lpstr>传统的风险衡量指标</vt:lpstr>
      <vt:lpstr>VaR</vt:lpstr>
      <vt:lpstr>VaR例子</vt:lpstr>
      <vt:lpstr>VaR模型特点</vt:lpstr>
      <vt:lpstr>VaR模型的局限性</vt:lpstr>
      <vt:lpstr>VaR 中信证券</vt:lpstr>
      <vt:lpstr>其他风险管理工具</vt:lpstr>
      <vt:lpstr>其他风险管理工具</vt:lpstr>
      <vt:lpstr>其他风险管理工具</vt:lpstr>
      <vt:lpstr>其他风险管理工具</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yywang</cp:lastModifiedBy>
  <cp:revision>31</cp:revision>
  <dcterms:created xsi:type="dcterms:W3CDTF">2019-07-23T02:02:12Z</dcterms:created>
  <dcterms:modified xsi:type="dcterms:W3CDTF">2024-05-30T14:52:37Z</dcterms:modified>
</cp:coreProperties>
</file>